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handoutMasterIdLst>
    <p:handoutMasterId r:id="rId17"/>
  </p:handoutMasterIdLst>
  <p:sldIdLst>
    <p:sldId id="256" r:id="rId2"/>
    <p:sldId id="257" r:id="rId3"/>
    <p:sldId id="297" r:id="rId4"/>
    <p:sldId id="293" r:id="rId5"/>
    <p:sldId id="294" r:id="rId6"/>
    <p:sldId id="296" r:id="rId7"/>
    <p:sldId id="295" r:id="rId8"/>
    <p:sldId id="301" r:id="rId9"/>
    <p:sldId id="300" r:id="rId10"/>
    <p:sldId id="299" r:id="rId11"/>
    <p:sldId id="298" r:id="rId12"/>
    <p:sldId id="302" r:id="rId13"/>
    <p:sldId id="304" r:id="rId14"/>
    <p:sldId id="29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3" autoAdjust="0"/>
    <p:restoredTop sz="94671" autoAdjust="0"/>
  </p:normalViewPr>
  <p:slideViewPr>
    <p:cSldViewPr>
      <p:cViewPr varScale="1">
        <p:scale>
          <a:sx n="76" d="100"/>
          <a:sy n="76" d="100"/>
        </p:scale>
        <p:origin x="123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1ED76CC-472E-4F85-A57B-75B0A06FAC35}" type="datetimeFigureOut">
              <a:rPr lang="en-US" smtClean="0"/>
              <a:t>6/6/2022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1653601-5277-4CC2-A5FE-DAD95FA16F78}" type="slidenum">
              <a:rPr lang="en-US" smtClean="0"/>
              <a:t>‹#›</a:t>
            </a:fld>
            <a:endParaRPr lang="en-US"/>
          </a:p>
        </p:txBody>
      </p:sp>
    </p:spTree>
    <p:extLst>
      <p:ext uri="{BB962C8B-B14F-4D97-AF65-F5344CB8AC3E}">
        <p14:creationId xmlns:p14="http://schemas.microsoft.com/office/powerpoint/2010/main" val="11522301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6C18E1-A0A7-437A-A096-962B780DB9C8}" type="datetimeFigureOut">
              <a:rPr lang="en-US" smtClean="0"/>
              <a:t>6/6/2022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1D9702-9D7C-4B07-8DAB-9745D2F62818}" type="slidenum">
              <a:rPr lang="en-US" smtClean="0"/>
              <a:t>‹#›</a:t>
            </a:fld>
            <a:endParaRPr lang="en-US"/>
          </a:p>
        </p:txBody>
      </p:sp>
    </p:spTree>
    <p:extLst>
      <p:ext uri="{BB962C8B-B14F-4D97-AF65-F5344CB8AC3E}">
        <p14:creationId xmlns:p14="http://schemas.microsoft.com/office/powerpoint/2010/main" val="3614379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715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0" y="5791200"/>
            <a:ext cx="6784848" cy="966216"/>
          </a:xfrm>
          <a:prstGeom prst="rect">
            <a:avLst/>
          </a:prstGeom>
          <a:solidFill>
            <a:schemeClr val="tx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59152" y="3200400"/>
            <a:ext cx="6477000" cy="2209800"/>
          </a:xfrm>
        </p:spPr>
        <p:txBody>
          <a:bodyPr anchor="b"/>
          <a:lstStyle>
            <a:lvl1pPr>
              <a:defRPr cap="all" baseline="0">
                <a:solidFill>
                  <a:schemeClr val="tx1"/>
                </a:solidFill>
              </a:defRPr>
            </a:lvl1pPr>
          </a:lstStyle>
          <a:p>
            <a:r>
              <a:rPr kumimoji="0" lang="en-US"/>
              <a:t>Click to edit Master title style</a:t>
            </a:r>
            <a:endParaRPr kumimoji="0" lang="en-US" dirty="0"/>
          </a:p>
        </p:txBody>
      </p:sp>
      <p:sp>
        <p:nvSpPr>
          <p:cNvPr id="9" name="Subtitle 8"/>
          <p:cNvSpPr>
            <a:spLocks noGrp="1"/>
          </p:cNvSpPr>
          <p:nvPr>
            <p:ph type="subTitle" idx="1" hasCustomPrompt="1"/>
          </p:nvPr>
        </p:nvSpPr>
        <p:spPr>
          <a:xfrm>
            <a:off x="79248" y="5791200"/>
            <a:ext cx="6705600" cy="944637"/>
          </a:xfrm>
        </p:spPr>
        <p:txBody>
          <a:bodyPr anchor="ctr">
            <a:normAutofit/>
          </a:bodyPr>
          <a:lstStyle>
            <a:lvl1pPr marL="0" indent="0" algn="ctr">
              <a:buNone/>
              <a:defRPr sz="2600" baseline="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CLICK TO EDIT SUBTITLE</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0" y="5847588"/>
            <a:ext cx="2118360" cy="877824"/>
          </a:xfrm>
          <a:prstGeom prst="rect">
            <a:avLst/>
          </a:prstGeom>
        </p:spPr>
      </p:pic>
      <p:sp>
        <p:nvSpPr>
          <p:cNvPr id="3" name="TextBox 2"/>
          <p:cNvSpPr txBox="1"/>
          <p:nvPr/>
        </p:nvSpPr>
        <p:spPr>
          <a:xfrm>
            <a:off x="5715000" y="228600"/>
            <a:ext cx="3261360" cy="338554"/>
          </a:xfrm>
          <a:prstGeom prst="rect">
            <a:avLst/>
          </a:prstGeom>
          <a:noFill/>
        </p:spPr>
        <p:txBody>
          <a:bodyPr wrap="square" rtlCol="0">
            <a:spAutoFit/>
          </a:bodyPr>
          <a:lstStyle/>
          <a:p>
            <a:pPr algn="ctr"/>
            <a:r>
              <a:rPr lang="en-US" sz="1600" baseline="0" dirty="0">
                <a:solidFill>
                  <a:schemeClr val="tx1"/>
                </a:solidFill>
              </a:rPr>
              <a:t>www.mwllegal.com</a:t>
            </a: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5181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2ABFFAE-9B82-4C0B-BE13-ABFE8DBD729B}" type="slidenum">
              <a:rPr lang="en-US" smtClean="0"/>
              <a:t>‹#›</a:t>
            </a:fld>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0" y="5827776"/>
            <a:ext cx="2118360" cy="877824"/>
          </a:xfrm>
          <a:prstGeom prst="rect">
            <a:avLst/>
          </a:prstGeom>
        </p:spPr>
      </p:pic>
      <p:sp>
        <p:nvSpPr>
          <p:cNvPr id="12" name="TextBox 11"/>
          <p:cNvSpPr txBox="1"/>
          <p:nvPr/>
        </p:nvSpPr>
        <p:spPr>
          <a:xfrm>
            <a:off x="3179318" y="6364336"/>
            <a:ext cx="2152650" cy="338554"/>
          </a:xfrm>
          <a:prstGeom prst="rect">
            <a:avLst/>
          </a:prstGeom>
          <a:noFill/>
        </p:spPr>
        <p:txBody>
          <a:bodyPr wrap="square" rtlCol="0">
            <a:spAutoFit/>
          </a:bodyPr>
          <a:lstStyle/>
          <a:p>
            <a:r>
              <a:rPr lang="en-US" sz="1600" baseline="0" dirty="0">
                <a:solidFill>
                  <a:schemeClr val="bg1"/>
                </a:solidFill>
              </a:rPr>
              <a:t>www.mwllegal.com</a:t>
            </a: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1"/>
            <a:ext cx="2057400" cy="5105400"/>
          </a:xfrm>
        </p:spPr>
        <p:txBody>
          <a:bodyPr vert="eaVert"/>
          <a:lstStyle/>
          <a:p>
            <a:r>
              <a:rPr kumimoji="0" lang="en-US"/>
              <a:t>Click to edit Master title style</a:t>
            </a:r>
            <a:endParaRPr kumimoji="0"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bg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22ABFFAE-9B82-4C0B-BE13-ABFE8DBD729B}" type="slidenum">
              <a:rPr lang="en-US" smtClean="0"/>
              <a:t>‹#›</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3240" y="5827776"/>
            <a:ext cx="2118360" cy="877824"/>
          </a:xfrm>
          <a:prstGeom prst="rect">
            <a:avLst/>
          </a:prstGeom>
        </p:spPr>
      </p:pic>
      <p:sp>
        <p:nvSpPr>
          <p:cNvPr id="11" name="TextBox 10"/>
          <p:cNvSpPr txBox="1"/>
          <p:nvPr/>
        </p:nvSpPr>
        <p:spPr>
          <a:xfrm>
            <a:off x="628650" y="6274618"/>
            <a:ext cx="2152650" cy="338554"/>
          </a:xfrm>
          <a:prstGeom prst="rect">
            <a:avLst/>
          </a:prstGeom>
          <a:noFill/>
        </p:spPr>
        <p:txBody>
          <a:bodyPr wrap="square" rtlCol="0">
            <a:spAutoFit/>
          </a:bodyPr>
          <a:lstStyle/>
          <a:p>
            <a:r>
              <a:rPr lang="en-US" sz="1600" dirty="0">
                <a:solidFill>
                  <a:schemeClr val="bg2"/>
                </a:solidFill>
              </a:rPr>
              <a:t>www.mwllegal.com</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6" name="Slide Number Placeholder 5"/>
          <p:cNvSpPr>
            <a:spLocks noGrp="1"/>
          </p:cNvSpPr>
          <p:nvPr>
            <p:ph type="sldNum" sz="quarter" idx="12"/>
          </p:nvPr>
        </p:nvSpPr>
        <p:spPr>
          <a:solidFill>
            <a:schemeClr val="bg2"/>
          </a:solidFill>
        </p:spPr>
        <p:txBody>
          <a:bodyPr/>
          <a:lstStyle>
            <a:lvl1pPr>
              <a:defRPr>
                <a:solidFill>
                  <a:srgbClr val="FFFFFF"/>
                </a:solidFill>
              </a:defRPr>
            </a:lvl1pPr>
          </a:lstStyle>
          <a:p>
            <a:fld id="{22ABFFAE-9B82-4C0B-BE13-ABFE8DBD729B}" type="slidenum">
              <a:rPr lang="en-US" smtClean="0"/>
              <a:t>‹#›</a:t>
            </a:fld>
            <a:endParaRPr lang="en-US"/>
          </a:p>
        </p:txBody>
      </p:sp>
      <p:sp>
        <p:nvSpPr>
          <p:cNvPr id="8" name="Content Placeholder 7"/>
          <p:cNvSpPr>
            <a:spLocks noGrp="1"/>
          </p:cNvSpPr>
          <p:nvPr>
            <p:ph sz="quarter" idx="1"/>
          </p:nvPr>
        </p:nvSpPr>
        <p:spPr>
          <a:xfrm>
            <a:off x="612648" y="1600200"/>
            <a:ext cx="8153400" cy="4114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2ABFFAE-9B82-4C0B-BE13-ABFE8DBD729B}" type="slidenum">
              <a:rPr lang="en-US" smtClean="0"/>
              <a:t>‹#›</a:t>
            </a:fld>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0" y="5835031"/>
            <a:ext cx="2118360" cy="877824"/>
          </a:xfrm>
          <a:prstGeom prst="rect">
            <a:avLst/>
          </a:prstGeom>
        </p:spPr>
      </p:pic>
      <p:sp>
        <p:nvSpPr>
          <p:cNvPr id="10" name="TextBox 9"/>
          <p:cNvSpPr txBox="1"/>
          <p:nvPr/>
        </p:nvSpPr>
        <p:spPr>
          <a:xfrm>
            <a:off x="628650" y="6274618"/>
            <a:ext cx="2152650" cy="338554"/>
          </a:xfrm>
          <a:prstGeom prst="rect">
            <a:avLst/>
          </a:prstGeom>
          <a:noFill/>
        </p:spPr>
        <p:txBody>
          <a:bodyPr wrap="square" rtlCol="0">
            <a:spAutoFit/>
          </a:bodyPr>
          <a:lstStyle/>
          <a:p>
            <a:r>
              <a:rPr lang="en-US" sz="1600" dirty="0">
                <a:solidFill>
                  <a:schemeClr val="bg2"/>
                </a:solidFill>
              </a:rPr>
              <a:t>www.mwllegal.com</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endParaRPr kumimoji="0" lang="en-US" dirty="0"/>
          </a:p>
        </p:txBody>
      </p:sp>
      <p:sp>
        <p:nvSpPr>
          <p:cNvPr id="9" name="Content Placeholder 8"/>
          <p:cNvSpPr>
            <a:spLocks noGrp="1"/>
          </p:cNvSpPr>
          <p:nvPr>
            <p:ph sz="quarter" idx="1"/>
          </p:nvPr>
        </p:nvSpPr>
        <p:spPr>
          <a:xfrm>
            <a:off x="609600" y="1589567"/>
            <a:ext cx="3886200" cy="4125433"/>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11" name="Content Placeholder 10"/>
          <p:cNvSpPr>
            <a:spLocks noGrp="1"/>
          </p:cNvSpPr>
          <p:nvPr>
            <p:ph sz="quarter" idx="2"/>
          </p:nvPr>
        </p:nvSpPr>
        <p:spPr>
          <a:xfrm>
            <a:off x="4844901" y="1589567"/>
            <a:ext cx="3886200" cy="4125433"/>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10" name="Slide Number Placeholder 9"/>
          <p:cNvSpPr>
            <a:spLocks noGrp="1"/>
          </p:cNvSpPr>
          <p:nvPr>
            <p:ph type="sldNum" sz="quarter" idx="16"/>
          </p:nvPr>
        </p:nvSpPr>
        <p:spPr/>
        <p:txBody>
          <a:bodyPr rtlCol="0"/>
          <a:lstStyle/>
          <a:p>
            <a:fld id="{22ABFFAE-9B82-4C0B-BE13-ABFE8DBD729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276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13" name="Content Placeholder 12"/>
          <p:cNvSpPr>
            <a:spLocks noGrp="1"/>
          </p:cNvSpPr>
          <p:nvPr>
            <p:ph sz="quarter" idx="4"/>
          </p:nvPr>
        </p:nvSpPr>
        <p:spPr>
          <a:xfrm>
            <a:off x="4800600" y="2438400"/>
            <a:ext cx="3886200" cy="3276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12" name="Slide Number Placeholder 11"/>
          <p:cNvSpPr>
            <a:spLocks noGrp="1"/>
          </p:cNvSpPr>
          <p:nvPr>
            <p:ph type="sldNum" sz="quarter" idx="16"/>
          </p:nvPr>
        </p:nvSpPr>
        <p:spPr/>
        <p:txBody>
          <a:bodyPr rtlCol="0"/>
          <a:lstStyle/>
          <a:p>
            <a:fld id="{22ABFFAE-9B82-4C0B-BE13-ABFE8DBD729B}" type="slidenum">
              <a:rPr lang="en-US" smtClean="0"/>
              <a:t>‹#›</a:t>
            </a:fld>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2ABFFAE-9B82-4C0B-BE13-ABFE8DBD729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2ABFFAE-9B82-4C0B-BE13-ABFE8DBD729B}" type="slidenum">
              <a:rPr lang="en-US" smtClean="0"/>
              <a:t>‹#›</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3240" y="5867400"/>
            <a:ext cx="2118360" cy="877824"/>
          </a:xfrm>
          <a:prstGeom prst="rect">
            <a:avLst/>
          </a:prstGeom>
        </p:spPr>
      </p:pic>
      <p:sp>
        <p:nvSpPr>
          <p:cNvPr id="6" name="TextBox 5"/>
          <p:cNvSpPr txBox="1"/>
          <p:nvPr/>
        </p:nvSpPr>
        <p:spPr>
          <a:xfrm>
            <a:off x="628650" y="6274618"/>
            <a:ext cx="2152650" cy="338554"/>
          </a:xfrm>
          <a:prstGeom prst="rect">
            <a:avLst/>
          </a:prstGeom>
          <a:noFill/>
        </p:spPr>
        <p:txBody>
          <a:bodyPr wrap="square" rtlCol="0">
            <a:spAutoFit/>
          </a:bodyPr>
          <a:lstStyle/>
          <a:p>
            <a:r>
              <a:rPr lang="en-US" sz="1600" dirty="0">
                <a:solidFill>
                  <a:schemeClr val="bg2"/>
                </a:solidFill>
              </a:rPr>
              <a:t>www.mwllegal.com</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2ABFFAE-9B82-4C0B-BE13-ABFE8DBD729B}" type="slidenum">
              <a:rPr lang="en-US" smtClean="0"/>
              <a:t>‹#›</a:t>
            </a:fld>
            <a:endParaRPr lang="en-US"/>
          </a:p>
        </p:txBody>
      </p:sp>
      <p:sp>
        <p:nvSpPr>
          <p:cNvPr id="3" name="Text Placeholder 2"/>
          <p:cNvSpPr>
            <a:spLocks noGrp="1"/>
          </p:cNvSpPr>
          <p:nvPr>
            <p:ph type="body" idx="2"/>
          </p:nvPr>
        </p:nvSpPr>
        <p:spPr>
          <a:xfrm>
            <a:off x="609600" y="1752600"/>
            <a:ext cx="1600200" cy="4343400"/>
          </a:xfrm>
          <a:solidFill>
            <a:schemeClr val="bg2"/>
          </a:solidFill>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3962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Slide Number Placeholder 5"/>
          <p:cNvSpPr>
            <a:spLocks noGrp="1"/>
          </p:cNvSpPr>
          <p:nvPr>
            <p:ph type="sldNum" sz="quarter" idx="12"/>
          </p:nvPr>
        </p:nvSpPr>
        <p:spPr/>
        <p:txBody>
          <a:bodyPr/>
          <a:lstStyle/>
          <a:p>
            <a:fld id="{22ABFFAE-9B82-4C0B-BE13-ABFE8DBD729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endParaRPr kumimoji="0" lang="en-US" dirty="0"/>
          </a:p>
        </p:txBody>
      </p:sp>
      <p:sp>
        <p:nvSpPr>
          <p:cNvPr id="13" name="Text Placeholder 12"/>
          <p:cNvSpPr>
            <a:spLocks noGrp="1"/>
          </p:cNvSpPr>
          <p:nvPr>
            <p:ph type="body" idx="1"/>
          </p:nvPr>
        </p:nvSpPr>
        <p:spPr>
          <a:xfrm>
            <a:off x="612648" y="1600200"/>
            <a:ext cx="8153400" cy="41148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baseline="0">
                <a:solidFill>
                  <a:schemeClr val="bg1"/>
                </a:solidFill>
              </a:defRPr>
            </a:lvl1pPr>
          </a:lstStyle>
          <a:p>
            <a:fld id="{22ABFFAE-9B82-4C0B-BE13-ABFE8DBD729B}" type="slidenum">
              <a:rPr lang="en-US" smtClean="0"/>
              <a:t>‹#›</a:t>
            </a:fld>
            <a:endParaRPr lang="en-US"/>
          </a:p>
        </p:txBody>
      </p:sp>
      <p:pic>
        <p:nvPicPr>
          <p:cNvPr id="2" name="Picture 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858000" y="5835706"/>
            <a:ext cx="2118360" cy="877824"/>
          </a:xfrm>
          <a:prstGeom prst="rect">
            <a:avLst/>
          </a:prstGeom>
        </p:spPr>
      </p:pic>
      <p:sp>
        <p:nvSpPr>
          <p:cNvPr id="5" name="TextBox 4"/>
          <p:cNvSpPr txBox="1"/>
          <p:nvPr/>
        </p:nvSpPr>
        <p:spPr>
          <a:xfrm>
            <a:off x="628650" y="6274618"/>
            <a:ext cx="2152650" cy="338554"/>
          </a:xfrm>
          <a:prstGeom prst="rect">
            <a:avLst/>
          </a:prstGeom>
          <a:noFill/>
        </p:spPr>
        <p:txBody>
          <a:bodyPr wrap="square" rtlCol="0">
            <a:spAutoFit/>
          </a:bodyPr>
          <a:lstStyle/>
          <a:p>
            <a:r>
              <a:rPr lang="en-US" sz="1600" dirty="0">
                <a:solidFill>
                  <a:schemeClr val="bg2"/>
                </a:solidFill>
              </a:rPr>
              <a:t>www.mwllegal.com</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gao.gov/assets/670/666870.pdf"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hyperlink" Target="mailto:Lrhodes@MWLLega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br>
              <a:rPr lang="en-US" dirty="0"/>
            </a:br>
            <a:endParaRPr lang="en-US" dirty="0"/>
          </a:p>
        </p:txBody>
      </p:sp>
      <p:sp>
        <p:nvSpPr>
          <p:cNvPr id="3" name="Subtitle 2"/>
          <p:cNvSpPr>
            <a:spLocks noGrp="1"/>
          </p:cNvSpPr>
          <p:nvPr>
            <p:ph type="subTitle" idx="1"/>
          </p:nvPr>
        </p:nvSpPr>
        <p:spPr/>
        <p:txBody>
          <a:bodyPr>
            <a:normAutofit/>
          </a:bodyPr>
          <a:lstStyle/>
          <a:p>
            <a:r>
              <a:rPr lang="en-US" sz="3200" dirty="0"/>
              <a:t>Don’t Waive Your Protest Rights</a:t>
            </a:r>
          </a:p>
        </p:txBody>
      </p:sp>
      <p:sp>
        <p:nvSpPr>
          <p:cNvPr id="5" name="TextBox 4">
            <a:extLst>
              <a:ext uri="{FF2B5EF4-FFF2-40B4-BE49-F238E27FC236}">
                <a16:creationId xmlns:a16="http://schemas.microsoft.com/office/drawing/2014/main" id="{D814F290-4EF4-4F6E-A71F-E38088729A12}"/>
              </a:ext>
            </a:extLst>
          </p:cNvPr>
          <p:cNvSpPr txBox="1"/>
          <p:nvPr/>
        </p:nvSpPr>
        <p:spPr>
          <a:xfrm>
            <a:off x="2322576" y="2034570"/>
            <a:ext cx="4572000" cy="1569660"/>
          </a:xfrm>
          <a:prstGeom prst="rect">
            <a:avLst/>
          </a:prstGeom>
          <a:noFill/>
        </p:spPr>
        <p:txBody>
          <a:bodyPr wrap="square">
            <a:spAutoFit/>
          </a:bodyPr>
          <a:lstStyle/>
          <a:p>
            <a:pPr algn="ctr"/>
            <a:r>
              <a:rPr lang="en-US" sz="3200" dirty="0"/>
              <a:t>Hidden Traps in an RFP</a:t>
            </a:r>
            <a:br>
              <a:rPr lang="en-US" sz="3200" dirty="0"/>
            </a:br>
            <a:r>
              <a:rPr lang="en-US" sz="3200" dirty="0"/>
              <a:t>and</a:t>
            </a:r>
            <a:br>
              <a:rPr lang="en-US" sz="3200" dirty="0"/>
            </a:br>
            <a:r>
              <a:rPr lang="en-US" sz="3200" dirty="0"/>
              <a:t>Pre-Award Protests</a:t>
            </a:r>
          </a:p>
        </p:txBody>
      </p:sp>
    </p:spTree>
    <p:extLst>
      <p:ext uri="{BB962C8B-B14F-4D97-AF65-F5344CB8AC3E}">
        <p14:creationId xmlns:p14="http://schemas.microsoft.com/office/powerpoint/2010/main" val="2665118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2D1DB-9D49-4F17-ABB2-207B0439365E}"/>
              </a:ext>
            </a:extLst>
          </p:cNvPr>
          <p:cNvSpPr>
            <a:spLocks noGrp="1"/>
          </p:cNvSpPr>
          <p:nvPr>
            <p:ph type="title"/>
          </p:nvPr>
        </p:nvSpPr>
        <p:spPr/>
        <p:txBody>
          <a:bodyPr>
            <a:normAutofit fontScale="90000"/>
          </a:bodyPr>
          <a:lstStyle/>
          <a:p>
            <a:r>
              <a:rPr lang="en-US" dirty="0"/>
              <a:t>Sections to Examine Closely (cont.)</a:t>
            </a:r>
          </a:p>
        </p:txBody>
      </p:sp>
      <p:sp>
        <p:nvSpPr>
          <p:cNvPr id="3" name="Slide Number Placeholder 2">
            <a:extLst>
              <a:ext uri="{FF2B5EF4-FFF2-40B4-BE49-F238E27FC236}">
                <a16:creationId xmlns:a16="http://schemas.microsoft.com/office/drawing/2014/main" id="{6CBDD09D-D55C-4253-8444-E5313A8E7A81}"/>
              </a:ext>
            </a:extLst>
          </p:cNvPr>
          <p:cNvSpPr>
            <a:spLocks noGrp="1"/>
          </p:cNvSpPr>
          <p:nvPr>
            <p:ph type="sldNum" sz="quarter" idx="12"/>
          </p:nvPr>
        </p:nvSpPr>
        <p:spPr/>
        <p:txBody>
          <a:bodyPr>
            <a:normAutofit fontScale="85000" lnSpcReduction="20000"/>
          </a:bodyPr>
          <a:lstStyle/>
          <a:p>
            <a:fld id="{22ABFFAE-9B82-4C0B-BE13-ABFE8DBD729B}" type="slidenum">
              <a:rPr lang="en-US" smtClean="0"/>
              <a:t>10</a:t>
            </a:fld>
            <a:endParaRPr lang="en-US"/>
          </a:p>
        </p:txBody>
      </p:sp>
      <p:sp>
        <p:nvSpPr>
          <p:cNvPr id="4" name="Content Placeholder 3">
            <a:extLst>
              <a:ext uri="{FF2B5EF4-FFF2-40B4-BE49-F238E27FC236}">
                <a16:creationId xmlns:a16="http://schemas.microsoft.com/office/drawing/2014/main" id="{B4B539D7-F655-4DC9-B43F-1E0BED1266C3}"/>
              </a:ext>
            </a:extLst>
          </p:cNvPr>
          <p:cNvSpPr>
            <a:spLocks noGrp="1"/>
          </p:cNvSpPr>
          <p:nvPr>
            <p:ph sz="quarter" idx="1"/>
          </p:nvPr>
        </p:nvSpPr>
        <p:spPr/>
        <p:txBody>
          <a:bodyPr/>
          <a:lstStyle/>
          <a:p>
            <a:pPr marL="0" indent="0">
              <a:buClrTx/>
              <a:buSzPct val="65000"/>
              <a:buNone/>
            </a:pPr>
            <a:r>
              <a:rPr lang="en-US" b="1" dirty="0"/>
              <a:t>Section M – Evaluation Factors </a:t>
            </a:r>
          </a:p>
          <a:p>
            <a:pPr>
              <a:buClrTx/>
              <a:buSzPct val="65000"/>
              <a:buFont typeface="Wingdings" panose="05000000000000000000" pitchFamily="2" charset="2"/>
              <a:buChar char="v"/>
            </a:pPr>
            <a:endParaRPr lang="en-US" dirty="0"/>
          </a:p>
          <a:p>
            <a:pPr>
              <a:buClrTx/>
              <a:buSzPct val="65000"/>
              <a:buFont typeface="Wingdings" panose="05000000000000000000" pitchFamily="2" charset="2"/>
              <a:buChar char="v"/>
            </a:pPr>
            <a:r>
              <a:rPr lang="en-US" dirty="0"/>
              <a:t>The Most Common Pre-Award Protest</a:t>
            </a:r>
          </a:p>
          <a:p>
            <a:pPr>
              <a:buClrTx/>
              <a:buSzPct val="65000"/>
              <a:buFont typeface="Wingdings" panose="05000000000000000000" pitchFamily="2" charset="2"/>
              <a:buChar char="v"/>
            </a:pPr>
            <a:endParaRPr lang="en-US" dirty="0"/>
          </a:p>
          <a:p>
            <a:pPr>
              <a:buClrTx/>
              <a:buSzPct val="65000"/>
              <a:buFont typeface="Wingdings" panose="05000000000000000000" pitchFamily="2" charset="2"/>
              <a:buChar char="v"/>
            </a:pPr>
            <a:r>
              <a:rPr lang="en-US" dirty="0"/>
              <a:t>Do Not Waive Your Protest Argument</a:t>
            </a:r>
          </a:p>
          <a:p>
            <a:pPr>
              <a:buClrTx/>
              <a:buSzPct val="65000"/>
              <a:buFont typeface="Wingdings" panose="05000000000000000000" pitchFamily="2" charset="2"/>
              <a:buChar char="v"/>
            </a:pPr>
            <a:endParaRPr lang="en-US" dirty="0"/>
          </a:p>
          <a:p>
            <a:pPr>
              <a:buClrTx/>
              <a:buSzPct val="65000"/>
              <a:buFont typeface="Wingdings" panose="05000000000000000000" pitchFamily="2" charset="2"/>
              <a:buChar char="v"/>
            </a:pPr>
            <a:r>
              <a:rPr lang="en-US" dirty="0"/>
              <a:t>Latent vs. Patent Ambiguity </a:t>
            </a:r>
          </a:p>
          <a:p>
            <a:pPr>
              <a:buFont typeface="Wingdings" panose="05000000000000000000" pitchFamily="2" charset="2"/>
              <a:buChar char="v"/>
            </a:pPr>
            <a:endParaRPr lang="en-US" dirty="0"/>
          </a:p>
        </p:txBody>
      </p:sp>
    </p:spTree>
    <p:extLst>
      <p:ext uri="{BB962C8B-B14F-4D97-AF65-F5344CB8AC3E}">
        <p14:creationId xmlns:p14="http://schemas.microsoft.com/office/powerpoint/2010/main" val="3380755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4B2B8-F87E-4AF0-92D7-08237722F5BE}"/>
              </a:ext>
            </a:extLst>
          </p:cNvPr>
          <p:cNvSpPr>
            <a:spLocks noGrp="1"/>
          </p:cNvSpPr>
          <p:nvPr>
            <p:ph type="title"/>
          </p:nvPr>
        </p:nvSpPr>
        <p:spPr/>
        <p:txBody>
          <a:bodyPr>
            <a:normAutofit fontScale="90000"/>
          </a:bodyPr>
          <a:lstStyle/>
          <a:p>
            <a:r>
              <a:rPr lang="en-US" dirty="0"/>
              <a:t>Sections to Examine Closely (cont.)</a:t>
            </a:r>
          </a:p>
        </p:txBody>
      </p:sp>
      <p:sp>
        <p:nvSpPr>
          <p:cNvPr id="3" name="Slide Number Placeholder 2">
            <a:extLst>
              <a:ext uri="{FF2B5EF4-FFF2-40B4-BE49-F238E27FC236}">
                <a16:creationId xmlns:a16="http://schemas.microsoft.com/office/drawing/2014/main" id="{895F9DBE-EE81-45A4-9832-E19ACFBE7B49}"/>
              </a:ext>
            </a:extLst>
          </p:cNvPr>
          <p:cNvSpPr>
            <a:spLocks noGrp="1"/>
          </p:cNvSpPr>
          <p:nvPr>
            <p:ph type="sldNum" sz="quarter" idx="12"/>
          </p:nvPr>
        </p:nvSpPr>
        <p:spPr/>
        <p:txBody>
          <a:bodyPr>
            <a:normAutofit fontScale="85000" lnSpcReduction="20000"/>
          </a:bodyPr>
          <a:lstStyle/>
          <a:p>
            <a:fld id="{22ABFFAE-9B82-4C0B-BE13-ABFE8DBD729B}" type="slidenum">
              <a:rPr lang="en-US" smtClean="0"/>
              <a:t>11</a:t>
            </a:fld>
            <a:endParaRPr lang="en-US"/>
          </a:p>
        </p:txBody>
      </p:sp>
      <p:sp>
        <p:nvSpPr>
          <p:cNvPr id="4" name="Content Placeholder 3">
            <a:extLst>
              <a:ext uri="{FF2B5EF4-FFF2-40B4-BE49-F238E27FC236}">
                <a16:creationId xmlns:a16="http://schemas.microsoft.com/office/drawing/2014/main" id="{0ADB1625-B7BA-4A0E-9723-67BD9D286F8C}"/>
              </a:ext>
            </a:extLst>
          </p:cNvPr>
          <p:cNvSpPr>
            <a:spLocks noGrp="1"/>
          </p:cNvSpPr>
          <p:nvPr>
            <p:ph sz="quarter" idx="1"/>
          </p:nvPr>
        </p:nvSpPr>
        <p:spPr/>
        <p:txBody>
          <a:bodyPr/>
          <a:lstStyle/>
          <a:p>
            <a:pPr>
              <a:buClrTx/>
              <a:buSzPct val="65000"/>
              <a:buFont typeface="Wingdings" panose="05000000000000000000" pitchFamily="2" charset="2"/>
              <a:buChar char="v"/>
            </a:pPr>
            <a:r>
              <a:rPr lang="en-US" dirty="0"/>
              <a:t>Section M – Evaluation Factors </a:t>
            </a:r>
          </a:p>
          <a:p>
            <a:pPr>
              <a:buClrTx/>
              <a:buSzPct val="65000"/>
              <a:buFont typeface="Wingdings" panose="05000000000000000000" pitchFamily="2" charset="2"/>
              <a:buChar char="v"/>
            </a:pPr>
            <a:endParaRPr lang="en-US" dirty="0"/>
          </a:p>
          <a:p>
            <a:pPr>
              <a:buClrTx/>
              <a:buSzPct val="65000"/>
              <a:buFont typeface="Wingdings" panose="05000000000000000000" pitchFamily="2" charset="2"/>
              <a:buChar char="v"/>
            </a:pPr>
            <a:r>
              <a:rPr lang="en-US" dirty="0"/>
              <a:t>Unreasonable Evaluation Method </a:t>
            </a:r>
          </a:p>
          <a:p>
            <a:pPr lvl="1">
              <a:buClrTx/>
              <a:buSzPct val="65000"/>
              <a:buFont typeface="Wingdings" panose="05000000000000000000" pitchFamily="2" charset="2"/>
              <a:buChar char="v"/>
            </a:pPr>
            <a:r>
              <a:rPr lang="en-US" dirty="0"/>
              <a:t>Usually Tied to Price or Cost </a:t>
            </a:r>
          </a:p>
          <a:p>
            <a:pPr lvl="1">
              <a:buClrTx/>
              <a:buSzPct val="65000"/>
              <a:buFont typeface="Wingdings" panose="05000000000000000000" pitchFamily="2" charset="2"/>
              <a:buChar char="v"/>
            </a:pPr>
            <a:endParaRPr lang="en-US" dirty="0"/>
          </a:p>
          <a:p>
            <a:pPr lvl="1">
              <a:buClrTx/>
              <a:buSzPct val="65000"/>
              <a:buFont typeface="Wingdings" panose="05000000000000000000" pitchFamily="2" charset="2"/>
              <a:buChar char="v"/>
            </a:pPr>
            <a:r>
              <a:rPr lang="en-US" dirty="0"/>
              <a:t>Cannot be Unreasonable, Irrational or Result in a Misleading Result </a:t>
            </a:r>
          </a:p>
          <a:p>
            <a:endParaRPr lang="en-US" dirty="0"/>
          </a:p>
        </p:txBody>
      </p:sp>
    </p:spTree>
    <p:extLst>
      <p:ext uri="{BB962C8B-B14F-4D97-AF65-F5344CB8AC3E}">
        <p14:creationId xmlns:p14="http://schemas.microsoft.com/office/powerpoint/2010/main" val="4129667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330A7-5467-4778-B6E4-7D8D3682EAC6}"/>
              </a:ext>
            </a:extLst>
          </p:cNvPr>
          <p:cNvSpPr>
            <a:spLocks noGrp="1"/>
          </p:cNvSpPr>
          <p:nvPr>
            <p:ph type="title"/>
          </p:nvPr>
        </p:nvSpPr>
        <p:spPr/>
        <p:txBody>
          <a:bodyPr/>
          <a:lstStyle/>
          <a:p>
            <a:endParaRPr lang="en-US"/>
          </a:p>
        </p:txBody>
      </p:sp>
      <p:sp>
        <p:nvSpPr>
          <p:cNvPr id="3" name="Slide Number Placeholder 2">
            <a:extLst>
              <a:ext uri="{FF2B5EF4-FFF2-40B4-BE49-F238E27FC236}">
                <a16:creationId xmlns:a16="http://schemas.microsoft.com/office/drawing/2014/main" id="{2E6E288B-D228-4F1B-8EC1-9E3436B3BBC7}"/>
              </a:ext>
            </a:extLst>
          </p:cNvPr>
          <p:cNvSpPr>
            <a:spLocks noGrp="1"/>
          </p:cNvSpPr>
          <p:nvPr>
            <p:ph type="sldNum" sz="quarter" idx="12"/>
          </p:nvPr>
        </p:nvSpPr>
        <p:spPr/>
        <p:txBody>
          <a:bodyPr>
            <a:normAutofit fontScale="85000" lnSpcReduction="20000"/>
          </a:bodyPr>
          <a:lstStyle/>
          <a:p>
            <a:fld id="{22ABFFAE-9B82-4C0B-BE13-ABFE8DBD729B}" type="slidenum">
              <a:rPr lang="en-US" smtClean="0"/>
              <a:t>12</a:t>
            </a:fld>
            <a:endParaRPr lang="en-US"/>
          </a:p>
        </p:txBody>
      </p:sp>
      <p:sp>
        <p:nvSpPr>
          <p:cNvPr id="5" name="Content Placeholder 2">
            <a:extLst>
              <a:ext uri="{FF2B5EF4-FFF2-40B4-BE49-F238E27FC236}">
                <a16:creationId xmlns:a16="http://schemas.microsoft.com/office/drawing/2014/main" id="{4844FA0A-5246-4C6D-8D8D-A897E2181AE3}"/>
              </a:ext>
            </a:extLst>
          </p:cNvPr>
          <p:cNvSpPr>
            <a:spLocks noGrp="1" noChangeArrowheads="1"/>
          </p:cNvSpPr>
          <p:nvPr>
            <p:ph sz="quarter" idx="1"/>
          </p:nvPr>
        </p:nvSpPr>
        <p:spPr>
          <a:xfrm>
            <a:off x="612775" y="1600200"/>
            <a:ext cx="8153400" cy="4114800"/>
          </a:xfrm>
        </p:spPr>
        <p:txBody>
          <a:bodyPr/>
          <a:lstStyle/>
          <a:p>
            <a:pPr>
              <a:buClrTx/>
              <a:buSzPct val="65000"/>
              <a:buFont typeface="Wingdings" panose="05000000000000000000" pitchFamily="2" charset="2"/>
              <a:buChar char="v"/>
            </a:pPr>
            <a:r>
              <a:rPr lang="en-US" altLang="en-US" dirty="0"/>
              <a:t>Section M – Evaluation Factors </a:t>
            </a:r>
          </a:p>
          <a:p>
            <a:pPr>
              <a:buClrTx/>
              <a:buSzPct val="65000"/>
              <a:buFont typeface="Wingdings" panose="05000000000000000000" pitchFamily="2" charset="2"/>
              <a:buChar char="v"/>
            </a:pPr>
            <a:endParaRPr lang="en-US" altLang="en-US" dirty="0"/>
          </a:p>
          <a:p>
            <a:pPr>
              <a:buClrTx/>
              <a:buSzPct val="65000"/>
              <a:buFont typeface="Wingdings" panose="05000000000000000000" pitchFamily="2" charset="2"/>
              <a:buChar char="v"/>
            </a:pPr>
            <a:r>
              <a:rPr lang="en-US" altLang="en-US" dirty="0"/>
              <a:t>Ambiguous Evaluation Criteria</a:t>
            </a:r>
          </a:p>
          <a:p>
            <a:pPr lvl="1">
              <a:buClrTx/>
              <a:buSzPct val="65000"/>
              <a:buFont typeface="Wingdings" panose="05000000000000000000" pitchFamily="2" charset="2"/>
              <a:buChar char="v"/>
            </a:pPr>
            <a:r>
              <a:rPr lang="en-US" altLang="en-US" dirty="0"/>
              <a:t>Scoring System</a:t>
            </a:r>
          </a:p>
          <a:p>
            <a:pPr lvl="1">
              <a:buClrTx/>
              <a:buSzPct val="65000"/>
              <a:buFont typeface="Wingdings" panose="05000000000000000000" pitchFamily="2" charset="2"/>
              <a:buChar char="v"/>
            </a:pPr>
            <a:r>
              <a:rPr lang="en-US" altLang="en-US" dirty="0"/>
              <a:t>Rating System</a:t>
            </a:r>
          </a:p>
          <a:p>
            <a:pPr lvl="1">
              <a:buClrTx/>
              <a:buSzPct val="65000"/>
              <a:buFont typeface="Wingdings" panose="05000000000000000000" pitchFamily="2" charset="2"/>
              <a:buChar char="v"/>
            </a:pPr>
            <a:r>
              <a:rPr lang="en-US" altLang="en-US" dirty="0"/>
              <a:t>How are the factors compared and related</a:t>
            </a:r>
          </a:p>
        </p:txBody>
      </p:sp>
    </p:spTree>
    <p:extLst>
      <p:ext uri="{BB962C8B-B14F-4D97-AF65-F5344CB8AC3E}">
        <p14:creationId xmlns:p14="http://schemas.microsoft.com/office/powerpoint/2010/main" val="4283132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EC1B9-156D-420F-8FDA-27C1C2997D1E}"/>
              </a:ext>
            </a:extLst>
          </p:cNvPr>
          <p:cNvSpPr>
            <a:spLocks noGrp="1"/>
          </p:cNvSpPr>
          <p:nvPr>
            <p:ph type="title"/>
          </p:nvPr>
        </p:nvSpPr>
        <p:spPr/>
        <p:txBody>
          <a:bodyPr/>
          <a:lstStyle/>
          <a:p>
            <a:r>
              <a:rPr lang="en-US" dirty="0"/>
              <a:t>Examples</a:t>
            </a:r>
          </a:p>
        </p:txBody>
      </p:sp>
      <p:sp>
        <p:nvSpPr>
          <p:cNvPr id="5" name="Slide Number Placeholder 4">
            <a:extLst>
              <a:ext uri="{FF2B5EF4-FFF2-40B4-BE49-F238E27FC236}">
                <a16:creationId xmlns:a16="http://schemas.microsoft.com/office/drawing/2014/main" id="{5A7548CD-6B51-4A20-9606-33FE574CE3A7}"/>
              </a:ext>
            </a:extLst>
          </p:cNvPr>
          <p:cNvSpPr>
            <a:spLocks noGrp="1"/>
          </p:cNvSpPr>
          <p:nvPr>
            <p:ph type="sldNum" sz="quarter" idx="16"/>
          </p:nvPr>
        </p:nvSpPr>
        <p:spPr/>
        <p:txBody>
          <a:bodyPr>
            <a:normAutofit fontScale="85000" lnSpcReduction="20000"/>
          </a:bodyPr>
          <a:lstStyle/>
          <a:p>
            <a:fld id="{22ABFFAE-9B82-4C0B-BE13-ABFE8DBD729B}" type="slidenum">
              <a:rPr lang="en-US" smtClean="0"/>
              <a:t>13</a:t>
            </a:fld>
            <a:endParaRPr lang="en-US"/>
          </a:p>
        </p:txBody>
      </p:sp>
      <p:sp>
        <p:nvSpPr>
          <p:cNvPr id="6" name="Content Placeholder 2">
            <a:extLst>
              <a:ext uri="{FF2B5EF4-FFF2-40B4-BE49-F238E27FC236}">
                <a16:creationId xmlns:a16="http://schemas.microsoft.com/office/drawing/2014/main" id="{0FEB314F-81EA-4675-A0A1-0738AB7D23FA}"/>
              </a:ext>
            </a:extLst>
          </p:cNvPr>
          <p:cNvSpPr>
            <a:spLocks noGrp="1" noChangeArrowheads="1"/>
          </p:cNvSpPr>
          <p:nvPr>
            <p:ph sz="quarter" idx="1"/>
          </p:nvPr>
        </p:nvSpPr>
        <p:spPr>
          <a:xfrm>
            <a:off x="609600" y="1589088"/>
            <a:ext cx="3886200" cy="4125912"/>
          </a:xfrm>
        </p:spPr>
        <p:txBody>
          <a:bodyPr>
            <a:normAutofit lnSpcReduction="10000"/>
          </a:bodyPr>
          <a:lstStyle/>
          <a:p>
            <a:r>
              <a:rPr lang="en-US" altLang="en-US" sz="1800" i="1" dirty="0"/>
              <a:t>Raymond Express International</a:t>
            </a:r>
            <a:r>
              <a:rPr lang="en-US" altLang="en-US" sz="1800" dirty="0"/>
              <a:t>, </a:t>
            </a:r>
            <a:r>
              <a:rPr lang="en-US" altLang="en-US" sz="1800" b="1" dirty="0">
                <a:hlinkClick r:id="rId2"/>
              </a:rPr>
              <a:t>B-409872.2</a:t>
            </a:r>
            <a:r>
              <a:rPr lang="en-US" altLang="en-US" sz="1800" dirty="0"/>
              <a:t> (Nov. 6, 2014)</a:t>
            </a:r>
          </a:p>
          <a:p>
            <a:endParaRPr lang="en-US" altLang="en-US" sz="1800" dirty="0"/>
          </a:p>
          <a:p>
            <a:r>
              <a:rPr lang="en-US" altLang="en-US" sz="1800" dirty="0"/>
              <a:t>Defense Commissary opportunity</a:t>
            </a:r>
          </a:p>
          <a:p>
            <a:endParaRPr lang="en-US" altLang="en-US" sz="1800" dirty="0"/>
          </a:p>
          <a:p>
            <a:r>
              <a:rPr lang="en-US" altLang="en-US" sz="1800" dirty="0"/>
              <a:t>Solicitation needed to have volume discounts built into the pricing </a:t>
            </a:r>
          </a:p>
          <a:p>
            <a:endParaRPr lang="en-US" altLang="en-US" sz="1800" dirty="0"/>
          </a:p>
          <a:p>
            <a:r>
              <a:rPr lang="en-US" altLang="en-US" sz="1800" dirty="0"/>
              <a:t>Protest challenged the ambiguity and misleading pricing evaluation – it did not include discounts</a:t>
            </a:r>
          </a:p>
        </p:txBody>
      </p:sp>
      <p:sp>
        <p:nvSpPr>
          <p:cNvPr id="8" name="Content Placeholder 3">
            <a:extLst>
              <a:ext uri="{FF2B5EF4-FFF2-40B4-BE49-F238E27FC236}">
                <a16:creationId xmlns:a16="http://schemas.microsoft.com/office/drawing/2014/main" id="{4781397B-0275-4DB4-AF68-18D3A540AADD}"/>
              </a:ext>
            </a:extLst>
          </p:cNvPr>
          <p:cNvSpPr>
            <a:spLocks noGrp="1" noChangeArrowheads="1"/>
          </p:cNvSpPr>
          <p:nvPr>
            <p:ph sz="quarter" idx="2"/>
          </p:nvPr>
        </p:nvSpPr>
        <p:spPr>
          <a:xfrm>
            <a:off x="4845050" y="1589088"/>
            <a:ext cx="3886200" cy="4125912"/>
          </a:xfrm>
        </p:spPr>
        <p:txBody>
          <a:bodyPr>
            <a:normAutofit lnSpcReduction="10000"/>
          </a:bodyPr>
          <a:lstStyle/>
          <a:p>
            <a:r>
              <a:rPr lang="en-US" altLang="en-US" sz="1800" i="1" dirty="0"/>
              <a:t>ASRC Federal Data Network Technologies, LLC</a:t>
            </a:r>
            <a:r>
              <a:rPr lang="en-US" altLang="en-US" sz="1800" dirty="0"/>
              <a:t>; </a:t>
            </a:r>
            <a:r>
              <a:rPr lang="en-US" altLang="en-US" sz="1800" i="1" dirty="0" err="1"/>
              <a:t>Ekagra</a:t>
            </a:r>
            <a:r>
              <a:rPr lang="en-US" altLang="en-US" sz="1800" i="1" dirty="0"/>
              <a:t> Partners, LLC</a:t>
            </a:r>
            <a:r>
              <a:rPr lang="en-US" altLang="en-US" sz="1800" dirty="0"/>
              <a:t>, B-418085.4, .5, .7 (May 5, 2020) </a:t>
            </a:r>
          </a:p>
          <a:p>
            <a:endParaRPr lang="en-US" altLang="en-US" sz="1800" b="1" dirty="0"/>
          </a:p>
          <a:p>
            <a:r>
              <a:rPr lang="en-US" altLang="en-US" sz="1800" dirty="0"/>
              <a:t>Agency did not provide offerors enough information concerning level of effort required for work to permit them to bid intelligently</a:t>
            </a:r>
          </a:p>
          <a:p>
            <a:endParaRPr lang="en-US" altLang="en-US" sz="1800" dirty="0"/>
          </a:p>
          <a:p>
            <a:r>
              <a:rPr lang="en-US" altLang="en-US" sz="1800" dirty="0"/>
              <a:t>PWS did not provide enough information for offerors to adequately understand the required level of effort. </a:t>
            </a:r>
          </a:p>
        </p:txBody>
      </p:sp>
    </p:spTree>
    <p:extLst>
      <p:ext uri="{BB962C8B-B14F-4D97-AF65-F5344CB8AC3E}">
        <p14:creationId xmlns:p14="http://schemas.microsoft.com/office/powerpoint/2010/main" val="42487316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Questions?</a:t>
            </a:r>
          </a:p>
        </p:txBody>
      </p:sp>
      <p:sp>
        <p:nvSpPr>
          <p:cNvPr id="3" name="Slide Number Placeholder 2"/>
          <p:cNvSpPr>
            <a:spLocks noGrp="1"/>
          </p:cNvSpPr>
          <p:nvPr>
            <p:ph type="sldNum" sz="quarter" idx="12"/>
          </p:nvPr>
        </p:nvSpPr>
        <p:spPr/>
        <p:txBody>
          <a:bodyPr>
            <a:normAutofit fontScale="85000" lnSpcReduction="20000"/>
          </a:bodyPr>
          <a:lstStyle/>
          <a:p>
            <a:fld id="{22ABFFAE-9B82-4C0B-BE13-ABFE8DBD729B}" type="slidenum">
              <a:rPr lang="en-US" smtClean="0"/>
              <a:t>14</a:t>
            </a:fld>
            <a:endParaRPr lang="en-US"/>
          </a:p>
        </p:txBody>
      </p:sp>
      <p:sp>
        <p:nvSpPr>
          <p:cNvPr id="8" name="Content Placeholder 7"/>
          <p:cNvSpPr>
            <a:spLocks noGrp="1"/>
          </p:cNvSpPr>
          <p:nvPr>
            <p:ph sz="quarter" idx="1"/>
          </p:nvPr>
        </p:nvSpPr>
        <p:spPr/>
        <p:txBody>
          <a:bodyPr>
            <a:normAutofit/>
          </a:bodyPr>
          <a:lstStyle/>
          <a:p>
            <a:pPr marL="0" indent="0" algn="ctr">
              <a:lnSpc>
                <a:spcPts val="2900"/>
              </a:lnSpc>
              <a:spcBef>
                <a:spcPts val="0"/>
              </a:spcBef>
              <a:buNone/>
            </a:pPr>
            <a:endParaRPr lang="en-US" dirty="0">
              <a:solidFill>
                <a:schemeClr val="tx2"/>
              </a:solidFill>
            </a:endParaRPr>
          </a:p>
          <a:p>
            <a:pPr marL="0" indent="0" algn="ctr">
              <a:lnSpc>
                <a:spcPts val="2900"/>
              </a:lnSpc>
              <a:spcBef>
                <a:spcPts val="0"/>
              </a:spcBef>
              <a:buNone/>
            </a:pPr>
            <a:r>
              <a:rPr lang="en-US" cap="small" dirty="0" err="1">
                <a:solidFill>
                  <a:schemeClr val="tx2"/>
                </a:solidFill>
              </a:rPr>
              <a:t>McMAHON</a:t>
            </a:r>
            <a:r>
              <a:rPr lang="en-US" cap="small" dirty="0">
                <a:solidFill>
                  <a:schemeClr val="tx2"/>
                </a:solidFill>
              </a:rPr>
              <a:t>, WELCH and LEARNED, </a:t>
            </a:r>
            <a:r>
              <a:rPr lang="en-US" cap="small" dirty="0" err="1">
                <a:solidFill>
                  <a:schemeClr val="tx2"/>
                </a:solidFill>
              </a:rPr>
              <a:t>pllc</a:t>
            </a:r>
            <a:endParaRPr lang="en-US" cap="small" dirty="0">
              <a:solidFill>
                <a:schemeClr val="tx2"/>
              </a:solidFill>
            </a:endParaRPr>
          </a:p>
          <a:p>
            <a:pPr marL="0" indent="0" algn="ctr">
              <a:lnSpc>
                <a:spcPts val="2900"/>
              </a:lnSpc>
              <a:spcBef>
                <a:spcPts val="0"/>
              </a:spcBef>
              <a:buNone/>
            </a:pPr>
            <a:r>
              <a:rPr lang="en-US" dirty="0">
                <a:solidFill>
                  <a:schemeClr val="tx2"/>
                </a:solidFill>
              </a:rPr>
              <a:t>2100 Reston Parkway</a:t>
            </a:r>
          </a:p>
          <a:p>
            <a:pPr marL="0" indent="0" algn="ctr">
              <a:lnSpc>
                <a:spcPts val="2900"/>
              </a:lnSpc>
              <a:spcBef>
                <a:spcPts val="0"/>
              </a:spcBef>
              <a:buNone/>
            </a:pPr>
            <a:r>
              <a:rPr lang="en-US" dirty="0">
                <a:solidFill>
                  <a:schemeClr val="tx2"/>
                </a:solidFill>
              </a:rPr>
              <a:t>Suite 450</a:t>
            </a:r>
          </a:p>
          <a:p>
            <a:pPr marL="0" indent="0" algn="ctr">
              <a:lnSpc>
                <a:spcPts val="2900"/>
              </a:lnSpc>
              <a:spcBef>
                <a:spcPts val="0"/>
              </a:spcBef>
              <a:buNone/>
            </a:pPr>
            <a:r>
              <a:rPr lang="en-US" dirty="0">
                <a:solidFill>
                  <a:schemeClr val="tx2"/>
                </a:solidFill>
              </a:rPr>
              <a:t>Reston, VA 20191</a:t>
            </a:r>
          </a:p>
          <a:p>
            <a:pPr marL="0" indent="0" algn="ctr">
              <a:lnSpc>
                <a:spcPts val="2900"/>
              </a:lnSpc>
              <a:spcBef>
                <a:spcPts val="0"/>
              </a:spcBef>
              <a:buNone/>
            </a:pPr>
            <a:r>
              <a:rPr lang="en-US" dirty="0">
                <a:solidFill>
                  <a:schemeClr val="tx2"/>
                </a:solidFill>
              </a:rPr>
              <a:t>Main:  703-483-2810</a:t>
            </a:r>
          </a:p>
          <a:p>
            <a:pPr marL="0" indent="0" algn="ctr">
              <a:lnSpc>
                <a:spcPts val="2900"/>
              </a:lnSpc>
              <a:spcBef>
                <a:spcPts val="0"/>
              </a:spcBef>
              <a:buNone/>
            </a:pPr>
            <a:r>
              <a:rPr lang="en-US" dirty="0">
                <a:solidFill>
                  <a:schemeClr val="tx2"/>
                </a:solidFill>
              </a:rPr>
              <a:t>Cell: 703-868-8653</a:t>
            </a:r>
          </a:p>
          <a:p>
            <a:pPr marL="0" indent="0" algn="ctr">
              <a:lnSpc>
                <a:spcPts val="2900"/>
              </a:lnSpc>
              <a:spcBef>
                <a:spcPts val="0"/>
              </a:spcBef>
              <a:buNone/>
            </a:pPr>
            <a:endParaRPr lang="en-US" dirty="0">
              <a:solidFill>
                <a:schemeClr val="tx2"/>
              </a:solidFill>
            </a:endParaRPr>
          </a:p>
          <a:p>
            <a:pPr marL="0" indent="0" algn="ctr">
              <a:lnSpc>
                <a:spcPts val="2900"/>
              </a:lnSpc>
              <a:spcBef>
                <a:spcPts val="0"/>
              </a:spcBef>
              <a:buNone/>
            </a:pPr>
            <a:r>
              <a:rPr lang="en-US" dirty="0">
                <a:solidFill>
                  <a:schemeClr val="tx2"/>
                </a:solidFill>
                <a:hlinkClick r:id="rId2"/>
              </a:rPr>
              <a:t>LRhodes@MWLLegal.com</a:t>
            </a:r>
            <a:endParaRPr lang="en-US" dirty="0">
              <a:solidFill>
                <a:schemeClr val="tx2"/>
              </a:solidFill>
            </a:endParaRPr>
          </a:p>
          <a:p>
            <a:pPr marL="0" indent="0" algn="ctr">
              <a:lnSpc>
                <a:spcPts val="2900"/>
              </a:lnSpc>
              <a:spcBef>
                <a:spcPts val="0"/>
              </a:spcBef>
              <a:buNone/>
            </a:pPr>
            <a:endParaRPr lang="en-US" dirty="0">
              <a:solidFill>
                <a:schemeClr val="tx2"/>
              </a:solidFill>
            </a:endParaRPr>
          </a:p>
          <a:p>
            <a:pPr marL="0" indent="0" algn="ctr">
              <a:lnSpc>
                <a:spcPts val="2900"/>
              </a:lnSpc>
              <a:spcBef>
                <a:spcPts val="0"/>
              </a:spcBef>
              <a:buNone/>
            </a:pPr>
            <a:endParaRPr lang="en-US" dirty="0">
              <a:solidFill>
                <a:schemeClr val="tx2"/>
              </a:solidFill>
            </a:endParaRPr>
          </a:p>
        </p:txBody>
      </p:sp>
    </p:spTree>
    <p:extLst>
      <p:ext uri="{BB962C8B-B14F-4D97-AF65-F5344CB8AC3E}">
        <p14:creationId xmlns:p14="http://schemas.microsoft.com/office/powerpoint/2010/main" val="874206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the Firm</a:t>
            </a:r>
          </a:p>
        </p:txBody>
      </p:sp>
      <p:sp>
        <p:nvSpPr>
          <p:cNvPr id="3" name="Slide Number Placeholder 2"/>
          <p:cNvSpPr>
            <a:spLocks noGrp="1"/>
          </p:cNvSpPr>
          <p:nvPr>
            <p:ph type="sldNum" sz="quarter" idx="12"/>
          </p:nvPr>
        </p:nvSpPr>
        <p:spPr/>
        <p:txBody>
          <a:bodyPr>
            <a:normAutofit fontScale="85000" lnSpcReduction="20000"/>
          </a:bodyPr>
          <a:lstStyle/>
          <a:p>
            <a:fld id="{22ABFFAE-9B82-4C0B-BE13-ABFE8DBD729B}" type="slidenum">
              <a:rPr lang="en-US" smtClean="0"/>
              <a:t>2</a:t>
            </a:fld>
            <a:endParaRPr lang="en-US"/>
          </a:p>
        </p:txBody>
      </p:sp>
      <p:sp>
        <p:nvSpPr>
          <p:cNvPr id="4" name="Content Placeholder 3"/>
          <p:cNvSpPr>
            <a:spLocks noGrp="1"/>
          </p:cNvSpPr>
          <p:nvPr>
            <p:ph sz="quarter" idx="1"/>
          </p:nvPr>
        </p:nvSpPr>
        <p:spPr/>
        <p:txBody>
          <a:bodyPr>
            <a:normAutofit/>
          </a:bodyPr>
          <a:lstStyle/>
          <a:p>
            <a:pPr marL="0" indent="0">
              <a:buNone/>
            </a:pPr>
            <a:r>
              <a:rPr lang="en-US" i="1" dirty="0"/>
              <a:t>McMahon, Welch and Learned, PLLC represents many small and mid-sized federal services contractors in Northern Virginia, DC and Maryland, including small-disadvantaged firms, veteran-owned firms, women-owned firms and Hub Zone qualified firms.  We also have a strong corporate and acquisitions-support practice which focuses on general business legal matters of significant interest to the broader business community.</a:t>
            </a:r>
          </a:p>
        </p:txBody>
      </p:sp>
    </p:spTree>
    <p:extLst>
      <p:ext uri="{BB962C8B-B14F-4D97-AF65-F5344CB8AC3E}">
        <p14:creationId xmlns:p14="http://schemas.microsoft.com/office/powerpoint/2010/main" val="2083451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2C2EE-4424-4602-8C7A-0BCF6A12AF78}"/>
              </a:ext>
            </a:extLst>
          </p:cNvPr>
          <p:cNvSpPr>
            <a:spLocks noGrp="1"/>
          </p:cNvSpPr>
          <p:nvPr>
            <p:ph type="title"/>
          </p:nvPr>
        </p:nvSpPr>
        <p:spPr/>
        <p:txBody>
          <a:bodyPr/>
          <a:lstStyle/>
          <a:p>
            <a:r>
              <a:rPr lang="en-US" dirty="0"/>
              <a:t>About the Presenter</a:t>
            </a:r>
          </a:p>
        </p:txBody>
      </p:sp>
      <p:sp>
        <p:nvSpPr>
          <p:cNvPr id="3" name="Slide Number Placeholder 2">
            <a:extLst>
              <a:ext uri="{FF2B5EF4-FFF2-40B4-BE49-F238E27FC236}">
                <a16:creationId xmlns:a16="http://schemas.microsoft.com/office/drawing/2014/main" id="{8909D4AA-8D3B-4109-9319-E03A5B6FFBA1}"/>
              </a:ext>
            </a:extLst>
          </p:cNvPr>
          <p:cNvSpPr>
            <a:spLocks noGrp="1"/>
          </p:cNvSpPr>
          <p:nvPr>
            <p:ph type="sldNum" sz="quarter" idx="12"/>
          </p:nvPr>
        </p:nvSpPr>
        <p:spPr/>
        <p:txBody>
          <a:bodyPr>
            <a:normAutofit fontScale="85000" lnSpcReduction="20000"/>
          </a:bodyPr>
          <a:lstStyle/>
          <a:p>
            <a:fld id="{22ABFFAE-9B82-4C0B-BE13-ABFE8DBD729B}" type="slidenum">
              <a:rPr lang="en-US" smtClean="0"/>
              <a:t>3</a:t>
            </a:fld>
            <a:endParaRPr lang="en-US"/>
          </a:p>
        </p:txBody>
      </p:sp>
      <p:sp>
        <p:nvSpPr>
          <p:cNvPr id="4" name="Content Placeholder 3">
            <a:extLst>
              <a:ext uri="{FF2B5EF4-FFF2-40B4-BE49-F238E27FC236}">
                <a16:creationId xmlns:a16="http://schemas.microsoft.com/office/drawing/2014/main" id="{C188167C-48CE-4EE7-9834-FDD144DE4348}"/>
              </a:ext>
            </a:extLst>
          </p:cNvPr>
          <p:cNvSpPr>
            <a:spLocks noGrp="1"/>
          </p:cNvSpPr>
          <p:nvPr>
            <p:ph sz="quarter" idx="1"/>
          </p:nvPr>
        </p:nvSpPr>
        <p:spPr/>
        <p:txBody>
          <a:bodyPr>
            <a:normAutofit fontScale="92500"/>
          </a:bodyPr>
          <a:lstStyle/>
          <a:p>
            <a:pPr>
              <a:buClrTx/>
              <a:buSzPct val="65000"/>
              <a:buFont typeface="Wingdings" panose="05000000000000000000" pitchFamily="2" charset="2"/>
              <a:buChar char="v"/>
            </a:pPr>
            <a:r>
              <a:rPr lang="en-US" dirty="0"/>
              <a:t>Mr. Rhodes has over seventeen years of legal experience representing government contractors on all aspects of government contracting law and commercial disputes. </a:t>
            </a:r>
          </a:p>
          <a:p>
            <a:pPr>
              <a:buClrTx/>
              <a:buSzPct val="65000"/>
              <a:buFont typeface="Wingdings" panose="05000000000000000000" pitchFamily="2" charset="2"/>
              <a:buChar char="v"/>
            </a:pPr>
            <a:r>
              <a:rPr lang="en-US" dirty="0"/>
              <a:t>In addition to his law firm experience, Mr. Rhodes has spent several years as an in-house counsel to multiple government contractors. </a:t>
            </a:r>
          </a:p>
          <a:p>
            <a:pPr>
              <a:buClrTx/>
              <a:buSzPct val="65000"/>
              <a:buFont typeface="Wingdings" panose="05000000000000000000" pitchFamily="2" charset="2"/>
              <a:buChar char="v"/>
            </a:pPr>
            <a:r>
              <a:rPr lang="en-US" dirty="0"/>
              <a:t>In addition to his legal career, Mr. Rhodes is very recently retired from the Marine Corps Reserves.</a:t>
            </a:r>
          </a:p>
          <a:p>
            <a:endParaRPr lang="en-US" dirty="0"/>
          </a:p>
        </p:txBody>
      </p:sp>
    </p:spTree>
    <p:extLst>
      <p:ext uri="{BB962C8B-B14F-4D97-AF65-F5344CB8AC3E}">
        <p14:creationId xmlns:p14="http://schemas.microsoft.com/office/powerpoint/2010/main" val="1743721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Pre-Award Protests</a:t>
            </a:r>
          </a:p>
        </p:txBody>
      </p:sp>
      <p:sp>
        <p:nvSpPr>
          <p:cNvPr id="3" name="Slide Number Placeholder 2"/>
          <p:cNvSpPr>
            <a:spLocks noGrp="1"/>
          </p:cNvSpPr>
          <p:nvPr>
            <p:ph type="sldNum" sz="quarter" idx="12"/>
          </p:nvPr>
        </p:nvSpPr>
        <p:spPr/>
        <p:txBody>
          <a:bodyPr>
            <a:normAutofit fontScale="85000" lnSpcReduction="20000"/>
          </a:bodyPr>
          <a:lstStyle/>
          <a:p>
            <a:fld id="{22ABFFAE-9B82-4C0B-BE13-ABFE8DBD729B}" type="slidenum">
              <a:rPr lang="en-US" smtClean="0"/>
              <a:t>4</a:t>
            </a:fld>
            <a:endParaRPr lang="en-US"/>
          </a:p>
        </p:txBody>
      </p:sp>
      <p:sp>
        <p:nvSpPr>
          <p:cNvPr id="4" name="Content Placeholder 3"/>
          <p:cNvSpPr>
            <a:spLocks noGrp="1"/>
          </p:cNvSpPr>
          <p:nvPr>
            <p:ph sz="quarter" idx="1"/>
          </p:nvPr>
        </p:nvSpPr>
        <p:spPr/>
        <p:txBody>
          <a:bodyPr>
            <a:normAutofit/>
          </a:bodyPr>
          <a:lstStyle/>
          <a:p>
            <a:pPr>
              <a:buClrTx/>
              <a:buSzPct val="65000"/>
              <a:buFont typeface="Wingdings" panose="05000000000000000000" pitchFamily="2" charset="2"/>
              <a:buChar char="v"/>
            </a:pPr>
            <a:r>
              <a:rPr lang="en-US" sz="3200" dirty="0"/>
              <a:t>A Protest that Challenges the Terms of a Solicitation </a:t>
            </a:r>
          </a:p>
          <a:p>
            <a:pPr>
              <a:buClrTx/>
              <a:buSzPct val="65000"/>
              <a:buFont typeface="Wingdings" panose="05000000000000000000" pitchFamily="2" charset="2"/>
              <a:buChar char="v"/>
            </a:pPr>
            <a:r>
              <a:rPr lang="en-US" sz="3200" dirty="0"/>
              <a:t>GAO Regulations state: </a:t>
            </a:r>
          </a:p>
          <a:p>
            <a:pPr lvl="1">
              <a:buClrTx/>
              <a:buSzPct val="65000"/>
              <a:buFont typeface="Wingdings" panose="05000000000000000000" pitchFamily="2" charset="2"/>
              <a:buChar char="v"/>
            </a:pPr>
            <a:r>
              <a:rPr lang="en-US" dirty="0"/>
              <a:t>Protests based upon alleged improprieties in a solicitation which are apparent prior to bid opening or the time set for receipt of initial proposals shall be filed prior to bid opening or the time set for receipt of initial proposals. </a:t>
            </a:r>
          </a:p>
          <a:p>
            <a:pPr marL="0" indent="0">
              <a:buNone/>
            </a:pPr>
            <a:endParaRPr lang="en-US" sz="3200" dirty="0"/>
          </a:p>
        </p:txBody>
      </p:sp>
    </p:spTree>
    <p:extLst>
      <p:ext uri="{BB962C8B-B14F-4D97-AF65-F5344CB8AC3E}">
        <p14:creationId xmlns:p14="http://schemas.microsoft.com/office/powerpoint/2010/main" val="1979499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F3519-11E3-4A31-84C4-A381088D34E2}"/>
              </a:ext>
            </a:extLst>
          </p:cNvPr>
          <p:cNvSpPr>
            <a:spLocks noGrp="1"/>
          </p:cNvSpPr>
          <p:nvPr>
            <p:ph type="title"/>
          </p:nvPr>
        </p:nvSpPr>
        <p:spPr/>
        <p:txBody>
          <a:bodyPr/>
          <a:lstStyle/>
          <a:p>
            <a:r>
              <a:rPr lang="en-US" dirty="0"/>
              <a:t>Steps Before a Protest </a:t>
            </a:r>
          </a:p>
        </p:txBody>
      </p:sp>
      <p:sp>
        <p:nvSpPr>
          <p:cNvPr id="3" name="Slide Number Placeholder 2">
            <a:extLst>
              <a:ext uri="{FF2B5EF4-FFF2-40B4-BE49-F238E27FC236}">
                <a16:creationId xmlns:a16="http://schemas.microsoft.com/office/drawing/2014/main" id="{A9D0974F-ABA1-4E90-8198-5629144FB6E3}"/>
              </a:ext>
            </a:extLst>
          </p:cNvPr>
          <p:cNvSpPr>
            <a:spLocks noGrp="1"/>
          </p:cNvSpPr>
          <p:nvPr>
            <p:ph type="sldNum" sz="quarter" idx="12"/>
          </p:nvPr>
        </p:nvSpPr>
        <p:spPr/>
        <p:txBody>
          <a:bodyPr>
            <a:normAutofit fontScale="85000" lnSpcReduction="20000"/>
          </a:bodyPr>
          <a:lstStyle/>
          <a:p>
            <a:fld id="{22ABFFAE-9B82-4C0B-BE13-ABFE8DBD729B}" type="slidenum">
              <a:rPr lang="en-US" smtClean="0"/>
              <a:t>5</a:t>
            </a:fld>
            <a:endParaRPr lang="en-US"/>
          </a:p>
        </p:txBody>
      </p:sp>
      <p:sp>
        <p:nvSpPr>
          <p:cNvPr id="4" name="Content Placeholder 3">
            <a:extLst>
              <a:ext uri="{FF2B5EF4-FFF2-40B4-BE49-F238E27FC236}">
                <a16:creationId xmlns:a16="http://schemas.microsoft.com/office/drawing/2014/main" id="{5E45244D-A2BF-4FDB-824C-CBCB3932CB45}"/>
              </a:ext>
            </a:extLst>
          </p:cNvPr>
          <p:cNvSpPr>
            <a:spLocks noGrp="1"/>
          </p:cNvSpPr>
          <p:nvPr>
            <p:ph sz="quarter" idx="1"/>
          </p:nvPr>
        </p:nvSpPr>
        <p:spPr/>
        <p:txBody>
          <a:bodyPr/>
          <a:lstStyle/>
          <a:p>
            <a:pPr>
              <a:buClrTx/>
              <a:buFont typeface="Wingdings" panose="05000000000000000000" pitchFamily="2" charset="2"/>
              <a:buChar char="v"/>
            </a:pPr>
            <a:r>
              <a:rPr lang="en-US" dirty="0"/>
              <a:t>Comment on a Draft RFP </a:t>
            </a:r>
          </a:p>
          <a:p>
            <a:pPr>
              <a:buClrTx/>
              <a:buFont typeface="Wingdings" panose="05000000000000000000" pitchFamily="2" charset="2"/>
              <a:buChar char="v"/>
            </a:pPr>
            <a:endParaRPr lang="en-US" dirty="0"/>
          </a:p>
          <a:p>
            <a:pPr>
              <a:buClrTx/>
              <a:buFont typeface="Wingdings" panose="05000000000000000000" pitchFamily="2" charset="2"/>
              <a:buChar char="v"/>
            </a:pPr>
            <a:r>
              <a:rPr lang="en-US" dirty="0"/>
              <a:t>During Q&amp;A Process</a:t>
            </a:r>
          </a:p>
          <a:p>
            <a:pPr>
              <a:buClrTx/>
              <a:buFont typeface="Wingdings" panose="05000000000000000000" pitchFamily="2" charset="2"/>
              <a:buChar char="v"/>
            </a:pPr>
            <a:endParaRPr lang="en-US" dirty="0"/>
          </a:p>
          <a:p>
            <a:pPr>
              <a:buClrTx/>
              <a:buFont typeface="Wingdings" panose="05000000000000000000" pitchFamily="2" charset="2"/>
              <a:buChar char="v"/>
            </a:pPr>
            <a:r>
              <a:rPr lang="en-US" dirty="0"/>
              <a:t>An Email from a lawyer often helps</a:t>
            </a:r>
          </a:p>
          <a:p>
            <a:pPr>
              <a:buClrTx/>
              <a:buFont typeface="Wingdings" panose="05000000000000000000" pitchFamily="2" charset="2"/>
              <a:buChar char="v"/>
            </a:pPr>
            <a:endParaRPr lang="en-US" dirty="0"/>
          </a:p>
          <a:p>
            <a:pPr>
              <a:buClrTx/>
              <a:buFont typeface="Wingdings" panose="05000000000000000000" pitchFamily="2" charset="2"/>
              <a:buChar char="v"/>
            </a:pPr>
            <a:r>
              <a:rPr lang="en-US" dirty="0"/>
              <a:t>Pre-Award Protest</a:t>
            </a:r>
          </a:p>
          <a:p>
            <a:endParaRPr lang="en-US" dirty="0"/>
          </a:p>
        </p:txBody>
      </p:sp>
    </p:spTree>
    <p:extLst>
      <p:ext uri="{BB962C8B-B14F-4D97-AF65-F5344CB8AC3E}">
        <p14:creationId xmlns:p14="http://schemas.microsoft.com/office/powerpoint/2010/main" val="527033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57F12-9E96-4250-94EC-08909482A429}"/>
              </a:ext>
            </a:extLst>
          </p:cNvPr>
          <p:cNvSpPr>
            <a:spLocks noGrp="1"/>
          </p:cNvSpPr>
          <p:nvPr>
            <p:ph type="title"/>
          </p:nvPr>
        </p:nvSpPr>
        <p:spPr/>
        <p:txBody>
          <a:bodyPr/>
          <a:lstStyle/>
          <a:p>
            <a:r>
              <a:rPr lang="en-US" dirty="0"/>
              <a:t>The RFP </a:t>
            </a:r>
          </a:p>
        </p:txBody>
      </p:sp>
      <p:sp>
        <p:nvSpPr>
          <p:cNvPr id="3" name="Slide Number Placeholder 2">
            <a:extLst>
              <a:ext uri="{FF2B5EF4-FFF2-40B4-BE49-F238E27FC236}">
                <a16:creationId xmlns:a16="http://schemas.microsoft.com/office/drawing/2014/main" id="{C2408531-E58D-43AC-BE6A-7ED3616BB362}"/>
              </a:ext>
            </a:extLst>
          </p:cNvPr>
          <p:cNvSpPr>
            <a:spLocks noGrp="1"/>
          </p:cNvSpPr>
          <p:nvPr>
            <p:ph type="sldNum" sz="quarter" idx="12"/>
          </p:nvPr>
        </p:nvSpPr>
        <p:spPr/>
        <p:txBody>
          <a:bodyPr>
            <a:normAutofit fontScale="85000" lnSpcReduction="20000"/>
          </a:bodyPr>
          <a:lstStyle/>
          <a:p>
            <a:fld id="{22ABFFAE-9B82-4C0B-BE13-ABFE8DBD729B}" type="slidenum">
              <a:rPr lang="en-US" smtClean="0"/>
              <a:t>6</a:t>
            </a:fld>
            <a:endParaRPr lang="en-US"/>
          </a:p>
        </p:txBody>
      </p:sp>
      <p:sp>
        <p:nvSpPr>
          <p:cNvPr id="4" name="Content Placeholder 3">
            <a:extLst>
              <a:ext uri="{FF2B5EF4-FFF2-40B4-BE49-F238E27FC236}">
                <a16:creationId xmlns:a16="http://schemas.microsoft.com/office/drawing/2014/main" id="{F24131FB-31E8-4505-8C27-4728C92AAABE}"/>
              </a:ext>
            </a:extLst>
          </p:cNvPr>
          <p:cNvSpPr>
            <a:spLocks noGrp="1"/>
          </p:cNvSpPr>
          <p:nvPr>
            <p:ph sz="quarter" idx="1"/>
          </p:nvPr>
        </p:nvSpPr>
        <p:spPr/>
        <p:txBody>
          <a:bodyPr>
            <a:normAutofit fontScale="77500" lnSpcReduction="20000"/>
          </a:bodyPr>
          <a:lstStyle/>
          <a:p>
            <a:pPr marL="0" indent="0">
              <a:buFontTx/>
              <a:buNone/>
              <a:defRPr/>
            </a:pPr>
            <a:r>
              <a:rPr lang="en-US" dirty="0"/>
              <a:t>A FAR Part 15 RFP usually contains the following sections:</a:t>
            </a:r>
          </a:p>
          <a:p>
            <a:pPr marL="0" indent="0">
              <a:buFontTx/>
              <a:buNone/>
              <a:defRPr/>
            </a:pPr>
            <a:endParaRPr lang="en-US" sz="2800" dirty="0"/>
          </a:p>
          <a:p>
            <a:pPr marL="777240" indent="-457200">
              <a:spcAft>
                <a:spcPts val="600"/>
              </a:spcAft>
              <a:buClrTx/>
              <a:buSzPct val="65000"/>
              <a:buFont typeface="Wingdings" panose="05000000000000000000" pitchFamily="2" charset="2"/>
              <a:buChar char="v"/>
              <a:tabLst>
                <a:tab pos="1031875" algn="l"/>
              </a:tabLst>
              <a:defRPr/>
            </a:pPr>
            <a:r>
              <a:rPr lang="en-US" sz="3200" dirty="0"/>
              <a:t>Section A – Solicitation/Contract Form (SF-33)</a:t>
            </a:r>
          </a:p>
          <a:p>
            <a:pPr marL="777240" indent="-457200">
              <a:spcAft>
                <a:spcPts val="600"/>
              </a:spcAft>
              <a:buClrTx/>
              <a:buSzPct val="65000"/>
              <a:buFont typeface="Wingdings" panose="05000000000000000000" pitchFamily="2" charset="2"/>
              <a:buChar char="v"/>
              <a:tabLst>
                <a:tab pos="1031875" algn="l"/>
              </a:tabLst>
              <a:defRPr/>
            </a:pPr>
            <a:r>
              <a:rPr lang="en-US" sz="3200" dirty="0"/>
              <a:t>Section B – Supplies and Services and Prices/Costs</a:t>
            </a:r>
          </a:p>
          <a:p>
            <a:pPr marL="777240" indent="-457200">
              <a:spcAft>
                <a:spcPts val="600"/>
              </a:spcAft>
              <a:buClrTx/>
              <a:buSzPct val="65000"/>
              <a:buFont typeface="Wingdings" panose="05000000000000000000" pitchFamily="2" charset="2"/>
              <a:buChar char="v"/>
              <a:tabLst>
                <a:tab pos="1031875" algn="l"/>
              </a:tabLst>
              <a:defRPr/>
            </a:pPr>
            <a:r>
              <a:rPr lang="en-US" sz="3200" b="1" i="1" dirty="0"/>
              <a:t>Section C – Description/Specifications/Statement of Work</a:t>
            </a:r>
          </a:p>
          <a:p>
            <a:pPr marL="777240" indent="-457200">
              <a:spcAft>
                <a:spcPts val="600"/>
              </a:spcAft>
              <a:buClrTx/>
              <a:buSzPct val="65000"/>
              <a:buFont typeface="Wingdings" panose="05000000000000000000" pitchFamily="2" charset="2"/>
              <a:buChar char="v"/>
              <a:tabLst>
                <a:tab pos="1031875" algn="l"/>
              </a:tabLst>
              <a:defRPr/>
            </a:pPr>
            <a:r>
              <a:rPr lang="en-US" sz="3200" dirty="0"/>
              <a:t>Section D – Packaging and Marking</a:t>
            </a:r>
          </a:p>
          <a:p>
            <a:pPr marL="777240" indent="-457200">
              <a:spcAft>
                <a:spcPts val="600"/>
              </a:spcAft>
              <a:buClrTx/>
              <a:buSzPct val="65000"/>
              <a:buFont typeface="Wingdings" panose="05000000000000000000" pitchFamily="2" charset="2"/>
              <a:buChar char="v"/>
              <a:tabLst>
                <a:tab pos="1031875" algn="l"/>
              </a:tabLst>
              <a:defRPr/>
            </a:pPr>
            <a:r>
              <a:rPr lang="en-US" sz="3200" dirty="0"/>
              <a:t>Section E – Inspection and Acceptance</a:t>
            </a:r>
          </a:p>
          <a:p>
            <a:pPr marL="777240" indent="-457200">
              <a:spcAft>
                <a:spcPts val="600"/>
              </a:spcAft>
              <a:buClrTx/>
              <a:buSzPct val="65000"/>
              <a:buFont typeface="Wingdings" panose="05000000000000000000" pitchFamily="2" charset="2"/>
              <a:buChar char="v"/>
              <a:tabLst>
                <a:tab pos="1031875" algn="l"/>
              </a:tabLst>
              <a:defRPr/>
            </a:pPr>
            <a:r>
              <a:rPr lang="en-US" sz="3200" dirty="0"/>
              <a:t>Section F – Deliveries or Performance</a:t>
            </a:r>
          </a:p>
          <a:p>
            <a:endParaRPr lang="en-US" dirty="0"/>
          </a:p>
        </p:txBody>
      </p:sp>
    </p:spTree>
    <p:extLst>
      <p:ext uri="{BB962C8B-B14F-4D97-AF65-F5344CB8AC3E}">
        <p14:creationId xmlns:p14="http://schemas.microsoft.com/office/powerpoint/2010/main" val="4162729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FAA17-1A85-4770-BF58-9E6DF5BC36BB}"/>
              </a:ext>
            </a:extLst>
          </p:cNvPr>
          <p:cNvSpPr>
            <a:spLocks noGrp="1"/>
          </p:cNvSpPr>
          <p:nvPr>
            <p:ph type="title"/>
          </p:nvPr>
        </p:nvSpPr>
        <p:spPr/>
        <p:txBody>
          <a:bodyPr/>
          <a:lstStyle/>
          <a:p>
            <a:r>
              <a:rPr lang="en-US" dirty="0"/>
              <a:t>The RFP Continued</a:t>
            </a:r>
          </a:p>
        </p:txBody>
      </p:sp>
      <p:sp>
        <p:nvSpPr>
          <p:cNvPr id="3" name="Slide Number Placeholder 2">
            <a:extLst>
              <a:ext uri="{FF2B5EF4-FFF2-40B4-BE49-F238E27FC236}">
                <a16:creationId xmlns:a16="http://schemas.microsoft.com/office/drawing/2014/main" id="{E602478D-DEF0-4DB3-85F0-9E60A677B716}"/>
              </a:ext>
            </a:extLst>
          </p:cNvPr>
          <p:cNvSpPr>
            <a:spLocks noGrp="1"/>
          </p:cNvSpPr>
          <p:nvPr>
            <p:ph type="sldNum" sz="quarter" idx="12"/>
          </p:nvPr>
        </p:nvSpPr>
        <p:spPr/>
        <p:txBody>
          <a:bodyPr>
            <a:normAutofit fontScale="85000" lnSpcReduction="20000"/>
          </a:bodyPr>
          <a:lstStyle/>
          <a:p>
            <a:fld id="{22ABFFAE-9B82-4C0B-BE13-ABFE8DBD729B}" type="slidenum">
              <a:rPr lang="en-US" smtClean="0"/>
              <a:t>7</a:t>
            </a:fld>
            <a:endParaRPr lang="en-US"/>
          </a:p>
        </p:txBody>
      </p:sp>
      <p:sp>
        <p:nvSpPr>
          <p:cNvPr id="4" name="Content Placeholder 3">
            <a:extLst>
              <a:ext uri="{FF2B5EF4-FFF2-40B4-BE49-F238E27FC236}">
                <a16:creationId xmlns:a16="http://schemas.microsoft.com/office/drawing/2014/main" id="{71D50FB2-D210-4026-8E0E-D32A04BA288A}"/>
              </a:ext>
            </a:extLst>
          </p:cNvPr>
          <p:cNvSpPr>
            <a:spLocks noGrp="1"/>
          </p:cNvSpPr>
          <p:nvPr>
            <p:ph sz="quarter" idx="1"/>
          </p:nvPr>
        </p:nvSpPr>
        <p:spPr/>
        <p:txBody>
          <a:bodyPr>
            <a:normAutofit fontScale="70000" lnSpcReduction="20000"/>
          </a:bodyPr>
          <a:lstStyle/>
          <a:p>
            <a:pPr>
              <a:spcAft>
                <a:spcPts val="600"/>
              </a:spcAft>
              <a:buClrTx/>
              <a:buFont typeface="Wingdings" panose="05000000000000000000" pitchFamily="2" charset="2"/>
              <a:buChar char="v"/>
            </a:pPr>
            <a:endParaRPr lang="en-US" altLang="en-US" sz="3200" i="1" dirty="0"/>
          </a:p>
          <a:p>
            <a:pPr>
              <a:spcAft>
                <a:spcPts val="600"/>
              </a:spcAft>
              <a:buClrTx/>
              <a:buFont typeface="Wingdings" panose="05000000000000000000" pitchFamily="2" charset="2"/>
              <a:buChar char="v"/>
            </a:pPr>
            <a:r>
              <a:rPr lang="en-US" altLang="en-US" sz="3200" i="1" dirty="0"/>
              <a:t>Section G – Contract Administration Data</a:t>
            </a:r>
          </a:p>
          <a:p>
            <a:pPr>
              <a:spcAft>
                <a:spcPts val="600"/>
              </a:spcAft>
              <a:buClrTx/>
              <a:buFont typeface="Wingdings" panose="05000000000000000000" pitchFamily="2" charset="2"/>
              <a:buChar char="v"/>
            </a:pPr>
            <a:r>
              <a:rPr lang="en-US" altLang="en-US" sz="3200" dirty="0"/>
              <a:t>Section H – Special Contract Requirements</a:t>
            </a:r>
          </a:p>
          <a:p>
            <a:pPr>
              <a:spcAft>
                <a:spcPts val="600"/>
              </a:spcAft>
              <a:buClrTx/>
              <a:buFont typeface="Wingdings" panose="05000000000000000000" pitchFamily="2" charset="2"/>
              <a:buChar char="v"/>
            </a:pPr>
            <a:r>
              <a:rPr lang="en-US" altLang="en-US" sz="3200" dirty="0"/>
              <a:t>Section I – Contract Clauses</a:t>
            </a:r>
          </a:p>
          <a:p>
            <a:pPr>
              <a:spcAft>
                <a:spcPts val="600"/>
              </a:spcAft>
              <a:buClrTx/>
              <a:buFont typeface="Wingdings" panose="05000000000000000000" pitchFamily="2" charset="2"/>
              <a:buChar char="v"/>
            </a:pPr>
            <a:r>
              <a:rPr lang="en-US" altLang="en-US" sz="3200" dirty="0"/>
              <a:t>Section J – List of Attachments</a:t>
            </a:r>
          </a:p>
          <a:p>
            <a:pPr>
              <a:spcAft>
                <a:spcPts val="600"/>
              </a:spcAft>
              <a:buClrTx/>
              <a:buFont typeface="Wingdings" panose="05000000000000000000" pitchFamily="2" charset="2"/>
              <a:buChar char="v"/>
            </a:pPr>
            <a:r>
              <a:rPr lang="en-US" altLang="en-US" sz="3200" dirty="0"/>
              <a:t>Section K – Representations, Certifications, and Other Statements of Offeror’s</a:t>
            </a:r>
          </a:p>
          <a:p>
            <a:pPr>
              <a:spcAft>
                <a:spcPts val="600"/>
              </a:spcAft>
              <a:buClrTx/>
              <a:buFont typeface="Wingdings" panose="05000000000000000000" pitchFamily="2" charset="2"/>
              <a:buChar char="v"/>
            </a:pPr>
            <a:r>
              <a:rPr lang="en-US" altLang="en-US" sz="3200" b="1" i="1" dirty="0"/>
              <a:t>Section L – Instructions, Conditions, and Notices to Offeror’s</a:t>
            </a:r>
          </a:p>
          <a:p>
            <a:pPr>
              <a:spcAft>
                <a:spcPts val="600"/>
              </a:spcAft>
              <a:buClrTx/>
              <a:buFont typeface="Wingdings" panose="05000000000000000000" pitchFamily="2" charset="2"/>
              <a:buChar char="v"/>
            </a:pPr>
            <a:r>
              <a:rPr lang="en-US" altLang="en-US" sz="3200" b="1" i="1" dirty="0"/>
              <a:t>Section M – Evaluation Factors for Award (unnecessary for sole-source acquisitions)</a:t>
            </a:r>
          </a:p>
          <a:p>
            <a:endParaRPr lang="en-US" dirty="0"/>
          </a:p>
        </p:txBody>
      </p:sp>
    </p:spTree>
    <p:extLst>
      <p:ext uri="{BB962C8B-B14F-4D97-AF65-F5344CB8AC3E}">
        <p14:creationId xmlns:p14="http://schemas.microsoft.com/office/powerpoint/2010/main" val="3113824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67416-09A9-45D6-8FA6-4639F295D072}"/>
              </a:ext>
            </a:extLst>
          </p:cNvPr>
          <p:cNvSpPr>
            <a:spLocks noGrp="1"/>
          </p:cNvSpPr>
          <p:nvPr>
            <p:ph type="title"/>
          </p:nvPr>
        </p:nvSpPr>
        <p:spPr/>
        <p:txBody>
          <a:bodyPr/>
          <a:lstStyle/>
          <a:p>
            <a:r>
              <a:rPr lang="en-US" dirty="0"/>
              <a:t>Sections to Examine Closely</a:t>
            </a:r>
          </a:p>
        </p:txBody>
      </p:sp>
      <p:sp>
        <p:nvSpPr>
          <p:cNvPr id="3" name="Slide Number Placeholder 2">
            <a:extLst>
              <a:ext uri="{FF2B5EF4-FFF2-40B4-BE49-F238E27FC236}">
                <a16:creationId xmlns:a16="http://schemas.microsoft.com/office/drawing/2014/main" id="{03D5B3BD-81AD-47E8-A37A-8DEC7C5B04CB}"/>
              </a:ext>
            </a:extLst>
          </p:cNvPr>
          <p:cNvSpPr>
            <a:spLocks noGrp="1"/>
          </p:cNvSpPr>
          <p:nvPr>
            <p:ph type="sldNum" sz="quarter" idx="12"/>
          </p:nvPr>
        </p:nvSpPr>
        <p:spPr/>
        <p:txBody>
          <a:bodyPr>
            <a:normAutofit fontScale="85000" lnSpcReduction="20000"/>
          </a:bodyPr>
          <a:lstStyle/>
          <a:p>
            <a:fld id="{22ABFFAE-9B82-4C0B-BE13-ABFE8DBD729B}" type="slidenum">
              <a:rPr lang="en-US" smtClean="0"/>
              <a:t>8</a:t>
            </a:fld>
            <a:endParaRPr lang="en-US"/>
          </a:p>
        </p:txBody>
      </p:sp>
      <p:sp>
        <p:nvSpPr>
          <p:cNvPr id="4" name="Content Placeholder 3">
            <a:extLst>
              <a:ext uri="{FF2B5EF4-FFF2-40B4-BE49-F238E27FC236}">
                <a16:creationId xmlns:a16="http://schemas.microsoft.com/office/drawing/2014/main" id="{7D3DCD1B-0796-4F55-B682-712BDAE7DDAF}"/>
              </a:ext>
            </a:extLst>
          </p:cNvPr>
          <p:cNvSpPr>
            <a:spLocks noGrp="1"/>
          </p:cNvSpPr>
          <p:nvPr>
            <p:ph sz="quarter" idx="1"/>
          </p:nvPr>
        </p:nvSpPr>
        <p:spPr/>
        <p:txBody>
          <a:bodyPr>
            <a:normAutofit fontScale="92500" lnSpcReduction="10000"/>
          </a:bodyPr>
          <a:lstStyle/>
          <a:p>
            <a:pPr marL="0" indent="0">
              <a:buClrTx/>
              <a:buSzPct val="65000"/>
              <a:buNone/>
              <a:defRPr/>
            </a:pPr>
            <a:r>
              <a:rPr lang="en-US" sz="2200" b="1" dirty="0"/>
              <a:t>Section C – Specifications and SOW</a:t>
            </a:r>
          </a:p>
          <a:p>
            <a:pPr>
              <a:buClrTx/>
              <a:buSzPct val="65000"/>
              <a:buFont typeface="Wingdings" panose="05000000000000000000" pitchFamily="2" charset="2"/>
              <a:buChar char="v"/>
              <a:defRPr/>
            </a:pPr>
            <a:r>
              <a:rPr lang="en-US" sz="2000" dirty="0"/>
              <a:t>Improper Bundling </a:t>
            </a:r>
          </a:p>
          <a:p>
            <a:pPr lvl="1">
              <a:buClrTx/>
              <a:buSzPct val="65000"/>
              <a:buFont typeface="Wingdings" panose="05000000000000000000" pitchFamily="2" charset="2"/>
              <a:buChar char="v"/>
              <a:defRPr/>
            </a:pPr>
            <a:r>
              <a:rPr lang="en-US" sz="1700" dirty="0"/>
              <a:t>Do these things go together? </a:t>
            </a:r>
          </a:p>
          <a:p>
            <a:pPr>
              <a:buClrTx/>
              <a:buSzPct val="65000"/>
              <a:buFont typeface="Wingdings" panose="05000000000000000000" pitchFamily="2" charset="2"/>
              <a:buChar char="v"/>
              <a:defRPr/>
            </a:pPr>
            <a:r>
              <a:rPr lang="en-US" sz="2000" dirty="0"/>
              <a:t>Things to look for:</a:t>
            </a:r>
          </a:p>
          <a:p>
            <a:pPr lvl="1">
              <a:buClrTx/>
              <a:buSzPct val="65000"/>
              <a:buFont typeface="Wingdings" panose="05000000000000000000" pitchFamily="2" charset="2"/>
              <a:buChar char="v"/>
              <a:defRPr/>
            </a:pPr>
            <a:r>
              <a:rPr lang="en-US" sz="1900" dirty="0"/>
              <a:t>Certifications and Licenses </a:t>
            </a:r>
          </a:p>
          <a:p>
            <a:pPr lvl="2">
              <a:buClrTx/>
              <a:buSzPct val="65000"/>
              <a:buFont typeface="Wingdings" panose="05000000000000000000" pitchFamily="2" charset="2"/>
              <a:buChar char="v"/>
              <a:defRPr/>
            </a:pPr>
            <a:r>
              <a:rPr lang="en-US" sz="1600" b="1" i="1" dirty="0"/>
              <a:t>Just Dealt with an 8(a) Certification issue</a:t>
            </a:r>
          </a:p>
          <a:p>
            <a:pPr lvl="1">
              <a:buClrTx/>
              <a:buSzPct val="65000"/>
              <a:buFont typeface="Wingdings" panose="05000000000000000000" pitchFamily="2" charset="2"/>
              <a:buChar char="v"/>
              <a:defRPr/>
            </a:pPr>
            <a:r>
              <a:rPr lang="en-US" sz="1900" dirty="0"/>
              <a:t>Restrictive or Specialized Equipment</a:t>
            </a:r>
          </a:p>
          <a:p>
            <a:pPr lvl="1">
              <a:buClrTx/>
              <a:buSzPct val="65000"/>
              <a:buFont typeface="Wingdings" panose="05000000000000000000" pitchFamily="2" charset="2"/>
              <a:buChar char="v"/>
              <a:defRPr/>
            </a:pPr>
            <a:r>
              <a:rPr lang="en-US" sz="1900" dirty="0"/>
              <a:t>Unusual Performance Requirements</a:t>
            </a:r>
          </a:p>
          <a:p>
            <a:pPr>
              <a:buClrTx/>
              <a:buSzPct val="65000"/>
              <a:buFont typeface="Wingdings" panose="05000000000000000000" pitchFamily="2" charset="2"/>
              <a:buChar char="v"/>
              <a:defRPr/>
            </a:pPr>
            <a:r>
              <a:rPr lang="en-US" sz="2300" dirty="0"/>
              <a:t>Look for Anything that </a:t>
            </a:r>
          </a:p>
          <a:p>
            <a:pPr lvl="1">
              <a:buClrTx/>
              <a:buSzPct val="65000"/>
              <a:buFont typeface="Wingdings" panose="05000000000000000000" pitchFamily="2" charset="2"/>
              <a:buChar char="v"/>
              <a:defRPr/>
            </a:pPr>
            <a:r>
              <a:rPr lang="en-US" sz="1900" dirty="0"/>
              <a:t>Looks designed to restrict competition</a:t>
            </a:r>
          </a:p>
          <a:p>
            <a:pPr lvl="1">
              <a:buClrTx/>
              <a:buSzPct val="65000"/>
              <a:buFont typeface="Wingdings" panose="05000000000000000000" pitchFamily="2" charset="2"/>
              <a:buChar char="v"/>
              <a:defRPr/>
            </a:pPr>
            <a:r>
              <a:rPr lang="en-US" sz="1900" dirty="0"/>
              <a:t>Is ambiguous </a:t>
            </a:r>
          </a:p>
          <a:p>
            <a:pPr lvl="1">
              <a:buClrTx/>
              <a:buSzPct val="65000"/>
              <a:buFont typeface="Wingdings" panose="05000000000000000000" pitchFamily="2" charset="2"/>
              <a:buChar char="v"/>
              <a:defRPr/>
            </a:pPr>
            <a:r>
              <a:rPr lang="en-US" sz="1900" dirty="0"/>
              <a:t>Inconsistent </a:t>
            </a:r>
          </a:p>
          <a:p>
            <a:endParaRPr lang="en-US" dirty="0"/>
          </a:p>
        </p:txBody>
      </p:sp>
    </p:spTree>
    <p:extLst>
      <p:ext uri="{BB962C8B-B14F-4D97-AF65-F5344CB8AC3E}">
        <p14:creationId xmlns:p14="http://schemas.microsoft.com/office/powerpoint/2010/main" val="1979546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1D96B-1234-4EC8-A297-1A10BDB4A575}"/>
              </a:ext>
            </a:extLst>
          </p:cNvPr>
          <p:cNvSpPr>
            <a:spLocks noGrp="1"/>
          </p:cNvSpPr>
          <p:nvPr>
            <p:ph type="title"/>
          </p:nvPr>
        </p:nvSpPr>
        <p:spPr/>
        <p:txBody>
          <a:bodyPr>
            <a:normAutofit fontScale="90000"/>
          </a:bodyPr>
          <a:lstStyle/>
          <a:p>
            <a:r>
              <a:rPr lang="en-US" dirty="0"/>
              <a:t>Sections to Examine Closely (cont.)</a:t>
            </a:r>
          </a:p>
        </p:txBody>
      </p:sp>
      <p:sp>
        <p:nvSpPr>
          <p:cNvPr id="3" name="Slide Number Placeholder 2">
            <a:extLst>
              <a:ext uri="{FF2B5EF4-FFF2-40B4-BE49-F238E27FC236}">
                <a16:creationId xmlns:a16="http://schemas.microsoft.com/office/drawing/2014/main" id="{1AF70988-60F7-4B9B-B1F2-07885B22F62B}"/>
              </a:ext>
            </a:extLst>
          </p:cNvPr>
          <p:cNvSpPr>
            <a:spLocks noGrp="1"/>
          </p:cNvSpPr>
          <p:nvPr>
            <p:ph type="sldNum" sz="quarter" idx="12"/>
          </p:nvPr>
        </p:nvSpPr>
        <p:spPr/>
        <p:txBody>
          <a:bodyPr>
            <a:normAutofit fontScale="85000" lnSpcReduction="20000"/>
          </a:bodyPr>
          <a:lstStyle/>
          <a:p>
            <a:fld id="{22ABFFAE-9B82-4C0B-BE13-ABFE8DBD729B}" type="slidenum">
              <a:rPr lang="en-US" smtClean="0"/>
              <a:t>9</a:t>
            </a:fld>
            <a:endParaRPr lang="en-US"/>
          </a:p>
        </p:txBody>
      </p:sp>
      <p:sp>
        <p:nvSpPr>
          <p:cNvPr id="4" name="Content Placeholder 3">
            <a:extLst>
              <a:ext uri="{FF2B5EF4-FFF2-40B4-BE49-F238E27FC236}">
                <a16:creationId xmlns:a16="http://schemas.microsoft.com/office/drawing/2014/main" id="{BD5F169B-C324-49DD-9B34-EA0D28FC630B}"/>
              </a:ext>
            </a:extLst>
          </p:cNvPr>
          <p:cNvSpPr>
            <a:spLocks noGrp="1"/>
          </p:cNvSpPr>
          <p:nvPr>
            <p:ph sz="quarter" idx="1"/>
          </p:nvPr>
        </p:nvSpPr>
        <p:spPr/>
        <p:txBody>
          <a:bodyPr/>
          <a:lstStyle/>
          <a:p>
            <a:pPr marL="0" indent="0">
              <a:buClrTx/>
              <a:buSzPct val="65000"/>
              <a:buNone/>
            </a:pPr>
            <a:r>
              <a:rPr lang="en-US" b="1" dirty="0"/>
              <a:t>Section L – Instructions to Offerors</a:t>
            </a:r>
          </a:p>
          <a:p>
            <a:pPr>
              <a:buClrTx/>
              <a:buSzPct val="65000"/>
              <a:buFont typeface="Wingdings" panose="05000000000000000000" pitchFamily="2" charset="2"/>
              <a:buChar char="v"/>
            </a:pPr>
            <a:endParaRPr lang="en-US" dirty="0"/>
          </a:p>
          <a:p>
            <a:pPr lvl="1">
              <a:buClrTx/>
              <a:buSzPct val="65000"/>
              <a:buFont typeface="Wingdings" panose="05000000000000000000" pitchFamily="2" charset="2"/>
              <a:buChar char="v"/>
            </a:pPr>
            <a:r>
              <a:rPr lang="en-US" dirty="0"/>
              <a:t>Not Very Common, but exist</a:t>
            </a:r>
          </a:p>
          <a:p>
            <a:pPr lvl="1">
              <a:buClrTx/>
              <a:buSzPct val="65000"/>
              <a:buFont typeface="Wingdings" panose="05000000000000000000" pitchFamily="2" charset="2"/>
              <a:buChar char="v"/>
            </a:pPr>
            <a:endParaRPr lang="en-US" dirty="0"/>
          </a:p>
          <a:p>
            <a:pPr lvl="1">
              <a:buClrTx/>
              <a:buSzPct val="65000"/>
              <a:buFont typeface="Wingdings" panose="05000000000000000000" pitchFamily="2" charset="2"/>
              <a:buChar char="v"/>
            </a:pPr>
            <a:r>
              <a:rPr lang="en-US" dirty="0"/>
              <a:t>Look for anything that looks designed to limit competition, is ambiguous, etc. </a:t>
            </a:r>
          </a:p>
        </p:txBody>
      </p:sp>
    </p:spTree>
    <p:extLst>
      <p:ext uri="{BB962C8B-B14F-4D97-AF65-F5344CB8AC3E}">
        <p14:creationId xmlns:p14="http://schemas.microsoft.com/office/powerpoint/2010/main" val="50038229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WL Standard">
  <a:themeElements>
    <a:clrScheme name="MWL Standard">
      <a:dk1>
        <a:sysClr val="windowText" lastClr="000000"/>
      </a:dk1>
      <a:lt1>
        <a:sysClr val="window" lastClr="FFFFFF"/>
      </a:lt1>
      <a:dk2>
        <a:srgbClr val="0054A0"/>
      </a:dk2>
      <a:lt2>
        <a:srgbClr val="717073"/>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MWL Standard">
      <a:majorFont>
        <a:latin typeface="Adobe Caslon Pro Bold"/>
        <a:ea typeface=""/>
        <a:cs typeface=""/>
      </a:majorFont>
      <a:minorFont>
        <a:latin typeface="Adobe Caslon Pro"/>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MWL Standard</Template>
  <TotalTime>2661</TotalTime>
  <Words>668</Words>
  <Application>Microsoft Office PowerPoint</Application>
  <PresentationFormat>On-screen Show (4:3)</PresentationFormat>
  <Paragraphs>115</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Adobe Caslon Pro</vt:lpstr>
      <vt:lpstr>Adobe Caslon Pro Bold</vt:lpstr>
      <vt:lpstr>Calibri</vt:lpstr>
      <vt:lpstr>Wingdings</vt:lpstr>
      <vt:lpstr>Wingdings 2</vt:lpstr>
      <vt:lpstr>MWL Standard</vt:lpstr>
      <vt:lpstr> </vt:lpstr>
      <vt:lpstr>About the Firm</vt:lpstr>
      <vt:lpstr>About the Presenter</vt:lpstr>
      <vt:lpstr>Pre-Award Protests</vt:lpstr>
      <vt:lpstr>Steps Before a Protest </vt:lpstr>
      <vt:lpstr>The RFP </vt:lpstr>
      <vt:lpstr>The RFP Continued</vt:lpstr>
      <vt:lpstr>Sections to Examine Closely</vt:lpstr>
      <vt:lpstr>Sections to Examine Closely (cont.)</vt:lpstr>
      <vt:lpstr>Sections to Examine Closely (cont.)</vt:lpstr>
      <vt:lpstr>Sections to Examine Closely (cont.)</vt:lpstr>
      <vt:lpstr>PowerPoint Presentation</vt:lpstr>
      <vt:lpstr>Examples</vt:lpstr>
      <vt:lpstr>Questions?</vt:lpstr>
    </vt:vector>
  </TitlesOfParts>
  <Company>McMahon, Welch and Learned, PLLC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Learned</dc:creator>
  <cp:lastModifiedBy>Lewis Rhodes</cp:lastModifiedBy>
  <cp:revision>86</cp:revision>
  <cp:lastPrinted>2012-05-09T22:30:34Z</cp:lastPrinted>
  <dcterms:created xsi:type="dcterms:W3CDTF">2012-05-08T02:03:28Z</dcterms:created>
  <dcterms:modified xsi:type="dcterms:W3CDTF">2022-06-06T15:30:05Z</dcterms:modified>
</cp:coreProperties>
</file>