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4" r:id="rId2"/>
    <p:sldMasterId id="2147483691" r:id="rId3"/>
  </p:sldMasterIdLst>
  <p:notesMasterIdLst>
    <p:notesMasterId r:id="rId17"/>
  </p:notesMasterIdLst>
  <p:sldIdLst>
    <p:sldId id="390" r:id="rId4"/>
    <p:sldId id="2134" r:id="rId5"/>
    <p:sldId id="2130" r:id="rId6"/>
    <p:sldId id="391" r:id="rId7"/>
    <p:sldId id="257" r:id="rId8"/>
    <p:sldId id="2129" r:id="rId9"/>
    <p:sldId id="268" r:id="rId10"/>
    <p:sldId id="2135" r:id="rId11"/>
    <p:sldId id="512" r:id="rId12"/>
    <p:sldId id="514" r:id="rId13"/>
    <p:sldId id="2136" r:id="rId14"/>
    <p:sldId id="2139" r:id="rId15"/>
    <p:sldId id="112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2057CD-B02E-1530-C1E4-F4DC38DBAE22}" name="Starkman, Taylor C. (Contractor)" initials="STC(" userId="S::TCStarkm@sba.gov::cbe12cd8-ebef-410e-863e-5eccf1818294"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E52998-8472-43EE-B9D1-D2615FBF1E1E}" v="1" dt="2022-04-14T20:42:13.2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42" autoAdjust="0"/>
    <p:restoredTop sz="96357" autoAdjust="0"/>
  </p:normalViewPr>
  <p:slideViewPr>
    <p:cSldViewPr snapToGrid="0">
      <p:cViewPr>
        <p:scale>
          <a:sx n="70" d="100"/>
          <a:sy n="70" d="100"/>
        </p:scale>
        <p:origin x="912" y="-1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8/10/relationships/authors" Target="authors.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rkman, Taylor C. (Contractor)" userId="cbe12cd8-ebef-410e-863e-5eccf1818294" providerId="ADAL" clId="{03E52998-8472-43EE-B9D1-D2615FBF1E1E}"/>
    <pc:docChg chg="custSel delSld modSld">
      <pc:chgData name="Starkman, Taylor C. (Contractor)" userId="cbe12cd8-ebef-410e-863e-5eccf1818294" providerId="ADAL" clId="{03E52998-8472-43EE-B9D1-D2615FBF1E1E}" dt="2022-04-14T20:42:18.405" v="15" actId="14100"/>
      <pc:docMkLst>
        <pc:docMk/>
      </pc:docMkLst>
      <pc:sldChg chg="modSp mod">
        <pc:chgData name="Starkman, Taylor C. (Contractor)" userId="cbe12cd8-ebef-410e-863e-5eccf1818294" providerId="ADAL" clId="{03E52998-8472-43EE-B9D1-D2615FBF1E1E}" dt="2022-04-14T19:18:49.116" v="0" actId="1076"/>
        <pc:sldMkLst>
          <pc:docMk/>
          <pc:sldMk cId="577275236" sldId="2129"/>
        </pc:sldMkLst>
        <pc:spChg chg="mod">
          <ac:chgData name="Starkman, Taylor C. (Contractor)" userId="cbe12cd8-ebef-410e-863e-5eccf1818294" providerId="ADAL" clId="{03E52998-8472-43EE-B9D1-D2615FBF1E1E}" dt="2022-04-14T19:18:49.116" v="0" actId="1076"/>
          <ac:spMkLst>
            <pc:docMk/>
            <pc:sldMk cId="577275236" sldId="2129"/>
            <ac:spMk id="10" creationId="{E2FD447F-C7D4-4472-B726-9631CA074F59}"/>
          </ac:spMkLst>
        </pc:spChg>
      </pc:sldChg>
      <pc:sldChg chg="modSp mod">
        <pc:chgData name="Starkman, Taylor C. (Contractor)" userId="cbe12cd8-ebef-410e-863e-5eccf1818294" providerId="ADAL" clId="{03E52998-8472-43EE-B9D1-D2615FBF1E1E}" dt="2022-04-14T20:03:39.966" v="12" actId="20577"/>
        <pc:sldMkLst>
          <pc:docMk/>
          <pc:sldMk cId="761126260" sldId="2136"/>
        </pc:sldMkLst>
        <pc:spChg chg="mod">
          <ac:chgData name="Starkman, Taylor C. (Contractor)" userId="cbe12cd8-ebef-410e-863e-5eccf1818294" providerId="ADAL" clId="{03E52998-8472-43EE-B9D1-D2615FBF1E1E}" dt="2022-04-14T20:03:39.966" v="12" actId="20577"/>
          <ac:spMkLst>
            <pc:docMk/>
            <pc:sldMk cId="761126260" sldId="2136"/>
            <ac:spMk id="2" creationId="{713BF1CE-1F4B-4876-889B-D73777B30252}"/>
          </ac:spMkLst>
        </pc:spChg>
      </pc:sldChg>
      <pc:sldChg chg="addSp delSp modSp del mod">
        <pc:chgData name="Starkman, Taylor C. (Contractor)" userId="cbe12cd8-ebef-410e-863e-5eccf1818294" providerId="ADAL" clId="{03E52998-8472-43EE-B9D1-D2615FBF1E1E}" dt="2022-04-14T19:54:30.827" v="3" actId="47"/>
        <pc:sldMkLst>
          <pc:docMk/>
          <pc:sldMk cId="4044818874" sldId="2138"/>
        </pc:sldMkLst>
        <pc:spChg chg="del">
          <ac:chgData name="Starkman, Taylor C. (Contractor)" userId="cbe12cd8-ebef-410e-863e-5eccf1818294" providerId="ADAL" clId="{03E52998-8472-43EE-B9D1-D2615FBF1E1E}" dt="2022-04-14T19:54:23.512" v="2" actId="478"/>
          <ac:spMkLst>
            <pc:docMk/>
            <pc:sldMk cId="4044818874" sldId="2138"/>
            <ac:spMk id="3" creationId="{1A12920B-5B12-4122-B70D-6CB7516CCBB6}"/>
          </ac:spMkLst>
        </pc:spChg>
        <pc:spChg chg="add mod">
          <ac:chgData name="Starkman, Taylor C. (Contractor)" userId="cbe12cd8-ebef-410e-863e-5eccf1818294" providerId="ADAL" clId="{03E52998-8472-43EE-B9D1-D2615FBF1E1E}" dt="2022-04-14T19:54:23.512" v="2" actId="478"/>
          <ac:spMkLst>
            <pc:docMk/>
            <pc:sldMk cId="4044818874" sldId="2138"/>
            <ac:spMk id="6" creationId="{9A4FE92A-2BC7-4178-B49B-A003288B22AE}"/>
          </ac:spMkLst>
        </pc:spChg>
      </pc:sldChg>
      <pc:sldChg chg="addSp delSp modSp mod modAnim">
        <pc:chgData name="Starkman, Taylor C. (Contractor)" userId="cbe12cd8-ebef-410e-863e-5eccf1818294" providerId="ADAL" clId="{03E52998-8472-43EE-B9D1-D2615FBF1E1E}" dt="2022-04-14T20:42:18.405" v="15" actId="14100"/>
        <pc:sldMkLst>
          <pc:docMk/>
          <pc:sldMk cId="2589653209" sldId="2139"/>
        </pc:sldMkLst>
        <pc:spChg chg="mod">
          <ac:chgData name="Starkman, Taylor C. (Contractor)" userId="cbe12cd8-ebef-410e-863e-5eccf1818294" providerId="ADAL" clId="{03E52998-8472-43EE-B9D1-D2615FBF1E1E}" dt="2022-04-14T20:02:55.848" v="7" actId="403"/>
          <ac:spMkLst>
            <pc:docMk/>
            <pc:sldMk cId="2589653209" sldId="2139"/>
            <ac:spMk id="3" creationId="{1A12920B-5B12-4122-B70D-6CB7516CCBB6}"/>
          </ac:spMkLst>
        </pc:spChg>
        <pc:picChg chg="add mod">
          <ac:chgData name="Starkman, Taylor C. (Contractor)" userId="cbe12cd8-ebef-410e-863e-5eccf1818294" providerId="ADAL" clId="{03E52998-8472-43EE-B9D1-D2615FBF1E1E}" dt="2022-04-14T20:42:18.405" v="15" actId="14100"/>
          <ac:picMkLst>
            <pc:docMk/>
            <pc:sldMk cId="2589653209" sldId="2139"/>
            <ac:picMk id="5" creationId="{1E0872E8-4A97-4DC2-A3C5-68F0A01E063B}"/>
          </ac:picMkLst>
        </pc:picChg>
        <pc:picChg chg="del">
          <ac:chgData name="Starkman, Taylor C. (Contractor)" userId="cbe12cd8-ebef-410e-863e-5eccf1818294" providerId="ADAL" clId="{03E52998-8472-43EE-B9D1-D2615FBF1E1E}" dt="2022-04-14T19:54:17.362" v="1" actId="478"/>
          <ac:picMkLst>
            <pc:docMk/>
            <pc:sldMk cId="2589653209" sldId="2139"/>
            <ac:picMk id="7" creationId="{273F6B1A-5F96-4F1A-9613-D4956824A0D2}"/>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EB1028-EBC6-43DE-AB41-56813BC69E70}" type="doc">
      <dgm:prSet loTypeId="urn:microsoft.com/office/officeart/2005/8/layout/matrix1" loCatId="matrix" qsTypeId="urn:microsoft.com/office/officeart/2005/8/quickstyle/simple1" qsCatId="simple" csTypeId="urn:microsoft.com/office/officeart/2005/8/colors/accent0_3" csCatId="mainScheme" phldr="1"/>
      <dgm:spPr/>
      <dgm:t>
        <a:bodyPr/>
        <a:lstStyle/>
        <a:p>
          <a:endParaRPr lang="en-US"/>
        </a:p>
      </dgm:t>
    </dgm:pt>
    <dgm:pt modelId="{1097F526-B1F3-42A3-BCBC-8A6E22403F73}">
      <dgm:prSet phldrT="[Text]"/>
      <dgm:spPr>
        <a:solidFill>
          <a:schemeClr val="tx2"/>
        </a:solidFill>
      </dgm:spPr>
      <dgm:t>
        <a:bodyPr/>
        <a:lstStyle/>
        <a:p>
          <a:r>
            <a:rPr lang="en-US" dirty="0">
              <a:solidFill>
                <a:schemeClr val="bg1"/>
              </a:solidFill>
            </a:rPr>
            <a:t>Tiger Team</a:t>
          </a:r>
        </a:p>
      </dgm:t>
    </dgm:pt>
    <dgm:pt modelId="{3C279EDB-A4B9-4686-9268-3DE231F4AC4C}" type="parTrans" cxnId="{000F3A2E-8794-4ACC-B537-42E7F4D0EB85}">
      <dgm:prSet/>
      <dgm:spPr/>
      <dgm:t>
        <a:bodyPr/>
        <a:lstStyle/>
        <a:p>
          <a:endParaRPr lang="en-US"/>
        </a:p>
      </dgm:t>
    </dgm:pt>
    <dgm:pt modelId="{3B1B2FD0-ED92-42EF-A3C4-58C3FD77E9CF}" type="sibTrans" cxnId="{000F3A2E-8794-4ACC-B537-42E7F4D0EB85}">
      <dgm:prSet/>
      <dgm:spPr/>
      <dgm:t>
        <a:bodyPr/>
        <a:lstStyle/>
        <a:p>
          <a:endParaRPr lang="en-US"/>
        </a:p>
      </dgm:t>
    </dgm:pt>
    <dgm:pt modelId="{26CF1CD3-F983-4C91-921C-470D925D0FEF}">
      <dgm:prSet phldrT="[Text]"/>
      <dgm:spPr>
        <a:solidFill>
          <a:schemeClr val="bg2">
            <a:lumMod val="40000"/>
            <a:lumOff val="60000"/>
          </a:schemeClr>
        </a:solidFill>
      </dgm:spPr>
      <dgm:t>
        <a:bodyPr/>
        <a:lstStyle/>
        <a:p>
          <a:r>
            <a:rPr lang="en-US" dirty="0">
              <a:solidFill>
                <a:schemeClr val="tx2"/>
              </a:solidFill>
            </a:rPr>
            <a:t>Funding</a:t>
          </a:r>
        </a:p>
      </dgm:t>
    </dgm:pt>
    <dgm:pt modelId="{25399457-23FD-4473-A5EE-7F28B2D08C16}" type="parTrans" cxnId="{709A9B45-38AC-41F4-874E-AFFF8DBE3B3B}">
      <dgm:prSet/>
      <dgm:spPr/>
      <dgm:t>
        <a:bodyPr/>
        <a:lstStyle/>
        <a:p>
          <a:endParaRPr lang="en-US"/>
        </a:p>
      </dgm:t>
    </dgm:pt>
    <dgm:pt modelId="{4BD871B9-049F-4BCC-9D2E-3C32C3C00544}" type="sibTrans" cxnId="{709A9B45-38AC-41F4-874E-AFFF8DBE3B3B}">
      <dgm:prSet/>
      <dgm:spPr/>
      <dgm:t>
        <a:bodyPr/>
        <a:lstStyle/>
        <a:p>
          <a:endParaRPr lang="en-US"/>
        </a:p>
      </dgm:t>
    </dgm:pt>
    <dgm:pt modelId="{88FB2879-E939-49B8-8DC0-9482E842531A}">
      <dgm:prSet phldrT="[Text]"/>
      <dgm:spPr>
        <a:solidFill>
          <a:schemeClr val="bg2">
            <a:lumMod val="20000"/>
            <a:lumOff val="80000"/>
          </a:schemeClr>
        </a:solidFill>
      </dgm:spPr>
      <dgm:t>
        <a:bodyPr/>
        <a:lstStyle/>
        <a:p>
          <a:r>
            <a:rPr lang="en-US" dirty="0">
              <a:solidFill>
                <a:schemeClr val="tx2"/>
              </a:solidFill>
            </a:rPr>
            <a:t>Technology</a:t>
          </a:r>
        </a:p>
      </dgm:t>
    </dgm:pt>
    <dgm:pt modelId="{1D299ABA-B25C-4EB2-AFAC-B1516388E2DC}" type="parTrans" cxnId="{6895E4C7-225F-48FD-B090-3A6AB4867EE5}">
      <dgm:prSet/>
      <dgm:spPr/>
      <dgm:t>
        <a:bodyPr/>
        <a:lstStyle/>
        <a:p>
          <a:endParaRPr lang="en-US"/>
        </a:p>
      </dgm:t>
    </dgm:pt>
    <dgm:pt modelId="{E0FF38CD-3FBA-491E-9997-25D1717985F3}" type="sibTrans" cxnId="{6895E4C7-225F-48FD-B090-3A6AB4867EE5}">
      <dgm:prSet/>
      <dgm:spPr/>
      <dgm:t>
        <a:bodyPr/>
        <a:lstStyle/>
        <a:p>
          <a:endParaRPr lang="en-US"/>
        </a:p>
      </dgm:t>
    </dgm:pt>
    <dgm:pt modelId="{326B5B61-D194-4260-B38A-6069B2783FB3}">
      <dgm:prSet phldrT="[Text]"/>
      <dgm:spPr>
        <a:solidFill>
          <a:schemeClr val="bg2">
            <a:lumMod val="20000"/>
            <a:lumOff val="80000"/>
          </a:schemeClr>
        </a:solidFill>
      </dgm:spPr>
      <dgm:t>
        <a:bodyPr/>
        <a:lstStyle/>
        <a:p>
          <a:r>
            <a:rPr lang="en-US" dirty="0">
              <a:solidFill>
                <a:schemeClr val="tx2"/>
              </a:solidFill>
            </a:rPr>
            <a:t>Policy</a:t>
          </a:r>
        </a:p>
      </dgm:t>
    </dgm:pt>
    <dgm:pt modelId="{0CDE2A62-8172-486F-ACF5-9D3742005628}" type="parTrans" cxnId="{CA80A53E-33E0-4F53-8B8C-539661F8DE86}">
      <dgm:prSet/>
      <dgm:spPr/>
      <dgm:t>
        <a:bodyPr/>
        <a:lstStyle/>
        <a:p>
          <a:endParaRPr lang="en-US"/>
        </a:p>
      </dgm:t>
    </dgm:pt>
    <dgm:pt modelId="{134016BF-218E-4D6C-BE1D-D2BFFC0EB7D7}" type="sibTrans" cxnId="{CA80A53E-33E0-4F53-8B8C-539661F8DE86}">
      <dgm:prSet/>
      <dgm:spPr/>
      <dgm:t>
        <a:bodyPr/>
        <a:lstStyle/>
        <a:p>
          <a:endParaRPr lang="en-US"/>
        </a:p>
      </dgm:t>
    </dgm:pt>
    <dgm:pt modelId="{20476446-1D85-4018-9AA2-690E4FE8EA4D}">
      <dgm:prSet phldrT="[Text]"/>
      <dgm:spPr>
        <a:solidFill>
          <a:schemeClr val="bg2">
            <a:lumMod val="40000"/>
            <a:lumOff val="60000"/>
          </a:schemeClr>
        </a:solidFill>
      </dgm:spPr>
      <dgm:t>
        <a:bodyPr/>
        <a:lstStyle/>
        <a:p>
          <a:r>
            <a:rPr lang="en-US" dirty="0">
              <a:solidFill>
                <a:schemeClr val="tx2"/>
              </a:solidFill>
            </a:rPr>
            <a:t>Personnel</a:t>
          </a:r>
        </a:p>
      </dgm:t>
    </dgm:pt>
    <dgm:pt modelId="{C05FEE29-794B-44FF-BDEC-72A70C8036A8}" type="parTrans" cxnId="{C5F800C9-CA31-46D8-9A46-A65B5E036C08}">
      <dgm:prSet/>
      <dgm:spPr/>
      <dgm:t>
        <a:bodyPr/>
        <a:lstStyle/>
        <a:p>
          <a:endParaRPr lang="en-US"/>
        </a:p>
      </dgm:t>
    </dgm:pt>
    <dgm:pt modelId="{C34BEB40-F49F-43D3-92B6-AAC78AEB1D37}" type="sibTrans" cxnId="{C5F800C9-CA31-46D8-9A46-A65B5E036C08}">
      <dgm:prSet/>
      <dgm:spPr/>
      <dgm:t>
        <a:bodyPr/>
        <a:lstStyle/>
        <a:p>
          <a:endParaRPr lang="en-US"/>
        </a:p>
      </dgm:t>
    </dgm:pt>
    <dgm:pt modelId="{0E07C4D8-4663-488A-A59A-D416029D69C3}" type="pres">
      <dgm:prSet presAssocID="{9CEB1028-EBC6-43DE-AB41-56813BC69E70}" presName="diagram" presStyleCnt="0">
        <dgm:presLayoutVars>
          <dgm:chMax val="1"/>
          <dgm:dir/>
          <dgm:animLvl val="ctr"/>
          <dgm:resizeHandles val="exact"/>
        </dgm:presLayoutVars>
      </dgm:prSet>
      <dgm:spPr/>
    </dgm:pt>
    <dgm:pt modelId="{27D68C97-829F-485D-80BD-377ED096FA1D}" type="pres">
      <dgm:prSet presAssocID="{9CEB1028-EBC6-43DE-AB41-56813BC69E70}" presName="matrix" presStyleCnt="0"/>
      <dgm:spPr/>
    </dgm:pt>
    <dgm:pt modelId="{AF57E3BE-DBFE-4376-9B23-E2CACFE301DB}" type="pres">
      <dgm:prSet presAssocID="{9CEB1028-EBC6-43DE-AB41-56813BC69E70}" presName="tile1" presStyleLbl="node1" presStyleIdx="0" presStyleCnt="4"/>
      <dgm:spPr/>
    </dgm:pt>
    <dgm:pt modelId="{FC4E7E0A-AE95-40B6-BC1E-D1D74209104B}" type="pres">
      <dgm:prSet presAssocID="{9CEB1028-EBC6-43DE-AB41-56813BC69E70}" presName="tile1text" presStyleLbl="node1" presStyleIdx="0" presStyleCnt="4">
        <dgm:presLayoutVars>
          <dgm:chMax val="0"/>
          <dgm:chPref val="0"/>
          <dgm:bulletEnabled val="1"/>
        </dgm:presLayoutVars>
      </dgm:prSet>
      <dgm:spPr/>
    </dgm:pt>
    <dgm:pt modelId="{8B6C688C-D7AA-4F96-8023-849FC76FC0EB}" type="pres">
      <dgm:prSet presAssocID="{9CEB1028-EBC6-43DE-AB41-56813BC69E70}" presName="tile2" presStyleLbl="node1" presStyleIdx="1" presStyleCnt="4"/>
      <dgm:spPr/>
    </dgm:pt>
    <dgm:pt modelId="{D893762D-4F05-41BA-90A8-A9FD15003FE5}" type="pres">
      <dgm:prSet presAssocID="{9CEB1028-EBC6-43DE-AB41-56813BC69E70}" presName="tile2text" presStyleLbl="node1" presStyleIdx="1" presStyleCnt="4">
        <dgm:presLayoutVars>
          <dgm:chMax val="0"/>
          <dgm:chPref val="0"/>
          <dgm:bulletEnabled val="1"/>
        </dgm:presLayoutVars>
      </dgm:prSet>
      <dgm:spPr/>
    </dgm:pt>
    <dgm:pt modelId="{F2FEBAAB-16AF-41E5-ADC1-A909DB355EE4}" type="pres">
      <dgm:prSet presAssocID="{9CEB1028-EBC6-43DE-AB41-56813BC69E70}" presName="tile3" presStyleLbl="node1" presStyleIdx="2" presStyleCnt="4"/>
      <dgm:spPr/>
    </dgm:pt>
    <dgm:pt modelId="{C520DC07-24BC-4630-BF88-8B794237E3DF}" type="pres">
      <dgm:prSet presAssocID="{9CEB1028-EBC6-43DE-AB41-56813BC69E70}" presName="tile3text" presStyleLbl="node1" presStyleIdx="2" presStyleCnt="4">
        <dgm:presLayoutVars>
          <dgm:chMax val="0"/>
          <dgm:chPref val="0"/>
          <dgm:bulletEnabled val="1"/>
        </dgm:presLayoutVars>
      </dgm:prSet>
      <dgm:spPr/>
    </dgm:pt>
    <dgm:pt modelId="{CA146682-0206-4DF5-81A0-21506591A758}" type="pres">
      <dgm:prSet presAssocID="{9CEB1028-EBC6-43DE-AB41-56813BC69E70}" presName="tile4" presStyleLbl="node1" presStyleIdx="3" presStyleCnt="4"/>
      <dgm:spPr/>
    </dgm:pt>
    <dgm:pt modelId="{E2B8FC7F-06E7-4B8F-87F5-22425EF7AECA}" type="pres">
      <dgm:prSet presAssocID="{9CEB1028-EBC6-43DE-AB41-56813BC69E70}" presName="tile4text" presStyleLbl="node1" presStyleIdx="3" presStyleCnt="4">
        <dgm:presLayoutVars>
          <dgm:chMax val="0"/>
          <dgm:chPref val="0"/>
          <dgm:bulletEnabled val="1"/>
        </dgm:presLayoutVars>
      </dgm:prSet>
      <dgm:spPr/>
    </dgm:pt>
    <dgm:pt modelId="{9DA6BB67-F3B8-47CD-8154-5BF55980BEA8}" type="pres">
      <dgm:prSet presAssocID="{9CEB1028-EBC6-43DE-AB41-56813BC69E70}" presName="centerTile" presStyleLbl="fgShp" presStyleIdx="0" presStyleCnt="1" custScaleX="85676" custScaleY="159040" custLinFactNeighborX="0" custLinFactNeighborY="-1082">
        <dgm:presLayoutVars>
          <dgm:chMax val="0"/>
          <dgm:chPref val="0"/>
        </dgm:presLayoutVars>
      </dgm:prSet>
      <dgm:spPr/>
    </dgm:pt>
  </dgm:ptLst>
  <dgm:cxnLst>
    <dgm:cxn modelId="{EC5E4512-99D7-4876-A823-3C71C255C091}" type="presOf" srcId="{9CEB1028-EBC6-43DE-AB41-56813BC69E70}" destId="{0E07C4D8-4663-488A-A59A-D416029D69C3}" srcOrd="0" destOrd="0" presId="urn:microsoft.com/office/officeart/2005/8/layout/matrix1"/>
    <dgm:cxn modelId="{A35CEF26-83B3-4EDD-938A-4A15F5A01EAB}" type="presOf" srcId="{326B5B61-D194-4260-B38A-6069B2783FB3}" destId="{F2FEBAAB-16AF-41E5-ADC1-A909DB355EE4}" srcOrd="0" destOrd="0" presId="urn:microsoft.com/office/officeart/2005/8/layout/matrix1"/>
    <dgm:cxn modelId="{000F3A2E-8794-4ACC-B537-42E7F4D0EB85}" srcId="{9CEB1028-EBC6-43DE-AB41-56813BC69E70}" destId="{1097F526-B1F3-42A3-BCBC-8A6E22403F73}" srcOrd="0" destOrd="0" parTransId="{3C279EDB-A4B9-4686-9268-3DE231F4AC4C}" sibTransId="{3B1B2FD0-ED92-42EF-A3C4-58C3FD77E9CF}"/>
    <dgm:cxn modelId="{CA80A53E-33E0-4F53-8B8C-539661F8DE86}" srcId="{1097F526-B1F3-42A3-BCBC-8A6E22403F73}" destId="{326B5B61-D194-4260-B38A-6069B2783FB3}" srcOrd="2" destOrd="0" parTransId="{0CDE2A62-8172-486F-ACF5-9D3742005628}" sibTransId="{134016BF-218E-4D6C-BE1D-D2BFFC0EB7D7}"/>
    <dgm:cxn modelId="{709A9B45-38AC-41F4-874E-AFFF8DBE3B3B}" srcId="{1097F526-B1F3-42A3-BCBC-8A6E22403F73}" destId="{26CF1CD3-F983-4C91-921C-470D925D0FEF}" srcOrd="0" destOrd="0" parTransId="{25399457-23FD-4473-A5EE-7F28B2D08C16}" sibTransId="{4BD871B9-049F-4BCC-9D2E-3C32C3C00544}"/>
    <dgm:cxn modelId="{DEAC6C74-46E2-4C5A-BBCC-D430FD3A948F}" type="presOf" srcId="{20476446-1D85-4018-9AA2-690E4FE8EA4D}" destId="{E2B8FC7F-06E7-4B8F-87F5-22425EF7AECA}" srcOrd="1" destOrd="0" presId="urn:microsoft.com/office/officeart/2005/8/layout/matrix1"/>
    <dgm:cxn modelId="{4A2D4C7A-C82F-40DD-8153-54AD0107F633}" type="presOf" srcId="{20476446-1D85-4018-9AA2-690E4FE8EA4D}" destId="{CA146682-0206-4DF5-81A0-21506591A758}" srcOrd="0" destOrd="0" presId="urn:microsoft.com/office/officeart/2005/8/layout/matrix1"/>
    <dgm:cxn modelId="{47E9FE5A-55CD-4BEA-A663-570C83E2A974}" type="presOf" srcId="{88FB2879-E939-49B8-8DC0-9482E842531A}" destId="{D893762D-4F05-41BA-90A8-A9FD15003FE5}" srcOrd="1" destOrd="0" presId="urn:microsoft.com/office/officeart/2005/8/layout/matrix1"/>
    <dgm:cxn modelId="{CD9346B5-D1AA-4F98-8F1A-697C3DD80C26}" type="presOf" srcId="{26CF1CD3-F983-4C91-921C-470D925D0FEF}" destId="{FC4E7E0A-AE95-40B6-BC1E-D1D74209104B}" srcOrd="1" destOrd="0" presId="urn:microsoft.com/office/officeart/2005/8/layout/matrix1"/>
    <dgm:cxn modelId="{6895E4C7-225F-48FD-B090-3A6AB4867EE5}" srcId="{1097F526-B1F3-42A3-BCBC-8A6E22403F73}" destId="{88FB2879-E939-49B8-8DC0-9482E842531A}" srcOrd="1" destOrd="0" parTransId="{1D299ABA-B25C-4EB2-AFAC-B1516388E2DC}" sibTransId="{E0FF38CD-3FBA-491E-9997-25D1717985F3}"/>
    <dgm:cxn modelId="{C5F800C9-CA31-46D8-9A46-A65B5E036C08}" srcId="{1097F526-B1F3-42A3-BCBC-8A6E22403F73}" destId="{20476446-1D85-4018-9AA2-690E4FE8EA4D}" srcOrd="3" destOrd="0" parTransId="{C05FEE29-794B-44FF-BDEC-72A70C8036A8}" sibTransId="{C34BEB40-F49F-43D3-92B6-AAC78AEB1D37}"/>
    <dgm:cxn modelId="{4C73B3C9-3B95-4272-8C07-D61D808FD034}" type="presOf" srcId="{1097F526-B1F3-42A3-BCBC-8A6E22403F73}" destId="{9DA6BB67-F3B8-47CD-8154-5BF55980BEA8}" srcOrd="0" destOrd="0" presId="urn:microsoft.com/office/officeart/2005/8/layout/matrix1"/>
    <dgm:cxn modelId="{016176CD-8924-490C-8CD8-93F1EF5D4E5A}" type="presOf" srcId="{326B5B61-D194-4260-B38A-6069B2783FB3}" destId="{C520DC07-24BC-4630-BF88-8B794237E3DF}" srcOrd="1" destOrd="0" presId="urn:microsoft.com/office/officeart/2005/8/layout/matrix1"/>
    <dgm:cxn modelId="{D67A8DDC-A6BC-4585-B1B5-46D0E3CE22BF}" type="presOf" srcId="{26CF1CD3-F983-4C91-921C-470D925D0FEF}" destId="{AF57E3BE-DBFE-4376-9B23-E2CACFE301DB}" srcOrd="0" destOrd="0" presId="urn:microsoft.com/office/officeart/2005/8/layout/matrix1"/>
    <dgm:cxn modelId="{DCCA40DE-9794-4BC6-BE42-4B4D0DC7AE0A}" type="presOf" srcId="{88FB2879-E939-49B8-8DC0-9482E842531A}" destId="{8B6C688C-D7AA-4F96-8023-849FC76FC0EB}" srcOrd="0" destOrd="0" presId="urn:microsoft.com/office/officeart/2005/8/layout/matrix1"/>
    <dgm:cxn modelId="{3C61B937-EA27-4720-B35E-9E980EE9DF37}" type="presParOf" srcId="{0E07C4D8-4663-488A-A59A-D416029D69C3}" destId="{27D68C97-829F-485D-80BD-377ED096FA1D}" srcOrd="0" destOrd="0" presId="urn:microsoft.com/office/officeart/2005/8/layout/matrix1"/>
    <dgm:cxn modelId="{F01B92B8-352A-4C09-ADEE-974030AA142F}" type="presParOf" srcId="{27D68C97-829F-485D-80BD-377ED096FA1D}" destId="{AF57E3BE-DBFE-4376-9B23-E2CACFE301DB}" srcOrd="0" destOrd="0" presId="urn:microsoft.com/office/officeart/2005/8/layout/matrix1"/>
    <dgm:cxn modelId="{9D984A11-6B62-4E33-BAB4-2551EE8DA5CC}" type="presParOf" srcId="{27D68C97-829F-485D-80BD-377ED096FA1D}" destId="{FC4E7E0A-AE95-40B6-BC1E-D1D74209104B}" srcOrd="1" destOrd="0" presId="urn:microsoft.com/office/officeart/2005/8/layout/matrix1"/>
    <dgm:cxn modelId="{BBCD0D73-C4FF-4507-BB92-23FC9D473EF8}" type="presParOf" srcId="{27D68C97-829F-485D-80BD-377ED096FA1D}" destId="{8B6C688C-D7AA-4F96-8023-849FC76FC0EB}" srcOrd="2" destOrd="0" presId="urn:microsoft.com/office/officeart/2005/8/layout/matrix1"/>
    <dgm:cxn modelId="{3EA95458-ECAE-46A0-9D28-D0E2967E8C72}" type="presParOf" srcId="{27D68C97-829F-485D-80BD-377ED096FA1D}" destId="{D893762D-4F05-41BA-90A8-A9FD15003FE5}" srcOrd="3" destOrd="0" presId="urn:microsoft.com/office/officeart/2005/8/layout/matrix1"/>
    <dgm:cxn modelId="{85C35308-BC86-4187-A595-8BD8448A33D8}" type="presParOf" srcId="{27D68C97-829F-485D-80BD-377ED096FA1D}" destId="{F2FEBAAB-16AF-41E5-ADC1-A909DB355EE4}" srcOrd="4" destOrd="0" presId="urn:microsoft.com/office/officeart/2005/8/layout/matrix1"/>
    <dgm:cxn modelId="{5DB6A694-5BCD-4293-94F5-8FEE9EF960D2}" type="presParOf" srcId="{27D68C97-829F-485D-80BD-377ED096FA1D}" destId="{C520DC07-24BC-4630-BF88-8B794237E3DF}" srcOrd="5" destOrd="0" presId="urn:microsoft.com/office/officeart/2005/8/layout/matrix1"/>
    <dgm:cxn modelId="{D6A46422-0B2E-482C-AF40-472720DD9EEF}" type="presParOf" srcId="{27D68C97-829F-485D-80BD-377ED096FA1D}" destId="{CA146682-0206-4DF5-81A0-21506591A758}" srcOrd="6" destOrd="0" presId="urn:microsoft.com/office/officeart/2005/8/layout/matrix1"/>
    <dgm:cxn modelId="{9B12DAD2-6A22-476F-87B0-15A92188D587}" type="presParOf" srcId="{27D68C97-829F-485D-80BD-377ED096FA1D}" destId="{E2B8FC7F-06E7-4B8F-87F5-22425EF7AECA}" srcOrd="7" destOrd="0" presId="urn:microsoft.com/office/officeart/2005/8/layout/matrix1"/>
    <dgm:cxn modelId="{2894D137-29FA-460A-B2CB-236C4A59EAA7}" type="presParOf" srcId="{0E07C4D8-4663-488A-A59A-D416029D69C3}" destId="{9DA6BB67-F3B8-47CD-8154-5BF55980BEA8}"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DCB1CC-C4FA-4838-90D0-B9696CEAA5CA}"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2C3D1AC4-537F-4901-8EB6-8EC5E2D88009}">
      <dgm:prSet phldrT="[Text]" custT="1"/>
      <dgm:spPr/>
      <dgm:t>
        <a:bodyPr/>
        <a:lstStyle/>
        <a:p>
          <a:r>
            <a:rPr lang="en-US" sz="1400" b="1" dirty="0"/>
            <a:t>May ‘22 </a:t>
          </a:r>
          <a:r>
            <a:rPr lang="en-US" sz="1400" dirty="0"/>
            <a:t>– Make award to vendor for CVE platform build</a:t>
          </a:r>
          <a:br>
            <a:rPr lang="en-US" sz="1400" dirty="0"/>
          </a:br>
          <a:endParaRPr lang="en-US" sz="1400" b="1" dirty="0"/>
        </a:p>
      </dgm:t>
    </dgm:pt>
    <dgm:pt modelId="{A20816A4-86B6-4BD6-A654-AFFBA616220B}" type="parTrans" cxnId="{DF78DF1E-90E7-43F5-BED2-5EAED972B5BC}">
      <dgm:prSet/>
      <dgm:spPr/>
      <dgm:t>
        <a:bodyPr/>
        <a:lstStyle/>
        <a:p>
          <a:endParaRPr lang="en-US"/>
        </a:p>
      </dgm:t>
    </dgm:pt>
    <dgm:pt modelId="{9490585E-A036-45A0-AF5B-CF2E7F4B420E}" type="sibTrans" cxnId="{DF78DF1E-90E7-43F5-BED2-5EAED972B5BC}">
      <dgm:prSet/>
      <dgm:spPr/>
      <dgm:t>
        <a:bodyPr/>
        <a:lstStyle/>
        <a:p>
          <a:endParaRPr lang="en-US"/>
        </a:p>
      </dgm:t>
    </dgm:pt>
    <dgm:pt modelId="{E53F7AD9-0892-4A27-B380-548447291450}">
      <dgm:prSet phldrT="[Text]" custT="1"/>
      <dgm:spPr/>
      <dgm:t>
        <a:bodyPr/>
        <a:lstStyle/>
        <a:p>
          <a:r>
            <a:rPr lang="en-US" sz="1400" b="1" dirty="0"/>
            <a:t>October ‘22 </a:t>
          </a:r>
          <a:r>
            <a:rPr lang="en-US" sz="1400" dirty="0"/>
            <a:t>– Onboard CVE Director, Support, Verification, and Risk leads</a:t>
          </a:r>
          <a:br>
            <a:rPr lang="en-US" sz="1400" dirty="0"/>
          </a:br>
          <a:endParaRPr lang="en-US" sz="1400" dirty="0"/>
        </a:p>
        <a:p>
          <a:r>
            <a:rPr lang="en-US" sz="1400" dirty="0"/>
            <a:t>New platform user acceptance testing</a:t>
          </a:r>
        </a:p>
      </dgm:t>
    </dgm:pt>
    <dgm:pt modelId="{1C3CE062-7005-4696-97E6-075DE4F4A0DA}" type="parTrans" cxnId="{B7CD2753-720C-4694-A51A-2486E4F22377}">
      <dgm:prSet/>
      <dgm:spPr/>
      <dgm:t>
        <a:bodyPr/>
        <a:lstStyle/>
        <a:p>
          <a:endParaRPr lang="en-US"/>
        </a:p>
      </dgm:t>
    </dgm:pt>
    <dgm:pt modelId="{20F82E7D-E8CC-496F-8AB4-51FCB01DB619}" type="sibTrans" cxnId="{B7CD2753-720C-4694-A51A-2486E4F22377}">
      <dgm:prSet/>
      <dgm:spPr/>
      <dgm:t>
        <a:bodyPr/>
        <a:lstStyle/>
        <a:p>
          <a:endParaRPr lang="en-US"/>
        </a:p>
      </dgm:t>
    </dgm:pt>
    <dgm:pt modelId="{4456EB3E-458A-4919-B6EF-328EE8DBC064}">
      <dgm:prSet phldrT="[Text]" custT="1"/>
      <dgm:spPr/>
      <dgm:t>
        <a:bodyPr anchor="t"/>
        <a:lstStyle/>
        <a:p>
          <a:r>
            <a:rPr lang="en-US" sz="1400" b="1" dirty="0"/>
            <a:t>November</a:t>
          </a:r>
          <a:r>
            <a:rPr lang="en-US" sz="1400" b="1" baseline="0" dirty="0"/>
            <a:t> ‘22 </a:t>
          </a:r>
          <a:r>
            <a:rPr lang="en-US" sz="1400" baseline="0" dirty="0"/>
            <a:t>– Make award to vendor for verification support, On-site audits/examinations, and customer support, Coordinate with VA on certification pilot on new platform</a:t>
          </a:r>
          <a:endParaRPr lang="en-US" sz="1400" dirty="0"/>
        </a:p>
      </dgm:t>
    </dgm:pt>
    <dgm:pt modelId="{38382888-EE58-406D-A8FE-E75B96573EB1}" type="parTrans" cxnId="{ABDFBC81-EE12-4F18-AB35-EFC846B4A990}">
      <dgm:prSet/>
      <dgm:spPr/>
      <dgm:t>
        <a:bodyPr/>
        <a:lstStyle/>
        <a:p>
          <a:endParaRPr lang="en-US"/>
        </a:p>
      </dgm:t>
    </dgm:pt>
    <dgm:pt modelId="{746EC376-A609-4932-A749-C2B547C551F1}" type="sibTrans" cxnId="{ABDFBC81-EE12-4F18-AB35-EFC846B4A990}">
      <dgm:prSet/>
      <dgm:spPr/>
      <dgm:t>
        <a:bodyPr/>
        <a:lstStyle/>
        <a:p>
          <a:endParaRPr lang="en-US"/>
        </a:p>
      </dgm:t>
    </dgm:pt>
    <dgm:pt modelId="{F1B619B4-97D4-48D2-94B8-6CAF2AA7A289}" type="pres">
      <dgm:prSet presAssocID="{58DCB1CC-C4FA-4838-90D0-B9696CEAA5CA}" presName="Name0" presStyleCnt="0">
        <dgm:presLayoutVars>
          <dgm:dir/>
          <dgm:resizeHandles val="exact"/>
        </dgm:presLayoutVars>
      </dgm:prSet>
      <dgm:spPr/>
    </dgm:pt>
    <dgm:pt modelId="{68B53434-5F7A-40BB-B605-38C4DA9ED2C6}" type="pres">
      <dgm:prSet presAssocID="{58DCB1CC-C4FA-4838-90D0-B9696CEAA5CA}" presName="arrow" presStyleLbl="bgShp" presStyleIdx="0" presStyleCnt="1"/>
      <dgm:spPr/>
    </dgm:pt>
    <dgm:pt modelId="{EFA285FA-B3BB-4B70-BD77-33742D9CBCD0}" type="pres">
      <dgm:prSet presAssocID="{58DCB1CC-C4FA-4838-90D0-B9696CEAA5CA}" presName="points" presStyleCnt="0"/>
      <dgm:spPr/>
    </dgm:pt>
    <dgm:pt modelId="{94DFE788-8148-4494-B950-69328D6989B6}" type="pres">
      <dgm:prSet presAssocID="{2C3D1AC4-537F-4901-8EB6-8EC5E2D88009}" presName="compositeA" presStyleCnt="0"/>
      <dgm:spPr/>
    </dgm:pt>
    <dgm:pt modelId="{FEEAB7F0-D01B-47F9-B010-B7C2011C7201}" type="pres">
      <dgm:prSet presAssocID="{2C3D1AC4-537F-4901-8EB6-8EC5E2D88009}" presName="textA" presStyleLbl="revTx" presStyleIdx="0" presStyleCnt="3" custScaleX="54998" custScaleY="90566">
        <dgm:presLayoutVars>
          <dgm:bulletEnabled val="1"/>
        </dgm:presLayoutVars>
      </dgm:prSet>
      <dgm:spPr/>
    </dgm:pt>
    <dgm:pt modelId="{682EC2B7-C46F-4CE6-9393-B4CF5519F295}" type="pres">
      <dgm:prSet presAssocID="{2C3D1AC4-537F-4901-8EB6-8EC5E2D88009}" presName="circleA" presStyleLbl="node1" presStyleIdx="0" presStyleCnt="3" custLinFactNeighborX="-5803" custLinFactNeighborY="8053"/>
      <dgm:spPr/>
    </dgm:pt>
    <dgm:pt modelId="{79DB2609-39FE-4AAE-B21D-41558DC22B93}" type="pres">
      <dgm:prSet presAssocID="{2C3D1AC4-537F-4901-8EB6-8EC5E2D88009}" presName="spaceA" presStyleCnt="0"/>
      <dgm:spPr/>
    </dgm:pt>
    <dgm:pt modelId="{F27F9D84-DB7D-4A77-B74E-70D0C94C62F2}" type="pres">
      <dgm:prSet presAssocID="{9490585E-A036-45A0-AF5B-CF2E7F4B420E}" presName="space" presStyleCnt="0"/>
      <dgm:spPr/>
    </dgm:pt>
    <dgm:pt modelId="{D6DFAED4-C55D-41DD-8F9B-AA10DAACFE61}" type="pres">
      <dgm:prSet presAssocID="{E53F7AD9-0892-4A27-B380-548447291450}" presName="compositeB" presStyleCnt="0"/>
      <dgm:spPr/>
    </dgm:pt>
    <dgm:pt modelId="{30E1FC50-F0AB-49A7-90D5-360A436F70DB}" type="pres">
      <dgm:prSet presAssocID="{E53F7AD9-0892-4A27-B380-548447291450}" presName="textB" presStyleLbl="revTx" presStyleIdx="1" presStyleCnt="3" custScaleX="75419" custScaleY="88083" custLinFactY="-55824" custLinFactNeighborX="-20275" custLinFactNeighborY="-100000">
        <dgm:presLayoutVars>
          <dgm:bulletEnabled val="1"/>
        </dgm:presLayoutVars>
      </dgm:prSet>
      <dgm:spPr/>
    </dgm:pt>
    <dgm:pt modelId="{F0384294-901F-4672-9CE4-4C1A5F07AC66}" type="pres">
      <dgm:prSet presAssocID="{E53F7AD9-0892-4A27-B380-548447291450}" presName="circleB" presStyleLbl="node1" presStyleIdx="1" presStyleCnt="3" custLinFactX="-25509" custLinFactNeighborX="-100000" custLinFactNeighborY="-13817"/>
      <dgm:spPr/>
    </dgm:pt>
    <dgm:pt modelId="{243DCDA8-8185-4544-8E75-B965DA62E21A}" type="pres">
      <dgm:prSet presAssocID="{E53F7AD9-0892-4A27-B380-548447291450}" presName="spaceB" presStyleCnt="0"/>
      <dgm:spPr/>
    </dgm:pt>
    <dgm:pt modelId="{67DE4121-0988-436B-AE62-C163436EB77C}" type="pres">
      <dgm:prSet presAssocID="{20F82E7D-E8CC-496F-8AB4-51FCB01DB619}" presName="space" presStyleCnt="0"/>
      <dgm:spPr/>
    </dgm:pt>
    <dgm:pt modelId="{D1DFDC9C-3B66-45CD-B3AE-260B9BD8612A}" type="pres">
      <dgm:prSet presAssocID="{4456EB3E-458A-4919-B6EF-328EE8DBC064}" presName="compositeA" presStyleCnt="0"/>
      <dgm:spPr/>
    </dgm:pt>
    <dgm:pt modelId="{426D15CB-C543-4C0D-B8EA-CDBB5D4E4A38}" type="pres">
      <dgm:prSet presAssocID="{4456EB3E-458A-4919-B6EF-328EE8DBC064}" presName="textA" presStyleLbl="revTx" presStyleIdx="2" presStyleCnt="3" custScaleX="95041" custScaleY="88137" custLinFactY="56466" custLinFactNeighborX="-75489" custLinFactNeighborY="100000">
        <dgm:presLayoutVars>
          <dgm:bulletEnabled val="1"/>
        </dgm:presLayoutVars>
      </dgm:prSet>
      <dgm:spPr/>
    </dgm:pt>
    <dgm:pt modelId="{DED9D7DD-CA9B-45AF-9DE0-5A219721F20A}" type="pres">
      <dgm:prSet presAssocID="{4456EB3E-458A-4919-B6EF-328EE8DBC064}" presName="circleA" presStyleLbl="node1" presStyleIdx="2" presStyleCnt="3" custLinFactX="-200000" custLinFactNeighborX="-247217" custLinFactNeighborY="8024"/>
      <dgm:spPr/>
    </dgm:pt>
    <dgm:pt modelId="{9E6989B5-579A-4646-8411-1A6980C2537A}" type="pres">
      <dgm:prSet presAssocID="{4456EB3E-458A-4919-B6EF-328EE8DBC064}" presName="spaceA" presStyleCnt="0"/>
      <dgm:spPr/>
    </dgm:pt>
  </dgm:ptLst>
  <dgm:cxnLst>
    <dgm:cxn modelId="{B10C6D1A-B750-4DA2-9E01-FB90A2E621BE}" type="presOf" srcId="{4456EB3E-458A-4919-B6EF-328EE8DBC064}" destId="{426D15CB-C543-4C0D-B8EA-CDBB5D4E4A38}" srcOrd="0" destOrd="0" presId="urn:microsoft.com/office/officeart/2005/8/layout/hProcess11"/>
    <dgm:cxn modelId="{DF78DF1E-90E7-43F5-BED2-5EAED972B5BC}" srcId="{58DCB1CC-C4FA-4838-90D0-B9696CEAA5CA}" destId="{2C3D1AC4-537F-4901-8EB6-8EC5E2D88009}" srcOrd="0" destOrd="0" parTransId="{A20816A4-86B6-4BD6-A654-AFFBA616220B}" sibTransId="{9490585E-A036-45A0-AF5B-CF2E7F4B420E}"/>
    <dgm:cxn modelId="{A7E33235-2B3D-48BD-B3BF-40B13A5774B1}" type="presOf" srcId="{E53F7AD9-0892-4A27-B380-548447291450}" destId="{30E1FC50-F0AB-49A7-90D5-360A436F70DB}" srcOrd="0" destOrd="0" presId="urn:microsoft.com/office/officeart/2005/8/layout/hProcess11"/>
    <dgm:cxn modelId="{B7CD2753-720C-4694-A51A-2486E4F22377}" srcId="{58DCB1CC-C4FA-4838-90D0-B9696CEAA5CA}" destId="{E53F7AD9-0892-4A27-B380-548447291450}" srcOrd="1" destOrd="0" parTransId="{1C3CE062-7005-4696-97E6-075DE4F4A0DA}" sibTransId="{20F82E7D-E8CC-496F-8AB4-51FCB01DB619}"/>
    <dgm:cxn modelId="{ABDFBC81-EE12-4F18-AB35-EFC846B4A990}" srcId="{58DCB1CC-C4FA-4838-90D0-B9696CEAA5CA}" destId="{4456EB3E-458A-4919-B6EF-328EE8DBC064}" srcOrd="2" destOrd="0" parTransId="{38382888-EE58-406D-A8FE-E75B96573EB1}" sibTransId="{746EC376-A609-4932-A749-C2B547C551F1}"/>
    <dgm:cxn modelId="{B10A48DD-BC25-442D-AD5D-383945E41F0E}" type="presOf" srcId="{2C3D1AC4-537F-4901-8EB6-8EC5E2D88009}" destId="{FEEAB7F0-D01B-47F9-B010-B7C2011C7201}" srcOrd="0" destOrd="0" presId="urn:microsoft.com/office/officeart/2005/8/layout/hProcess11"/>
    <dgm:cxn modelId="{B67B95FB-B8C3-4BE2-931B-104D0577AD6A}" type="presOf" srcId="{58DCB1CC-C4FA-4838-90D0-B9696CEAA5CA}" destId="{F1B619B4-97D4-48D2-94B8-6CAF2AA7A289}" srcOrd="0" destOrd="0" presId="urn:microsoft.com/office/officeart/2005/8/layout/hProcess11"/>
    <dgm:cxn modelId="{A00CD97E-480A-47D0-86B5-2B5CFAC9C9AB}" type="presParOf" srcId="{F1B619B4-97D4-48D2-94B8-6CAF2AA7A289}" destId="{68B53434-5F7A-40BB-B605-38C4DA9ED2C6}" srcOrd="0" destOrd="0" presId="urn:microsoft.com/office/officeart/2005/8/layout/hProcess11"/>
    <dgm:cxn modelId="{82AC1CA8-BAC4-4358-A992-C66351FE0B57}" type="presParOf" srcId="{F1B619B4-97D4-48D2-94B8-6CAF2AA7A289}" destId="{EFA285FA-B3BB-4B70-BD77-33742D9CBCD0}" srcOrd="1" destOrd="0" presId="urn:microsoft.com/office/officeart/2005/8/layout/hProcess11"/>
    <dgm:cxn modelId="{A92C07FA-FDDF-4777-B876-96591C5F7507}" type="presParOf" srcId="{EFA285FA-B3BB-4B70-BD77-33742D9CBCD0}" destId="{94DFE788-8148-4494-B950-69328D6989B6}" srcOrd="0" destOrd="0" presId="urn:microsoft.com/office/officeart/2005/8/layout/hProcess11"/>
    <dgm:cxn modelId="{23F716C4-8B41-4C5C-A593-CEA9FE082D4D}" type="presParOf" srcId="{94DFE788-8148-4494-B950-69328D6989B6}" destId="{FEEAB7F0-D01B-47F9-B010-B7C2011C7201}" srcOrd="0" destOrd="0" presId="urn:microsoft.com/office/officeart/2005/8/layout/hProcess11"/>
    <dgm:cxn modelId="{E7304AFD-2F64-4524-8193-768B949DD9DD}" type="presParOf" srcId="{94DFE788-8148-4494-B950-69328D6989B6}" destId="{682EC2B7-C46F-4CE6-9393-B4CF5519F295}" srcOrd="1" destOrd="0" presId="urn:microsoft.com/office/officeart/2005/8/layout/hProcess11"/>
    <dgm:cxn modelId="{A3B4B1B8-F5C1-4416-B416-14B15BB401FE}" type="presParOf" srcId="{94DFE788-8148-4494-B950-69328D6989B6}" destId="{79DB2609-39FE-4AAE-B21D-41558DC22B93}" srcOrd="2" destOrd="0" presId="urn:microsoft.com/office/officeart/2005/8/layout/hProcess11"/>
    <dgm:cxn modelId="{49FC75FC-7172-49DC-AB3C-E4FF6544481A}" type="presParOf" srcId="{EFA285FA-B3BB-4B70-BD77-33742D9CBCD0}" destId="{F27F9D84-DB7D-4A77-B74E-70D0C94C62F2}" srcOrd="1" destOrd="0" presId="urn:microsoft.com/office/officeart/2005/8/layout/hProcess11"/>
    <dgm:cxn modelId="{1844E2C9-CB8B-4A9E-A2BC-3681E19785AD}" type="presParOf" srcId="{EFA285FA-B3BB-4B70-BD77-33742D9CBCD0}" destId="{D6DFAED4-C55D-41DD-8F9B-AA10DAACFE61}" srcOrd="2" destOrd="0" presId="urn:microsoft.com/office/officeart/2005/8/layout/hProcess11"/>
    <dgm:cxn modelId="{AC394057-5244-4DCC-87B6-67879E2A125C}" type="presParOf" srcId="{D6DFAED4-C55D-41DD-8F9B-AA10DAACFE61}" destId="{30E1FC50-F0AB-49A7-90D5-360A436F70DB}" srcOrd="0" destOrd="0" presId="urn:microsoft.com/office/officeart/2005/8/layout/hProcess11"/>
    <dgm:cxn modelId="{6E2E1A97-6709-4201-B719-369CCD503C61}" type="presParOf" srcId="{D6DFAED4-C55D-41DD-8F9B-AA10DAACFE61}" destId="{F0384294-901F-4672-9CE4-4C1A5F07AC66}" srcOrd="1" destOrd="0" presId="urn:microsoft.com/office/officeart/2005/8/layout/hProcess11"/>
    <dgm:cxn modelId="{A177E802-3B63-491F-8DCC-BFEC3DA36C2E}" type="presParOf" srcId="{D6DFAED4-C55D-41DD-8F9B-AA10DAACFE61}" destId="{243DCDA8-8185-4544-8E75-B965DA62E21A}" srcOrd="2" destOrd="0" presId="urn:microsoft.com/office/officeart/2005/8/layout/hProcess11"/>
    <dgm:cxn modelId="{756DEBA9-8A4E-461C-BD8A-FC62896D210D}" type="presParOf" srcId="{EFA285FA-B3BB-4B70-BD77-33742D9CBCD0}" destId="{67DE4121-0988-436B-AE62-C163436EB77C}" srcOrd="3" destOrd="0" presId="urn:microsoft.com/office/officeart/2005/8/layout/hProcess11"/>
    <dgm:cxn modelId="{817EBF88-973B-47F6-B078-97D343B83E7C}" type="presParOf" srcId="{EFA285FA-B3BB-4B70-BD77-33742D9CBCD0}" destId="{D1DFDC9C-3B66-45CD-B3AE-260B9BD8612A}" srcOrd="4" destOrd="0" presId="urn:microsoft.com/office/officeart/2005/8/layout/hProcess11"/>
    <dgm:cxn modelId="{985B07A1-5A22-4BFD-AF9D-42603E518D6E}" type="presParOf" srcId="{D1DFDC9C-3B66-45CD-B3AE-260B9BD8612A}" destId="{426D15CB-C543-4C0D-B8EA-CDBB5D4E4A38}" srcOrd="0" destOrd="0" presId="urn:microsoft.com/office/officeart/2005/8/layout/hProcess11"/>
    <dgm:cxn modelId="{6B631C41-35C8-4FBE-9C02-BA19CB92E8FF}" type="presParOf" srcId="{D1DFDC9C-3B66-45CD-B3AE-260B9BD8612A}" destId="{DED9D7DD-CA9B-45AF-9DE0-5A219721F20A}" srcOrd="1" destOrd="0" presId="urn:microsoft.com/office/officeart/2005/8/layout/hProcess11"/>
    <dgm:cxn modelId="{CA9A82DD-74AA-4CC6-952B-0D668A16C52F}" type="presParOf" srcId="{D1DFDC9C-3B66-45CD-B3AE-260B9BD8612A}" destId="{9E6989B5-579A-4646-8411-1A6980C2537A}"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57E3BE-DBFE-4376-9B23-E2CACFE301DB}">
      <dsp:nvSpPr>
        <dsp:cNvPr id="0" name=""/>
        <dsp:cNvSpPr/>
      </dsp:nvSpPr>
      <dsp:spPr>
        <a:xfrm rot="16200000">
          <a:off x="860028" y="-860028"/>
          <a:ext cx="2223293" cy="3943350"/>
        </a:xfrm>
        <a:prstGeom prst="round1Rect">
          <a:avLst/>
        </a:prstGeom>
        <a:solidFill>
          <a:schemeClr val="bg2">
            <a:lumMod val="40000"/>
            <a:lumOff val="60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marL="0" lvl="0" indent="0" algn="ctr" defTabSz="1955800">
            <a:lnSpc>
              <a:spcPct val="90000"/>
            </a:lnSpc>
            <a:spcBef>
              <a:spcPct val="0"/>
            </a:spcBef>
            <a:spcAft>
              <a:spcPct val="35000"/>
            </a:spcAft>
            <a:buNone/>
          </a:pPr>
          <a:r>
            <a:rPr lang="en-US" sz="4400" kern="1200" dirty="0">
              <a:solidFill>
                <a:schemeClr val="tx2"/>
              </a:solidFill>
            </a:rPr>
            <a:t>Funding</a:t>
          </a:r>
        </a:p>
      </dsp:txBody>
      <dsp:txXfrm rot="5400000">
        <a:off x="-1" y="1"/>
        <a:ext cx="3943350" cy="1667470"/>
      </dsp:txXfrm>
    </dsp:sp>
    <dsp:sp modelId="{8B6C688C-D7AA-4F96-8023-849FC76FC0EB}">
      <dsp:nvSpPr>
        <dsp:cNvPr id="0" name=""/>
        <dsp:cNvSpPr/>
      </dsp:nvSpPr>
      <dsp:spPr>
        <a:xfrm>
          <a:off x="3943350" y="0"/>
          <a:ext cx="3943350" cy="2223293"/>
        </a:xfrm>
        <a:prstGeom prst="round1Rect">
          <a:avLst/>
        </a:prstGeom>
        <a:solidFill>
          <a:schemeClr val="bg2">
            <a:lumMod val="20000"/>
            <a:lumOff val="80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marL="0" lvl="0" indent="0" algn="ctr" defTabSz="1955800">
            <a:lnSpc>
              <a:spcPct val="90000"/>
            </a:lnSpc>
            <a:spcBef>
              <a:spcPct val="0"/>
            </a:spcBef>
            <a:spcAft>
              <a:spcPct val="35000"/>
            </a:spcAft>
            <a:buNone/>
          </a:pPr>
          <a:r>
            <a:rPr lang="en-US" sz="4400" kern="1200" dirty="0">
              <a:solidFill>
                <a:schemeClr val="tx2"/>
              </a:solidFill>
            </a:rPr>
            <a:t>Technology</a:t>
          </a:r>
        </a:p>
      </dsp:txBody>
      <dsp:txXfrm>
        <a:off x="3943350" y="0"/>
        <a:ext cx="3943350" cy="1667470"/>
      </dsp:txXfrm>
    </dsp:sp>
    <dsp:sp modelId="{F2FEBAAB-16AF-41E5-ADC1-A909DB355EE4}">
      <dsp:nvSpPr>
        <dsp:cNvPr id="0" name=""/>
        <dsp:cNvSpPr/>
      </dsp:nvSpPr>
      <dsp:spPr>
        <a:xfrm rot="10800000">
          <a:off x="0" y="2223293"/>
          <a:ext cx="3943350" cy="2223293"/>
        </a:xfrm>
        <a:prstGeom prst="round1Rect">
          <a:avLst/>
        </a:prstGeom>
        <a:solidFill>
          <a:schemeClr val="bg2">
            <a:lumMod val="20000"/>
            <a:lumOff val="80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marL="0" lvl="0" indent="0" algn="ctr" defTabSz="1955800">
            <a:lnSpc>
              <a:spcPct val="90000"/>
            </a:lnSpc>
            <a:spcBef>
              <a:spcPct val="0"/>
            </a:spcBef>
            <a:spcAft>
              <a:spcPct val="35000"/>
            </a:spcAft>
            <a:buNone/>
          </a:pPr>
          <a:r>
            <a:rPr lang="en-US" sz="4400" kern="1200" dirty="0">
              <a:solidFill>
                <a:schemeClr val="tx2"/>
              </a:solidFill>
            </a:rPr>
            <a:t>Policy</a:t>
          </a:r>
        </a:p>
      </dsp:txBody>
      <dsp:txXfrm rot="10800000">
        <a:off x="0" y="2779116"/>
        <a:ext cx="3943350" cy="1667470"/>
      </dsp:txXfrm>
    </dsp:sp>
    <dsp:sp modelId="{CA146682-0206-4DF5-81A0-21506591A758}">
      <dsp:nvSpPr>
        <dsp:cNvPr id="0" name=""/>
        <dsp:cNvSpPr/>
      </dsp:nvSpPr>
      <dsp:spPr>
        <a:xfrm rot="5400000">
          <a:off x="4803378" y="1363265"/>
          <a:ext cx="2223293" cy="3943350"/>
        </a:xfrm>
        <a:prstGeom prst="round1Rect">
          <a:avLst/>
        </a:prstGeom>
        <a:solidFill>
          <a:schemeClr val="bg2">
            <a:lumMod val="40000"/>
            <a:lumOff val="60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marL="0" lvl="0" indent="0" algn="ctr" defTabSz="1955800">
            <a:lnSpc>
              <a:spcPct val="90000"/>
            </a:lnSpc>
            <a:spcBef>
              <a:spcPct val="0"/>
            </a:spcBef>
            <a:spcAft>
              <a:spcPct val="35000"/>
            </a:spcAft>
            <a:buNone/>
          </a:pPr>
          <a:r>
            <a:rPr lang="en-US" sz="4400" kern="1200" dirty="0">
              <a:solidFill>
                <a:schemeClr val="tx2"/>
              </a:solidFill>
            </a:rPr>
            <a:t>Personnel</a:t>
          </a:r>
        </a:p>
      </dsp:txBody>
      <dsp:txXfrm rot="-5400000">
        <a:off x="3943349" y="2779116"/>
        <a:ext cx="3943350" cy="1667470"/>
      </dsp:txXfrm>
    </dsp:sp>
    <dsp:sp modelId="{9DA6BB67-F3B8-47CD-8154-5BF55980BEA8}">
      <dsp:nvSpPr>
        <dsp:cNvPr id="0" name=""/>
        <dsp:cNvSpPr/>
      </dsp:nvSpPr>
      <dsp:spPr>
        <a:xfrm>
          <a:off x="2929798" y="1327283"/>
          <a:ext cx="2027102" cy="1767962"/>
        </a:xfrm>
        <a:prstGeom prst="roundRect">
          <a:avLst/>
        </a:prstGeom>
        <a:solidFill>
          <a:schemeClr val="tx2"/>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US" sz="4400" kern="1200" dirty="0">
              <a:solidFill>
                <a:schemeClr val="bg1"/>
              </a:solidFill>
            </a:rPr>
            <a:t>Tiger Team</a:t>
          </a:r>
        </a:p>
      </dsp:txBody>
      <dsp:txXfrm>
        <a:off x="3016103" y="1413588"/>
        <a:ext cx="1854492" cy="15953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53434-5F7A-40BB-B605-38C4DA9ED2C6}">
      <dsp:nvSpPr>
        <dsp:cNvPr id="0" name=""/>
        <dsp:cNvSpPr/>
      </dsp:nvSpPr>
      <dsp:spPr>
        <a:xfrm>
          <a:off x="0" y="1311907"/>
          <a:ext cx="8950961" cy="174921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EAB7F0-D01B-47F9-B010-B7C2011C7201}">
      <dsp:nvSpPr>
        <dsp:cNvPr id="0" name=""/>
        <dsp:cNvSpPr/>
      </dsp:nvSpPr>
      <dsp:spPr>
        <a:xfrm>
          <a:off x="588088" y="41255"/>
          <a:ext cx="1427818" cy="1584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b="1" kern="1200" dirty="0"/>
            <a:t>May ‘22 </a:t>
          </a:r>
          <a:r>
            <a:rPr lang="en-US" sz="1400" kern="1200" dirty="0"/>
            <a:t>– Make award to vendor for CVE platform build</a:t>
          </a:r>
          <a:br>
            <a:rPr lang="en-US" sz="1400" kern="1200" dirty="0"/>
          </a:br>
          <a:endParaRPr lang="en-US" sz="1400" b="1" kern="1200" dirty="0"/>
        </a:p>
      </dsp:txBody>
      <dsp:txXfrm>
        <a:off x="588088" y="41255"/>
        <a:ext cx="1427818" cy="1584189"/>
      </dsp:txXfrm>
    </dsp:sp>
    <dsp:sp modelId="{682EC2B7-C46F-4CE6-9393-B4CF5519F295}">
      <dsp:nvSpPr>
        <dsp:cNvPr id="0" name=""/>
        <dsp:cNvSpPr/>
      </dsp:nvSpPr>
      <dsp:spPr>
        <a:xfrm>
          <a:off x="1057969" y="1961822"/>
          <a:ext cx="437302" cy="43730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E1FC50-F0AB-49A7-90D5-360A436F70DB}">
      <dsp:nvSpPr>
        <dsp:cNvPr id="0" name=""/>
        <dsp:cNvSpPr/>
      </dsp:nvSpPr>
      <dsp:spPr>
        <a:xfrm>
          <a:off x="2522580" y="54466"/>
          <a:ext cx="1957974" cy="15407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b="1" kern="1200" dirty="0"/>
            <a:t>October ‘22 </a:t>
          </a:r>
          <a:r>
            <a:rPr lang="en-US" sz="1400" kern="1200" dirty="0"/>
            <a:t>– Onboard CVE Director, Support, Verification, and Risk leads</a:t>
          </a:r>
          <a:br>
            <a:rPr lang="en-US" sz="1400" kern="1200" dirty="0"/>
          </a:br>
          <a:endParaRPr lang="en-US" sz="1400" kern="1200" dirty="0"/>
        </a:p>
        <a:p>
          <a:pPr marL="0" lvl="0" indent="0" algn="ctr" defTabSz="622300">
            <a:lnSpc>
              <a:spcPct val="90000"/>
            </a:lnSpc>
            <a:spcBef>
              <a:spcPct val="0"/>
            </a:spcBef>
            <a:spcAft>
              <a:spcPct val="35000"/>
            </a:spcAft>
            <a:buNone/>
          </a:pPr>
          <a:r>
            <a:rPr lang="en-US" sz="1400" kern="1200" dirty="0"/>
            <a:t>New platform user acceptance testing</a:t>
          </a:r>
        </a:p>
      </dsp:txBody>
      <dsp:txXfrm>
        <a:off x="2522580" y="54466"/>
        <a:ext cx="1957974" cy="1540756"/>
      </dsp:txXfrm>
    </dsp:sp>
    <dsp:sp modelId="{F0384294-901F-4672-9CE4-4C1A5F07AC66}">
      <dsp:nvSpPr>
        <dsp:cNvPr id="0" name=""/>
        <dsp:cNvSpPr/>
      </dsp:nvSpPr>
      <dsp:spPr>
        <a:xfrm>
          <a:off x="3260427" y="1959552"/>
          <a:ext cx="437302" cy="43730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6D15CB-C543-4C0D-B8EA-CDBB5D4E4A38}">
      <dsp:nvSpPr>
        <dsp:cNvPr id="0" name=""/>
        <dsp:cNvSpPr/>
      </dsp:nvSpPr>
      <dsp:spPr>
        <a:xfrm>
          <a:off x="3560382" y="2788796"/>
          <a:ext cx="2467386" cy="154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b="1" kern="1200" dirty="0"/>
            <a:t>November</a:t>
          </a:r>
          <a:r>
            <a:rPr lang="en-US" sz="1400" b="1" kern="1200" baseline="0" dirty="0"/>
            <a:t> ‘22 </a:t>
          </a:r>
          <a:r>
            <a:rPr lang="en-US" sz="1400" kern="1200" baseline="0" dirty="0"/>
            <a:t>– Make award to vendor for verification support, On-site audits/examinations, and customer support, Coordinate with VA on certification pilot on new platform</a:t>
          </a:r>
          <a:endParaRPr lang="en-US" sz="1400" kern="1200" dirty="0"/>
        </a:p>
      </dsp:txBody>
      <dsp:txXfrm>
        <a:off x="3560382" y="2788796"/>
        <a:ext cx="2467386" cy="1541701"/>
      </dsp:txXfrm>
    </dsp:sp>
    <dsp:sp modelId="{DED9D7DD-CA9B-45AF-9DE0-5A219721F20A}">
      <dsp:nvSpPr>
        <dsp:cNvPr id="0" name=""/>
        <dsp:cNvSpPr/>
      </dsp:nvSpPr>
      <dsp:spPr>
        <a:xfrm>
          <a:off x="4579524" y="1951073"/>
          <a:ext cx="437302" cy="43730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583B66-F9DE-4ACD-81B5-DEDA44545B9F}" type="datetimeFigureOut">
              <a:rPr lang="en-US" smtClean="0"/>
              <a:t>4/14/2022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07D6F9-FE80-45B8-BCFF-903548C622CA}" type="slidenum">
              <a:rPr lang="en-US" smtClean="0"/>
              <a:t>‹#›</a:t>
            </a:fld>
            <a:endParaRPr lang="en-US"/>
          </a:p>
        </p:txBody>
      </p:sp>
    </p:spTree>
    <p:extLst>
      <p:ext uri="{BB962C8B-B14F-4D97-AF65-F5344CB8AC3E}">
        <p14:creationId xmlns:p14="http://schemas.microsoft.com/office/powerpoint/2010/main" val="2405768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Reminder: As of January 1, 2023, all functions of the Department of Veterans Affairs (VA) Center for Verification and Evaluation (CVE) will be transferred to the U.S. Small Business Administration (SBA). </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important transition is SBA Administrator Guzman’s top priority. The Administrator has created the CVE Tiger Team which is focused on the technical, policy, funding, and personnel elements of the transfer. </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By working closely with the tiger team and our counterparts at VA, the SBA is committed to making this a seamless transition. </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Ongoing discussions with decision-makers are taking place now:  SBA and VA senior leadership are working with OMB and Congress to work through budgetary and program funding issues.</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Again, please know that the SBA Administrator and VA Secretary are, together, focused on the CVE Transfer as a top priority.</a:t>
            </a:r>
          </a:p>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Reminder for VOSBs: Those firms verified with CVE are encouraged to renew now.  If a firm is ready to apply for verification for the first time, they are encouraged to apply now before the transfer.</a:t>
            </a:r>
          </a:p>
          <a:p>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2140A9-11FD-AB46-B99D-C1331D8D84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3800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solidFill>
                  <a:srgbClr val="1B1E29"/>
                </a:solidFill>
                <a:latin typeface="Source Sans Pro" panose="020B0503030403020204" pitchFamily="34" charset="0"/>
              </a:rPr>
              <a:t>Current/future tasks: </a:t>
            </a:r>
          </a:p>
          <a:p>
            <a:pPr marL="171450" indent="-171450">
              <a:buFont typeface="Arial" panose="020B0604020202020204" pitchFamily="34" charset="0"/>
              <a:buChar char="•"/>
            </a:pPr>
            <a:r>
              <a:rPr lang="en-US" dirty="0">
                <a:solidFill>
                  <a:srgbClr val="1B1E29"/>
                </a:solidFill>
                <a:latin typeface="Source Sans Pro" panose="020B0503030403020204" pitchFamily="34" charset="0"/>
              </a:rPr>
              <a:t>Developing on-going stakeholder messaging</a:t>
            </a:r>
          </a:p>
          <a:p>
            <a:pPr marL="171450" indent="-171450">
              <a:buFont typeface="Arial" panose="020B0604020202020204" pitchFamily="34" charset="0"/>
              <a:buChar char="•"/>
            </a:pPr>
            <a:r>
              <a:rPr lang="en-US" dirty="0">
                <a:solidFill>
                  <a:srgbClr val="1B1E29"/>
                </a:solidFill>
                <a:latin typeface="Source Sans Pro" panose="020B0503030403020204" pitchFamily="34" charset="0"/>
              </a:rPr>
              <a:t>Working on budget/funding estimates</a:t>
            </a:r>
          </a:p>
          <a:p>
            <a:pPr marL="171450" indent="-171450">
              <a:buFont typeface="Arial" panose="020B0604020202020204" pitchFamily="34" charset="0"/>
              <a:buChar char="•"/>
            </a:pPr>
            <a:r>
              <a:rPr lang="en-US" dirty="0">
                <a:solidFill>
                  <a:srgbClr val="1B1E29"/>
                </a:solidFill>
                <a:latin typeface="Source Sans Pro" panose="020B0503030403020204" pitchFamily="34" charset="0"/>
              </a:rPr>
              <a:t>Establishing CVE program management approach</a:t>
            </a:r>
          </a:p>
          <a:p>
            <a:pPr marL="171450" indent="-171450">
              <a:buFont typeface="Arial" panose="020B0604020202020204" pitchFamily="34" charset="0"/>
              <a:buChar char="•"/>
            </a:pPr>
            <a:r>
              <a:rPr lang="en-US" dirty="0">
                <a:solidFill>
                  <a:srgbClr val="1B1E29"/>
                </a:solidFill>
                <a:latin typeface="Source Sans Pro" panose="020B0503030403020204" pitchFamily="34" charset="0"/>
              </a:rPr>
              <a:t>Working on marketing/outreach plans and materials</a:t>
            </a:r>
          </a:p>
          <a:p>
            <a:pPr marL="171450" indent="-171450">
              <a:buFont typeface="Arial" panose="020B0604020202020204" pitchFamily="34" charset="0"/>
              <a:buChar char="•"/>
            </a:pPr>
            <a:r>
              <a:rPr lang="en-US" dirty="0">
                <a:solidFill>
                  <a:srgbClr val="1B1E29"/>
                </a:solidFill>
                <a:latin typeface="Source Sans Pro" panose="020B0503030403020204" pitchFamily="34" charset="0"/>
              </a:rPr>
              <a:t>Providing quarterly public briefings on transfer</a:t>
            </a:r>
          </a:p>
          <a:p>
            <a:pPr marL="171450" indent="-171450">
              <a:buFont typeface="Arial" panose="020B0604020202020204" pitchFamily="34" charset="0"/>
              <a:buChar char="•"/>
            </a:pPr>
            <a:r>
              <a:rPr lang="en-US" dirty="0">
                <a:solidFill>
                  <a:srgbClr val="1B1E29"/>
                </a:solidFill>
                <a:latin typeface="Source Sans Pro" panose="020B0503030403020204" pitchFamily="34" charset="0"/>
              </a:rPr>
              <a:t>Discussing VA staffing transfer</a:t>
            </a:r>
          </a:p>
          <a:p>
            <a:pPr marL="171450" indent="-171450">
              <a:buFont typeface="Arial" panose="020B0604020202020204" pitchFamily="34" charset="0"/>
              <a:buChar char="•"/>
            </a:pPr>
            <a:r>
              <a:rPr lang="en-US" dirty="0">
                <a:solidFill>
                  <a:srgbClr val="1B1E29"/>
                </a:solidFill>
                <a:latin typeface="Source Sans Pro" panose="020B0503030403020204" pitchFamily="34" charset="0"/>
              </a:rPr>
              <a:t>Establish acquisition approach for transfer of CVE contracts</a:t>
            </a:r>
          </a:p>
          <a:p>
            <a:pPr marL="171450" indent="-171450">
              <a:buFont typeface="Arial" panose="020B0604020202020204" pitchFamily="34" charset="0"/>
              <a:buChar char="•"/>
            </a:pPr>
            <a:r>
              <a:rPr lang="en-US" dirty="0">
                <a:solidFill>
                  <a:srgbClr val="1B1E29"/>
                </a:solidFill>
                <a:latin typeface="Source Sans Pro" panose="020B0503030403020204" pitchFamily="34" charset="0"/>
              </a:rPr>
              <a:t>Identify key personnel (process and software training)</a:t>
            </a:r>
          </a:p>
          <a:p>
            <a:pPr marL="171450" indent="-171450">
              <a:buFont typeface="Arial" panose="020B0604020202020204" pitchFamily="34" charset="0"/>
              <a:buChar char="•"/>
            </a:pPr>
            <a:r>
              <a:rPr lang="en-US" dirty="0">
                <a:solidFill>
                  <a:srgbClr val="1B1E29"/>
                </a:solidFill>
                <a:latin typeface="Source Sans Pro" panose="020B0503030403020204" pitchFamily="34" charset="0"/>
              </a:rPr>
              <a:t>Determine contract support/roles</a:t>
            </a:r>
          </a:p>
          <a:p>
            <a:pPr marL="171450" indent="-171450">
              <a:buFont typeface="Arial" panose="020B0604020202020204" pitchFamily="34" charset="0"/>
              <a:buChar char="•"/>
            </a:pPr>
            <a:r>
              <a:rPr lang="en-US" dirty="0">
                <a:solidFill>
                  <a:srgbClr val="1B1E29"/>
                </a:solidFill>
                <a:latin typeface="Source Sans Pro" panose="020B0503030403020204" pitchFamily="34" charset="0"/>
              </a:rPr>
              <a:t>Establish CVE IT approach</a:t>
            </a:r>
          </a:p>
          <a:p>
            <a:pPr marL="171450" indent="-171450">
              <a:buFont typeface="Arial" panose="020B0604020202020204" pitchFamily="34" charset="0"/>
              <a:buChar char="•"/>
            </a:pPr>
            <a:r>
              <a:rPr lang="en-US" dirty="0">
                <a:solidFill>
                  <a:srgbClr val="1B1E29"/>
                </a:solidFill>
                <a:latin typeface="Source Sans Pro" panose="020B0503030403020204" pitchFamily="34" charset="0"/>
              </a:rPr>
              <a:t>Train personnel</a:t>
            </a:r>
          </a:p>
          <a:p>
            <a:pPr marL="171450" indent="-171450">
              <a:buFont typeface="Arial" panose="020B0604020202020204" pitchFamily="34" charset="0"/>
              <a:buChar char="•"/>
            </a:pPr>
            <a:r>
              <a:rPr lang="en-US" dirty="0">
                <a:solidFill>
                  <a:srgbClr val="1B1E29"/>
                </a:solidFill>
                <a:latin typeface="Source Sans Pro" panose="020B0503030403020204" pitchFamily="34" charset="0"/>
              </a:rPr>
              <a:t>Discuss launch approach </a:t>
            </a:r>
          </a:p>
          <a:p>
            <a:endParaRPr lang="en-US" dirty="0"/>
          </a:p>
        </p:txBody>
      </p:sp>
      <p:sp>
        <p:nvSpPr>
          <p:cNvPr id="4" name="Slide Number Placeholder 3"/>
          <p:cNvSpPr>
            <a:spLocks noGrp="1"/>
          </p:cNvSpPr>
          <p:nvPr>
            <p:ph type="sldNum" sz="quarter" idx="5"/>
          </p:nvPr>
        </p:nvSpPr>
        <p:spPr/>
        <p:txBody>
          <a:bodyPr/>
          <a:lstStyle/>
          <a:p>
            <a:fld id="{1A07D6F9-FE80-45B8-BCFF-903548C622CA}" type="slidenum">
              <a:rPr lang="en-US" smtClean="0"/>
              <a:t>6</a:t>
            </a:fld>
            <a:endParaRPr lang="en-US"/>
          </a:p>
        </p:txBody>
      </p:sp>
    </p:spTree>
    <p:extLst>
      <p:ext uri="{BB962C8B-B14F-4D97-AF65-F5344CB8AC3E}">
        <p14:creationId xmlns:p14="http://schemas.microsoft.com/office/powerpoint/2010/main" val="238008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All agencies expected to step up contracting to SDBs and set own goals</a:t>
            </a:r>
          </a:p>
          <a:p>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u="sng" dirty="0">
                <a:solidFill>
                  <a:srgbClr val="58595B"/>
                </a:solidFill>
                <a:effectLst/>
                <a:latin typeface="Assistant" pitchFamily="2" charset="-79"/>
                <a:ea typeface="Calibri" panose="020F0502020204030204" pitchFamily="34" charset="0"/>
              </a:rPr>
              <a:t>Agencies shall address the general decline of small businesses in the federal marketplace by taking recommended steps to implement specific contracting initiatives.</a:t>
            </a:r>
            <a:r>
              <a:rPr lang="en-US" sz="1800" dirty="0">
                <a:solidFill>
                  <a:srgbClr val="58595B"/>
                </a:solidFill>
                <a:effectLst/>
                <a:latin typeface="Assistant" pitchFamily="2" charset="-79"/>
                <a:ea typeface="Calibri" panose="020F0502020204030204" pitchFamily="34" charset="0"/>
              </a:rPr>
              <a:t> New small business entrants to federal procurements declined 79% from 2005 to 2019 and 49,000 small businesses in the federal supplier base were lost since 2010.  To address this decline, OMB will develop a plan to better track new contractors entering into federal procurements.  Also, OMB will work with federal agencies to resolve the perceived “lack of visibility into available opportunities” for non-government contracting businesses.</a:t>
            </a:r>
            <a:endParaRPr lang="en-US" sz="1800" dirty="0">
              <a:effectLst/>
              <a:latin typeface="Calibri" panose="020F0502020204030204" pitchFamily="34" charset="0"/>
              <a:ea typeface="Calibri" panose="020F0502020204030204" pitchFamily="34" charset="0"/>
            </a:endParaRPr>
          </a:p>
          <a:p>
            <a:endParaRPr lang="en-US" dirty="0">
              <a:solidFill>
                <a:srgbClr val="FF0000"/>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150FAE-31C4-434D-A16E-FCC9FE13AF2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2798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Source Sans Pro" panose="020B0503030403020204" pitchFamily="34" charset="0"/>
                <a:ea typeface="Calibri" panose="020F0502020204030204" pitchFamily="34" charset="0"/>
              </a:rPr>
              <a:t>After nearly a year of work with the White House, the Office of Management and Budget, and our partner agencies … that we have implemented five major Equity in Procurement policies, including changes to Category Management, that officially went into effect in December 2021… achieving the President’s directive and driving the Federal Government to invest more in America’s entrepreneurs.</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Source Sans Pro" panose="020B050303040302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Source Sans Pro" panose="020B0503030403020204" pitchFamily="34" charset="0"/>
                <a:ea typeface="Calibri" panose="020F0502020204030204" pitchFamily="34" charset="0"/>
              </a:rPr>
              <a:t>•                So what does this mean for small businesses?</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Source Sans Pro" panose="020B050303040302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Source Sans Pro" panose="020B0503030403020204" pitchFamily="34" charset="0"/>
                <a:ea typeface="Calibri" panose="020F0502020204030204" pitchFamily="34" charset="0"/>
              </a:rPr>
              <a:t>•                First, all Service Disabled Veteran Owned Businesses, as well as Small Disadvantaged, HUBZone, and Women Owned Businesses are now automatically a part of the Category Management tiering system under Tier 2. Not only will this ensure that federal buying officers receive credit for contracting with socioeconomic firms, but it will also add incentives to follow small business preferences as defined by the Rule of Two.</a:t>
            </a:r>
            <a:endParaRPr lang="en-US" sz="1800" dirty="0">
              <a:effectLst/>
              <a:latin typeface="Calibri" panose="020F0502020204030204" pitchFamily="34" charset="0"/>
              <a:ea typeface="Calibri" panose="020F0502020204030204" pitchFamily="34" charset="0"/>
            </a:endParaRPr>
          </a:p>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D0150FAE-31C4-434D-A16E-FCC9FE13AF2E}" type="slidenum">
              <a:rPr lang="en-US" smtClean="0"/>
              <a:t>10</a:t>
            </a:fld>
            <a:endParaRPr lang="en-US"/>
          </a:p>
        </p:txBody>
      </p:sp>
    </p:spTree>
    <p:extLst>
      <p:ext uri="{BB962C8B-B14F-4D97-AF65-F5344CB8AC3E}">
        <p14:creationId xmlns:p14="http://schemas.microsoft.com/office/powerpoint/2010/main" val="4051253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D328AF-0EC4-4329-B4D9-963016EA15CD}"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CF348-19E3-498A-B422-D9F63693384C}" type="slidenum">
              <a:rPr lang="en-US" smtClean="0"/>
              <a:t>‹#›</a:t>
            </a:fld>
            <a:endParaRPr lang="en-US"/>
          </a:p>
        </p:txBody>
      </p:sp>
    </p:spTree>
    <p:extLst>
      <p:ext uri="{BB962C8B-B14F-4D97-AF65-F5344CB8AC3E}">
        <p14:creationId xmlns:p14="http://schemas.microsoft.com/office/powerpoint/2010/main" val="249848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D328AF-0EC4-4329-B4D9-963016EA15CD}"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CF348-19E3-498A-B422-D9F63693384C}" type="slidenum">
              <a:rPr lang="en-US" smtClean="0"/>
              <a:t>‹#›</a:t>
            </a:fld>
            <a:endParaRPr lang="en-US"/>
          </a:p>
        </p:txBody>
      </p:sp>
    </p:spTree>
    <p:extLst>
      <p:ext uri="{BB962C8B-B14F-4D97-AF65-F5344CB8AC3E}">
        <p14:creationId xmlns:p14="http://schemas.microsoft.com/office/powerpoint/2010/main" val="3921438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D328AF-0EC4-4329-B4D9-963016EA15CD}"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CF348-19E3-498A-B422-D9F63693384C}" type="slidenum">
              <a:rPr lang="en-US" smtClean="0"/>
              <a:t>‹#›</a:t>
            </a:fld>
            <a:endParaRPr lang="en-US"/>
          </a:p>
        </p:txBody>
      </p:sp>
    </p:spTree>
    <p:extLst>
      <p:ext uri="{BB962C8B-B14F-4D97-AF65-F5344CB8AC3E}">
        <p14:creationId xmlns:p14="http://schemas.microsoft.com/office/powerpoint/2010/main" val="1850132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2 lines)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chemeClr val="bg1"/>
                </a:solidFill>
              </a:defRPr>
            </a:lvl1pPr>
          </a:lstStyle>
          <a:p>
            <a:r>
              <a:rPr lang="en-US"/>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
        <p:nvSpPr>
          <p:cNvPr id="8" name="Text Placeholder 7"/>
          <p:cNvSpPr>
            <a:spLocks noGrp="1"/>
          </p:cNvSpPr>
          <p:nvPr>
            <p:ph type="body" sz="quarter" idx="10" hasCustomPrompt="1"/>
          </p:nvPr>
        </p:nvSpPr>
        <p:spPr>
          <a:xfrm>
            <a:off x="1143000" y="4327264"/>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a:t>Click to edit Master subtitle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1089554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BA Logo Slid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95312" y="1606513"/>
            <a:ext cx="3353375" cy="3644973"/>
          </a:xfrm>
          <a:prstGeom prst="rect">
            <a:avLst/>
          </a:prstGeom>
        </p:spPr>
      </p:pic>
    </p:spTree>
    <p:extLst>
      <p:ext uri="{BB962C8B-B14F-4D97-AF65-F5344CB8AC3E}">
        <p14:creationId xmlns:p14="http://schemas.microsoft.com/office/powerpoint/2010/main" val="1758903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1 line)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chemeClr val="bg1"/>
                </a:solidFill>
              </a:defRPr>
            </a:lvl1pPr>
          </a:lstStyle>
          <a:p>
            <a:r>
              <a:rPr lang="en-US"/>
              <a:t>Click to edit Master title style (1 line)</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
        <p:nvSpPr>
          <p:cNvPr id="8"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3244402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2 lines)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chemeClr val="bg1"/>
                </a:solidFill>
              </a:defRPr>
            </a:lvl1pPr>
          </a:lstStyle>
          <a:p>
            <a:r>
              <a:rPr lang="en-US"/>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
        <p:nvSpPr>
          <p:cNvPr id="8"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a:t>Click to edit Master subtitle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1781698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1 line)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rgbClr val="003F80"/>
                </a:solidFill>
              </a:defRPr>
            </a:lvl1pPr>
          </a:lstStyle>
          <a:p>
            <a:r>
              <a:rPr lang="en-US"/>
              <a:t>Click to edit Master title style (1 line)</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
        <p:nvSpPr>
          <p:cNvPr id="9"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extLst>
      <p:ext uri="{BB962C8B-B14F-4D97-AF65-F5344CB8AC3E}">
        <p14:creationId xmlns:p14="http://schemas.microsoft.com/office/powerpoint/2010/main" val="13905950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rgbClr val="003F80"/>
                </a:solidFill>
              </a:defRPr>
            </a:lvl1pPr>
          </a:lstStyle>
          <a:p>
            <a:r>
              <a:rPr lang="en-US"/>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
        <p:nvSpPr>
          <p:cNvPr id="9"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a:t>Click to edit Master subtitle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extLst>
      <p:ext uri="{BB962C8B-B14F-4D97-AF65-F5344CB8AC3E}">
        <p14:creationId xmlns:p14="http://schemas.microsoft.com/office/powerpoint/2010/main" val="14411806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Chapter Slide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7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chemeClr val="bg1"/>
                </a:solidFill>
              </a:defRPr>
            </a:lvl1pPr>
          </a:lstStyle>
          <a:p>
            <a:r>
              <a:rPr lang="en-US"/>
              <a:t>Click to edit Master </a:t>
            </a:r>
            <a:br>
              <a:rPr lang="en-US"/>
            </a:br>
            <a:r>
              <a:rPr lang="en-US"/>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chemeClr val="bg1">
                    <a:lumMod val="85000"/>
                  </a:schemeClr>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Tree>
    <p:extLst>
      <p:ext uri="{BB962C8B-B14F-4D97-AF65-F5344CB8AC3E}">
        <p14:creationId xmlns:p14="http://schemas.microsoft.com/office/powerpoint/2010/main" val="21385636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Chapter Slide">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rgbClr val="007EB4"/>
                </a:solidFill>
              </a:defRPr>
            </a:lvl1pPr>
          </a:lstStyle>
          <a:p>
            <a:r>
              <a:rPr lang="en-US"/>
              <a:t>Click to edit Master </a:t>
            </a:r>
            <a:br>
              <a:rPr lang="en-US"/>
            </a:br>
            <a:r>
              <a:rPr lang="en-US"/>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Tree>
    <p:extLst>
      <p:ext uri="{BB962C8B-B14F-4D97-AF65-F5344CB8AC3E}">
        <p14:creationId xmlns:p14="http://schemas.microsoft.com/office/powerpoint/2010/main" val="1859790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D328AF-0EC4-4329-B4D9-963016EA15CD}"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CF348-19E3-498A-B422-D9F63693384C}" type="slidenum">
              <a:rPr lang="en-US" smtClean="0"/>
              <a:t>‹#›</a:t>
            </a:fld>
            <a:endParaRPr lang="en-US"/>
          </a:p>
        </p:txBody>
      </p:sp>
    </p:spTree>
    <p:extLst>
      <p:ext uri="{BB962C8B-B14F-4D97-AF65-F5344CB8AC3E}">
        <p14:creationId xmlns:p14="http://schemas.microsoft.com/office/powerpoint/2010/main" val="27587726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Chapter Slide Al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99597" y="1268765"/>
            <a:ext cx="6944810" cy="2237228"/>
          </a:xfrm>
        </p:spPr>
        <p:txBody>
          <a:bodyPr anchor="b"/>
          <a:lstStyle>
            <a:lvl1pPr>
              <a:lnSpc>
                <a:spcPts val="4500"/>
              </a:lnSpc>
              <a:defRPr sz="4500"/>
            </a:lvl1pPr>
          </a:lstStyle>
          <a:p>
            <a:r>
              <a:rPr lang="en-US"/>
              <a:t>Click to edit Master </a:t>
            </a:r>
            <a:br>
              <a:rPr lang="en-US"/>
            </a:br>
            <a:r>
              <a:rPr lang="en-US"/>
              <a:t>chapter style</a:t>
            </a:r>
          </a:p>
        </p:txBody>
      </p:sp>
      <p:sp>
        <p:nvSpPr>
          <p:cNvPr id="3" name="Text Placeholder 2"/>
          <p:cNvSpPr>
            <a:spLocks noGrp="1"/>
          </p:cNvSpPr>
          <p:nvPr>
            <p:ph type="body" idx="1" hasCustomPrompt="1"/>
          </p:nvPr>
        </p:nvSpPr>
        <p:spPr>
          <a:xfrm>
            <a:off x="1103254" y="3613579"/>
            <a:ext cx="6944810" cy="1500187"/>
          </a:xfrm>
        </p:spPr>
        <p:txBody>
          <a:bodyPr/>
          <a:lstStyle>
            <a:lvl1pPr marL="0" indent="0" algn="ctr">
              <a:buNone/>
              <a:defRPr sz="1800" b="1">
                <a:solidFill>
                  <a:schemeClr val="tx1">
                    <a:tint val="75000"/>
                  </a:schemeClr>
                </a:solidFill>
              </a:defRPr>
            </a:lvl1pPr>
            <a:lvl2pPr marL="342875" indent="0">
              <a:buNone/>
              <a:defRPr sz="1500">
                <a:solidFill>
                  <a:schemeClr val="tx1">
                    <a:tint val="75000"/>
                  </a:schemeClr>
                </a:solidFill>
              </a:defRPr>
            </a:lvl2pPr>
            <a:lvl3pPr marL="685749" indent="0">
              <a:buNone/>
              <a:defRPr sz="1350">
                <a:solidFill>
                  <a:schemeClr val="tx1">
                    <a:tint val="75000"/>
                  </a:schemeClr>
                </a:solidFill>
              </a:defRPr>
            </a:lvl3pPr>
            <a:lvl4pPr marL="1028624" indent="0">
              <a:buNone/>
              <a:defRPr sz="1200">
                <a:solidFill>
                  <a:schemeClr val="tx1">
                    <a:tint val="75000"/>
                  </a:schemeClr>
                </a:solidFill>
              </a:defRPr>
            </a:lvl4pPr>
            <a:lvl5pPr marL="1371498" indent="0">
              <a:buNone/>
              <a:defRPr sz="1200">
                <a:solidFill>
                  <a:schemeClr val="tx1">
                    <a:tint val="75000"/>
                  </a:schemeClr>
                </a:solidFill>
              </a:defRPr>
            </a:lvl5pPr>
            <a:lvl6pPr marL="1714373" indent="0">
              <a:buNone/>
              <a:defRPr sz="1200">
                <a:solidFill>
                  <a:schemeClr val="tx1">
                    <a:tint val="75000"/>
                  </a:schemeClr>
                </a:solidFill>
              </a:defRPr>
            </a:lvl6pPr>
            <a:lvl7pPr marL="2057246" indent="0">
              <a:buNone/>
              <a:defRPr sz="1200">
                <a:solidFill>
                  <a:schemeClr val="tx1">
                    <a:tint val="75000"/>
                  </a:schemeClr>
                </a:solidFill>
              </a:defRPr>
            </a:lvl7pPr>
            <a:lvl8pPr marL="2400120" indent="0">
              <a:buNone/>
              <a:defRPr sz="1200">
                <a:solidFill>
                  <a:schemeClr val="tx1">
                    <a:tint val="75000"/>
                  </a:schemeClr>
                </a:solidFill>
              </a:defRPr>
            </a:lvl8pPr>
            <a:lvl9pPr marL="2742995" indent="0">
              <a:buNone/>
              <a:defRPr sz="1200">
                <a:solidFill>
                  <a:schemeClr val="tx1">
                    <a:tint val="75000"/>
                  </a:schemeClr>
                </a:solidFill>
              </a:defRPr>
            </a:lvl9pPr>
          </a:lstStyle>
          <a:p>
            <a:pPr lvl="0"/>
            <a:r>
              <a:rPr lang="en-US"/>
              <a:t>Click to edit Master subtitle style</a:t>
            </a:r>
          </a:p>
        </p:txBody>
      </p:sp>
      <p:sp>
        <p:nvSpPr>
          <p:cNvPr id="4" name="Date Placeholder 3"/>
          <p:cNvSpPr>
            <a:spLocks noGrp="1"/>
          </p:cNvSpPr>
          <p:nvPr>
            <p:ph type="dt" sz="half" idx="10"/>
          </p:nvPr>
        </p:nvSpPr>
        <p:spPr/>
        <p:txBody>
          <a:bodyPr/>
          <a:lstStyle/>
          <a:p>
            <a:fld id="{32719964-A6A4-B040-94EE-59D007E5DCB1}" type="datetime4">
              <a:rPr lang="en-US" smtClean="0"/>
              <a:t>April 14,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1919297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 with Subtitle">
    <p:spTree>
      <p:nvGrpSpPr>
        <p:cNvPr id="1" name=""/>
        <p:cNvGrpSpPr/>
        <p:nvPr/>
      </p:nvGrpSpPr>
      <p:grpSpPr>
        <a:xfrm>
          <a:off x="0" y="0"/>
          <a:ext cx="0" cy="0"/>
          <a:chOff x="0" y="0"/>
          <a:chExt cx="0" cy="0"/>
        </a:xfrm>
      </p:grpSpPr>
      <p:sp>
        <p:nvSpPr>
          <p:cNvPr id="2" name="Title 1"/>
          <p:cNvSpPr>
            <a:spLocks noGrp="1"/>
          </p:cNvSpPr>
          <p:nvPr>
            <p:ph type="title"/>
          </p:nvPr>
        </p:nvSpPr>
        <p:spPr>
          <a:xfrm>
            <a:off x="628650" y="368608"/>
            <a:ext cx="7886700" cy="598904"/>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0"/>
          </p:nvPr>
        </p:nvSpPr>
        <p:spPr>
          <a:xfrm>
            <a:off x="417815" y="6194307"/>
            <a:ext cx="1795815" cy="365125"/>
          </a:xfrm>
        </p:spPr>
        <p:txBody>
          <a:bodyPr/>
          <a:lstStyle/>
          <a:p>
            <a:fld id="{5C63769D-CC2F-864E-9501-A077951EC7AD}" type="datetime4">
              <a:rPr lang="en-US" smtClean="0"/>
              <a:t>April 14, 2022</a:t>
            </a:fld>
            <a:endParaRPr lang="en-US"/>
          </a:p>
        </p:txBody>
      </p:sp>
      <p:sp>
        <p:nvSpPr>
          <p:cNvPr id="9" name="Footer Placeholder 5"/>
          <p:cNvSpPr>
            <a:spLocks noGrp="1"/>
          </p:cNvSpPr>
          <p:nvPr>
            <p:ph type="ftr" sz="quarter" idx="11"/>
          </p:nvPr>
        </p:nvSpPr>
        <p:spPr>
          <a:xfrm>
            <a:off x="3028950" y="6194307"/>
            <a:ext cx="3086100" cy="365125"/>
          </a:xfrm>
        </p:spPr>
        <p:txBody>
          <a:bodyPr/>
          <a:lstStyle/>
          <a:p>
            <a:endParaRPr lang="en-US"/>
          </a:p>
        </p:txBody>
      </p:sp>
      <p:sp>
        <p:nvSpPr>
          <p:cNvPr id="10" name="Slide Number Placeholder 6"/>
          <p:cNvSpPr>
            <a:spLocks noGrp="1"/>
          </p:cNvSpPr>
          <p:nvPr>
            <p:ph type="sldNum" sz="quarter" idx="12"/>
          </p:nvPr>
        </p:nvSpPr>
        <p:spPr>
          <a:xfrm>
            <a:off x="6796510" y="6194307"/>
            <a:ext cx="2057400" cy="365125"/>
          </a:xfrm>
        </p:spPr>
        <p:txBody>
          <a:bodyPr/>
          <a:lstStyle/>
          <a:p>
            <a:fld id="{B1AB44B9-F1EC-4F4B-88D4-413245C9CD3E}" type="slidenum">
              <a:rPr lang="en-US" smtClean="0"/>
              <a:t>‹#›</a:t>
            </a:fld>
            <a:endParaRPr lang="en-US"/>
          </a:p>
        </p:txBody>
      </p:sp>
      <p:sp>
        <p:nvSpPr>
          <p:cNvPr id="11" name="Subtitle 2"/>
          <p:cNvSpPr>
            <a:spLocks noGrp="1"/>
          </p:cNvSpPr>
          <p:nvPr>
            <p:ph type="subTitle" idx="13"/>
          </p:nvPr>
        </p:nvSpPr>
        <p:spPr>
          <a:xfrm>
            <a:off x="628650" y="967512"/>
            <a:ext cx="7886700" cy="696071"/>
          </a:xfrm>
        </p:spPr>
        <p:txBody>
          <a:bodyPr>
            <a:normAutofit/>
          </a:bodyPr>
          <a:lstStyle>
            <a:lvl1pPr marL="0" indent="0" algn="ctr">
              <a:buNone/>
              <a:defRPr sz="1575"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p>
        </p:txBody>
      </p:sp>
    </p:spTree>
    <p:extLst>
      <p:ext uri="{BB962C8B-B14F-4D97-AF65-F5344CB8AC3E}">
        <p14:creationId xmlns:p14="http://schemas.microsoft.com/office/powerpoint/2010/main" val="1968385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7026"/>
            <a:ext cx="7886700" cy="762528"/>
          </a:xfrm>
        </p:spPr>
        <p:txBody>
          <a:bodyPr/>
          <a:lstStyle/>
          <a:p>
            <a:r>
              <a:rPr lang="en-US"/>
              <a:t>Click to edit Master title style</a:t>
            </a:r>
          </a:p>
        </p:txBody>
      </p:sp>
      <p:sp>
        <p:nvSpPr>
          <p:cNvPr id="3" name="Content Placeholder 2"/>
          <p:cNvSpPr>
            <a:spLocks noGrp="1"/>
          </p:cNvSpPr>
          <p:nvPr>
            <p:ph sz="half" idx="1"/>
          </p:nvPr>
        </p:nvSpPr>
        <p:spPr>
          <a:xfrm>
            <a:off x="628650" y="1568824"/>
            <a:ext cx="3886200" cy="46081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568824"/>
            <a:ext cx="3886200" cy="46081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773E27-9D36-B645-8BBE-7A2B9B52A935}" type="datetime4">
              <a:rPr lang="en-US" smtClean="0"/>
              <a:t>April 14,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13839131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73996"/>
            <a:ext cx="7886700" cy="1161770"/>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681163"/>
            <a:ext cx="3887391"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B1F02B-F0FB-0A4F-BFD9-D3256C53A202}" type="datetime4">
              <a:rPr lang="en-US" smtClean="0"/>
              <a:t>April 14, 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16953563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B6C03B-1ECF-324C-BC62-0687230E677D}" type="datetime4">
              <a:rPr lang="en-US" smtClean="0"/>
              <a:t>April 14, 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27141531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2FA99-F507-8E4B-ABBC-A3B8BC89266F}" type="datetime4">
              <a:rPr lang="en-US" smtClean="0"/>
              <a:t>April 14, 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AB44B9-F1EC-4F4B-88D4-413245C9CD3E}" type="slidenum">
              <a:rPr lang="en-US" smtClean="0"/>
              <a:t>‹#›</a:t>
            </a:fld>
            <a:endParaRPr lang="en-US"/>
          </a:p>
        </p:txBody>
      </p:sp>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Picture Placeholder 7"/>
          <p:cNvSpPr>
            <a:spLocks noGrp="1"/>
          </p:cNvSpPr>
          <p:nvPr>
            <p:ph type="pic" sz="quarter" idx="13"/>
          </p:nvPr>
        </p:nvSpPr>
        <p:spPr>
          <a:xfrm>
            <a:off x="0" y="0"/>
            <a:ext cx="9144000" cy="6858000"/>
          </a:xfrm>
        </p:spPr>
        <p:txBody>
          <a:bodyPr/>
          <a:lstStyle/>
          <a:p>
            <a:r>
              <a:rPr lang="en-US"/>
              <a:t>Click icon to add picture</a:t>
            </a:r>
          </a:p>
        </p:txBody>
      </p:sp>
    </p:spTree>
    <p:extLst>
      <p:ext uri="{BB962C8B-B14F-4D97-AF65-F5344CB8AC3E}">
        <p14:creationId xmlns:p14="http://schemas.microsoft.com/office/powerpoint/2010/main" val="32057439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p>
        </p:txBody>
      </p:sp>
      <p:sp>
        <p:nvSpPr>
          <p:cNvPr id="3" name="Content Placeholder 2"/>
          <p:cNvSpPr>
            <a:spLocks noGrp="1"/>
          </p:cNvSpPr>
          <p:nvPr>
            <p:ph idx="1"/>
          </p:nvPr>
        </p:nvSpPr>
        <p:spPr>
          <a:xfrm>
            <a:off x="3887391" y="987432"/>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0803C8E-ED71-CF4A-92C6-E7239BE1B2FF}" type="datetime4">
              <a:rPr lang="en-US" smtClean="0"/>
              <a:t>April 14,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40441005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987432"/>
            <a:ext cx="4629150" cy="4873625"/>
          </a:xfrm>
        </p:spPr>
        <p:txBody>
          <a:bodyPr/>
          <a:lstStyle>
            <a:lvl1pPr marL="0" indent="0">
              <a:buNone/>
              <a:defRPr sz="2400"/>
            </a:lvl1pPr>
            <a:lvl2pPr marL="342875" indent="0">
              <a:buNone/>
              <a:defRPr sz="2100"/>
            </a:lvl2pPr>
            <a:lvl3pPr marL="685749" indent="0">
              <a:buNone/>
              <a:defRPr sz="1800"/>
            </a:lvl3pPr>
            <a:lvl4pPr marL="1028624" indent="0">
              <a:buNone/>
              <a:defRPr sz="1500"/>
            </a:lvl4pPr>
            <a:lvl5pPr marL="1371498" indent="0">
              <a:buNone/>
              <a:defRPr sz="1500"/>
            </a:lvl5pPr>
            <a:lvl6pPr marL="1714373" indent="0">
              <a:buNone/>
              <a:defRPr sz="1500"/>
            </a:lvl6pPr>
            <a:lvl7pPr marL="2057246" indent="0">
              <a:buNone/>
              <a:defRPr sz="1500"/>
            </a:lvl7pPr>
            <a:lvl8pPr marL="2400120" indent="0">
              <a:buNone/>
              <a:defRPr sz="1500"/>
            </a:lvl8pPr>
            <a:lvl9pPr marL="2742995" indent="0">
              <a:buNone/>
              <a:defRPr sz="1500"/>
            </a:lvl9pPr>
          </a:lstStyle>
          <a:p>
            <a:r>
              <a:rPr lang="en-US"/>
              <a:t>Click icon to add picture</a:t>
            </a:r>
          </a:p>
        </p:txBody>
      </p:sp>
      <p:sp>
        <p:nvSpPr>
          <p:cNvPr id="5" name="Date Placeholder 4"/>
          <p:cNvSpPr>
            <a:spLocks noGrp="1"/>
          </p:cNvSpPr>
          <p:nvPr>
            <p:ph type="dt" sz="half" idx="10"/>
          </p:nvPr>
        </p:nvSpPr>
        <p:spPr/>
        <p:txBody>
          <a:bodyPr/>
          <a:lstStyle/>
          <a:p>
            <a:fld id="{5C63769D-CC2F-864E-9501-A077951EC7AD}" type="datetime4">
              <a:rPr lang="en-US" smtClean="0"/>
              <a:t>April 14,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a:p>
        </p:txBody>
      </p:sp>
      <p:sp>
        <p:nvSpPr>
          <p:cNvPr id="8"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p>
        </p:txBody>
      </p:sp>
      <p:sp>
        <p:nvSpPr>
          <p:cNvPr id="9"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Click to edit Master text styles</a:t>
            </a:r>
          </a:p>
        </p:txBody>
      </p:sp>
    </p:spTree>
    <p:extLst>
      <p:ext uri="{BB962C8B-B14F-4D97-AF65-F5344CB8AC3E}">
        <p14:creationId xmlns:p14="http://schemas.microsoft.com/office/powerpoint/2010/main" val="8485604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p:nvPr userDrawn="1"/>
        </p:nvSpPr>
        <p:spPr>
          <a:xfrm>
            <a:off x="0" y="0"/>
            <a:ext cx="9144000" cy="1143000"/>
          </a:xfrm>
          <a:prstGeom prst="rect">
            <a:avLst/>
          </a:prstGeom>
          <a:gradFill>
            <a:gsLst>
              <a:gs pos="0">
                <a:schemeClr val="tx1"/>
              </a:gs>
              <a:gs pos="50000">
                <a:srgbClr val="375589"/>
              </a:gs>
              <a:gs pos="100000">
                <a:srgbClr val="375589"/>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4116" y="76200"/>
            <a:ext cx="9144000" cy="1143000"/>
          </a:xfrm>
          <a:prstGeom prst="rect">
            <a:avLst/>
          </a:prstGeom>
        </p:spPr>
        <p:txBody>
          <a:bodyPr anchor="ctr"/>
          <a:lstStyle>
            <a:lvl1pPr algn="ctr">
              <a:defRPr sz="3600">
                <a:solidFill>
                  <a:schemeClr val="bg1"/>
                </a:solidFill>
              </a:defRPr>
            </a:lvl1pPr>
          </a:lstStyle>
          <a:p>
            <a:r>
              <a:rPr lang="en-US" dirty="0"/>
              <a:t>SLIDE TITLE</a:t>
            </a:r>
          </a:p>
        </p:txBody>
      </p:sp>
      <p:sp>
        <p:nvSpPr>
          <p:cNvPr id="7" name="Rectangle 6"/>
          <p:cNvSpPr/>
          <p:nvPr userDrawn="1"/>
        </p:nvSpPr>
        <p:spPr>
          <a:xfrm>
            <a:off x="0" y="6629400"/>
            <a:ext cx="9144000" cy="228600"/>
          </a:xfrm>
          <a:prstGeom prst="rect">
            <a:avLst/>
          </a:prstGeom>
          <a:solidFill>
            <a:srgbClr val="090D4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1143000"/>
            <a:ext cx="9144000" cy="45719"/>
          </a:xfrm>
          <a:prstGeom prst="rect">
            <a:avLst/>
          </a:prstGeom>
          <a:solidFill>
            <a:srgbClr val="F6DF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6781800" y="6629400"/>
            <a:ext cx="2133600" cy="228600"/>
          </a:xfrm>
          <a:prstGeom prst="rect">
            <a:avLst/>
          </a:prstGeom>
        </p:spPr>
        <p:txBody>
          <a:bodyPr/>
          <a:lstStyle>
            <a:lvl1pPr>
              <a:defRPr b="1">
                <a:solidFill>
                  <a:schemeClr val="bg1"/>
                </a:solidFill>
                <a:latin typeface="Times New Roman" pitchFamily="18" charset="0"/>
                <a:cs typeface="Times New Roman" pitchFamily="18" charset="0"/>
              </a:defRPr>
            </a:lvl1pPr>
          </a:lstStyle>
          <a:p>
            <a:pPr>
              <a:defRPr/>
            </a:pPr>
            <a:fld id="{DBD519FE-8CF1-43E0-97BE-4074FFEDC776}" type="slidenum">
              <a:rPr lang="en-US" smtClean="0"/>
              <a:pPr>
                <a:defRPr/>
              </a:pPr>
              <a:t>‹#›</a:t>
            </a:fld>
            <a:endParaRPr lang="en-US" dirty="0"/>
          </a:p>
        </p:txBody>
      </p:sp>
      <p:sp>
        <p:nvSpPr>
          <p:cNvPr id="11" name="Rectangle 10"/>
          <p:cNvSpPr/>
          <p:nvPr userDrawn="1"/>
        </p:nvSpPr>
        <p:spPr>
          <a:xfrm>
            <a:off x="4116" y="1192428"/>
            <a:ext cx="9144000" cy="45719"/>
          </a:xfrm>
          <a:prstGeom prst="rect">
            <a:avLst/>
          </a:prstGeom>
          <a:solidFill>
            <a:srgbClr val="D52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ooter Placeholder 4"/>
          <p:cNvSpPr>
            <a:spLocks noGrp="1"/>
          </p:cNvSpPr>
          <p:nvPr>
            <p:ph type="ftr" sz="quarter" idx="11"/>
          </p:nvPr>
        </p:nvSpPr>
        <p:spPr>
          <a:xfrm>
            <a:off x="228600" y="6581625"/>
            <a:ext cx="5105400" cy="171750"/>
          </a:xfrm>
          <a:prstGeom prst="rect">
            <a:avLst/>
          </a:prstGeom>
        </p:spPr>
        <p:txBody>
          <a:bodyPr/>
          <a:lstStyle>
            <a:lvl1pPr algn="l">
              <a:defRPr b="1">
                <a:latin typeface="+mn-lt"/>
                <a:cs typeface="Times New Roman" pitchFamily="18" charset="0"/>
              </a:defRPr>
            </a:lvl1pPr>
          </a:lstStyle>
          <a:p>
            <a:pPr>
              <a:defRPr/>
            </a:pPr>
            <a:r>
              <a:rPr lang="en-US" sz="1200" i="1" dirty="0"/>
              <a:t>AMSG Proprietary</a:t>
            </a: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5867400"/>
            <a:ext cx="1567927" cy="721246"/>
          </a:xfrm>
          <a:prstGeom prst="rect">
            <a:avLst/>
          </a:prstGeom>
        </p:spPr>
      </p:pic>
    </p:spTree>
    <p:extLst>
      <p:ext uri="{BB962C8B-B14F-4D97-AF65-F5344CB8AC3E}">
        <p14:creationId xmlns:p14="http://schemas.microsoft.com/office/powerpoint/2010/main" val="3481018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BA Logo Slid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95312" y="1606513"/>
            <a:ext cx="3353375" cy="3644973"/>
          </a:xfrm>
          <a:prstGeom prst="rect">
            <a:avLst/>
          </a:prstGeom>
        </p:spPr>
      </p:pic>
    </p:spTree>
    <p:extLst>
      <p:ext uri="{BB962C8B-B14F-4D97-AF65-F5344CB8AC3E}">
        <p14:creationId xmlns:p14="http://schemas.microsoft.com/office/powerpoint/2010/main" val="3325635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D328AF-0EC4-4329-B4D9-963016EA15CD}" type="datetimeFigureOut">
              <a:rPr lang="en-US" smtClean="0"/>
              <a:t>4/14/2022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CF348-19E3-498A-B422-D9F63693384C}" type="slidenum">
              <a:rPr lang="en-US" smtClean="0"/>
              <a:t>‹#›</a:t>
            </a:fld>
            <a:endParaRPr lang="en-US"/>
          </a:p>
        </p:txBody>
      </p:sp>
    </p:spTree>
    <p:extLst>
      <p:ext uri="{BB962C8B-B14F-4D97-AF65-F5344CB8AC3E}">
        <p14:creationId xmlns:p14="http://schemas.microsoft.com/office/powerpoint/2010/main" val="31088782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 (1 line)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chemeClr val="bg1"/>
                </a:solidFill>
              </a:defRPr>
            </a:lvl1pPr>
          </a:lstStyle>
          <a:p>
            <a:r>
              <a:rPr lang="en-US" dirty="0"/>
              <a:t>Click to edit Master title </a:t>
            </a:r>
            <a:r>
              <a:rPr lang="en-US"/>
              <a:t>style (1 line)</a:t>
            </a:r>
            <a:endParaRPr lang="en-US" dirty="0"/>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8"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42362262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lide (2 lines)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chemeClr val="bg1"/>
                </a:solidFill>
              </a:defRPr>
            </a:lvl1pPr>
          </a:lstStyle>
          <a:p>
            <a:r>
              <a:rPr lang="en-US" dirty="0"/>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8"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20038279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le Slide (1 line)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rgbClr val="003F80"/>
                </a:solidFill>
              </a:defRPr>
            </a:lvl1pPr>
          </a:lstStyle>
          <a:p>
            <a:r>
              <a:rPr lang="en-US" dirty="0"/>
              <a:t>Click to edit Master title style (1 line)</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9"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extLst>
      <p:ext uri="{BB962C8B-B14F-4D97-AF65-F5344CB8AC3E}">
        <p14:creationId xmlns:p14="http://schemas.microsoft.com/office/powerpoint/2010/main" val="37551528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rgbClr val="003F80"/>
                </a:solidFill>
              </a:defRPr>
            </a:lvl1pPr>
          </a:lstStyle>
          <a:p>
            <a:r>
              <a:rPr lang="en-US" dirty="0"/>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9"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extLst>
      <p:ext uri="{BB962C8B-B14F-4D97-AF65-F5344CB8AC3E}">
        <p14:creationId xmlns:p14="http://schemas.microsoft.com/office/powerpoint/2010/main" val="5934130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Chapter Slide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7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chemeClr val="bg1"/>
                </a:solidFill>
              </a:defRPr>
            </a:lvl1pPr>
          </a:lstStyle>
          <a:p>
            <a:r>
              <a:rPr lang="en-US" dirty="0"/>
              <a:t>Click to edit Master </a:t>
            </a:r>
            <a:br>
              <a:rPr lang="en-US" dirty="0"/>
            </a:br>
            <a:r>
              <a:rPr lang="en-US" dirty="0"/>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chemeClr val="bg1">
                    <a:lumMod val="85000"/>
                  </a:schemeClr>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17823174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Chapter Slide">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rgbClr val="007EB4"/>
                </a:solidFill>
              </a:defRPr>
            </a:lvl1pPr>
          </a:lstStyle>
          <a:p>
            <a:r>
              <a:rPr lang="en-US" dirty="0"/>
              <a:t>Click to edit Master </a:t>
            </a:r>
            <a:br>
              <a:rPr lang="en-US" dirty="0"/>
            </a:br>
            <a:r>
              <a:rPr lang="en-US" dirty="0"/>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4697984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Chapter Slide Al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99597" y="1268765"/>
            <a:ext cx="6944810" cy="2237228"/>
          </a:xfrm>
        </p:spPr>
        <p:txBody>
          <a:bodyPr anchor="b"/>
          <a:lstStyle>
            <a:lvl1pPr>
              <a:lnSpc>
                <a:spcPts val="4500"/>
              </a:lnSpc>
              <a:defRPr sz="4500"/>
            </a:lvl1pPr>
          </a:lstStyle>
          <a:p>
            <a:r>
              <a:rPr lang="en-US" dirty="0"/>
              <a:t>Click to edit Master </a:t>
            </a:r>
            <a:br>
              <a:rPr lang="en-US" dirty="0"/>
            </a:br>
            <a:r>
              <a:rPr lang="en-US" dirty="0"/>
              <a:t>chapter style</a:t>
            </a:r>
          </a:p>
        </p:txBody>
      </p:sp>
      <p:sp>
        <p:nvSpPr>
          <p:cNvPr id="3" name="Text Placeholder 2"/>
          <p:cNvSpPr>
            <a:spLocks noGrp="1"/>
          </p:cNvSpPr>
          <p:nvPr>
            <p:ph type="body" idx="1" hasCustomPrompt="1"/>
          </p:nvPr>
        </p:nvSpPr>
        <p:spPr>
          <a:xfrm>
            <a:off x="1103254" y="3613579"/>
            <a:ext cx="6944810" cy="1500187"/>
          </a:xfrm>
        </p:spPr>
        <p:txBody>
          <a:bodyPr/>
          <a:lstStyle>
            <a:lvl1pPr marL="0" indent="0" algn="ctr">
              <a:buNone/>
              <a:defRPr sz="1800" b="1">
                <a:solidFill>
                  <a:schemeClr val="tx1">
                    <a:tint val="75000"/>
                  </a:schemeClr>
                </a:solidFill>
              </a:defRPr>
            </a:lvl1pPr>
            <a:lvl2pPr marL="342875" indent="0">
              <a:buNone/>
              <a:defRPr sz="1500">
                <a:solidFill>
                  <a:schemeClr val="tx1">
                    <a:tint val="75000"/>
                  </a:schemeClr>
                </a:solidFill>
              </a:defRPr>
            </a:lvl2pPr>
            <a:lvl3pPr marL="685749" indent="0">
              <a:buNone/>
              <a:defRPr sz="1350">
                <a:solidFill>
                  <a:schemeClr val="tx1">
                    <a:tint val="75000"/>
                  </a:schemeClr>
                </a:solidFill>
              </a:defRPr>
            </a:lvl3pPr>
            <a:lvl4pPr marL="1028624" indent="0">
              <a:buNone/>
              <a:defRPr sz="1200">
                <a:solidFill>
                  <a:schemeClr val="tx1">
                    <a:tint val="75000"/>
                  </a:schemeClr>
                </a:solidFill>
              </a:defRPr>
            </a:lvl4pPr>
            <a:lvl5pPr marL="1371498" indent="0">
              <a:buNone/>
              <a:defRPr sz="1200">
                <a:solidFill>
                  <a:schemeClr val="tx1">
                    <a:tint val="75000"/>
                  </a:schemeClr>
                </a:solidFill>
              </a:defRPr>
            </a:lvl5pPr>
            <a:lvl6pPr marL="1714373" indent="0">
              <a:buNone/>
              <a:defRPr sz="1200">
                <a:solidFill>
                  <a:schemeClr val="tx1">
                    <a:tint val="75000"/>
                  </a:schemeClr>
                </a:solidFill>
              </a:defRPr>
            </a:lvl6pPr>
            <a:lvl7pPr marL="2057246" indent="0">
              <a:buNone/>
              <a:defRPr sz="1200">
                <a:solidFill>
                  <a:schemeClr val="tx1">
                    <a:tint val="75000"/>
                  </a:schemeClr>
                </a:solidFill>
              </a:defRPr>
            </a:lvl7pPr>
            <a:lvl8pPr marL="2400120" indent="0">
              <a:buNone/>
              <a:defRPr sz="1200">
                <a:solidFill>
                  <a:schemeClr val="tx1">
                    <a:tint val="75000"/>
                  </a:schemeClr>
                </a:solidFill>
              </a:defRPr>
            </a:lvl8pPr>
            <a:lvl9pPr marL="2742995" indent="0">
              <a:buNone/>
              <a:defRPr sz="1200">
                <a:solidFill>
                  <a:schemeClr val="tx1">
                    <a:tint val="75000"/>
                  </a:schemeClr>
                </a:solidFill>
              </a:defRPr>
            </a:lvl9pPr>
          </a:lstStyle>
          <a:p>
            <a:pPr lvl="0"/>
            <a:r>
              <a:rPr lang="en-US" dirty="0"/>
              <a:t>Click to edit Master subtitle style</a:t>
            </a:r>
          </a:p>
        </p:txBody>
      </p:sp>
      <p:sp>
        <p:nvSpPr>
          <p:cNvPr id="4" name="Date Placeholder 3"/>
          <p:cNvSpPr>
            <a:spLocks noGrp="1"/>
          </p:cNvSpPr>
          <p:nvPr>
            <p:ph type="dt" sz="half" idx="10"/>
          </p:nvPr>
        </p:nvSpPr>
        <p:spPr/>
        <p:txBody>
          <a:bodyPr/>
          <a:lstStyle/>
          <a:p>
            <a:fld id="{32719964-A6A4-B040-94EE-59D007E5DCB1}" type="datetime4">
              <a:rPr lang="en-US" smtClean="0"/>
              <a:t>April 14,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42405313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ontent - with Subtitle">
    <p:spTree>
      <p:nvGrpSpPr>
        <p:cNvPr id="1" name=""/>
        <p:cNvGrpSpPr/>
        <p:nvPr/>
      </p:nvGrpSpPr>
      <p:grpSpPr>
        <a:xfrm>
          <a:off x="0" y="0"/>
          <a:ext cx="0" cy="0"/>
          <a:chOff x="0" y="0"/>
          <a:chExt cx="0" cy="0"/>
        </a:xfrm>
      </p:grpSpPr>
      <p:sp>
        <p:nvSpPr>
          <p:cNvPr id="2" name="Title 1"/>
          <p:cNvSpPr>
            <a:spLocks noGrp="1"/>
          </p:cNvSpPr>
          <p:nvPr>
            <p:ph type="title"/>
          </p:nvPr>
        </p:nvSpPr>
        <p:spPr>
          <a:xfrm>
            <a:off x="628650" y="368608"/>
            <a:ext cx="7886700" cy="598904"/>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0"/>
          </p:nvPr>
        </p:nvSpPr>
        <p:spPr>
          <a:xfrm>
            <a:off x="417815" y="6194307"/>
            <a:ext cx="1795815" cy="365125"/>
          </a:xfrm>
        </p:spPr>
        <p:txBody>
          <a:bodyPr/>
          <a:lstStyle/>
          <a:p>
            <a:fld id="{5C63769D-CC2F-864E-9501-A077951EC7AD}" type="datetime4">
              <a:rPr lang="en-US" smtClean="0"/>
              <a:t>April 14, 2022</a:t>
            </a:fld>
            <a:endParaRPr lang="en-US" dirty="0"/>
          </a:p>
        </p:txBody>
      </p:sp>
      <p:sp>
        <p:nvSpPr>
          <p:cNvPr id="9" name="Footer Placeholder 5"/>
          <p:cNvSpPr>
            <a:spLocks noGrp="1"/>
          </p:cNvSpPr>
          <p:nvPr>
            <p:ph type="ftr" sz="quarter" idx="11"/>
          </p:nvPr>
        </p:nvSpPr>
        <p:spPr>
          <a:xfrm>
            <a:off x="3028950" y="6194307"/>
            <a:ext cx="3086100" cy="365125"/>
          </a:xfrm>
        </p:spPr>
        <p:txBody>
          <a:bodyPr/>
          <a:lstStyle/>
          <a:p>
            <a:endParaRPr lang="en-US"/>
          </a:p>
        </p:txBody>
      </p:sp>
      <p:sp>
        <p:nvSpPr>
          <p:cNvPr id="10" name="Slide Number Placeholder 6"/>
          <p:cNvSpPr>
            <a:spLocks noGrp="1"/>
          </p:cNvSpPr>
          <p:nvPr>
            <p:ph type="sldNum" sz="quarter" idx="12"/>
          </p:nvPr>
        </p:nvSpPr>
        <p:spPr>
          <a:xfrm>
            <a:off x="6796510" y="6194307"/>
            <a:ext cx="2057400" cy="365125"/>
          </a:xfrm>
        </p:spPr>
        <p:txBody>
          <a:bodyPr/>
          <a:lstStyle/>
          <a:p>
            <a:fld id="{B1AB44B9-F1EC-4F4B-88D4-413245C9CD3E}" type="slidenum">
              <a:rPr lang="en-US" smtClean="0"/>
              <a:t>‹#›</a:t>
            </a:fld>
            <a:endParaRPr lang="en-US"/>
          </a:p>
        </p:txBody>
      </p:sp>
      <p:sp>
        <p:nvSpPr>
          <p:cNvPr id="11" name="Subtitle 2"/>
          <p:cNvSpPr>
            <a:spLocks noGrp="1"/>
          </p:cNvSpPr>
          <p:nvPr>
            <p:ph type="subTitle" idx="13"/>
          </p:nvPr>
        </p:nvSpPr>
        <p:spPr>
          <a:xfrm>
            <a:off x="628650" y="967512"/>
            <a:ext cx="7886700" cy="696071"/>
          </a:xfrm>
        </p:spPr>
        <p:txBody>
          <a:bodyPr>
            <a:normAutofit/>
          </a:bodyPr>
          <a:lstStyle>
            <a:lvl1pPr marL="0" indent="0" algn="ctr">
              <a:buNone/>
              <a:defRPr sz="1575"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41115805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7026"/>
            <a:ext cx="7886700" cy="762528"/>
          </a:xfrm>
        </p:spPr>
        <p:txBody>
          <a:bodyPr/>
          <a:lstStyle/>
          <a:p>
            <a:r>
              <a:rPr lang="en-US"/>
              <a:t>Click to edit Master title style</a:t>
            </a:r>
          </a:p>
        </p:txBody>
      </p:sp>
      <p:sp>
        <p:nvSpPr>
          <p:cNvPr id="3" name="Content Placeholder 2"/>
          <p:cNvSpPr>
            <a:spLocks noGrp="1"/>
          </p:cNvSpPr>
          <p:nvPr>
            <p:ph sz="half" idx="1"/>
          </p:nvPr>
        </p:nvSpPr>
        <p:spPr>
          <a:xfrm>
            <a:off x="628650" y="1568824"/>
            <a:ext cx="3886200" cy="46081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68824"/>
            <a:ext cx="3886200" cy="46081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773E27-9D36-B645-8BBE-7A2B9B52A935}" type="datetime4">
              <a:rPr lang="en-US" smtClean="0"/>
              <a:t>April 14,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27748939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73996"/>
            <a:ext cx="7886700" cy="1161770"/>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B1F02B-F0FB-0A4F-BFD9-D3256C53A202}" type="datetime4">
              <a:rPr lang="en-US" smtClean="0"/>
              <a:t>April 14, 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884290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D328AF-0EC4-4329-B4D9-963016EA15CD}" type="datetimeFigureOut">
              <a:rPr lang="en-US" smtClean="0"/>
              <a:t>4/14/2022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ACF348-19E3-498A-B422-D9F63693384C}" type="slidenum">
              <a:rPr lang="en-US" smtClean="0"/>
              <a:t>‹#›</a:t>
            </a:fld>
            <a:endParaRPr lang="en-US"/>
          </a:p>
        </p:txBody>
      </p:sp>
    </p:spTree>
    <p:extLst>
      <p:ext uri="{BB962C8B-B14F-4D97-AF65-F5344CB8AC3E}">
        <p14:creationId xmlns:p14="http://schemas.microsoft.com/office/powerpoint/2010/main" val="41656153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B6C03B-1ECF-324C-BC62-0687230E677D}" type="datetime4">
              <a:rPr lang="en-US" smtClean="0"/>
              <a:t>April 14, 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1387304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2FA99-F507-8E4B-ABBC-A3B8BC89266F}" type="datetime4">
              <a:rPr lang="en-US" smtClean="0"/>
              <a:t>April 14, 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AB44B9-F1EC-4F4B-88D4-413245C9CD3E}" type="slidenum">
              <a:rPr lang="en-US" smtClean="0"/>
              <a:t>‹#›</a:t>
            </a:fld>
            <a:endParaRPr lang="en-US"/>
          </a:p>
        </p:txBody>
      </p:sp>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Picture Placeholder 7"/>
          <p:cNvSpPr>
            <a:spLocks noGrp="1"/>
          </p:cNvSpPr>
          <p:nvPr>
            <p:ph type="pic" sz="quarter" idx="13"/>
          </p:nvPr>
        </p:nvSpPr>
        <p:spPr>
          <a:xfrm>
            <a:off x="0" y="0"/>
            <a:ext cx="9144000" cy="6858000"/>
          </a:xfrm>
        </p:spPr>
        <p:txBody>
          <a:bodyPr/>
          <a:lstStyle/>
          <a:p>
            <a:r>
              <a:rPr lang="en-US"/>
              <a:t>Click icon to add picture</a:t>
            </a:r>
            <a:endParaRPr lang="en-US" dirty="0"/>
          </a:p>
        </p:txBody>
      </p:sp>
    </p:spTree>
    <p:extLst>
      <p:ext uri="{BB962C8B-B14F-4D97-AF65-F5344CB8AC3E}">
        <p14:creationId xmlns:p14="http://schemas.microsoft.com/office/powerpoint/2010/main" val="29577993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endParaRPr lang="en-US" dirty="0"/>
          </a:p>
        </p:txBody>
      </p:sp>
      <p:sp>
        <p:nvSpPr>
          <p:cNvPr id="3" name="Content Placeholder 2"/>
          <p:cNvSpPr>
            <a:spLocks noGrp="1"/>
          </p:cNvSpPr>
          <p:nvPr>
            <p:ph idx="1"/>
          </p:nvPr>
        </p:nvSpPr>
        <p:spPr>
          <a:xfrm>
            <a:off x="3887391" y="987432"/>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0803C8E-ED71-CF4A-92C6-E7239BE1B2FF}" type="datetime4">
              <a:rPr lang="en-US" smtClean="0"/>
              <a:t>April 14,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a:p>
        </p:txBody>
      </p:sp>
    </p:spTree>
    <p:extLst>
      <p:ext uri="{BB962C8B-B14F-4D97-AF65-F5344CB8AC3E}">
        <p14:creationId xmlns:p14="http://schemas.microsoft.com/office/powerpoint/2010/main" val="42103292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987432"/>
            <a:ext cx="4629150" cy="4873625"/>
          </a:xfrm>
        </p:spPr>
        <p:txBody>
          <a:bodyPr/>
          <a:lstStyle>
            <a:lvl1pPr marL="0" indent="0">
              <a:buNone/>
              <a:defRPr sz="2400"/>
            </a:lvl1pPr>
            <a:lvl2pPr marL="342875" indent="0">
              <a:buNone/>
              <a:defRPr sz="2100"/>
            </a:lvl2pPr>
            <a:lvl3pPr marL="685749" indent="0">
              <a:buNone/>
              <a:defRPr sz="1800"/>
            </a:lvl3pPr>
            <a:lvl4pPr marL="1028624" indent="0">
              <a:buNone/>
              <a:defRPr sz="1500"/>
            </a:lvl4pPr>
            <a:lvl5pPr marL="1371498" indent="0">
              <a:buNone/>
              <a:defRPr sz="1500"/>
            </a:lvl5pPr>
            <a:lvl6pPr marL="1714373" indent="0">
              <a:buNone/>
              <a:defRPr sz="1500"/>
            </a:lvl6pPr>
            <a:lvl7pPr marL="2057246" indent="0">
              <a:buNone/>
              <a:defRPr sz="1500"/>
            </a:lvl7pPr>
            <a:lvl8pPr marL="2400120" indent="0">
              <a:buNone/>
              <a:defRPr sz="1500"/>
            </a:lvl8pPr>
            <a:lvl9pPr marL="2742995" indent="0">
              <a:buNone/>
              <a:defRPr sz="1500"/>
            </a:lvl9pPr>
          </a:lstStyle>
          <a:p>
            <a:r>
              <a:rPr lang="en-US"/>
              <a:t>Click icon to add picture</a:t>
            </a:r>
          </a:p>
        </p:txBody>
      </p:sp>
      <p:sp>
        <p:nvSpPr>
          <p:cNvPr id="5" name="Date Placeholder 4"/>
          <p:cNvSpPr>
            <a:spLocks noGrp="1"/>
          </p:cNvSpPr>
          <p:nvPr>
            <p:ph type="dt" sz="half" idx="10"/>
          </p:nvPr>
        </p:nvSpPr>
        <p:spPr/>
        <p:txBody>
          <a:bodyPr/>
          <a:lstStyle/>
          <a:p>
            <a:fld id="{5C63769D-CC2F-864E-9501-A077951EC7AD}" type="datetime4">
              <a:rPr lang="en-US" smtClean="0"/>
              <a:t>April 14, 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a:p>
        </p:txBody>
      </p:sp>
      <p:sp>
        <p:nvSpPr>
          <p:cNvPr id="8"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endParaRPr lang="en-US" dirty="0"/>
          </a:p>
        </p:txBody>
      </p:sp>
      <p:sp>
        <p:nvSpPr>
          <p:cNvPr id="9"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Click to edit Master text styles</a:t>
            </a:r>
          </a:p>
        </p:txBody>
      </p:sp>
    </p:spTree>
    <p:extLst>
      <p:ext uri="{BB962C8B-B14F-4D97-AF65-F5344CB8AC3E}">
        <p14:creationId xmlns:p14="http://schemas.microsoft.com/office/powerpoint/2010/main" val="310515278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marL="742950" indent="-285750">
              <a:buFont typeface="Arial" panose="020B0604020202020204" pitchFamily="34" charset="0"/>
              <a:buChar char="‒"/>
              <a:defRPr/>
            </a:lvl2pPr>
            <a:lvl4pPr marL="1600200" indent="-228600">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773C0FBF-5775-B247-928D-19191E4CA979}" type="slidenum">
              <a:rPr lang="en-US" smtClean="0"/>
              <a:t>‹#›</a:t>
            </a:fld>
            <a:endParaRPr lang="en-US"/>
          </a:p>
        </p:txBody>
      </p:sp>
      <p:sp>
        <p:nvSpPr>
          <p:cNvPr id="5" name="Title 1"/>
          <p:cNvSpPr>
            <a:spLocks noGrp="1"/>
          </p:cNvSpPr>
          <p:nvPr>
            <p:ph type="title"/>
          </p:nvPr>
        </p:nvSpPr>
        <p:spPr>
          <a:xfrm>
            <a:off x="629841" y="373996"/>
            <a:ext cx="7886700" cy="1161770"/>
          </a:xfrm>
        </p:spPr>
        <p:txBody>
          <a:bodyPr/>
          <a:lstStyle/>
          <a:p>
            <a:r>
              <a:rPr lang="en-US"/>
              <a:t>Click to edit Master title style</a:t>
            </a:r>
          </a:p>
        </p:txBody>
      </p:sp>
    </p:spTree>
    <p:extLst>
      <p:ext uri="{BB962C8B-B14F-4D97-AF65-F5344CB8AC3E}">
        <p14:creationId xmlns:p14="http://schemas.microsoft.com/office/powerpoint/2010/main" val="2111871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D328AF-0EC4-4329-B4D9-963016EA15CD}" type="datetimeFigureOut">
              <a:rPr lang="en-US" smtClean="0"/>
              <a:t>4/14/2022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ACF348-19E3-498A-B422-D9F63693384C}" type="slidenum">
              <a:rPr lang="en-US" smtClean="0"/>
              <a:t>‹#›</a:t>
            </a:fld>
            <a:endParaRPr lang="en-US"/>
          </a:p>
        </p:txBody>
      </p:sp>
    </p:spTree>
    <p:extLst>
      <p:ext uri="{BB962C8B-B14F-4D97-AF65-F5344CB8AC3E}">
        <p14:creationId xmlns:p14="http://schemas.microsoft.com/office/powerpoint/2010/main" val="1874860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D328AF-0EC4-4329-B4D9-963016EA15CD}" type="datetimeFigureOut">
              <a:rPr lang="en-US" smtClean="0"/>
              <a:t>4/14/2022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ACF348-19E3-498A-B422-D9F63693384C}" type="slidenum">
              <a:rPr lang="en-US" smtClean="0"/>
              <a:t>‹#›</a:t>
            </a:fld>
            <a:endParaRPr lang="en-US"/>
          </a:p>
        </p:txBody>
      </p:sp>
    </p:spTree>
    <p:extLst>
      <p:ext uri="{BB962C8B-B14F-4D97-AF65-F5344CB8AC3E}">
        <p14:creationId xmlns:p14="http://schemas.microsoft.com/office/powerpoint/2010/main" val="744965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D328AF-0EC4-4329-B4D9-963016EA15CD}" type="datetimeFigureOut">
              <a:rPr lang="en-US" smtClean="0"/>
              <a:t>4/14/2022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ACF348-19E3-498A-B422-D9F63693384C}" type="slidenum">
              <a:rPr lang="en-US" smtClean="0"/>
              <a:t>‹#›</a:t>
            </a:fld>
            <a:endParaRPr lang="en-US"/>
          </a:p>
        </p:txBody>
      </p:sp>
    </p:spTree>
    <p:extLst>
      <p:ext uri="{BB962C8B-B14F-4D97-AF65-F5344CB8AC3E}">
        <p14:creationId xmlns:p14="http://schemas.microsoft.com/office/powerpoint/2010/main" val="3908787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D328AF-0EC4-4329-B4D9-963016EA15CD}" type="datetimeFigureOut">
              <a:rPr lang="en-US" smtClean="0"/>
              <a:t>4/14/2022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ACF348-19E3-498A-B422-D9F63693384C}" type="slidenum">
              <a:rPr lang="en-US" smtClean="0"/>
              <a:t>‹#›</a:t>
            </a:fld>
            <a:endParaRPr lang="en-US"/>
          </a:p>
        </p:txBody>
      </p:sp>
    </p:spTree>
    <p:extLst>
      <p:ext uri="{BB962C8B-B14F-4D97-AF65-F5344CB8AC3E}">
        <p14:creationId xmlns:p14="http://schemas.microsoft.com/office/powerpoint/2010/main" val="2854085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D328AF-0EC4-4329-B4D9-963016EA15CD}" type="datetimeFigureOut">
              <a:rPr lang="en-US" smtClean="0"/>
              <a:t>4/14/2022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ACF348-19E3-498A-B422-D9F63693384C}" type="slidenum">
              <a:rPr lang="en-US" smtClean="0"/>
              <a:t>‹#›</a:t>
            </a:fld>
            <a:endParaRPr lang="en-US"/>
          </a:p>
        </p:txBody>
      </p:sp>
    </p:spTree>
    <p:extLst>
      <p:ext uri="{BB962C8B-B14F-4D97-AF65-F5344CB8AC3E}">
        <p14:creationId xmlns:p14="http://schemas.microsoft.com/office/powerpoint/2010/main" val="3691441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image" Target="../media/image2.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18" Type="http://schemas.openxmlformats.org/officeDocument/2006/relationships/image" Target="../media/image2.png"/><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theme" Target="../theme/theme3.xml"/><Relationship Id="rId2" Type="http://schemas.openxmlformats.org/officeDocument/2006/relationships/slideLayout" Target="../slideLayouts/slideLayout30.xml"/><Relationship Id="rId16" Type="http://schemas.openxmlformats.org/officeDocument/2006/relationships/slideLayout" Target="../slideLayouts/slideLayout44.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D328AF-0EC4-4329-B4D9-963016EA15CD}" type="datetimeFigureOut">
              <a:rPr lang="en-US" smtClean="0"/>
              <a:t>4/14/2022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ACF348-19E3-498A-B422-D9F63693384C}" type="slidenum">
              <a:rPr lang="en-US" smtClean="0"/>
              <a:t>‹#›</a:t>
            </a:fld>
            <a:endParaRPr lang="en-US"/>
          </a:p>
        </p:txBody>
      </p:sp>
    </p:spTree>
    <p:extLst>
      <p:ext uri="{BB962C8B-B14F-4D97-AF65-F5344CB8AC3E}">
        <p14:creationId xmlns:p14="http://schemas.microsoft.com/office/powerpoint/2010/main" val="1283949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userDrawn="1"/>
        </p:nvGrpSpPr>
        <p:grpSpPr>
          <a:xfrm>
            <a:off x="96552" y="84029"/>
            <a:ext cx="8950896" cy="329742"/>
            <a:chOff x="157803" y="-1075245"/>
            <a:chExt cx="8950896" cy="329742"/>
          </a:xfrm>
        </p:grpSpPr>
        <p:sp>
          <p:nvSpPr>
            <p:cNvPr id="24" name="Rectangle 23"/>
            <p:cNvSpPr/>
            <p:nvPr userDrawn="1"/>
          </p:nvSpPr>
          <p:spPr>
            <a:xfrm rot="5400000">
              <a:off x="4506856" y="-5424296"/>
              <a:ext cx="126396" cy="8824500"/>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noFill/>
                </a:ln>
              </a:endParaRPr>
            </a:p>
          </p:txBody>
        </p:sp>
        <p:sp>
          <p:nvSpPr>
            <p:cNvPr id="26" name="Rectangle 25"/>
            <p:cNvSpPr/>
            <p:nvPr userDrawn="1"/>
          </p:nvSpPr>
          <p:spPr>
            <a:xfrm>
              <a:off x="89823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sp>
          <p:nvSpPr>
            <p:cNvPr id="28" name="Rectangle 27"/>
            <p:cNvSpPr/>
            <p:nvPr userDrawn="1"/>
          </p:nvSpPr>
          <p:spPr>
            <a:xfrm>
              <a:off x="1578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grpSp>
      <p:sp>
        <p:nvSpPr>
          <p:cNvPr id="6" name="Slide Number Placeholder 5"/>
          <p:cNvSpPr>
            <a:spLocks noGrp="1"/>
          </p:cNvSpPr>
          <p:nvPr>
            <p:ph type="sldNum" sz="quarter" idx="4"/>
          </p:nvPr>
        </p:nvSpPr>
        <p:spPr>
          <a:xfrm>
            <a:off x="6796510" y="6194307"/>
            <a:ext cx="2057400" cy="365125"/>
          </a:xfrm>
          <a:prstGeom prst="rect">
            <a:avLst/>
          </a:prstGeom>
        </p:spPr>
        <p:txBody>
          <a:bodyPr vert="horz" lIns="91440" tIns="45720" rIns="91440" bIns="45720" rtlCol="0" anchor="ctr"/>
          <a:lstStyle>
            <a:lvl1pPr algn="r">
              <a:defRPr sz="900">
                <a:solidFill>
                  <a:schemeClr val="tx1">
                    <a:tint val="75000"/>
                  </a:schemeClr>
                </a:solidFill>
                <a:latin typeface="Source Sans Pro" charset="0"/>
                <a:ea typeface="Source Sans Pro" charset="0"/>
                <a:cs typeface="Source Sans Pro" charset="0"/>
              </a:defRPr>
            </a:lvl1pPr>
          </a:lstStyle>
          <a:p>
            <a:fld id="{B1AB44B9-F1EC-4F4B-88D4-413245C9CD3E}" type="slidenum">
              <a:rPr lang="en-US" smtClean="0"/>
              <a:pPr/>
              <a:t>‹#›</a:t>
            </a:fld>
            <a:endParaRPr lang="en-US"/>
          </a:p>
        </p:txBody>
      </p:sp>
      <p:sp>
        <p:nvSpPr>
          <p:cNvPr id="2" name="Title Placeholder 1"/>
          <p:cNvSpPr>
            <a:spLocks noGrp="1"/>
          </p:cNvSpPr>
          <p:nvPr>
            <p:ph type="title"/>
          </p:nvPr>
        </p:nvSpPr>
        <p:spPr>
          <a:xfrm>
            <a:off x="628650" y="367025"/>
            <a:ext cx="7886700" cy="1160039"/>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28650" y="1585748"/>
            <a:ext cx="7886700" cy="444651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028950" y="6194307"/>
            <a:ext cx="3086100" cy="365125"/>
          </a:xfrm>
          <a:prstGeom prst="rect">
            <a:avLst/>
          </a:prstGeom>
        </p:spPr>
        <p:txBody>
          <a:bodyPr vert="horz" lIns="91440" tIns="45720" rIns="91440" bIns="45720" rtlCol="0" anchor="ctr"/>
          <a:lstStyle>
            <a:lvl1pPr algn="ctr">
              <a:defRPr sz="900">
                <a:solidFill>
                  <a:schemeClr val="tx1">
                    <a:tint val="75000"/>
                  </a:schemeClr>
                </a:solidFill>
                <a:latin typeface="Source Sans Pro" charset="0"/>
                <a:ea typeface="Source Sans Pro" charset="0"/>
                <a:cs typeface="Source Sans Pro" charset="0"/>
              </a:defRPr>
            </a:lvl1pPr>
          </a:lstStyle>
          <a:p>
            <a:endParaRPr lang="en-US"/>
          </a:p>
        </p:txBody>
      </p:sp>
      <p:sp>
        <p:nvSpPr>
          <p:cNvPr id="4" name="Date Placeholder 3"/>
          <p:cNvSpPr>
            <a:spLocks noGrp="1"/>
          </p:cNvSpPr>
          <p:nvPr userDrawn="1">
            <p:ph type="dt" sz="half" idx="2"/>
          </p:nvPr>
        </p:nvSpPr>
        <p:spPr>
          <a:xfrm>
            <a:off x="419100" y="6194307"/>
            <a:ext cx="1767635" cy="365125"/>
          </a:xfrm>
          <a:prstGeom prst="rect">
            <a:avLst/>
          </a:prstGeom>
        </p:spPr>
        <p:txBody>
          <a:bodyPr vert="horz" lIns="91440" tIns="45720" rIns="91440" bIns="45720" rtlCol="0" anchor="ctr"/>
          <a:lstStyle>
            <a:lvl1pPr algn="l">
              <a:defRPr sz="900">
                <a:solidFill>
                  <a:schemeClr val="tx1">
                    <a:tint val="75000"/>
                  </a:schemeClr>
                </a:solidFill>
                <a:latin typeface="Source Sans Pro" charset="0"/>
                <a:ea typeface="Source Sans Pro" charset="0"/>
                <a:cs typeface="Source Sans Pro" charset="0"/>
              </a:defRPr>
            </a:lvl1pPr>
          </a:lstStyle>
          <a:p>
            <a:fld id="{96B854B8-A2FC-3842-9F94-7A6835489AD3}" type="datetime4">
              <a:rPr lang="en-US" smtClean="0"/>
              <a:pPr/>
              <a:t>April 14, 2022</a:t>
            </a:fld>
            <a:endParaRPr lang="en-US"/>
          </a:p>
        </p:txBody>
      </p:sp>
      <p:sp>
        <p:nvSpPr>
          <p:cNvPr id="17" name="Rectangle 16"/>
          <p:cNvSpPr/>
          <p:nvPr userDrawn="1"/>
        </p:nvSpPr>
        <p:spPr>
          <a:xfrm rot="5400000">
            <a:off x="4651327" y="2502552"/>
            <a:ext cx="126396" cy="8413052"/>
          </a:xfrm>
          <a:prstGeom prst="rect">
            <a:avLst/>
          </a:prstGeom>
          <a:solidFill>
            <a:srgbClr val="CC35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noFill/>
              </a:ln>
            </a:endParaRPr>
          </a:p>
        </p:txBody>
      </p:sp>
      <p:sp>
        <p:nvSpPr>
          <p:cNvPr id="31" name="Rectangle 30"/>
          <p:cNvSpPr/>
          <p:nvPr userDrawn="1"/>
        </p:nvSpPr>
        <p:spPr>
          <a:xfrm>
            <a:off x="8921052" y="6328188"/>
            <a:ext cx="126396" cy="445733"/>
          </a:xfrm>
          <a:custGeom>
            <a:avLst/>
            <a:gdLst>
              <a:gd name="connsiteX0" fmla="*/ 0 w 126396"/>
              <a:gd name="connsiteY0" fmla="*/ 0 h 445733"/>
              <a:gd name="connsiteX1" fmla="*/ 126396 w 126396"/>
              <a:gd name="connsiteY1" fmla="*/ 0 h 445733"/>
              <a:gd name="connsiteX2" fmla="*/ 126396 w 126396"/>
              <a:gd name="connsiteY2" fmla="*/ 445733 h 445733"/>
              <a:gd name="connsiteX3" fmla="*/ 0 w 126396"/>
              <a:gd name="connsiteY3" fmla="*/ 445733 h 445733"/>
              <a:gd name="connsiteX4" fmla="*/ 0 w 126396"/>
              <a:gd name="connsiteY4" fmla="*/ 0 h 445733"/>
              <a:gd name="connsiteX0" fmla="*/ 0 w 126396"/>
              <a:gd name="connsiteY0" fmla="*/ 0 h 445733"/>
              <a:gd name="connsiteX1" fmla="*/ 126396 w 126396"/>
              <a:gd name="connsiteY1" fmla="*/ 0 h 445733"/>
              <a:gd name="connsiteX2" fmla="*/ 123221 w 126396"/>
              <a:gd name="connsiteY2" fmla="*/ 325083 h 445733"/>
              <a:gd name="connsiteX3" fmla="*/ 0 w 126396"/>
              <a:gd name="connsiteY3" fmla="*/ 445733 h 445733"/>
              <a:gd name="connsiteX4" fmla="*/ 0 w 126396"/>
              <a:gd name="connsiteY4" fmla="*/ 0 h 445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396" h="445733">
                <a:moveTo>
                  <a:pt x="0" y="0"/>
                </a:moveTo>
                <a:lnTo>
                  <a:pt x="126396" y="0"/>
                </a:lnTo>
                <a:cubicBezTo>
                  <a:pt x="125338" y="108361"/>
                  <a:pt x="124279" y="216722"/>
                  <a:pt x="123221" y="325083"/>
                </a:cubicBezTo>
                <a:lnTo>
                  <a:pt x="0" y="445733"/>
                </a:lnTo>
                <a:lnTo>
                  <a:pt x="0" y="0"/>
                </a:lnTo>
                <a:close/>
              </a:path>
            </a:pathLst>
          </a:cu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pic>
        <p:nvPicPr>
          <p:cNvPr id="32" name="Picture 31"/>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09997" y="6512421"/>
            <a:ext cx="332145" cy="253885"/>
          </a:xfrm>
          <a:prstGeom prst="rect">
            <a:avLst/>
          </a:prstGeom>
        </p:spPr>
      </p:pic>
    </p:spTree>
    <p:extLst>
      <p:ext uri="{BB962C8B-B14F-4D97-AF65-F5344CB8AC3E}">
        <p14:creationId xmlns:p14="http://schemas.microsoft.com/office/powerpoint/2010/main" val="274503276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Lst>
  <p:hf hdr="0" ftr="0" dt="0"/>
  <p:txStyles>
    <p:titleStyle>
      <a:lvl1pPr algn="ctr" defTabSz="685749" rtl="0" eaLnBrk="1" latinLnBrk="0" hangingPunct="1">
        <a:lnSpc>
          <a:spcPct val="90000"/>
        </a:lnSpc>
        <a:spcBef>
          <a:spcPct val="0"/>
        </a:spcBef>
        <a:buNone/>
        <a:defRPr sz="2700" b="1" i="0" kern="1200" spc="-75" baseline="0">
          <a:solidFill>
            <a:srgbClr val="003F80"/>
          </a:solidFill>
          <a:latin typeface="Source Sans Pro" charset="0"/>
          <a:ea typeface="Source Sans Pro" charset="0"/>
          <a:cs typeface="Source Sans Pro" charset="0"/>
        </a:defRPr>
      </a:lvl1pPr>
    </p:titleStyle>
    <p:bodyStyle>
      <a:lvl1pPr marL="171438" indent="-171438" algn="l" defTabSz="685749" rtl="0" eaLnBrk="1" latinLnBrk="0" hangingPunct="1">
        <a:lnSpc>
          <a:spcPct val="90000"/>
        </a:lnSpc>
        <a:spcBef>
          <a:spcPts val="750"/>
        </a:spcBef>
        <a:buFont typeface="Arial"/>
        <a:buChar char="•"/>
        <a:defRPr sz="2100" kern="1200">
          <a:solidFill>
            <a:schemeClr val="tx1"/>
          </a:solidFill>
          <a:latin typeface="Source Sans Pro" charset="0"/>
          <a:ea typeface="Source Sans Pro" charset="0"/>
          <a:cs typeface="Source Sans Pro" charset="0"/>
        </a:defRPr>
      </a:lvl1pPr>
      <a:lvl2pPr marL="514313" indent="-171438" algn="l" defTabSz="685749" rtl="0" eaLnBrk="1" latinLnBrk="0" hangingPunct="1">
        <a:lnSpc>
          <a:spcPct val="90000"/>
        </a:lnSpc>
        <a:spcBef>
          <a:spcPts val="375"/>
        </a:spcBef>
        <a:buFont typeface="Arial"/>
        <a:buChar char="•"/>
        <a:defRPr sz="1800" kern="1200">
          <a:solidFill>
            <a:schemeClr val="tx1"/>
          </a:solidFill>
          <a:latin typeface="Source Sans Pro" charset="0"/>
          <a:ea typeface="Source Sans Pro" charset="0"/>
          <a:cs typeface="Source Sans Pro" charset="0"/>
        </a:defRPr>
      </a:lvl2pPr>
      <a:lvl3pPr marL="857186" indent="-171438" algn="l" defTabSz="685749" rtl="0" eaLnBrk="1" latinLnBrk="0" hangingPunct="1">
        <a:lnSpc>
          <a:spcPct val="90000"/>
        </a:lnSpc>
        <a:spcBef>
          <a:spcPts val="375"/>
        </a:spcBef>
        <a:buFont typeface="Arial"/>
        <a:buChar char="•"/>
        <a:defRPr sz="1500" kern="1200">
          <a:solidFill>
            <a:schemeClr val="tx1"/>
          </a:solidFill>
          <a:latin typeface="Source Sans Pro" charset="0"/>
          <a:ea typeface="Source Sans Pro" charset="0"/>
          <a:cs typeface="Source Sans Pro" charset="0"/>
        </a:defRPr>
      </a:lvl3pPr>
      <a:lvl4pPr marL="1200060"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4pPr>
      <a:lvl5pPr marL="1542935"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userDrawn="1"/>
        </p:nvGrpSpPr>
        <p:grpSpPr>
          <a:xfrm>
            <a:off x="96552" y="84029"/>
            <a:ext cx="8950896" cy="329742"/>
            <a:chOff x="157803" y="-1075245"/>
            <a:chExt cx="8950896" cy="329742"/>
          </a:xfrm>
        </p:grpSpPr>
        <p:sp>
          <p:nvSpPr>
            <p:cNvPr id="24" name="Rectangle 23"/>
            <p:cNvSpPr/>
            <p:nvPr userDrawn="1"/>
          </p:nvSpPr>
          <p:spPr>
            <a:xfrm rot="5400000">
              <a:off x="4506856" y="-5424296"/>
              <a:ext cx="126396" cy="8824500"/>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noFill/>
                </a:ln>
              </a:endParaRPr>
            </a:p>
          </p:txBody>
        </p:sp>
        <p:sp>
          <p:nvSpPr>
            <p:cNvPr id="26" name="Rectangle 25"/>
            <p:cNvSpPr/>
            <p:nvPr userDrawn="1"/>
          </p:nvSpPr>
          <p:spPr>
            <a:xfrm>
              <a:off x="89823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sp>
          <p:nvSpPr>
            <p:cNvPr id="28" name="Rectangle 27"/>
            <p:cNvSpPr/>
            <p:nvPr userDrawn="1"/>
          </p:nvSpPr>
          <p:spPr>
            <a:xfrm>
              <a:off x="1578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grpSp>
      <p:sp>
        <p:nvSpPr>
          <p:cNvPr id="6" name="Slide Number Placeholder 5"/>
          <p:cNvSpPr>
            <a:spLocks noGrp="1"/>
          </p:cNvSpPr>
          <p:nvPr>
            <p:ph type="sldNum" sz="quarter" idx="4"/>
          </p:nvPr>
        </p:nvSpPr>
        <p:spPr>
          <a:xfrm>
            <a:off x="6796510" y="6194307"/>
            <a:ext cx="2057400" cy="365125"/>
          </a:xfrm>
          <a:prstGeom prst="rect">
            <a:avLst/>
          </a:prstGeom>
        </p:spPr>
        <p:txBody>
          <a:bodyPr vert="horz" lIns="91440" tIns="45720" rIns="91440" bIns="45720" rtlCol="0" anchor="ctr"/>
          <a:lstStyle>
            <a:lvl1pPr algn="r">
              <a:defRPr sz="900">
                <a:solidFill>
                  <a:schemeClr val="tx1">
                    <a:tint val="75000"/>
                  </a:schemeClr>
                </a:solidFill>
                <a:latin typeface="Source Sans Pro" charset="0"/>
                <a:ea typeface="Source Sans Pro" charset="0"/>
                <a:cs typeface="Source Sans Pro" charset="0"/>
              </a:defRPr>
            </a:lvl1pPr>
          </a:lstStyle>
          <a:p>
            <a:fld id="{B1AB44B9-F1EC-4F4B-88D4-413245C9CD3E}" type="slidenum">
              <a:rPr lang="en-US" smtClean="0"/>
              <a:pPr/>
              <a:t>‹#›</a:t>
            </a:fld>
            <a:endParaRPr lang="en-US" dirty="0"/>
          </a:p>
        </p:txBody>
      </p:sp>
      <p:sp>
        <p:nvSpPr>
          <p:cNvPr id="2" name="Title Placeholder 1"/>
          <p:cNvSpPr>
            <a:spLocks noGrp="1"/>
          </p:cNvSpPr>
          <p:nvPr>
            <p:ph type="title"/>
          </p:nvPr>
        </p:nvSpPr>
        <p:spPr>
          <a:xfrm>
            <a:off x="628650" y="367025"/>
            <a:ext cx="7886700" cy="116003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85748"/>
            <a:ext cx="7886700" cy="444651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028950" y="6194307"/>
            <a:ext cx="3086100" cy="365125"/>
          </a:xfrm>
          <a:prstGeom prst="rect">
            <a:avLst/>
          </a:prstGeom>
        </p:spPr>
        <p:txBody>
          <a:bodyPr vert="horz" lIns="91440" tIns="45720" rIns="91440" bIns="45720" rtlCol="0" anchor="ctr"/>
          <a:lstStyle>
            <a:lvl1pPr algn="ctr">
              <a:defRPr sz="900">
                <a:solidFill>
                  <a:schemeClr val="tx1">
                    <a:tint val="75000"/>
                  </a:schemeClr>
                </a:solidFill>
                <a:latin typeface="Source Sans Pro" charset="0"/>
                <a:ea typeface="Source Sans Pro" charset="0"/>
                <a:cs typeface="Source Sans Pro" charset="0"/>
              </a:defRPr>
            </a:lvl1pPr>
          </a:lstStyle>
          <a:p>
            <a:endParaRPr lang="en-US" dirty="0"/>
          </a:p>
        </p:txBody>
      </p:sp>
      <p:sp>
        <p:nvSpPr>
          <p:cNvPr id="4" name="Date Placeholder 3"/>
          <p:cNvSpPr>
            <a:spLocks noGrp="1"/>
          </p:cNvSpPr>
          <p:nvPr userDrawn="1">
            <p:ph type="dt" sz="half" idx="2"/>
          </p:nvPr>
        </p:nvSpPr>
        <p:spPr>
          <a:xfrm>
            <a:off x="419100" y="6194307"/>
            <a:ext cx="1767635" cy="365125"/>
          </a:xfrm>
          <a:prstGeom prst="rect">
            <a:avLst/>
          </a:prstGeom>
        </p:spPr>
        <p:txBody>
          <a:bodyPr vert="horz" lIns="91440" tIns="45720" rIns="91440" bIns="45720" rtlCol="0" anchor="ctr"/>
          <a:lstStyle>
            <a:lvl1pPr algn="l">
              <a:defRPr sz="900">
                <a:solidFill>
                  <a:schemeClr val="tx1">
                    <a:tint val="75000"/>
                  </a:schemeClr>
                </a:solidFill>
                <a:latin typeface="Source Sans Pro" charset="0"/>
                <a:ea typeface="Source Sans Pro" charset="0"/>
                <a:cs typeface="Source Sans Pro" charset="0"/>
              </a:defRPr>
            </a:lvl1pPr>
          </a:lstStyle>
          <a:p>
            <a:fld id="{96B854B8-A2FC-3842-9F94-7A6835489AD3}" type="datetime4">
              <a:rPr lang="en-US" smtClean="0"/>
              <a:pPr/>
              <a:t>April 14, 2022</a:t>
            </a:fld>
            <a:endParaRPr lang="en-US" dirty="0"/>
          </a:p>
        </p:txBody>
      </p:sp>
      <p:sp>
        <p:nvSpPr>
          <p:cNvPr id="17" name="Rectangle 16"/>
          <p:cNvSpPr/>
          <p:nvPr userDrawn="1"/>
        </p:nvSpPr>
        <p:spPr>
          <a:xfrm rot="5400000">
            <a:off x="4651327" y="2502552"/>
            <a:ext cx="126396" cy="8413052"/>
          </a:xfrm>
          <a:prstGeom prst="rect">
            <a:avLst/>
          </a:prstGeom>
          <a:solidFill>
            <a:srgbClr val="CC35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n>
                <a:noFill/>
              </a:ln>
            </a:endParaRPr>
          </a:p>
        </p:txBody>
      </p:sp>
      <p:sp>
        <p:nvSpPr>
          <p:cNvPr id="31" name="Rectangle 30"/>
          <p:cNvSpPr/>
          <p:nvPr userDrawn="1"/>
        </p:nvSpPr>
        <p:spPr>
          <a:xfrm>
            <a:off x="8921052" y="6328188"/>
            <a:ext cx="126396" cy="445733"/>
          </a:xfrm>
          <a:custGeom>
            <a:avLst/>
            <a:gdLst>
              <a:gd name="connsiteX0" fmla="*/ 0 w 126396"/>
              <a:gd name="connsiteY0" fmla="*/ 0 h 445733"/>
              <a:gd name="connsiteX1" fmla="*/ 126396 w 126396"/>
              <a:gd name="connsiteY1" fmla="*/ 0 h 445733"/>
              <a:gd name="connsiteX2" fmla="*/ 126396 w 126396"/>
              <a:gd name="connsiteY2" fmla="*/ 445733 h 445733"/>
              <a:gd name="connsiteX3" fmla="*/ 0 w 126396"/>
              <a:gd name="connsiteY3" fmla="*/ 445733 h 445733"/>
              <a:gd name="connsiteX4" fmla="*/ 0 w 126396"/>
              <a:gd name="connsiteY4" fmla="*/ 0 h 445733"/>
              <a:gd name="connsiteX0" fmla="*/ 0 w 126396"/>
              <a:gd name="connsiteY0" fmla="*/ 0 h 445733"/>
              <a:gd name="connsiteX1" fmla="*/ 126396 w 126396"/>
              <a:gd name="connsiteY1" fmla="*/ 0 h 445733"/>
              <a:gd name="connsiteX2" fmla="*/ 123221 w 126396"/>
              <a:gd name="connsiteY2" fmla="*/ 325083 h 445733"/>
              <a:gd name="connsiteX3" fmla="*/ 0 w 126396"/>
              <a:gd name="connsiteY3" fmla="*/ 445733 h 445733"/>
              <a:gd name="connsiteX4" fmla="*/ 0 w 126396"/>
              <a:gd name="connsiteY4" fmla="*/ 0 h 445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396" h="445733">
                <a:moveTo>
                  <a:pt x="0" y="0"/>
                </a:moveTo>
                <a:lnTo>
                  <a:pt x="126396" y="0"/>
                </a:lnTo>
                <a:cubicBezTo>
                  <a:pt x="125338" y="108361"/>
                  <a:pt x="124279" y="216722"/>
                  <a:pt x="123221" y="325083"/>
                </a:cubicBezTo>
                <a:lnTo>
                  <a:pt x="0" y="445733"/>
                </a:lnTo>
                <a:lnTo>
                  <a:pt x="0" y="0"/>
                </a:lnTo>
                <a:close/>
              </a:path>
            </a:pathLst>
          </a:cu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pic>
        <p:nvPicPr>
          <p:cNvPr id="32" name="Picture 31"/>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09997" y="6512421"/>
            <a:ext cx="332145" cy="253885"/>
          </a:xfrm>
          <a:prstGeom prst="rect">
            <a:avLst/>
          </a:prstGeom>
        </p:spPr>
      </p:pic>
    </p:spTree>
    <p:extLst>
      <p:ext uri="{BB962C8B-B14F-4D97-AF65-F5344CB8AC3E}">
        <p14:creationId xmlns:p14="http://schemas.microsoft.com/office/powerpoint/2010/main" val="1639090953"/>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Lst>
  <p:hf hdr="0" ftr="0" dt="0"/>
  <p:txStyles>
    <p:titleStyle>
      <a:lvl1pPr algn="ctr" defTabSz="685749" rtl="0" eaLnBrk="1" latinLnBrk="0" hangingPunct="1">
        <a:lnSpc>
          <a:spcPct val="90000"/>
        </a:lnSpc>
        <a:spcBef>
          <a:spcPct val="0"/>
        </a:spcBef>
        <a:buNone/>
        <a:defRPr sz="2700" b="1" i="0" kern="1200" spc="-75" baseline="0">
          <a:solidFill>
            <a:srgbClr val="003F80"/>
          </a:solidFill>
          <a:latin typeface="Source Sans Pro" charset="0"/>
          <a:ea typeface="Source Sans Pro" charset="0"/>
          <a:cs typeface="Source Sans Pro" charset="0"/>
        </a:defRPr>
      </a:lvl1pPr>
    </p:titleStyle>
    <p:bodyStyle>
      <a:lvl1pPr marL="171438" indent="-171438" algn="l" defTabSz="685749" rtl="0" eaLnBrk="1" latinLnBrk="0" hangingPunct="1">
        <a:lnSpc>
          <a:spcPct val="90000"/>
        </a:lnSpc>
        <a:spcBef>
          <a:spcPts val="750"/>
        </a:spcBef>
        <a:buFont typeface="Arial"/>
        <a:buChar char="•"/>
        <a:defRPr sz="2100" kern="1200">
          <a:solidFill>
            <a:schemeClr val="tx1"/>
          </a:solidFill>
          <a:latin typeface="Source Sans Pro" charset="0"/>
          <a:ea typeface="Source Sans Pro" charset="0"/>
          <a:cs typeface="Source Sans Pro" charset="0"/>
        </a:defRPr>
      </a:lvl1pPr>
      <a:lvl2pPr marL="514313" indent="-171438" algn="l" defTabSz="685749" rtl="0" eaLnBrk="1" latinLnBrk="0" hangingPunct="1">
        <a:lnSpc>
          <a:spcPct val="90000"/>
        </a:lnSpc>
        <a:spcBef>
          <a:spcPts val="375"/>
        </a:spcBef>
        <a:buFont typeface="Arial"/>
        <a:buChar char="•"/>
        <a:defRPr sz="1800" kern="1200">
          <a:solidFill>
            <a:schemeClr val="tx1"/>
          </a:solidFill>
          <a:latin typeface="Source Sans Pro" charset="0"/>
          <a:ea typeface="Source Sans Pro" charset="0"/>
          <a:cs typeface="Source Sans Pro" charset="0"/>
        </a:defRPr>
      </a:lvl2pPr>
      <a:lvl3pPr marL="857186" indent="-171438" algn="l" defTabSz="685749" rtl="0" eaLnBrk="1" latinLnBrk="0" hangingPunct="1">
        <a:lnSpc>
          <a:spcPct val="90000"/>
        </a:lnSpc>
        <a:spcBef>
          <a:spcPts val="375"/>
        </a:spcBef>
        <a:buFont typeface="Arial"/>
        <a:buChar char="•"/>
        <a:defRPr sz="1500" kern="1200">
          <a:solidFill>
            <a:schemeClr val="tx1"/>
          </a:solidFill>
          <a:latin typeface="Source Sans Pro" charset="0"/>
          <a:ea typeface="Source Sans Pro" charset="0"/>
          <a:cs typeface="Source Sans Pro" charset="0"/>
        </a:defRPr>
      </a:lvl3pPr>
      <a:lvl4pPr marL="1200060"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4pPr>
      <a:lvl5pPr marL="1542935"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hyperlink" Target="http://www.sba.gov/osg" TargetMode="External"/><Relationship Id="rId2" Type="http://schemas.openxmlformats.org/officeDocument/2006/relationships/slideLayout" Target="../slideLayouts/slideLayout21.xml"/><Relationship Id="rId1" Type="http://schemas.openxmlformats.org/officeDocument/2006/relationships/video" Target="https://www.youtube.com/embed/X1yjAROL96k?feature=oembed" TargetMode="Externa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hyperlink" Target="mailto:cvetransfer@sba.gov" TargetMode="External"/><Relationship Id="rId2" Type="http://schemas.openxmlformats.org/officeDocument/2006/relationships/hyperlink" Target="mailto:veterans.business@sba.gov" TargetMode="Externa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hyperlink" Target="https://vetbiz.va.gov/" TargetMode="Externa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cvetransfer@sba.gov" TargetMode="External"/><Relationship Id="rId2" Type="http://schemas.openxmlformats.org/officeDocument/2006/relationships/hyperlink" Target="https://www.sba.gov/federal-contracting/contracting-assistance-programs/veteran-assistance-programs" TargetMode="Externa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FEA25-F99D-424E-A5DC-4F315041F957}"/>
              </a:ext>
            </a:extLst>
          </p:cNvPr>
          <p:cNvSpPr>
            <a:spLocks noGrp="1"/>
          </p:cNvSpPr>
          <p:nvPr>
            <p:ph type="ctrTitle"/>
          </p:nvPr>
        </p:nvSpPr>
        <p:spPr>
          <a:xfrm>
            <a:off x="781108" y="2467294"/>
            <a:ext cx="7581783" cy="1403620"/>
          </a:xfrm>
        </p:spPr>
        <p:txBody>
          <a:bodyPr>
            <a:noAutofit/>
          </a:bodyPr>
          <a:lstStyle/>
          <a:p>
            <a:r>
              <a:rPr lang="en-US" dirty="0">
                <a:latin typeface="Source Sans Pro" panose="020B0503030403020204" pitchFamily="34" charset="0"/>
                <a:ea typeface="Source Sans Pro" panose="020B0503030403020204" pitchFamily="34" charset="0"/>
              </a:rPr>
              <a:t>National Veteran Small Business Coalition </a:t>
            </a:r>
            <a:br>
              <a:rPr lang="en-US" dirty="0">
                <a:latin typeface="Source Sans Pro" panose="020B0503030403020204" pitchFamily="34" charset="0"/>
                <a:ea typeface="Source Sans Pro" panose="020B0503030403020204" pitchFamily="34" charset="0"/>
              </a:rPr>
            </a:br>
            <a:r>
              <a:rPr lang="en-US" dirty="0">
                <a:latin typeface="Source Sans Pro" panose="020B0503030403020204" pitchFamily="34" charset="0"/>
                <a:ea typeface="Source Sans Pro" panose="020B0503030403020204" pitchFamily="34" charset="0"/>
              </a:rPr>
              <a:t>Webinar</a:t>
            </a:r>
          </a:p>
        </p:txBody>
      </p:sp>
      <p:sp>
        <p:nvSpPr>
          <p:cNvPr id="4" name="Text Placeholder 3">
            <a:extLst>
              <a:ext uri="{FF2B5EF4-FFF2-40B4-BE49-F238E27FC236}">
                <a16:creationId xmlns:a16="http://schemas.microsoft.com/office/drawing/2014/main" id="{513605B5-79DD-4C2D-918A-869FFD641A5F}"/>
              </a:ext>
            </a:extLst>
          </p:cNvPr>
          <p:cNvSpPr>
            <a:spLocks noGrp="1"/>
          </p:cNvSpPr>
          <p:nvPr>
            <p:ph type="body" sz="quarter" idx="10"/>
          </p:nvPr>
        </p:nvSpPr>
        <p:spPr>
          <a:xfrm>
            <a:off x="1073329" y="3295853"/>
            <a:ext cx="6858000" cy="1646237"/>
          </a:xfrm>
        </p:spPr>
        <p:txBody>
          <a:bodyPr/>
          <a:lstStyle/>
          <a:p>
            <a:pPr>
              <a:lnSpc>
                <a:spcPct val="100000"/>
              </a:lnSpc>
              <a:spcBef>
                <a:spcPts val="0"/>
              </a:spcBef>
            </a:pPr>
            <a:endParaRPr lang="en-US" dirty="0">
              <a:solidFill>
                <a:schemeClr val="bg1"/>
              </a:solidFill>
              <a:latin typeface="Source Sans Pro" panose="020B0503030403020204" pitchFamily="34" charset="0"/>
              <a:ea typeface="Source Sans Pro" panose="020B0503030403020204" pitchFamily="34" charset="0"/>
            </a:endParaRPr>
          </a:p>
          <a:p>
            <a:pPr>
              <a:lnSpc>
                <a:spcPct val="100000"/>
              </a:lnSpc>
              <a:spcBef>
                <a:spcPts val="0"/>
              </a:spcBef>
            </a:pPr>
            <a:endParaRPr lang="en-US" dirty="0">
              <a:solidFill>
                <a:schemeClr val="bg1"/>
              </a:solidFill>
              <a:latin typeface="Source Sans Pro" panose="020B0503030403020204" pitchFamily="34" charset="0"/>
              <a:ea typeface="Source Sans Pro" panose="020B0503030403020204" pitchFamily="34" charset="0"/>
            </a:endParaRPr>
          </a:p>
          <a:p>
            <a:pPr>
              <a:lnSpc>
                <a:spcPct val="100000"/>
              </a:lnSpc>
              <a:spcBef>
                <a:spcPts val="0"/>
              </a:spcBef>
            </a:pPr>
            <a:endParaRPr lang="en-US" dirty="0">
              <a:solidFill>
                <a:schemeClr val="bg1"/>
              </a:solidFill>
              <a:latin typeface="Source Sans Pro" panose="020B0503030403020204" pitchFamily="34" charset="0"/>
              <a:ea typeface="Source Sans Pro" panose="020B0503030403020204" pitchFamily="34" charset="0"/>
            </a:endParaRPr>
          </a:p>
          <a:p>
            <a:pPr>
              <a:lnSpc>
                <a:spcPct val="100000"/>
              </a:lnSpc>
              <a:spcBef>
                <a:spcPts val="0"/>
              </a:spcBef>
            </a:pPr>
            <a:r>
              <a:rPr lang="en-US" sz="2000" dirty="0">
                <a:solidFill>
                  <a:schemeClr val="bg1"/>
                </a:solidFill>
                <a:latin typeface="Source Sans Pro" panose="020B0503030403020204" pitchFamily="34" charset="0"/>
                <a:ea typeface="Source Sans Pro" panose="020B0503030403020204" pitchFamily="34" charset="0"/>
              </a:rPr>
              <a:t>Presented by: </a:t>
            </a:r>
          </a:p>
          <a:p>
            <a:pPr>
              <a:lnSpc>
                <a:spcPct val="100000"/>
              </a:lnSpc>
              <a:spcBef>
                <a:spcPts val="0"/>
              </a:spcBef>
            </a:pPr>
            <a:r>
              <a:rPr lang="en-US" sz="2000" dirty="0">
                <a:solidFill>
                  <a:schemeClr val="bg1"/>
                </a:solidFill>
                <a:latin typeface="Source Sans Pro" panose="020B0503030403020204" pitchFamily="34" charset="0"/>
                <a:ea typeface="Source Sans Pro" panose="020B0503030403020204" pitchFamily="34" charset="0"/>
              </a:rPr>
              <a:t>Larry Stubblefield </a:t>
            </a:r>
          </a:p>
          <a:p>
            <a:pPr>
              <a:lnSpc>
                <a:spcPct val="100000"/>
              </a:lnSpc>
              <a:spcBef>
                <a:spcPts val="0"/>
              </a:spcBef>
            </a:pPr>
            <a:r>
              <a:rPr lang="en-US" sz="2000" dirty="0">
                <a:solidFill>
                  <a:schemeClr val="bg1"/>
                </a:solidFill>
                <a:latin typeface="Source Sans Pro" panose="020B0503030403020204" pitchFamily="34" charset="0"/>
                <a:ea typeface="Source Sans Pro" panose="020B0503030403020204" pitchFamily="34" charset="0"/>
              </a:rPr>
              <a:t>Associate Administrator</a:t>
            </a:r>
          </a:p>
          <a:p>
            <a:pPr>
              <a:lnSpc>
                <a:spcPct val="100000"/>
              </a:lnSpc>
              <a:spcBef>
                <a:spcPts val="0"/>
              </a:spcBef>
            </a:pPr>
            <a:r>
              <a:rPr lang="en-US" sz="2000" dirty="0">
                <a:solidFill>
                  <a:schemeClr val="bg1"/>
                </a:solidFill>
                <a:latin typeface="Source Sans Pro" panose="020B0503030403020204" pitchFamily="34" charset="0"/>
                <a:ea typeface="Source Sans Pro" panose="020B0503030403020204" pitchFamily="34" charset="0"/>
              </a:rPr>
              <a:t>Office of Veterans Business Development</a:t>
            </a:r>
          </a:p>
          <a:p>
            <a:pPr>
              <a:lnSpc>
                <a:spcPct val="100000"/>
              </a:lnSpc>
              <a:spcBef>
                <a:spcPts val="0"/>
              </a:spcBef>
            </a:pPr>
            <a:r>
              <a:rPr lang="en-US" sz="2000" dirty="0">
                <a:solidFill>
                  <a:schemeClr val="bg1"/>
                </a:solidFill>
                <a:latin typeface="Source Sans Pro" panose="020B0503030403020204" pitchFamily="34" charset="0"/>
                <a:ea typeface="Source Sans Pro" panose="020B0503030403020204" pitchFamily="34" charset="0"/>
              </a:rPr>
              <a:t>U.S. Small Business Administration </a:t>
            </a:r>
          </a:p>
        </p:txBody>
      </p:sp>
      <p:sp>
        <p:nvSpPr>
          <p:cNvPr id="6" name="Subtitle 5">
            <a:extLst>
              <a:ext uri="{FF2B5EF4-FFF2-40B4-BE49-F238E27FC236}">
                <a16:creationId xmlns:a16="http://schemas.microsoft.com/office/drawing/2014/main" id="{990E4B86-20B5-4A98-A1BE-5F408AB1F6DD}"/>
              </a:ext>
            </a:extLst>
          </p:cNvPr>
          <p:cNvSpPr>
            <a:spLocks noGrp="1"/>
          </p:cNvSpPr>
          <p:nvPr>
            <p:ph type="subTitle" idx="1"/>
          </p:nvPr>
        </p:nvSpPr>
        <p:spPr/>
        <p:txBody>
          <a:bodyPr/>
          <a:lstStyle/>
          <a:p>
            <a:r>
              <a:rPr lang="en-US" dirty="0"/>
              <a:t>April 19, 2022</a:t>
            </a:r>
          </a:p>
        </p:txBody>
      </p:sp>
    </p:spTree>
    <p:extLst>
      <p:ext uri="{BB962C8B-B14F-4D97-AF65-F5344CB8AC3E}">
        <p14:creationId xmlns:p14="http://schemas.microsoft.com/office/powerpoint/2010/main" val="3164394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54881"/>
            <a:ext cx="7886700" cy="5353687"/>
          </a:xfrm>
        </p:spPr>
        <p:txBody>
          <a:bodyPr vert="horz" lIns="91440" tIns="45720" rIns="91440" bIns="45720" rtlCol="0" anchor="t">
            <a:noAutofit/>
          </a:bodyPr>
          <a:lstStyle/>
          <a:p>
            <a:pPr marL="0" indent="0">
              <a:lnSpc>
                <a:spcPct val="100000"/>
              </a:lnSpc>
              <a:spcBef>
                <a:spcPts val="0"/>
              </a:spcBef>
              <a:buNone/>
            </a:pPr>
            <a:endParaRPr lang="en-US" sz="1800" dirty="0">
              <a:latin typeface="Source Sans Pro" panose="020B0503030403020204" pitchFamily="34" charset="0"/>
              <a:ea typeface="Source Sans Pro" panose="020B0503030403020204" pitchFamily="34" charset="0"/>
            </a:endParaRPr>
          </a:p>
          <a:p>
            <a:pPr>
              <a:spcBef>
                <a:spcPts val="0"/>
              </a:spcBef>
            </a:pPr>
            <a:r>
              <a:rPr lang="en-US" sz="1800" dirty="0">
                <a:latin typeface="Source Sans Pro" panose="020B0503030403020204" pitchFamily="34" charset="0"/>
                <a:ea typeface="Source Sans Pro" panose="020B0503030403020204" pitchFamily="34" charset="0"/>
              </a:rPr>
              <a:t>SDVOSBs as well as SDBs, HUBZone, and WOSBs are now automatically a part of the Category Management tiering system under Tier 2. This:</a:t>
            </a:r>
          </a:p>
          <a:p>
            <a:pPr lvl="1">
              <a:spcBef>
                <a:spcPts val="0"/>
              </a:spcBef>
            </a:pPr>
            <a:r>
              <a:rPr lang="en-US" sz="1500" dirty="0">
                <a:latin typeface="Source Sans Pro" panose="020B0503030403020204" pitchFamily="34" charset="0"/>
                <a:ea typeface="Source Sans Pro" panose="020B0503030403020204" pitchFamily="34" charset="0"/>
              </a:rPr>
              <a:t>Incentivizes agencies to follow small business preferences</a:t>
            </a:r>
          </a:p>
          <a:p>
            <a:pPr lvl="1">
              <a:spcBef>
                <a:spcPts val="0"/>
              </a:spcBef>
            </a:pPr>
            <a:r>
              <a:rPr lang="en-US" sz="1500" dirty="0">
                <a:latin typeface="Source Sans Pro" panose="020B0503030403020204" pitchFamily="34" charset="0"/>
                <a:ea typeface="Source Sans Pro" panose="020B0503030403020204" pitchFamily="34" charset="0"/>
              </a:rPr>
              <a:t>Ensures federal buying officers receive credit for contracting with socioeconomic firms</a:t>
            </a:r>
          </a:p>
          <a:p>
            <a:pPr>
              <a:spcBef>
                <a:spcPts val="0"/>
              </a:spcBef>
            </a:pPr>
            <a:endParaRPr lang="en-US" sz="1800" dirty="0">
              <a:latin typeface="Source Sans Pro" panose="020B0503030403020204" pitchFamily="34" charset="0"/>
              <a:ea typeface="Source Sans Pro" panose="020B0503030403020204" pitchFamily="34" charset="0"/>
            </a:endParaRPr>
          </a:p>
          <a:p>
            <a:pPr>
              <a:spcBef>
                <a:spcPts val="0"/>
              </a:spcBef>
            </a:pPr>
            <a:r>
              <a:rPr lang="en-US" sz="1800" dirty="0">
                <a:latin typeface="Source Sans Pro" panose="020B0503030403020204" pitchFamily="34" charset="0"/>
                <a:ea typeface="Source Sans Pro" panose="020B0503030403020204" pitchFamily="34" charset="0"/>
              </a:rPr>
              <a:t>S</a:t>
            </a:r>
            <a:r>
              <a:rPr lang="en-US" sz="1800" dirty="0">
                <a:effectLst/>
                <a:latin typeface="Source Sans Pro" panose="020B0503030403020204" pitchFamily="34" charset="0"/>
                <a:ea typeface="Source Sans Pro" panose="020B0503030403020204" pitchFamily="34" charset="0"/>
              </a:rPr>
              <a:t>BA is working with agencies to ensure their SES and employees who head contracting activities have small business goal achievement as part of their performance plans.</a:t>
            </a:r>
          </a:p>
          <a:p>
            <a:pPr>
              <a:spcBef>
                <a:spcPts val="0"/>
              </a:spcBef>
            </a:pPr>
            <a:endParaRPr lang="en-US" sz="1800" dirty="0">
              <a:effectLst/>
              <a:latin typeface="Source Sans Pro" panose="020B0503030403020204" pitchFamily="34" charset="0"/>
              <a:ea typeface="Source Sans Pro" panose="020B0503030403020204" pitchFamily="34" charset="0"/>
            </a:endParaRPr>
          </a:p>
          <a:p>
            <a:pPr>
              <a:spcBef>
                <a:spcPts val="0"/>
              </a:spcBef>
            </a:pPr>
            <a:r>
              <a:rPr lang="en-US" sz="1800" dirty="0">
                <a:effectLst/>
                <a:latin typeface="Source Sans Pro" panose="020B0503030403020204" pitchFamily="34" charset="0"/>
                <a:ea typeface="Source Sans Pro" panose="020B0503030403020204" pitchFamily="34" charset="0"/>
              </a:rPr>
              <a:t>SBA is ensuring each agency small business director has access to senior leadership groups to share best practices.</a:t>
            </a:r>
          </a:p>
          <a:p>
            <a:pPr marL="0" marR="0">
              <a:spcBef>
                <a:spcPts val="0"/>
              </a:spcBef>
              <a:spcAft>
                <a:spcPts val="0"/>
              </a:spcAft>
            </a:pPr>
            <a:endParaRPr lang="en-US" sz="1800" dirty="0">
              <a:latin typeface="Source Sans Pro" panose="020B0503030403020204" pitchFamily="34" charset="0"/>
              <a:ea typeface="Source Sans Pro" panose="020B0503030403020204" pitchFamily="34" charset="0"/>
            </a:endParaRPr>
          </a:p>
          <a:p>
            <a:pPr>
              <a:spcBef>
                <a:spcPts val="0"/>
              </a:spcBef>
            </a:pPr>
            <a:r>
              <a:rPr lang="en-US" sz="1800" dirty="0">
                <a:latin typeface="Source Sans Pro" panose="020B0503030403020204" pitchFamily="34" charset="0"/>
                <a:ea typeface="Source Sans Pro" panose="020B0503030403020204" pitchFamily="34" charset="0"/>
              </a:rPr>
              <a:t>SBA understands the importance of </a:t>
            </a:r>
            <a:r>
              <a:rPr lang="en-US" sz="1800" dirty="0">
                <a:effectLst/>
                <a:latin typeface="Source Sans Pro" panose="020B0503030403020204" pitchFamily="34" charset="0"/>
                <a:ea typeface="Source Sans Pro" panose="020B0503030403020204" pitchFamily="34" charset="0"/>
              </a:rPr>
              <a:t>Procurement Center Representatives and Commercial Market Representatives in the field to assist with identifying and connecting small businesses with federal agency contracting officers and procurement decision makers to ensure small business goals are being achieved.</a:t>
            </a:r>
            <a:endParaRPr lang="en-US" sz="1800" dirty="0">
              <a:latin typeface="Source Sans Pro" panose="020B0503030403020204" pitchFamily="34" charset="0"/>
              <a:ea typeface="Source Sans Pro" panose="020B0503030403020204" pitchFamily="34" charset="0"/>
            </a:endParaRPr>
          </a:p>
          <a:p>
            <a:pPr marL="0" marR="0">
              <a:spcBef>
                <a:spcPts val="0"/>
              </a:spcBef>
              <a:spcAft>
                <a:spcPts val="0"/>
              </a:spcAft>
            </a:pPr>
            <a:endParaRPr lang="en-US" sz="1800" dirty="0">
              <a:effectLst/>
              <a:latin typeface="Source Sans Pro" panose="020B0503030403020204" pitchFamily="34" charset="0"/>
              <a:ea typeface="Source Sans Pro" panose="020B0503030403020204" pitchFamily="34" charset="0"/>
            </a:endParaRPr>
          </a:p>
          <a:p>
            <a:pPr>
              <a:spcBef>
                <a:spcPts val="0"/>
              </a:spcBef>
            </a:pPr>
            <a:r>
              <a:rPr lang="en-US" sz="1800" dirty="0">
                <a:effectLst/>
                <a:latin typeface="Source Sans Pro" panose="020B0503030403020204" pitchFamily="34" charset="0"/>
                <a:ea typeface="Source Sans Pro" panose="020B0503030403020204" pitchFamily="34" charset="0"/>
              </a:rPr>
              <a:t>SBA Business Opportunity Specialists and resource partners work with small businesses to identify and navigate certification programs (WOSB, HUBZone, 8a, CVE) and develop their marketing plan/capabilities statements.</a:t>
            </a:r>
          </a:p>
          <a:p>
            <a:pPr marL="0" indent="0">
              <a:lnSpc>
                <a:spcPct val="100000"/>
              </a:lnSpc>
              <a:spcBef>
                <a:spcPts val="0"/>
              </a:spcBef>
              <a:buNone/>
            </a:pPr>
            <a:endParaRPr lang="en-US" sz="1800" dirty="0">
              <a:latin typeface="Source Sans Pro" panose="020B0503030403020204" pitchFamily="34" charset="0"/>
            </a:endParaRPr>
          </a:p>
        </p:txBody>
      </p:sp>
      <p:sp>
        <p:nvSpPr>
          <p:cNvPr id="4" name="Slide Number Placeholder 3"/>
          <p:cNvSpPr>
            <a:spLocks noGrp="1"/>
          </p:cNvSpPr>
          <p:nvPr>
            <p:ph type="sldNum" sz="quarter" idx="12"/>
          </p:nvPr>
        </p:nvSpPr>
        <p:spPr/>
        <p:txBody>
          <a:bodyPr/>
          <a:lstStyle/>
          <a:p>
            <a:fld id="{773C0FBF-5775-B247-928D-19191E4CA979}" type="slidenum">
              <a:rPr lang="en-US" smtClean="0"/>
              <a:t>10</a:t>
            </a:fld>
            <a:endParaRPr lang="en-US"/>
          </a:p>
        </p:txBody>
      </p:sp>
      <p:sp>
        <p:nvSpPr>
          <p:cNvPr id="2" name="Title 1"/>
          <p:cNvSpPr>
            <a:spLocks noGrp="1"/>
          </p:cNvSpPr>
          <p:nvPr>
            <p:ph type="title"/>
          </p:nvPr>
        </p:nvSpPr>
        <p:spPr/>
        <p:txBody>
          <a:bodyPr/>
          <a:lstStyle/>
          <a:p>
            <a:r>
              <a:rPr lang="en-US" dirty="0">
                <a:latin typeface="Source Sans Pro" panose="020B0503030403020204" pitchFamily="34" charset="0"/>
              </a:rPr>
              <a:t>Advancing Equity in Federal Procurement, continued</a:t>
            </a:r>
          </a:p>
        </p:txBody>
      </p:sp>
    </p:spTree>
    <p:extLst>
      <p:ext uri="{BB962C8B-B14F-4D97-AF65-F5344CB8AC3E}">
        <p14:creationId xmlns:p14="http://schemas.microsoft.com/office/powerpoint/2010/main" val="802559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BF1CE-1F4B-4876-889B-D73777B30252}"/>
              </a:ext>
            </a:extLst>
          </p:cNvPr>
          <p:cNvSpPr>
            <a:spLocks noGrp="1"/>
          </p:cNvSpPr>
          <p:nvPr>
            <p:ph type="ctrTitle"/>
          </p:nvPr>
        </p:nvSpPr>
        <p:spPr>
          <a:xfrm>
            <a:off x="1206375" y="943774"/>
            <a:ext cx="6858000" cy="2387600"/>
          </a:xfrm>
        </p:spPr>
        <p:txBody>
          <a:bodyPr/>
          <a:lstStyle/>
          <a:p>
            <a:r>
              <a:rPr lang="en-US" dirty="0"/>
              <a:t>Surety Bonds</a:t>
            </a:r>
          </a:p>
        </p:txBody>
      </p:sp>
    </p:spTree>
    <p:extLst>
      <p:ext uri="{BB962C8B-B14F-4D97-AF65-F5344CB8AC3E}">
        <p14:creationId xmlns:p14="http://schemas.microsoft.com/office/powerpoint/2010/main" val="761126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62034-F8D6-404E-A052-2B3D112B2CDB}"/>
              </a:ext>
            </a:extLst>
          </p:cNvPr>
          <p:cNvSpPr>
            <a:spLocks noGrp="1"/>
          </p:cNvSpPr>
          <p:nvPr>
            <p:ph type="title"/>
          </p:nvPr>
        </p:nvSpPr>
        <p:spPr/>
        <p:txBody>
          <a:bodyPr/>
          <a:lstStyle/>
          <a:p>
            <a:r>
              <a:rPr lang="en-US" dirty="0"/>
              <a:t>Surety Bonds</a:t>
            </a:r>
          </a:p>
        </p:txBody>
      </p:sp>
      <p:sp>
        <p:nvSpPr>
          <p:cNvPr id="3" name="Content Placeholder 2">
            <a:extLst>
              <a:ext uri="{FF2B5EF4-FFF2-40B4-BE49-F238E27FC236}">
                <a16:creationId xmlns:a16="http://schemas.microsoft.com/office/drawing/2014/main" id="{1A12920B-5B12-4122-B70D-6CB7516CCBB6}"/>
              </a:ext>
            </a:extLst>
          </p:cNvPr>
          <p:cNvSpPr>
            <a:spLocks noGrp="1"/>
          </p:cNvSpPr>
          <p:nvPr>
            <p:ph idx="1"/>
          </p:nvPr>
        </p:nvSpPr>
        <p:spPr>
          <a:xfrm>
            <a:off x="818707" y="1103833"/>
            <a:ext cx="7506586" cy="5090474"/>
          </a:xfrm>
        </p:spPr>
        <p:txBody>
          <a:bodyPr>
            <a:normAutofit/>
          </a:bodyPr>
          <a:lstStyle/>
          <a:p>
            <a:endParaRPr lang="en-US" dirty="0">
              <a:solidFill>
                <a:srgbClr val="1B1E29"/>
              </a:solidFill>
              <a:latin typeface="Source Sans Pro" panose="020B0503030403020204" pitchFamily="34" charset="0"/>
            </a:endParaRPr>
          </a:p>
          <a:p>
            <a:endParaRPr lang="en-US" dirty="0">
              <a:solidFill>
                <a:srgbClr val="1B1E29"/>
              </a:solidFill>
              <a:latin typeface="Source Sans Pro" panose="020B0503030403020204" pitchFamily="34" charset="0"/>
            </a:endParaRPr>
          </a:p>
          <a:p>
            <a:endParaRPr lang="en-US" dirty="0">
              <a:solidFill>
                <a:srgbClr val="1B1E29"/>
              </a:solidFill>
              <a:latin typeface="Source Sans Pro" panose="020B0503030403020204" pitchFamily="34" charset="0"/>
            </a:endParaRPr>
          </a:p>
          <a:p>
            <a:endParaRPr lang="en-US" dirty="0">
              <a:solidFill>
                <a:srgbClr val="1B1E29"/>
              </a:solidFill>
              <a:latin typeface="Source Sans Pro" panose="020B0503030403020204" pitchFamily="34" charset="0"/>
            </a:endParaRPr>
          </a:p>
          <a:p>
            <a:endParaRPr lang="en-US" dirty="0">
              <a:solidFill>
                <a:srgbClr val="1B1E29"/>
              </a:solidFill>
              <a:latin typeface="Source Sans Pro" panose="020B0503030403020204" pitchFamily="34" charset="0"/>
            </a:endParaRPr>
          </a:p>
          <a:p>
            <a:endParaRPr lang="en-US" dirty="0">
              <a:solidFill>
                <a:srgbClr val="1B1E29"/>
              </a:solidFill>
              <a:latin typeface="Source Sans Pro" panose="020B0503030403020204" pitchFamily="34" charset="0"/>
            </a:endParaRPr>
          </a:p>
          <a:p>
            <a:endParaRPr lang="en-US" dirty="0">
              <a:solidFill>
                <a:srgbClr val="1B1E29"/>
              </a:solidFill>
              <a:latin typeface="Source Sans Pro" panose="020B0503030403020204" pitchFamily="34" charset="0"/>
            </a:endParaRPr>
          </a:p>
          <a:p>
            <a:endParaRPr lang="en-US" dirty="0">
              <a:solidFill>
                <a:srgbClr val="1B1E29"/>
              </a:solidFill>
              <a:latin typeface="Source Sans Pro" panose="020B0503030403020204" pitchFamily="34" charset="0"/>
            </a:endParaRPr>
          </a:p>
          <a:p>
            <a:endParaRPr lang="en-US" dirty="0">
              <a:solidFill>
                <a:srgbClr val="1B1E29"/>
              </a:solidFill>
              <a:latin typeface="Source Sans Pro" panose="020B0503030403020204" pitchFamily="34" charset="0"/>
            </a:endParaRPr>
          </a:p>
          <a:p>
            <a:endParaRPr lang="en-US" dirty="0">
              <a:solidFill>
                <a:srgbClr val="1B1E29"/>
              </a:solidFill>
              <a:latin typeface="Source Sans Pro" panose="020B0503030403020204" pitchFamily="34" charset="0"/>
            </a:endParaRPr>
          </a:p>
          <a:p>
            <a:endParaRPr lang="en-US" dirty="0">
              <a:solidFill>
                <a:srgbClr val="1B1E29"/>
              </a:solidFill>
              <a:latin typeface="Source Sans Pro" panose="020B0503030403020204" pitchFamily="34" charset="0"/>
            </a:endParaRPr>
          </a:p>
          <a:p>
            <a:pPr marL="0" indent="0" algn="ctr">
              <a:buNone/>
            </a:pPr>
            <a:r>
              <a:rPr lang="en-US" sz="2400" dirty="0">
                <a:solidFill>
                  <a:srgbClr val="1B1E29"/>
                </a:solidFill>
                <a:latin typeface="Source Sans Pro" panose="020B0503030403020204" pitchFamily="34" charset="0"/>
              </a:rPr>
              <a:t>Find and contact an authorized surety bond agent at </a:t>
            </a:r>
            <a:r>
              <a:rPr lang="en-US" sz="2400" b="1" dirty="0">
                <a:solidFill>
                  <a:srgbClr val="1B1E29"/>
                </a:solidFill>
                <a:latin typeface="Source Sans Pro" panose="020B0503030403020204" pitchFamily="34" charset="0"/>
                <a:hlinkClick r:id="rId3"/>
              </a:rPr>
              <a:t>www.sba.gov/osg</a:t>
            </a:r>
            <a:r>
              <a:rPr lang="en-US" sz="2400" b="1" dirty="0">
                <a:solidFill>
                  <a:srgbClr val="1B1E29"/>
                </a:solidFill>
                <a:latin typeface="Source Sans Pro" panose="020B0503030403020204" pitchFamily="34" charset="0"/>
              </a:rPr>
              <a:t> </a:t>
            </a:r>
          </a:p>
          <a:p>
            <a:endParaRPr lang="en-US" dirty="0">
              <a:solidFill>
                <a:srgbClr val="1B1E29"/>
              </a:solidFill>
              <a:latin typeface="Source Sans Pro" panose="020B0503030403020204" pitchFamily="34" charset="0"/>
            </a:endParaRPr>
          </a:p>
          <a:p>
            <a:pPr algn="l"/>
            <a:endParaRPr lang="en-US" dirty="0">
              <a:solidFill>
                <a:srgbClr val="1B1E29"/>
              </a:solidFill>
              <a:latin typeface="Source Sans Pro" panose="020B0503030403020204" pitchFamily="34" charset="0"/>
            </a:endParaRPr>
          </a:p>
        </p:txBody>
      </p:sp>
      <p:sp>
        <p:nvSpPr>
          <p:cNvPr id="4" name="Slide Number Placeholder 3">
            <a:extLst>
              <a:ext uri="{FF2B5EF4-FFF2-40B4-BE49-F238E27FC236}">
                <a16:creationId xmlns:a16="http://schemas.microsoft.com/office/drawing/2014/main" id="{4C9758E2-45D2-4F9B-B6B3-47D57F213C7F}"/>
              </a:ext>
            </a:extLst>
          </p:cNvPr>
          <p:cNvSpPr>
            <a:spLocks noGrp="1"/>
          </p:cNvSpPr>
          <p:nvPr>
            <p:ph type="sldNum" sz="quarter" idx="12"/>
          </p:nvPr>
        </p:nvSpPr>
        <p:spPr/>
        <p:txBody>
          <a:bodyPr/>
          <a:lstStyle/>
          <a:p>
            <a:fld id="{B1AB44B9-F1EC-4F4B-88D4-413245C9CD3E}" type="slidenum">
              <a:rPr lang="en-US" smtClean="0"/>
              <a:t>12</a:t>
            </a:fld>
            <a:endParaRPr lang="en-US"/>
          </a:p>
        </p:txBody>
      </p:sp>
      <p:pic>
        <p:nvPicPr>
          <p:cNvPr id="5" name="Online Media 4" title="SBA Surety Bonds for Small Businesses">
            <a:hlinkClick r:id="" action="ppaction://media"/>
            <a:extLst>
              <a:ext uri="{FF2B5EF4-FFF2-40B4-BE49-F238E27FC236}">
                <a16:creationId xmlns:a16="http://schemas.microsoft.com/office/drawing/2014/main" id="{1E0872E8-4A97-4DC2-A3C5-68F0A01E063B}"/>
              </a:ext>
            </a:extLst>
          </p:cNvPr>
          <p:cNvPicPr>
            <a:picLocks noRot="1" noChangeAspect="1"/>
          </p:cNvPicPr>
          <p:nvPr>
            <a:videoFile r:link="rId1"/>
          </p:nvPr>
        </p:nvPicPr>
        <p:blipFill>
          <a:blip r:embed="rId4"/>
          <a:stretch>
            <a:fillRect/>
          </a:stretch>
        </p:blipFill>
        <p:spPr>
          <a:xfrm>
            <a:off x="1235456" y="1103833"/>
            <a:ext cx="6850448" cy="3870503"/>
          </a:xfrm>
          <a:prstGeom prst="rect">
            <a:avLst/>
          </a:prstGeom>
        </p:spPr>
      </p:pic>
    </p:spTree>
    <p:extLst>
      <p:ext uri="{BB962C8B-B14F-4D97-AF65-F5344CB8AC3E}">
        <p14:creationId xmlns:p14="http://schemas.microsoft.com/office/powerpoint/2010/main" val="258965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62034-F8D6-404E-A052-2B3D112B2CDB}"/>
              </a:ext>
            </a:extLst>
          </p:cNvPr>
          <p:cNvSpPr>
            <a:spLocks noGrp="1"/>
          </p:cNvSpPr>
          <p:nvPr>
            <p:ph type="ctrTitle"/>
          </p:nvPr>
        </p:nvSpPr>
        <p:spPr>
          <a:xfrm>
            <a:off x="1143000" y="4103814"/>
            <a:ext cx="6858000" cy="2387600"/>
          </a:xfrm>
        </p:spPr>
        <p:txBody>
          <a:bodyPr>
            <a:noAutofit/>
          </a:bodyPr>
          <a:lstStyle/>
          <a:p>
            <a:pPr marL="0" marR="0" lvl="0" indent="0" algn="ctr" defTabSz="685749" rtl="0" eaLnBrk="1" fontAlgn="auto" latinLnBrk="0" hangingPunct="1">
              <a:lnSpc>
                <a:spcPct val="90000"/>
              </a:lnSpc>
              <a:spcBef>
                <a:spcPts val="750"/>
              </a:spcBef>
              <a:spcAft>
                <a:spcPts val="0"/>
              </a:spcAft>
              <a:buClrTx/>
              <a:buSzTx/>
              <a:buFont typeface="Arial"/>
              <a:buNone/>
              <a:tabLst/>
              <a:defRPr/>
            </a:pPr>
            <a:r>
              <a:rPr lang="en-US" sz="2800" dirty="0"/>
              <a:t>General Questions:</a:t>
            </a:r>
            <a:br>
              <a:rPr lang="en-US" sz="2800" dirty="0"/>
            </a:br>
            <a:r>
              <a:rPr lang="en-US" sz="2800" dirty="0">
                <a:hlinkClick r:id="rId2"/>
              </a:rPr>
              <a:t>veterans.business@sba.gov</a:t>
            </a:r>
            <a:r>
              <a:rPr lang="en-US" sz="2800" dirty="0"/>
              <a:t> </a:t>
            </a:r>
            <a:br>
              <a:rPr lang="en-US" sz="2800" dirty="0"/>
            </a:br>
            <a:br>
              <a:rPr lang="en-US" sz="2800" dirty="0"/>
            </a:br>
            <a:r>
              <a:rPr lang="en-US" sz="2800" dirty="0"/>
              <a:t>CVE Questions: </a:t>
            </a:r>
            <a:br>
              <a:rPr lang="en-US" sz="2800" dirty="0"/>
            </a:br>
            <a:r>
              <a:rPr lang="en-US" sz="2800" dirty="0">
                <a:hlinkClick r:id="rId3"/>
              </a:rPr>
              <a:t>cvetransfer@sba.gov</a:t>
            </a:r>
            <a:br>
              <a:rPr lang="en-US" sz="2800" dirty="0"/>
            </a:br>
            <a:br>
              <a:rPr lang="en-US" sz="2800" dirty="0"/>
            </a:br>
            <a:br>
              <a:rPr lang="en-US" sz="2800" dirty="0"/>
            </a:br>
            <a:r>
              <a:rPr kumimoji="0" lang="en-US" sz="2400" b="1" i="0" u="none" strike="noStrike" kern="1200" cap="none" spc="0" normalizeH="0" baseline="0" noProof="0" dirty="0">
                <a:ln>
                  <a:noFill/>
                </a:ln>
                <a:solidFill>
                  <a:srgbClr val="002E6D"/>
                </a:solidFill>
                <a:effectLst/>
                <a:uLnTx/>
                <a:uFillTx/>
                <a:latin typeface="Source Sans Pro" charset="0"/>
                <a:ea typeface="Source Sans Pro" charset="0"/>
              </a:rPr>
              <a:t>AND FOLLOW US ON SOCIAL:</a:t>
            </a:r>
            <a:br>
              <a:rPr kumimoji="0" lang="en-US" sz="2400" b="1" i="0" u="none" strike="noStrike" kern="1200" cap="none" spc="0" normalizeH="0" baseline="0" noProof="0" dirty="0">
                <a:ln>
                  <a:noFill/>
                </a:ln>
                <a:solidFill>
                  <a:srgbClr val="002E6D"/>
                </a:solidFill>
                <a:effectLst/>
                <a:uLnTx/>
                <a:uFillTx/>
                <a:latin typeface="Source Sans Pro" charset="0"/>
                <a:ea typeface="Source Sans Pro" charset="0"/>
              </a:rPr>
            </a:br>
            <a:br>
              <a:rPr kumimoji="0" lang="en-US" sz="1000" b="1" i="0" u="none" strike="noStrike" kern="1200" cap="none" spc="0" normalizeH="0" baseline="0" noProof="0" dirty="0">
                <a:ln>
                  <a:noFill/>
                </a:ln>
                <a:solidFill>
                  <a:srgbClr val="0091C9"/>
                </a:solidFill>
                <a:effectLst/>
                <a:uLnTx/>
                <a:uFillTx/>
                <a:latin typeface="Source Sans Pro" charset="0"/>
                <a:ea typeface="Source Sans Pro" charset="0"/>
              </a:rPr>
            </a:br>
            <a:r>
              <a:rPr kumimoji="0" lang="en-US" sz="2400" b="1" i="0" u="none" strike="noStrike" kern="1200" cap="none" spc="0" normalizeH="0" baseline="0" noProof="0" dirty="0">
                <a:ln>
                  <a:noFill/>
                </a:ln>
                <a:solidFill>
                  <a:srgbClr val="FFFFFF">
                    <a:lumMod val="65000"/>
                  </a:srgbClr>
                </a:solidFill>
                <a:effectLst/>
                <a:uLnTx/>
                <a:uFillTx/>
                <a:latin typeface="Source Sans Pro" charset="0"/>
                <a:ea typeface="Source Sans Pro" charset="0"/>
              </a:rPr>
              <a:t>WWW.FACEBOOK.COM/</a:t>
            </a:r>
            <a:r>
              <a:rPr kumimoji="0" lang="en-US" sz="2400" b="1" i="0" u="none" strike="noStrike" kern="1200" cap="none" spc="0" normalizeH="0" baseline="0" noProof="0" dirty="0">
                <a:ln>
                  <a:noFill/>
                </a:ln>
                <a:solidFill>
                  <a:srgbClr val="0091C9"/>
                </a:solidFill>
                <a:effectLst/>
                <a:uLnTx/>
                <a:uFillTx/>
                <a:latin typeface="Source Sans Pro" charset="0"/>
                <a:ea typeface="Source Sans Pro" charset="0"/>
              </a:rPr>
              <a:t>BOOTS2BUSINESS</a:t>
            </a:r>
            <a:br>
              <a:rPr kumimoji="0" lang="en-US" sz="2400" b="1" i="0" u="none" strike="noStrike" kern="1200" cap="none" spc="0" normalizeH="0" baseline="0" noProof="0" dirty="0">
                <a:ln>
                  <a:noFill/>
                </a:ln>
                <a:solidFill>
                  <a:srgbClr val="0091C9"/>
                </a:solidFill>
                <a:effectLst/>
                <a:uLnTx/>
                <a:uFillTx/>
                <a:latin typeface="Source Sans Pro" charset="0"/>
                <a:ea typeface="Source Sans Pro" charset="0"/>
              </a:rPr>
            </a:br>
            <a:r>
              <a:rPr kumimoji="0" lang="en-US" sz="2400" b="1" i="0" u="none" strike="noStrike" kern="1200" cap="none" spc="0" normalizeH="0" baseline="0" noProof="0" dirty="0">
                <a:ln>
                  <a:noFill/>
                </a:ln>
                <a:solidFill>
                  <a:srgbClr val="FFFFFF">
                    <a:lumMod val="65000"/>
                  </a:srgbClr>
                </a:solidFill>
                <a:effectLst/>
                <a:uLnTx/>
                <a:uFillTx/>
                <a:latin typeface="Source Sans Pro" charset="0"/>
                <a:ea typeface="Source Sans Pro" charset="0"/>
              </a:rPr>
              <a:t>WWW.TWITTER.COM/</a:t>
            </a:r>
            <a:r>
              <a:rPr kumimoji="0" lang="en-US" sz="2400" b="1" i="0" u="none" strike="noStrike" kern="1200" cap="none" spc="0" normalizeH="0" baseline="0" noProof="0" dirty="0">
                <a:ln>
                  <a:noFill/>
                </a:ln>
                <a:solidFill>
                  <a:srgbClr val="0091C9"/>
                </a:solidFill>
                <a:effectLst/>
                <a:uLnTx/>
                <a:uFillTx/>
                <a:latin typeface="Source Sans Pro" charset="0"/>
                <a:ea typeface="Source Sans Pro" charset="0"/>
              </a:rPr>
              <a:t>BOOTS2BUSINESS</a:t>
            </a:r>
            <a:br>
              <a:rPr kumimoji="0" lang="en-US" sz="2400" b="1" i="0" u="none" strike="noStrike" kern="1200" cap="none" spc="0" normalizeH="0" baseline="0" noProof="0" dirty="0">
                <a:ln>
                  <a:noFill/>
                </a:ln>
                <a:solidFill>
                  <a:srgbClr val="0091C9"/>
                </a:solidFill>
                <a:effectLst/>
                <a:uLnTx/>
                <a:uFillTx/>
                <a:latin typeface="Source Sans Pro" charset="0"/>
                <a:ea typeface="Source Sans Pro" charset="0"/>
              </a:rPr>
            </a:br>
            <a:r>
              <a:rPr lang="en-US" sz="2800" dirty="0"/>
              <a:t>  </a:t>
            </a:r>
          </a:p>
        </p:txBody>
      </p:sp>
    </p:spTree>
    <p:extLst>
      <p:ext uri="{BB962C8B-B14F-4D97-AF65-F5344CB8AC3E}">
        <p14:creationId xmlns:p14="http://schemas.microsoft.com/office/powerpoint/2010/main" val="1088587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141C-119D-4EFA-B344-AE53B330AA75}"/>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923C0768-BD54-4E02-A93D-E94BF48055A3}"/>
              </a:ext>
            </a:extLst>
          </p:cNvPr>
          <p:cNvSpPr>
            <a:spLocks noGrp="1"/>
          </p:cNvSpPr>
          <p:nvPr>
            <p:ph idx="1"/>
          </p:nvPr>
        </p:nvSpPr>
        <p:spPr/>
        <p:txBody>
          <a:bodyPr/>
          <a:lstStyle/>
          <a:p>
            <a:r>
              <a:rPr lang="en-US" dirty="0"/>
              <a:t>CVE Transfer</a:t>
            </a:r>
          </a:p>
          <a:p>
            <a:r>
              <a:rPr lang="en-US" dirty="0"/>
              <a:t>Advancing Equity in Federal Procurement</a:t>
            </a:r>
          </a:p>
          <a:p>
            <a:r>
              <a:rPr lang="en-US" dirty="0"/>
              <a:t>Surety Bonds</a:t>
            </a:r>
          </a:p>
        </p:txBody>
      </p:sp>
      <p:sp>
        <p:nvSpPr>
          <p:cNvPr id="4" name="Slide Number Placeholder 3">
            <a:extLst>
              <a:ext uri="{FF2B5EF4-FFF2-40B4-BE49-F238E27FC236}">
                <a16:creationId xmlns:a16="http://schemas.microsoft.com/office/drawing/2014/main" id="{85EE482F-F798-4247-B097-C11EBB635046}"/>
              </a:ext>
            </a:extLst>
          </p:cNvPr>
          <p:cNvSpPr>
            <a:spLocks noGrp="1"/>
          </p:cNvSpPr>
          <p:nvPr>
            <p:ph type="sldNum" sz="quarter" idx="12"/>
          </p:nvPr>
        </p:nvSpPr>
        <p:spPr/>
        <p:txBody>
          <a:bodyPr/>
          <a:lstStyle/>
          <a:p>
            <a:fld id="{B1AB44B9-F1EC-4F4B-88D4-413245C9CD3E}" type="slidenum">
              <a:rPr lang="en-US" smtClean="0"/>
              <a:t>2</a:t>
            </a:fld>
            <a:endParaRPr lang="en-US"/>
          </a:p>
        </p:txBody>
      </p:sp>
    </p:spTree>
    <p:extLst>
      <p:ext uri="{BB962C8B-B14F-4D97-AF65-F5344CB8AC3E}">
        <p14:creationId xmlns:p14="http://schemas.microsoft.com/office/powerpoint/2010/main" val="2066888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BF1CE-1F4B-4876-889B-D73777B30252}"/>
              </a:ext>
            </a:extLst>
          </p:cNvPr>
          <p:cNvSpPr>
            <a:spLocks noGrp="1"/>
          </p:cNvSpPr>
          <p:nvPr>
            <p:ph type="ctrTitle"/>
          </p:nvPr>
        </p:nvSpPr>
        <p:spPr>
          <a:xfrm>
            <a:off x="1143000" y="1251592"/>
            <a:ext cx="6858000" cy="2387600"/>
          </a:xfrm>
        </p:spPr>
        <p:txBody>
          <a:bodyPr/>
          <a:lstStyle/>
          <a:p>
            <a:r>
              <a:rPr lang="en-US" dirty="0"/>
              <a:t>CVE Transfer</a:t>
            </a:r>
          </a:p>
        </p:txBody>
      </p:sp>
    </p:spTree>
    <p:extLst>
      <p:ext uri="{BB962C8B-B14F-4D97-AF65-F5344CB8AC3E}">
        <p14:creationId xmlns:p14="http://schemas.microsoft.com/office/powerpoint/2010/main" val="3150116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62034-F8D6-404E-A052-2B3D112B2CDB}"/>
              </a:ext>
            </a:extLst>
          </p:cNvPr>
          <p:cNvSpPr>
            <a:spLocks noGrp="1"/>
          </p:cNvSpPr>
          <p:nvPr>
            <p:ph type="title"/>
          </p:nvPr>
        </p:nvSpPr>
        <p:spPr/>
        <p:txBody>
          <a:bodyPr/>
          <a:lstStyle/>
          <a:p>
            <a:r>
              <a:rPr lang="en-US" dirty="0"/>
              <a:t>CVE Transfer Background</a:t>
            </a:r>
          </a:p>
        </p:txBody>
      </p:sp>
      <p:sp>
        <p:nvSpPr>
          <p:cNvPr id="3" name="Content Placeholder 2">
            <a:extLst>
              <a:ext uri="{FF2B5EF4-FFF2-40B4-BE49-F238E27FC236}">
                <a16:creationId xmlns:a16="http://schemas.microsoft.com/office/drawing/2014/main" id="{1A12920B-5B12-4122-B70D-6CB7516CCBB6}"/>
              </a:ext>
            </a:extLst>
          </p:cNvPr>
          <p:cNvSpPr>
            <a:spLocks noGrp="1"/>
          </p:cNvSpPr>
          <p:nvPr>
            <p:ph idx="1"/>
          </p:nvPr>
        </p:nvSpPr>
        <p:spPr>
          <a:xfrm>
            <a:off x="818706" y="1286395"/>
            <a:ext cx="7696643" cy="5090474"/>
          </a:xfrm>
        </p:spPr>
        <p:txBody>
          <a:bodyPr>
            <a:normAutofit lnSpcReduction="10000"/>
          </a:bodyPr>
          <a:lstStyle/>
          <a:p>
            <a:r>
              <a:rPr lang="en-US" b="0" i="0" dirty="0">
                <a:solidFill>
                  <a:srgbClr val="1B1E29"/>
                </a:solidFill>
                <a:effectLst/>
                <a:latin typeface="Source Sans Pro" panose="020B0503030403020204" pitchFamily="34" charset="0"/>
              </a:rPr>
              <a:t>As required by the National Defense Authorization Act (NDAA) of 2021, VA’s Center for Verification and Evaluation (CVE) will be transferred to SBA effective January 1, 2023.</a:t>
            </a:r>
          </a:p>
          <a:p>
            <a:endParaRPr lang="en-US" b="0" i="0" dirty="0">
              <a:solidFill>
                <a:srgbClr val="1B1E29"/>
              </a:solidFill>
              <a:effectLst/>
              <a:latin typeface="Source Sans Pro" panose="020B0503030403020204" pitchFamily="34" charset="0"/>
            </a:endParaRPr>
          </a:p>
          <a:p>
            <a:r>
              <a:rPr lang="en-US" dirty="0">
                <a:solidFill>
                  <a:srgbClr val="1B1E29"/>
                </a:solidFill>
                <a:latin typeface="Source Sans Pro" panose="020B0503030403020204" pitchFamily="34" charset="0"/>
              </a:rPr>
              <a:t>Reminder for VOSBs: Firms verified through VA CVE are encouraged to renew now. If a firm is ready to apply for verification for the first time, they are encouraged to apply now before the transfer: </a:t>
            </a:r>
            <a:r>
              <a:rPr lang="en-US" dirty="0">
                <a:solidFill>
                  <a:srgbClr val="1B1E29"/>
                </a:solidFill>
                <a:latin typeface="Source Sans Pro" panose="020B0503030403020204" pitchFamily="34" charset="0"/>
                <a:hlinkClick r:id="rId2"/>
              </a:rPr>
              <a:t>https://vetbiz.va.gov/</a:t>
            </a:r>
            <a:r>
              <a:rPr lang="en-US" dirty="0">
                <a:solidFill>
                  <a:srgbClr val="1B1E29"/>
                </a:solidFill>
                <a:latin typeface="Source Sans Pro" panose="020B0503030403020204" pitchFamily="34" charset="0"/>
              </a:rPr>
              <a:t> </a:t>
            </a:r>
          </a:p>
          <a:p>
            <a:pPr marL="0" indent="0">
              <a:buNone/>
            </a:pPr>
            <a:endParaRPr lang="en-US" dirty="0">
              <a:solidFill>
                <a:srgbClr val="1B1E29"/>
              </a:solidFill>
              <a:latin typeface="Source Sans Pro" panose="020B0503030403020204" pitchFamily="34" charset="0"/>
            </a:endParaRPr>
          </a:p>
          <a:p>
            <a:r>
              <a:rPr lang="en-US" dirty="0">
                <a:solidFill>
                  <a:srgbClr val="1B1E29"/>
                </a:solidFill>
                <a:latin typeface="Source Sans Pro" panose="020B0503030403020204" pitchFamily="34" charset="0"/>
              </a:rPr>
              <a:t>If you are a self-certified SDVOSB, we encourage you to start the certification/verification process through the VA now before the transition: </a:t>
            </a:r>
            <a:r>
              <a:rPr lang="en-US" dirty="0">
                <a:solidFill>
                  <a:srgbClr val="1B1E29"/>
                </a:solidFill>
                <a:latin typeface="Source Sans Pro" panose="020B0503030403020204" pitchFamily="34" charset="0"/>
                <a:hlinkClick r:id="rId2"/>
              </a:rPr>
              <a:t>https://vetbiz.va.gov/</a:t>
            </a:r>
            <a:endParaRPr lang="en-US" dirty="0">
              <a:solidFill>
                <a:srgbClr val="1B1E29"/>
              </a:solidFill>
              <a:latin typeface="Source Sans Pro" panose="020B0503030403020204" pitchFamily="34" charset="0"/>
            </a:endParaRPr>
          </a:p>
          <a:p>
            <a:pPr marL="0" indent="0">
              <a:buNone/>
            </a:pPr>
            <a:endParaRPr lang="en-US" dirty="0">
              <a:solidFill>
                <a:srgbClr val="1B1E29"/>
              </a:solidFill>
              <a:latin typeface="Source Sans Pro" panose="020B0503030403020204" pitchFamily="34" charset="0"/>
            </a:endParaRPr>
          </a:p>
          <a:p>
            <a:r>
              <a:rPr lang="en-US" dirty="0">
                <a:solidFill>
                  <a:srgbClr val="1B1E29"/>
                </a:solidFill>
                <a:latin typeface="Source Sans Pro" panose="020B0503030403020204" pitchFamily="34" charset="0"/>
              </a:rPr>
              <a:t>After the transfer, any small business wanting to compete in the federal market as a VOSB or SDVOSB will need to be certified by the SBA. </a:t>
            </a:r>
          </a:p>
          <a:p>
            <a:endParaRPr lang="en-US" dirty="0">
              <a:solidFill>
                <a:srgbClr val="1B1E29"/>
              </a:solidFill>
              <a:latin typeface="Source Sans Pro" panose="020B0503030403020204" pitchFamily="34" charset="0"/>
            </a:endParaRPr>
          </a:p>
        </p:txBody>
      </p:sp>
      <p:sp>
        <p:nvSpPr>
          <p:cNvPr id="4" name="Slide Number Placeholder 3">
            <a:extLst>
              <a:ext uri="{FF2B5EF4-FFF2-40B4-BE49-F238E27FC236}">
                <a16:creationId xmlns:a16="http://schemas.microsoft.com/office/drawing/2014/main" id="{4C9758E2-45D2-4F9B-B6B3-47D57F213C7F}"/>
              </a:ext>
            </a:extLst>
          </p:cNvPr>
          <p:cNvSpPr>
            <a:spLocks noGrp="1"/>
          </p:cNvSpPr>
          <p:nvPr>
            <p:ph type="sldNum" sz="quarter" idx="12"/>
          </p:nvPr>
        </p:nvSpPr>
        <p:spPr/>
        <p:txBody>
          <a:bodyPr/>
          <a:lstStyle/>
          <a:p>
            <a:fld id="{B1AB44B9-F1EC-4F4B-88D4-413245C9CD3E}" type="slidenum">
              <a:rPr lang="en-US" smtClean="0"/>
              <a:t>4</a:t>
            </a:fld>
            <a:endParaRPr lang="en-US"/>
          </a:p>
        </p:txBody>
      </p:sp>
    </p:spTree>
    <p:extLst>
      <p:ext uri="{BB962C8B-B14F-4D97-AF65-F5344CB8AC3E}">
        <p14:creationId xmlns:p14="http://schemas.microsoft.com/office/powerpoint/2010/main" val="3513358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39050-DB00-4677-A941-9F1ACA36D718}"/>
              </a:ext>
            </a:extLst>
          </p:cNvPr>
          <p:cNvSpPr>
            <a:spLocks noGrp="1"/>
          </p:cNvSpPr>
          <p:nvPr>
            <p:ph type="title"/>
          </p:nvPr>
        </p:nvSpPr>
        <p:spPr/>
        <p:txBody>
          <a:bodyPr/>
          <a:lstStyle/>
          <a:p>
            <a:r>
              <a:rPr lang="en-US" dirty="0"/>
              <a:t>Top of Mind</a:t>
            </a:r>
          </a:p>
        </p:txBody>
      </p:sp>
      <p:graphicFrame>
        <p:nvGraphicFramePr>
          <p:cNvPr id="6" name="Content Placeholder 5">
            <a:extLst>
              <a:ext uri="{FF2B5EF4-FFF2-40B4-BE49-F238E27FC236}">
                <a16:creationId xmlns:a16="http://schemas.microsoft.com/office/drawing/2014/main" id="{C9F86EF8-789A-4C19-A4A4-3D4FDF4CCE2F}"/>
              </a:ext>
            </a:extLst>
          </p:cNvPr>
          <p:cNvGraphicFramePr>
            <a:graphicFrameLocks noGrp="1"/>
          </p:cNvGraphicFramePr>
          <p:nvPr>
            <p:ph idx="1"/>
          </p:nvPr>
        </p:nvGraphicFramePr>
        <p:xfrm>
          <a:off x="628650" y="1585913"/>
          <a:ext cx="7886700" cy="44465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FABA7EF3-802F-4200-852C-5DEBBE33CAD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AB44B9-F1EC-4F4B-88D4-413245C9CD3E}" type="slidenum">
              <a:rPr kumimoji="0" lang="en-US" sz="900" b="0" i="0" u="none" strike="noStrike" kern="1200" cap="none" spc="0" normalizeH="0" baseline="0" noProof="0" smtClean="0">
                <a:ln>
                  <a:noFill/>
                </a:ln>
                <a:solidFill>
                  <a:srgbClr val="1B1E29">
                    <a:tint val="75000"/>
                  </a:srgbClr>
                </a:solidFill>
                <a:effectLst/>
                <a:uLnTx/>
                <a:uFillTx/>
                <a:latin typeface="Source Sans Pro" charset="0"/>
                <a:ea typeface="Source Sans Pro"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900" b="0" i="0" u="none" strike="noStrike" kern="1200" cap="none" spc="0" normalizeH="0" baseline="0" noProof="0">
              <a:ln>
                <a:noFill/>
              </a:ln>
              <a:solidFill>
                <a:srgbClr val="1B1E29">
                  <a:tint val="75000"/>
                </a:srgbClr>
              </a:solidFill>
              <a:effectLst/>
              <a:uLnTx/>
              <a:uFillTx/>
              <a:latin typeface="Source Sans Pro" charset="0"/>
              <a:ea typeface="Source Sans Pro" charset="0"/>
            </a:endParaRPr>
          </a:p>
        </p:txBody>
      </p:sp>
      <p:sp>
        <p:nvSpPr>
          <p:cNvPr id="5" name="Subtitle 4">
            <a:extLst>
              <a:ext uri="{FF2B5EF4-FFF2-40B4-BE49-F238E27FC236}">
                <a16:creationId xmlns:a16="http://schemas.microsoft.com/office/drawing/2014/main" id="{125893C1-9C8A-437F-AB0B-78290ECCABC5}"/>
              </a:ext>
            </a:extLst>
          </p:cNvPr>
          <p:cNvSpPr>
            <a:spLocks noGrp="1"/>
          </p:cNvSpPr>
          <p:nvPr>
            <p:ph type="subTitle" idx="13"/>
          </p:nvPr>
        </p:nvSpPr>
        <p:spPr/>
        <p:txBody>
          <a:bodyPr/>
          <a:lstStyle/>
          <a:p>
            <a:r>
              <a:rPr lang="en-US" dirty="0"/>
              <a:t>SBA Administrator Guzman established the CVE Transfer Tiger Team to focus on the transition. SBA and VA are working closely to make this a seamless transition. </a:t>
            </a:r>
          </a:p>
        </p:txBody>
      </p:sp>
    </p:spTree>
    <p:extLst>
      <p:ext uri="{BB962C8B-B14F-4D97-AF65-F5344CB8AC3E}">
        <p14:creationId xmlns:p14="http://schemas.microsoft.com/office/powerpoint/2010/main" val="3252257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CAF9-59B4-43AB-B070-DFE70E9B75D7}"/>
              </a:ext>
            </a:extLst>
          </p:cNvPr>
          <p:cNvSpPr>
            <a:spLocks noGrp="1"/>
          </p:cNvSpPr>
          <p:nvPr>
            <p:ph type="title"/>
          </p:nvPr>
        </p:nvSpPr>
        <p:spPr/>
        <p:txBody>
          <a:bodyPr/>
          <a:lstStyle/>
          <a:p>
            <a:r>
              <a:rPr lang="en-US" dirty="0"/>
              <a:t>FY22-23 CVE Migration Timeline</a:t>
            </a:r>
          </a:p>
        </p:txBody>
      </p:sp>
      <p:graphicFrame>
        <p:nvGraphicFramePr>
          <p:cNvPr id="6" name="Content Placeholder 5">
            <a:extLst>
              <a:ext uri="{FF2B5EF4-FFF2-40B4-BE49-F238E27FC236}">
                <a16:creationId xmlns:a16="http://schemas.microsoft.com/office/drawing/2014/main" id="{6A00931E-3AAE-4675-8695-8B5BDFC7A42C}"/>
              </a:ext>
            </a:extLst>
          </p:cNvPr>
          <p:cNvGraphicFramePr>
            <a:graphicFrameLocks noGrp="1"/>
          </p:cNvGraphicFramePr>
          <p:nvPr>
            <p:ph idx="1"/>
            <p:extLst>
              <p:ext uri="{D42A27DB-BD31-4B8C-83A1-F6EECF244321}">
                <p14:modId xmlns:p14="http://schemas.microsoft.com/office/powerpoint/2010/main" val="2802391672"/>
              </p:ext>
            </p:extLst>
          </p:nvPr>
        </p:nvGraphicFramePr>
        <p:xfrm>
          <a:off x="91439" y="1821277"/>
          <a:ext cx="8950961" cy="43730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84226C51-D7C9-470C-B344-AC8F1C1747E4}"/>
              </a:ext>
            </a:extLst>
          </p:cNvPr>
          <p:cNvSpPr>
            <a:spLocks noGrp="1"/>
          </p:cNvSpPr>
          <p:nvPr>
            <p:ph type="sldNum" sz="quarter" idx="12"/>
          </p:nvPr>
        </p:nvSpPr>
        <p:spPr/>
        <p:txBody>
          <a:bodyPr/>
          <a:lstStyle/>
          <a:p>
            <a:fld id="{B1AB44B9-F1EC-4F4B-88D4-413245C9CD3E}" type="slidenum">
              <a:rPr lang="en-US" smtClean="0"/>
              <a:t>6</a:t>
            </a:fld>
            <a:endParaRPr lang="en-US"/>
          </a:p>
        </p:txBody>
      </p:sp>
      <p:sp>
        <p:nvSpPr>
          <p:cNvPr id="7" name="Oval 6">
            <a:extLst>
              <a:ext uri="{FF2B5EF4-FFF2-40B4-BE49-F238E27FC236}">
                <a16:creationId xmlns:a16="http://schemas.microsoft.com/office/drawing/2014/main" id="{5139F3B4-6E6D-475E-B0A9-489397F6DF4C}"/>
              </a:ext>
            </a:extLst>
          </p:cNvPr>
          <p:cNvSpPr/>
          <p:nvPr/>
        </p:nvSpPr>
        <p:spPr>
          <a:xfrm>
            <a:off x="5800991" y="3797446"/>
            <a:ext cx="420687" cy="420687"/>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TextBox 9">
            <a:extLst>
              <a:ext uri="{FF2B5EF4-FFF2-40B4-BE49-F238E27FC236}">
                <a16:creationId xmlns:a16="http://schemas.microsoft.com/office/drawing/2014/main" id="{E2FD447F-C7D4-4472-B726-9631CA074F59}"/>
              </a:ext>
            </a:extLst>
          </p:cNvPr>
          <p:cNvSpPr txBox="1"/>
          <p:nvPr/>
        </p:nvSpPr>
        <p:spPr>
          <a:xfrm>
            <a:off x="672545" y="4398259"/>
            <a:ext cx="2542903" cy="2246769"/>
          </a:xfrm>
          <a:prstGeom prst="rect">
            <a:avLst/>
          </a:prstGeom>
          <a:noFill/>
        </p:spPr>
        <p:txBody>
          <a:bodyPr wrap="square" rtlCol="0">
            <a:spAutoFit/>
          </a:bodyPr>
          <a:lstStyle/>
          <a:p>
            <a:pPr algn="ctr"/>
            <a:r>
              <a:rPr lang="en-US" sz="1400" b="1" dirty="0"/>
              <a:t>June – September ‘22 </a:t>
            </a:r>
            <a:r>
              <a:rPr lang="en-US" sz="1400" dirty="0"/>
              <a:t>– Leverage existing tech/develop new system. SBA vendor coordinates with VA IT staff and contractors on integrations and data migration</a:t>
            </a:r>
          </a:p>
          <a:p>
            <a:pPr algn="ctr"/>
            <a:endParaRPr lang="en-US" sz="1400" dirty="0"/>
          </a:p>
          <a:p>
            <a:pPr algn="ctr"/>
            <a:r>
              <a:rPr lang="en-US" sz="1400" dirty="0"/>
              <a:t>Procurements for third party integration software and licenses</a:t>
            </a:r>
            <a:endParaRPr lang="en-US" sz="1400" b="1" dirty="0"/>
          </a:p>
        </p:txBody>
      </p:sp>
      <p:sp>
        <p:nvSpPr>
          <p:cNvPr id="11" name="TextBox 10">
            <a:extLst>
              <a:ext uri="{FF2B5EF4-FFF2-40B4-BE49-F238E27FC236}">
                <a16:creationId xmlns:a16="http://schemas.microsoft.com/office/drawing/2014/main" id="{4CE191EE-9CFA-4629-BDEC-08971158A5A9}"/>
              </a:ext>
            </a:extLst>
          </p:cNvPr>
          <p:cNvSpPr txBox="1"/>
          <p:nvPr/>
        </p:nvSpPr>
        <p:spPr>
          <a:xfrm>
            <a:off x="5122578" y="1929116"/>
            <a:ext cx="1777515" cy="1600438"/>
          </a:xfrm>
          <a:prstGeom prst="rect">
            <a:avLst/>
          </a:prstGeom>
          <a:noFill/>
        </p:spPr>
        <p:txBody>
          <a:bodyPr wrap="square" rtlCol="0">
            <a:spAutoFit/>
          </a:bodyPr>
          <a:lstStyle/>
          <a:p>
            <a:pPr algn="ctr"/>
            <a:r>
              <a:rPr lang="en-US" sz="1400" b="1" dirty="0"/>
              <a:t>December ‘22 </a:t>
            </a:r>
            <a:r>
              <a:rPr lang="en-US" sz="1400" dirty="0"/>
              <a:t>–</a:t>
            </a:r>
            <a:r>
              <a:rPr lang="en-US" sz="1400" b="1" dirty="0"/>
              <a:t> </a:t>
            </a:r>
            <a:r>
              <a:rPr lang="en-US" sz="1400" dirty="0"/>
              <a:t>Onboard fifty percent remaining CVE staff </a:t>
            </a:r>
          </a:p>
          <a:p>
            <a:pPr algn="ctr"/>
            <a:endParaRPr lang="en-US" sz="1400" dirty="0"/>
          </a:p>
          <a:p>
            <a:pPr algn="ctr"/>
            <a:r>
              <a:rPr lang="en-US" sz="1400" dirty="0"/>
              <a:t>New platform optimization release from pilot</a:t>
            </a:r>
          </a:p>
        </p:txBody>
      </p:sp>
      <p:sp>
        <p:nvSpPr>
          <p:cNvPr id="12" name="Oval 11">
            <a:extLst>
              <a:ext uri="{FF2B5EF4-FFF2-40B4-BE49-F238E27FC236}">
                <a16:creationId xmlns:a16="http://schemas.microsoft.com/office/drawing/2014/main" id="{8C499750-1438-41D0-92BD-CACD130ECEB6}"/>
              </a:ext>
            </a:extLst>
          </p:cNvPr>
          <p:cNvSpPr/>
          <p:nvPr/>
        </p:nvSpPr>
        <p:spPr>
          <a:xfrm>
            <a:off x="7113565" y="3813620"/>
            <a:ext cx="420687" cy="420687"/>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TextBox 12">
            <a:extLst>
              <a:ext uri="{FF2B5EF4-FFF2-40B4-BE49-F238E27FC236}">
                <a16:creationId xmlns:a16="http://schemas.microsoft.com/office/drawing/2014/main" id="{E1BC1A2C-2C7A-4C83-9E40-54927CA1CB3C}"/>
              </a:ext>
            </a:extLst>
          </p:cNvPr>
          <p:cNvSpPr txBox="1"/>
          <p:nvPr/>
        </p:nvSpPr>
        <p:spPr>
          <a:xfrm>
            <a:off x="6503658" y="4610067"/>
            <a:ext cx="1697427" cy="1384995"/>
          </a:xfrm>
          <a:prstGeom prst="rect">
            <a:avLst/>
          </a:prstGeom>
          <a:noFill/>
        </p:spPr>
        <p:txBody>
          <a:bodyPr wrap="square" rtlCol="0">
            <a:spAutoFit/>
          </a:bodyPr>
          <a:lstStyle/>
          <a:p>
            <a:pPr algn="ctr"/>
            <a:r>
              <a:rPr lang="en-US" sz="1400" b="1" dirty="0"/>
              <a:t>January ‘23 </a:t>
            </a:r>
            <a:r>
              <a:rPr lang="en-US" sz="1400" dirty="0"/>
              <a:t>–</a:t>
            </a:r>
            <a:r>
              <a:rPr lang="en-US" sz="1400" b="1" dirty="0"/>
              <a:t> </a:t>
            </a:r>
            <a:r>
              <a:rPr lang="en-US" sz="1400" dirty="0"/>
              <a:t>Onboard remaining CVE staff</a:t>
            </a:r>
          </a:p>
          <a:p>
            <a:pPr algn="ctr"/>
            <a:endParaRPr lang="en-US" sz="1400" dirty="0"/>
          </a:p>
          <a:p>
            <a:pPr algn="ctr"/>
            <a:r>
              <a:rPr lang="en-US" sz="1400" dirty="0"/>
              <a:t>Cut over to new platform</a:t>
            </a:r>
          </a:p>
        </p:txBody>
      </p:sp>
      <p:cxnSp>
        <p:nvCxnSpPr>
          <p:cNvPr id="16" name="Straight Connector 15">
            <a:extLst>
              <a:ext uri="{FF2B5EF4-FFF2-40B4-BE49-F238E27FC236}">
                <a16:creationId xmlns:a16="http://schemas.microsoft.com/office/drawing/2014/main" id="{508E1BD9-78B9-47F2-8E94-6F33271607AF}"/>
              </a:ext>
            </a:extLst>
          </p:cNvPr>
          <p:cNvCxnSpPr/>
          <p:nvPr/>
        </p:nvCxnSpPr>
        <p:spPr>
          <a:xfrm flipV="1">
            <a:off x="1371600" y="3416507"/>
            <a:ext cx="0" cy="43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5516774-F2F1-454D-B3D9-3346D9D7ED22}"/>
              </a:ext>
            </a:extLst>
          </p:cNvPr>
          <p:cNvCxnSpPr/>
          <p:nvPr/>
        </p:nvCxnSpPr>
        <p:spPr>
          <a:xfrm flipV="1">
            <a:off x="3570515" y="3416507"/>
            <a:ext cx="0" cy="440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E7F6C0A-DD76-444C-830F-18F83A5F014B}"/>
              </a:ext>
            </a:extLst>
          </p:cNvPr>
          <p:cNvCxnSpPr/>
          <p:nvPr/>
        </p:nvCxnSpPr>
        <p:spPr>
          <a:xfrm>
            <a:off x="4894218" y="4218133"/>
            <a:ext cx="0" cy="31991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69E1B97-7312-43AD-A6C4-FF713A6A810D}"/>
              </a:ext>
            </a:extLst>
          </p:cNvPr>
          <p:cNvCxnSpPr>
            <a:cxnSpLocks/>
            <a:stCxn id="7" idx="0"/>
            <a:endCxn id="11" idx="2"/>
          </p:cNvCxnSpPr>
          <p:nvPr/>
        </p:nvCxnSpPr>
        <p:spPr>
          <a:xfrm flipV="1">
            <a:off x="6011335" y="3529554"/>
            <a:ext cx="1" cy="267892"/>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3BA01CE-90BB-4034-A8CC-FD6A1F8AEE97}"/>
              </a:ext>
            </a:extLst>
          </p:cNvPr>
          <p:cNvCxnSpPr>
            <a:cxnSpLocks/>
            <a:stCxn id="12" idx="4"/>
          </p:cNvCxnSpPr>
          <p:nvPr/>
        </p:nvCxnSpPr>
        <p:spPr>
          <a:xfrm>
            <a:off x="7323909" y="4234307"/>
            <a:ext cx="0" cy="31991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7275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62034-F8D6-404E-A052-2B3D112B2CDB}"/>
              </a:ext>
            </a:extLst>
          </p:cNvPr>
          <p:cNvSpPr>
            <a:spLocks noGrp="1"/>
          </p:cNvSpPr>
          <p:nvPr>
            <p:ph type="title"/>
          </p:nvPr>
        </p:nvSpPr>
        <p:spPr/>
        <p:txBody>
          <a:bodyPr/>
          <a:lstStyle/>
          <a:p>
            <a:r>
              <a:rPr lang="en-US" dirty="0"/>
              <a:t>CVE Transfer Outreach</a:t>
            </a:r>
          </a:p>
        </p:txBody>
      </p:sp>
      <p:sp>
        <p:nvSpPr>
          <p:cNvPr id="3" name="Content Placeholder 2">
            <a:extLst>
              <a:ext uri="{FF2B5EF4-FFF2-40B4-BE49-F238E27FC236}">
                <a16:creationId xmlns:a16="http://schemas.microsoft.com/office/drawing/2014/main" id="{1A12920B-5B12-4122-B70D-6CB7516CCBB6}"/>
              </a:ext>
            </a:extLst>
          </p:cNvPr>
          <p:cNvSpPr>
            <a:spLocks noGrp="1"/>
          </p:cNvSpPr>
          <p:nvPr>
            <p:ph idx="1"/>
          </p:nvPr>
        </p:nvSpPr>
        <p:spPr>
          <a:xfrm>
            <a:off x="818707" y="1103833"/>
            <a:ext cx="7506586" cy="5090474"/>
          </a:xfrm>
        </p:spPr>
        <p:txBody>
          <a:bodyPr>
            <a:normAutofit/>
          </a:bodyPr>
          <a:lstStyle/>
          <a:p>
            <a:r>
              <a:rPr lang="en-US" dirty="0"/>
              <a:t>More information is available on SBA’s website: </a:t>
            </a:r>
            <a:r>
              <a:rPr lang="en-US" dirty="0">
                <a:hlinkClick r:id="rId2"/>
              </a:rPr>
              <a:t>https://www.sba.gov/federal-contracting/contracting-assistance-programs/veteran-assistance-programs</a:t>
            </a:r>
            <a:r>
              <a:rPr lang="en-US" dirty="0"/>
              <a:t> </a:t>
            </a:r>
          </a:p>
          <a:p>
            <a:pPr algn="l"/>
            <a:endParaRPr lang="en-US" b="0" i="0" dirty="0">
              <a:solidFill>
                <a:srgbClr val="1B1E29"/>
              </a:solidFill>
              <a:effectLst/>
              <a:latin typeface="Source Sans Pro" panose="020B0503030403020204" pitchFamily="34" charset="0"/>
            </a:endParaRPr>
          </a:p>
          <a:p>
            <a:pPr algn="l"/>
            <a:r>
              <a:rPr lang="en-US" b="0" i="0" dirty="0">
                <a:solidFill>
                  <a:srgbClr val="1B1E29"/>
                </a:solidFill>
                <a:effectLst/>
                <a:latin typeface="Source Sans Pro" panose="020B0503030403020204" pitchFamily="34" charset="0"/>
              </a:rPr>
              <a:t>For questions about CVE’s transfer to SBA, </a:t>
            </a:r>
            <a:r>
              <a:rPr lang="en-US" dirty="0">
                <a:solidFill>
                  <a:srgbClr val="1B1E29"/>
                </a:solidFill>
                <a:latin typeface="Source Sans Pro" panose="020B0503030403020204" pitchFamily="34" charset="0"/>
              </a:rPr>
              <a:t>or if you would like to receive monthly email updates, </a:t>
            </a:r>
            <a:r>
              <a:rPr lang="en-US" b="0" i="0" dirty="0">
                <a:solidFill>
                  <a:srgbClr val="1B1E29"/>
                </a:solidFill>
                <a:effectLst/>
                <a:latin typeface="Source Sans Pro" panose="020B0503030403020204" pitchFamily="34" charset="0"/>
              </a:rPr>
              <a:t>please email: </a:t>
            </a:r>
            <a:r>
              <a:rPr lang="en-US" b="0" i="0" dirty="0">
                <a:solidFill>
                  <a:srgbClr val="1B1E29"/>
                </a:solidFill>
                <a:effectLst/>
                <a:latin typeface="Source Sans Pro" panose="020B0503030403020204" pitchFamily="34" charset="0"/>
                <a:hlinkClick r:id="rId3"/>
              </a:rPr>
              <a:t>cvetransfer@sba.gov</a:t>
            </a:r>
            <a:r>
              <a:rPr lang="en-US" b="0" i="0" dirty="0">
                <a:solidFill>
                  <a:srgbClr val="1B1E29"/>
                </a:solidFill>
                <a:effectLst/>
                <a:latin typeface="Source Sans Pro" panose="020B0503030403020204" pitchFamily="34" charset="0"/>
              </a:rPr>
              <a:t>.</a:t>
            </a:r>
          </a:p>
          <a:p>
            <a:pPr algn="l"/>
            <a:endParaRPr lang="en-US" dirty="0">
              <a:solidFill>
                <a:srgbClr val="1B1E29"/>
              </a:solidFill>
              <a:latin typeface="Source Sans Pro" panose="020B0503030403020204" pitchFamily="34" charset="0"/>
            </a:endParaRPr>
          </a:p>
          <a:p>
            <a:r>
              <a:rPr lang="en-US" dirty="0">
                <a:solidFill>
                  <a:srgbClr val="1B1E29"/>
                </a:solidFill>
                <a:latin typeface="Source Sans Pro" panose="020B0503030403020204" pitchFamily="34" charset="0"/>
              </a:rPr>
              <a:t>Next public briefing on CVE transfer: June 2, 2022, during the Advisory Committee on Veterans Business Affairs (meeting details forthcoming).</a:t>
            </a:r>
          </a:p>
          <a:p>
            <a:pPr marL="0" indent="0" algn="l">
              <a:buNone/>
            </a:pPr>
            <a:endParaRPr lang="en-US" dirty="0">
              <a:solidFill>
                <a:srgbClr val="1B1E29"/>
              </a:solidFill>
              <a:latin typeface="Source Sans Pro" panose="020B0503030403020204" pitchFamily="34" charset="0"/>
            </a:endParaRPr>
          </a:p>
          <a:p>
            <a:pPr algn="l"/>
            <a:r>
              <a:rPr lang="en-US" dirty="0">
                <a:solidFill>
                  <a:srgbClr val="1B1E29"/>
                </a:solidFill>
                <a:latin typeface="Source Sans Pro" panose="020B0503030403020204" pitchFamily="34" charset="0"/>
              </a:rPr>
              <a:t>Coming soon, Summer 2022: “Office Hours” to inform VOSBs and the public about the transfer, what to expect, and to get questions answered. </a:t>
            </a:r>
          </a:p>
          <a:p>
            <a:pPr algn="l"/>
            <a:endParaRPr lang="en-US" dirty="0">
              <a:solidFill>
                <a:srgbClr val="1B1E29"/>
              </a:solidFill>
              <a:latin typeface="Source Sans Pro" panose="020B0503030403020204" pitchFamily="34" charset="0"/>
            </a:endParaRPr>
          </a:p>
        </p:txBody>
      </p:sp>
      <p:sp>
        <p:nvSpPr>
          <p:cNvPr id="4" name="Slide Number Placeholder 3">
            <a:extLst>
              <a:ext uri="{FF2B5EF4-FFF2-40B4-BE49-F238E27FC236}">
                <a16:creationId xmlns:a16="http://schemas.microsoft.com/office/drawing/2014/main" id="{4C9758E2-45D2-4F9B-B6B3-47D57F213C7F}"/>
              </a:ext>
            </a:extLst>
          </p:cNvPr>
          <p:cNvSpPr>
            <a:spLocks noGrp="1"/>
          </p:cNvSpPr>
          <p:nvPr>
            <p:ph type="sldNum" sz="quarter" idx="12"/>
          </p:nvPr>
        </p:nvSpPr>
        <p:spPr/>
        <p:txBody>
          <a:bodyPr/>
          <a:lstStyle/>
          <a:p>
            <a:fld id="{B1AB44B9-F1EC-4F4B-88D4-413245C9CD3E}" type="slidenum">
              <a:rPr lang="en-US" smtClean="0"/>
              <a:t>7</a:t>
            </a:fld>
            <a:endParaRPr lang="en-US"/>
          </a:p>
        </p:txBody>
      </p:sp>
    </p:spTree>
    <p:extLst>
      <p:ext uri="{BB962C8B-B14F-4D97-AF65-F5344CB8AC3E}">
        <p14:creationId xmlns:p14="http://schemas.microsoft.com/office/powerpoint/2010/main" val="3943764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BF1CE-1F4B-4876-889B-D73777B30252}"/>
              </a:ext>
            </a:extLst>
          </p:cNvPr>
          <p:cNvSpPr>
            <a:spLocks noGrp="1"/>
          </p:cNvSpPr>
          <p:nvPr>
            <p:ph type="ctrTitle"/>
          </p:nvPr>
        </p:nvSpPr>
        <p:spPr>
          <a:xfrm>
            <a:off x="1143000" y="1251592"/>
            <a:ext cx="6858000" cy="2387600"/>
          </a:xfrm>
        </p:spPr>
        <p:txBody>
          <a:bodyPr/>
          <a:lstStyle/>
          <a:p>
            <a:r>
              <a:rPr lang="en-US" dirty="0"/>
              <a:t>Advancing Equity in Federal Procurement</a:t>
            </a:r>
          </a:p>
        </p:txBody>
      </p:sp>
    </p:spTree>
    <p:extLst>
      <p:ext uri="{BB962C8B-B14F-4D97-AF65-F5344CB8AC3E}">
        <p14:creationId xmlns:p14="http://schemas.microsoft.com/office/powerpoint/2010/main" val="3532712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7459" y="830144"/>
            <a:ext cx="8148399" cy="5741194"/>
          </a:xfrm>
        </p:spPr>
        <p:txBody>
          <a:bodyPr vert="horz" lIns="91440" tIns="45720" rIns="91440" bIns="45720" rtlCol="0" anchor="t">
            <a:noAutofit/>
          </a:bodyPr>
          <a:lstStyle/>
          <a:p>
            <a:pPr marL="0" indent="0">
              <a:lnSpc>
                <a:spcPct val="100000"/>
              </a:lnSpc>
              <a:spcBef>
                <a:spcPts val="0"/>
              </a:spcBef>
              <a:buNone/>
            </a:pPr>
            <a:endParaRPr lang="en-US" sz="1800" b="1" dirty="0">
              <a:latin typeface="Source Sans Pro" panose="020B0503030403020204" pitchFamily="34" charset="0"/>
            </a:endParaRPr>
          </a:p>
          <a:p>
            <a:pPr>
              <a:lnSpc>
                <a:spcPct val="100000"/>
              </a:lnSpc>
              <a:spcBef>
                <a:spcPts val="0"/>
              </a:spcBef>
            </a:pPr>
            <a:r>
              <a:rPr lang="en-US" sz="1800" dirty="0">
                <a:latin typeface="Source Sans Pro" panose="020B0503030403020204" pitchFamily="34" charset="0"/>
                <a:ea typeface="Source Sans Pro" panose="020B0503030403020204" pitchFamily="34" charset="0"/>
              </a:rPr>
              <a:t>SBA is committed to increasing equity and leveling the playing field for underserved small business owners:</a:t>
            </a:r>
          </a:p>
          <a:p>
            <a:pPr lvl="1">
              <a:lnSpc>
                <a:spcPct val="100000"/>
              </a:lnSpc>
              <a:spcBef>
                <a:spcPts val="0"/>
              </a:spcBef>
            </a:pPr>
            <a:r>
              <a:rPr lang="en-US" sz="1500" dirty="0">
                <a:effectLst/>
                <a:latin typeface="Source Sans Pro" panose="020B0503030403020204" pitchFamily="34" charset="0"/>
                <a:ea typeface="Source Sans Pro" panose="020B0503030403020204" pitchFamily="34" charset="0"/>
              </a:rPr>
              <a:t>Increased Small</a:t>
            </a:r>
            <a:r>
              <a:rPr lang="en-US" sz="1500" dirty="0">
                <a:latin typeface="Source Sans Pro" panose="020B0503030403020204" pitchFamily="34" charset="0"/>
                <a:ea typeface="Source Sans Pro" panose="020B0503030403020204" pitchFamily="34" charset="0"/>
              </a:rPr>
              <a:t> Disadvantaged Business (SDB) Contracting Goal from 5 to 11% in FY 2022</a:t>
            </a:r>
          </a:p>
          <a:p>
            <a:pPr lvl="1">
              <a:lnSpc>
                <a:spcPct val="100000"/>
              </a:lnSpc>
              <a:spcBef>
                <a:spcPts val="0"/>
              </a:spcBef>
            </a:pPr>
            <a:r>
              <a:rPr lang="en-US" sz="1500" dirty="0">
                <a:latin typeface="Source Sans Pro" panose="020B0503030403020204" pitchFamily="34" charset="0"/>
                <a:ea typeface="Source Sans Pro" panose="020B0503030403020204" pitchFamily="34" charset="0"/>
              </a:rPr>
              <a:t>New goal to ensure that 15% of federal contracts go to SDBs by FY 2025</a:t>
            </a:r>
          </a:p>
          <a:p>
            <a:pPr marL="457200" lvl="1" indent="0">
              <a:lnSpc>
                <a:spcPct val="100000"/>
              </a:lnSpc>
              <a:spcBef>
                <a:spcPts val="0"/>
              </a:spcBef>
              <a:buNone/>
            </a:pPr>
            <a:endParaRPr lang="en-US" sz="1500" dirty="0">
              <a:latin typeface="Source Sans Pro" panose="020B0503030403020204" pitchFamily="34" charset="0"/>
              <a:ea typeface="Source Sans Pro" panose="020B0503030403020204" pitchFamily="34" charset="0"/>
            </a:endParaRPr>
          </a:p>
          <a:p>
            <a:pPr>
              <a:lnSpc>
                <a:spcPct val="100000"/>
              </a:lnSpc>
              <a:spcBef>
                <a:spcPts val="0"/>
              </a:spcBef>
            </a:pPr>
            <a:r>
              <a:rPr lang="en-US" sz="1800" dirty="0">
                <a:effectLst/>
                <a:latin typeface="Source Sans Pro" panose="020B0503030403020204" pitchFamily="34" charset="0"/>
                <a:ea typeface="Source Sans Pro" panose="020B0503030403020204" pitchFamily="34" charset="0"/>
              </a:rPr>
              <a:t>In FY 2020, </a:t>
            </a:r>
            <a:r>
              <a:rPr lang="en-US" sz="1800" dirty="0">
                <a:latin typeface="Source Sans Pro" panose="020B0503030403020204" pitchFamily="34" charset="0"/>
                <a:ea typeface="Source Sans Pro" panose="020B0503030403020204" pitchFamily="34" charset="0"/>
              </a:rPr>
              <a:t>the federal government exceeded its small business contracting goal, awarding $145.7 billion in federal contracts to small businesses; $23.94 billion went to service-disabled veteran-owned small businesses. </a:t>
            </a:r>
            <a:endParaRPr lang="en-US" sz="1800" dirty="0">
              <a:latin typeface="Source Sans Pro" panose="020B0503030403020204" pitchFamily="34" charset="0"/>
            </a:endParaRPr>
          </a:p>
          <a:p>
            <a:pPr>
              <a:lnSpc>
                <a:spcPct val="100000"/>
              </a:lnSpc>
              <a:spcBef>
                <a:spcPts val="0"/>
              </a:spcBef>
            </a:pPr>
            <a:endParaRPr lang="en-US" sz="1800" dirty="0">
              <a:latin typeface="Source Sans Pro" panose="020B0503030403020204" pitchFamily="34" charset="0"/>
            </a:endParaRPr>
          </a:p>
          <a:p>
            <a:pPr>
              <a:lnSpc>
                <a:spcPct val="100000"/>
              </a:lnSpc>
              <a:spcBef>
                <a:spcPts val="0"/>
              </a:spcBef>
            </a:pPr>
            <a:r>
              <a:rPr lang="en-US" sz="1800" dirty="0">
                <a:latin typeface="Source Sans Pro" panose="020B0503030403020204" pitchFamily="34" charset="0"/>
              </a:rPr>
              <a:t>SBA sent letters to federal agencies last week related to setting FY22 contracting goals. SBA set a goal to dedicate 65% of SBA contracting dollars to small businesses and 55% of SBA contracting dollars will go to SDBs in FY22. </a:t>
            </a:r>
          </a:p>
          <a:p>
            <a:pPr>
              <a:lnSpc>
                <a:spcPct val="100000"/>
              </a:lnSpc>
              <a:spcBef>
                <a:spcPts val="0"/>
              </a:spcBef>
            </a:pPr>
            <a:endParaRPr lang="en-US" sz="1800" dirty="0">
              <a:latin typeface="Source Sans Pro" panose="020B0503030403020204" pitchFamily="34" charset="0"/>
            </a:endParaRPr>
          </a:p>
          <a:p>
            <a:pPr>
              <a:lnSpc>
                <a:spcPct val="100000"/>
              </a:lnSpc>
              <a:spcBef>
                <a:spcPts val="0"/>
              </a:spcBef>
            </a:pPr>
            <a:r>
              <a:rPr lang="en-US" sz="1800" dirty="0">
                <a:latin typeface="Source Sans Pro" panose="020B0503030403020204" pitchFamily="34" charset="0"/>
              </a:rPr>
              <a:t>SBA will work with federal agencies to track new contractors entering into federal procurement.</a:t>
            </a:r>
          </a:p>
          <a:p>
            <a:pPr marL="0" indent="0">
              <a:lnSpc>
                <a:spcPct val="100000"/>
              </a:lnSpc>
              <a:spcBef>
                <a:spcPts val="0"/>
              </a:spcBef>
              <a:buNone/>
            </a:pPr>
            <a:endParaRPr lang="en-US" sz="1800" dirty="0">
              <a:latin typeface="Source Sans Pro" panose="020B0503030403020204" pitchFamily="34" charset="0"/>
            </a:endParaRPr>
          </a:p>
          <a:p>
            <a:pPr>
              <a:lnSpc>
                <a:spcPct val="100000"/>
              </a:lnSpc>
              <a:spcBef>
                <a:spcPts val="0"/>
              </a:spcBef>
            </a:pPr>
            <a:r>
              <a:rPr lang="en-US" sz="1800" dirty="0">
                <a:latin typeface="Source Sans Pro" panose="020B0503030403020204" pitchFamily="34" charset="0"/>
                <a:ea typeface="Source Sans Pro" panose="020B0503030403020204" pitchFamily="34" charset="0"/>
              </a:rPr>
              <a:t>SBA implemented five major Equity in Procurement policies, including changes to Category management, that officially went into effect in 2021. </a:t>
            </a:r>
            <a:r>
              <a:rPr lang="en-US" sz="1800" i="1" dirty="0">
                <a:latin typeface="Source Sans Pro" panose="020B0503030403020204" pitchFamily="34" charset="0"/>
                <a:ea typeface="Source Sans Pro" panose="020B0503030403020204" pitchFamily="34" charset="0"/>
              </a:rPr>
              <a:t>See next slide</a:t>
            </a:r>
            <a:r>
              <a:rPr lang="en-US" sz="1800" dirty="0">
                <a:latin typeface="Source Sans Pro" panose="020B0503030403020204" pitchFamily="34" charset="0"/>
                <a:ea typeface="Source Sans Pro" panose="020B0503030403020204" pitchFamily="34" charset="0"/>
              </a:rPr>
              <a:t>.</a:t>
            </a:r>
            <a:endParaRPr lang="en-US" sz="1800" i="1" dirty="0">
              <a:latin typeface="Source Sans Pro" panose="020B0503030403020204" pitchFamily="34" charset="0"/>
              <a:ea typeface="Source Sans Pro" panose="020B0503030403020204" pitchFamily="34" charset="0"/>
            </a:endParaRPr>
          </a:p>
          <a:p>
            <a:pPr marL="0" indent="0">
              <a:lnSpc>
                <a:spcPct val="100000"/>
              </a:lnSpc>
              <a:spcBef>
                <a:spcPts val="0"/>
              </a:spcBef>
              <a:buNone/>
            </a:pPr>
            <a:endParaRPr lang="en-US" sz="1800" dirty="0">
              <a:latin typeface="Source Sans Pro" panose="020B0503030403020204" pitchFamily="34"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3C0FBF-5775-B247-928D-19191E4CA979}" type="slidenum">
              <a:rPr kumimoji="0" lang="en-US" sz="900" b="0" i="0" u="none" strike="noStrike" kern="1200" cap="none" spc="0" normalizeH="0" baseline="0" noProof="0" smtClean="0">
                <a:ln>
                  <a:noFill/>
                </a:ln>
                <a:solidFill>
                  <a:srgbClr val="1B1E29">
                    <a:tint val="75000"/>
                  </a:srgbClr>
                </a:solidFill>
                <a:effectLst/>
                <a:uLnTx/>
                <a:uFillTx/>
                <a:latin typeface="Source Sans Pro" charset="0"/>
                <a:ea typeface="Source Sans Pro"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900" b="0" i="0" u="none" strike="noStrike" kern="1200" cap="none" spc="0" normalizeH="0" baseline="0" noProof="0">
              <a:ln>
                <a:noFill/>
              </a:ln>
              <a:solidFill>
                <a:srgbClr val="1B1E29">
                  <a:tint val="75000"/>
                </a:srgbClr>
              </a:solidFill>
              <a:effectLst/>
              <a:uLnTx/>
              <a:uFillTx/>
              <a:latin typeface="Source Sans Pro" charset="0"/>
              <a:ea typeface="Source Sans Pro" charset="0"/>
            </a:endParaRPr>
          </a:p>
        </p:txBody>
      </p:sp>
      <p:sp>
        <p:nvSpPr>
          <p:cNvPr id="2" name="Title 1"/>
          <p:cNvSpPr>
            <a:spLocks noGrp="1"/>
          </p:cNvSpPr>
          <p:nvPr>
            <p:ph type="title"/>
          </p:nvPr>
        </p:nvSpPr>
        <p:spPr/>
        <p:txBody>
          <a:bodyPr/>
          <a:lstStyle/>
          <a:p>
            <a:r>
              <a:rPr lang="en-US" dirty="0">
                <a:latin typeface="Source Sans Pro" panose="020B0503030403020204" pitchFamily="34" charset="0"/>
              </a:rPr>
              <a:t>Advancing Equity in Federal Procurement</a:t>
            </a:r>
          </a:p>
        </p:txBody>
      </p:sp>
    </p:spTree>
    <p:extLst>
      <p:ext uri="{BB962C8B-B14F-4D97-AF65-F5344CB8AC3E}">
        <p14:creationId xmlns:p14="http://schemas.microsoft.com/office/powerpoint/2010/main" val="30866743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1">
      <a:dk1>
        <a:srgbClr val="1B1E29"/>
      </a:dk1>
      <a:lt1>
        <a:srgbClr val="FFFFFF"/>
      </a:lt1>
      <a:dk2>
        <a:srgbClr val="002E6D"/>
      </a:dk2>
      <a:lt2>
        <a:srgbClr val="007DBC"/>
      </a:lt2>
      <a:accent1>
        <a:srgbClr val="969696"/>
      </a:accent1>
      <a:accent2>
        <a:srgbClr val="197E4E"/>
      </a:accent2>
      <a:accent3>
        <a:srgbClr val="F1C400"/>
      </a:accent3>
      <a:accent4>
        <a:srgbClr val="7AC5EB"/>
      </a:accent4>
      <a:accent5>
        <a:srgbClr val="CC0000"/>
      </a:accent5>
      <a:accent6>
        <a:srgbClr val="FFFFFF"/>
      </a:accent6>
      <a:hlink>
        <a:srgbClr val="007DBC"/>
      </a:hlink>
      <a:folHlink>
        <a:srgbClr val="7AC5EB"/>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BA-Template-4x3" id="{10B8EB85-0603-6C4A-B199-97FFBF5C934D}" vid="{C65D1D54-2505-3642-821A-0245DDC064B5}"/>
    </a:ext>
  </a:extLst>
</a:theme>
</file>

<file path=ppt/theme/theme3.xml><?xml version="1.0" encoding="utf-8"?>
<a:theme xmlns:a="http://schemas.openxmlformats.org/drawingml/2006/main" name="2_Office Theme">
  <a:themeElements>
    <a:clrScheme name="Custom 1">
      <a:dk1>
        <a:srgbClr val="1B1E29"/>
      </a:dk1>
      <a:lt1>
        <a:srgbClr val="FFFFFF"/>
      </a:lt1>
      <a:dk2>
        <a:srgbClr val="002E6D"/>
      </a:dk2>
      <a:lt2>
        <a:srgbClr val="007DBC"/>
      </a:lt2>
      <a:accent1>
        <a:srgbClr val="969696"/>
      </a:accent1>
      <a:accent2>
        <a:srgbClr val="197E4E"/>
      </a:accent2>
      <a:accent3>
        <a:srgbClr val="F1C400"/>
      </a:accent3>
      <a:accent4>
        <a:srgbClr val="7AC5EB"/>
      </a:accent4>
      <a:accent5>
        <a:srgbClr val="CC0000"/>
      </a:accent5>
      <a:accent6>
        <a:srgbClr val="FFFFFF"/>
      </a:accent6>
      <a:hlink>
        <a:srgbClr val="007DBC"/>
      </a:hlink>
      <a:folHlink>
        <a:srgbClr val="7AC5EB"/>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BA-Template-4x3" id="{10B8EB85-0603-6C4A-B199-97FFBF5C934D}" vid="{C65D1D54-2505-3642-821A-0245DDC064B5}"/>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TotalTime>
  <Words>1425</Words>
  <Application>Microsoft Office PowerPoint</Application>
  <PresentationFormat>On-screen Show (4:3)</PresentationFormat>
  <Paragraphs>133</Paragraphs>
  <Slides>13</Slides>
  <Notes>4</Notes>
  <HiddenSlides>0</HiddenSlides>
  <MMClips>1</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13</vt:i4>
      </vt:variant>
    </vt:vector>
  </HeadingPairs>
  <TitlesOfParts>
    <vt:vector size="22" baseType="lpstr">
      <vt:lpstr>Arial</vt:lpstr>
      <vt:lpstr>Assistant</vt:lpstr>
      <vt:lpstr>Calibri</vt:lpstr>
      <vt:lpstr>Calibri Light</vt:lpstr>
      <vt:lpstr>Source Sans Pro</vt:lpstr>
      <vt:lpstr>Times New Roman</vt:lpstr>
      <vt:lpstr>Office Theme</vt:lpstr>
      <vt:lpstr>1_Office Theme</vt:lpstr>
      <vt:lpstr>2_Office Theme</vt:lpstr>
      <vt:lpstr>National Veteran Small Business Coalition  Webinar</vt:lpstr>
      <vt:lpstr>Agenda</vt:lpstr>
      <vt:lpstr>CVE Transfer</vt:lpstr>
      <vt:lpstr>CVE Transfer Background</vt:lpstr>
      <vt:lpstr>Top of Mind</vt:lpstr>
      <vt:lpstr>FY22-23 CVE Migration Timeline</vt:lpstr>
      <vt:lpstr>CVE Transfer Outreach</vt:lpstr>
      <vt:lpstr>Advancing Equity in Federal Procurement</vt:lpstr>
      <vt:lpstr>Advancing Equity in Federal Procurement</vt:lpstr>
      <vt:lpstr>Advancing Equity in Federal Procurement, continued</vt:lpstr>
      <vt:lpstr>Surety Bonds</vt:lpstr>
      <vt:lpstr>Surety Bonds</vt:lpstr>
      <vt:lpstr>General Questions: veterans.business@sba.gov   CVE Questions:  cvetransfer@sba.gov   AND FOLLOW US ON SOCIAL:  WWW.FACEBOOK.COM/BOOTS2BUSINESS WWW.TWITTER.COM/BOOTS2BUSINESS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CVE Transfer Update</dc:title>
  <dc:creator>Starkman, Taylor C. (Contractor)</dc:creator>
  <cp:lastModifiedBy>Starkman, Taylor C. (Contractor)</cp:lastModifiedBy>
  <cp:revision>4</cp:revision>
  <dcterms:created xsi:type="dcterms:W3CDTF">2022-03-28T16:20:12Z</dcterms:created>
  <dcterms:modified xsi:type="dcterms:W3CDTF">2022-04-14T20:42:20Z</dcterms:modified>
</cp:coreProperties>
</file>