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57" r:id="rId4"/>
    <p:sldId id="260" r:id="rId5"/>
    <p:sldId id="258"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27"/>
  </p:normalViewPr>
  <p:slideViewPr>
    <p:cSldViewPr snapToGrid="0" snapToObjects="1">
      <p:cViewPr varScale="1">
        <p:scale>
          <a:sx n="86" d="100"/>
          <a:sy n="86" d="100"/>
        </p:scale>
        <p:origin x="4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dirty="0"/>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dirty="0"/>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24899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235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5/20/2019</a:t>
            </a:fld>
            <a:endParaRPr lang="en-US" dirty="0"/>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dirty="0"/>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5/20/2019</a:t>
            </a:fld>
            <a:endParaRPr lang="en-US" dirty="0"/>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dirty="0"/>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3">
            <a:alphaModFix/>
            <a:duotone>
              <a:schemeClr val="bg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elefantasmagoria/Documents/Freelance/Joder%20Communications/DTS/Logo/DTS_notag_.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3A63-BC4D-BA46-A2FA-8703BD07F02A}"/>
              </a:ext>
            </a:extLst>
          </p:cNvPr>
          <p:cNvSpPr>
            <a:spLocks noGrp="1"/>
          </p:cNvSpPr>
          <p:nvPr>
            <p:ph type="ctrTitle"/>
          </p:nvPr>
        </p:nvSpPr>
        <p:spPr/>
        <p:txBody>
          <a:bodyPr/>
          <a:lstStyle/>
          <a:p>
            <a:endParaRPr lang="en-US" dirty="0"/>
          </a:p>
        </p:txBody>
      </p:sp>
      <p:pic>
        <p:nvPicPr>
          <p:cNvPr id="7" name="Picture 6" descr="A group of colorful buildings&#10;&#10;Description automatically generated">
            <a:extLst>
              <a:ext uri="{FF2B5EF4-FFF2-40B4-BE49-F238E27FC236}">
                <a16:creationId xmlns:a16="http://schemas.microsoft.com/office/drawing/2014/main" id="{664E27E2-0918-794F-9767-1D7D068D181C}"/>
              </a:ext>
            </a:extLst>
          </p:cNvPr>
          <p:cNvPicPr>
            <a:picLocks noChangeAspect="1"/>
          </p:cNvPicPr>
          <p:nvPr/>
        </p:nvPicPr>
        <p:blipFill>
          <a:blip r:embed="rId2"/>
          <a:stretch>
            <a:fillRect/>
          </a:stretch>
        </p:blipFill>
        <p:spPr>
          <a:xfrm>
            <a:off x="12878" y="0"/>
            <a:ext cx="12179121" cy="6858000"/>
          </a:xfrm>
          <a:prstGeom prst="rect">
            <a:avLst/>
          </a:prstGeom>
        </p:spPr>
      </p:pic>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7" name="Rectangle 16">
            <a:extLst>
              <a:ext uri="{FF2B5EF4-FFF2-40B4-BE49-F238E27FC236}">
                <a16:creationId xmlns:a16="http://schemas.microsoft.com/office/drawing/2014/main" id="{C0E00026-E9EF-7140-9994-59DCE2B8E7C6}"/>
              </a:ext>
            </a:extLst>
          </p:cNvPr>
          <p:cNvSpPr/>
          <p:nvPr/>
        </p:nvSpPr>
        <p:spPr>
          <a:xfrm>
            <a:off x="284813" y="177588"/>
            <a:ext cx="4381712" cy="3764825"/>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B6FADCF-B848-B349-B5D6-D661CD46568C}"/>
              </a:ext>
            </a:extLst>
          </p:cNvPr>
          <p:cNvSpPr txBox="1"/>
          <p:nvPr/>
        </p:nvSpPr>
        <p:spPr>
          <a:xfrm>
            <a:off x="269823" y="291366"/>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
        <p:nvSpPr>
          <p:cNvPr id="18" name="TextBox 17">
            <a:extLst>
              <a:ext uri="{FF2B5EF4-FFF2-40B4-BE49-F238E27FC236}">
                <a16:creationId xmlns:a16="http://schemas.microsoft.com/office/drawing/2014/main" id="{53DE4683-A10C-A145-B07E-B64C628706D4}"/>
              </a:ext>
            </a:extLst>
          </p:cNvPr>
          <p:cNvSpPr txBox="1"/>
          <p:nvPr/>
        </p:nvSpPr>
        <p:spPr>
          <a:xfrm>
            <a:off x="299803" y="622086"/>
            <a:ext cx="4237057" cy="2277547"/>
          </a:xfrm>
          <a:prstGeom prst="rect">
            <a:avLst/>
          </a:prstGeom>
          <a:noFill/>
        </p:spPr>
        <p:txBody>
          <a:bodyPr wrap="none" rtlCol="0">
            <a:spAutoFit/>
          </a:bodyPr>
          <a:lstStyle/>
          <a:p>
            <a:r>
              <a:rPr lang="en-US" sz="14200" dirty="0">
                <a:solidFill>
                  <a:schemeClr val="bg1"/>
                </a:solidFill>
                <a:latin typeface="Helvetica" pitchFamily="2" charset="0"/>
              </a:rPr>
              <a:t>2019</a:t>
            </a:r>
          </a:p>
        </p:txBody>
      </p:sp>
    </p:spTree>
    <p:extLst>
      <p:ext uri="{BB962C8B-B14F-4D97-AF65-F5344CB8AC3E}">
        <p14:creationId xmlns:p14="http://schemas.microsoft.com/office/powerpoint/2010/main" val="258986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4281-3071-FE4C-A57B-E3CDA6E4D325}"/>
              </a:ext>
            </a:extLst>
          </p:cNvPr>
          <p:cNvSpPr>
            <a:spLocks noGrp="1"/>
          </p:cNvSpPr>
          <p:nvPr>
            <p:ph type="title"/>
          </p:nvPr>
        </p:nvSpPr>
        <p:spPr/>
        <p:txBody>
          <a:bodyPr/>
          <a:lstStyle/>
          <a:p>
            <a:r>
              <a:rPr lang="en-US" b="1" dirty="0"/>
              <a:t>Your Strategic Roadmap: For 2019 and Beyond</a:t>
            </a:r>
            <a:endParaRPr lang="en-US" dirty="0"/>
          </a:p>
        </p:txBody>
      </p:sp>
      <p:sp>
        <p:nvSpPr>
          <p:cNvPr id="3" name="Content Placeholder 2">
            <a:extLst>
              <a:ext uri="{FF2B5EF4-FFF2-40B4-BE49-F238E27FC236}">
                <a16:creationId xmlns:a16="http://schemas.microsoft.com/office/drawing/2014/main" id="{1729330D-5348-DC46-8A11-B11C5F9560AE}"/>
              </a:ext>
            </a:extLst>
          </p:cNvPr>
          <p:cNvSpPr>
            <a:spLocks noGrp="1"/>
          </p:cNvSpPr>
          <p:nvPr>
            <p:ph idx="1"/>
          </p:nvPr>
        </p:nvSpPr>
        <p:spPr/>
        <p:txBody>
          <a:bodyPr/>
          <a:lstStyle/>
          <a:p>
            <a:r>
              <a:rPr lang="en-US" dirty="0"/>
              <a:t>Why Do You Need A Strategic Plan</a:t>
            </a:r>
          </a:p>
          <a:p>
            <a:r>
              <a:rPr lang="en-US" dirty="0"/>
              <a:t>What Should Be In Your Strategic Plan</a:t>
            </a:r>
          </a:p>
          <a:p>
            <a:r>
              <a:rPr lang="en-US" dirty="0"/>
              <a:t>How Do We Get Started</a:t>
            </a:r>
          </a:p>
          <a:p>
            <a:r>
              <a:rPr lang="en-US" dirty="0"/>
              <a:t>How to Work Your Plan</a:t>
            </a:r>
          </a:p>
          <a:p>
            <a:r>
              <a:rPr lang="en-US" dirty="0"/>
              <a:t>What’s Next</a:t>
            </a:r>
          </a:p>
        </p:txBody>
      </p:sp>
    </p:spTree>
    <p:extLst>
      <p:ext uri="{BB962C8B-B14F-4D97-AF65-F5344CB8AC3E}">
        <p14:creationId xmlns:p14="http://schemas.microsoft.com/office/powerpoint/2010/main" val="191653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r>
              <a:rPr lang="en-US" b="1" dirty="0"/>
              <a:t>5 Signs That You Need A Strategic Plan</a:t>
            </a:r>
            <a:endParaRPr lang="en-US" dirty="0"/>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p:txBody>
          <a:bodyPr/>
          <a:lstStyle/>
          <a:p>
            <a:pPr marL="514350" lvl="0" indent="-514350">
              <a:buFont typeface="+mj-lt"/>
              <a:buAutoNum type="arabicPeriod"/>
            </a:pPr>
            <a:r>
              <a:rPr lang="en-US" dirty="0"/>
              <a:t>Your organization has no long-term plan for success</a:t>
            </a:r>
          </a:p>
          <a:p>
            <a:pPr marL="514350" lvl="0" indent="-514350">
              <a:buFont typeface="+mj-lt"/>
              <a:buAutoNum type="arabicPeriod"/>
            </a:pPr>
            <a:r>
              <a:rPr lang="en-US" dirty="0"/>
              <a:t>There is no formal mission, vision or goals</a:t>
            </a:r>
          </a:p>
          <a:p>
            <a:pPr marL="514350" lvl="0" indent="-514350">
              <a:buFont typeface="+mj-lt"/>
              <a:buAutoNum type="arabicPeriod"/>
            </a:pPr>
            <a:r>
              <a:rPr lang="en-US" dirty="0"/>
              <a:t>When team members are asked about the organization, answers vary or are vague </a:t>
            </a:r>
          </a:p>
          <a:p>
            <a:pPr marL="514350" lvl="0" indent="-514350">
              <a:buFont typeface="+mj-lt"/>
              <a:buAutoNum type="arabicPeriod"/>
            </a:pPr>
            <a:r>
              <a:rPr lang="en-US" dirty="0"/>
              <a:t>Leadership does not or cannot track spending to company objectives</a:t>
            </a:r>
          </a:p>
          <a:p>
            <a:pPr marL="514350" lvl="0" indent="-514350">
              <a:buFont typeface="+mj-lt"/>
              <a:buAutoNum type="arabicPeriod"/>
            </a:pPr>
            <a:r>
              <a:rPr lang="en-US" dirty="0"/>
              <a:t>The organization has evolved and is no longer a one-person show</a:t>
            </a:r>
          </a:p>
          <a:p>
            <a:endParaRPr lang="en-US" dirty="0"/>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1121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1943-B783-9F49-A256-E5F80A4A0D2F}"/>
              </a:ext>
            </a:extLst>
          </p:cNvPr>
          <p:cNvSpPr>
            <a:spLocks noGrp="1"/>
          </p:cNvSpPr>
          <p:nvPr>
            <p:ph type="title"/>
          </p:nvPr>
        </p:nvSpPr>
        <p:spPr/>
        <p:txBody>
          <a:bodyPr/>
          <a:lstStyle/>
          <a:p>
            <a:r>
              <a:rPr lang="en-US" b="1" dirty="0"/>
              <a:t>What Should Be In Your Strategic Plan</a:t>
            </a:r>
          </a:p>
        </p:txBody>
      </p:sp>
      <p:sp>
        <p:nvSpPr>
          <p:cNvPr id="3" name="Content Placeholder 2">
            <a:extLst>
              <a:ext uri="{FF2B5EF4-FFF2-40B4-BE49-F238E27FC236}">
                <a16:creationId xmlns:a16="http://schemas.microsoft.com/office/drawing/2014/main" id="{AC551C5C-3B8E-8E4E-85A5-5D3FC3FBC561}"/>
              </a:ext>
            </a:extLst>
          </p:cNvPr>
          <p:cNvSpPr>
            <a:spLocks noGrp="1"/>
          </p:cNvSpPr>
          <p:nvPr>
            <p:ph idx="1"/>
          </p:nvPr>
        </p:nvSpPr>
        <p:spPr/>
        <p:txBody>
          <a:bodyPr>
            <a:normAutofit/>
          </a:bodyPr>
          <a:lstStyle/>
          <a:p>
            <a:r>
              <a:rPr lang="en-US" sz="2400" b="1" dirty="0"/>
              <a:t>Mission Statement: </a:t>
            </a:r>
          </a:p>
          <a:p>
            <a:pPr lvl="1"/>
            <a:r>
              <a:rPr lang="en-US" sz="2000" dirty="0"/>
              <a:t>Who are you?</a:t>
            </a:r>
          </a:p>
          <a:p>
            <a:pPr lvl="1"/>
            <a:r>
              <a:rPr lang="en-US" sz="2000" dirty="0"/>
              <a:t>What makes you different from other consultant companies?</a:t>
            </a:r>
          </a:p>
          <a:p>
            <a:pPr lvl="1"/>
            <a:r>
              <a:rPr lang="en-US" sz="2000" dirty="0"/>
              <a:t>What is your corporate philosophy?</a:t>
            </a:r>
          </a:p>
          <a:p>
            <a:r>
              <a:rPr lang="en-US" sz="2400" b="1" dirty="0"/>
              <a:t>Vision Statement:</a:t>
            </a:r>
          </a:p>
          <a:p>
            <a:pPr lvl="1"/>
            <a:r>
              <a:rPr lang="en-US" sz="2000" dirty="0"/>
              <a:t>What are your objectives for the future?</a:t>
            </a:r>
          </a:p>
          <a:p>
            <a:pPr lvl="1"/>
            <a:r>
              <a:rPr lang="en-US" sz="2000" dirty="0"/>
              <a:t>What would the achievement of your goals look like?</a:t>
            </a:r>
          </a:p>
          <a:p>
            <a:pPr lvl="1"/>
            <a:r>
              <a:rPr lang="en-US" sz="2000" dirty="0"/>
              <a:t>This could be a strategy statement – where are you are going and how you will get there?</a:t>
            </a:r>
          </a:p>
          <a:p>
            <a:r>
              <a:rPr lang="en-US" sz="2400" b="1" dirty="0"/>
              <a:t>Goals</a:t>
            </a:r>
            <a:r>
              <a:rPr lang="en-US" sz="2400" dirty="0"/>
              <a:t> - Identify what the organization is going to do</a:t>
            </a:r>
          </a:p>
          <a:p>
            <a:r>
              <a:rPr lang="en-US" sz="2400" b="1" dirty="0"/>
              <a:t>Objectives</a:t>
            </a:r>
            <a:r>
              <a:rPr lang="en-US" sz="2400" dirty="0"/>
              <a:t> - State how these goals will be accomplished</a:t>
            </a:r>
          </a:p>
        </p:txBody>
      </p:sp>
    </p:spTree>
    <p:extLst>
      <p:ext uri="{BB962C8B-B14F-4D97-AF65-F5344CB8AC3E}">
        <p14:creationId xmlns:p14="http://schemas.microsoft.com/office/powerpoint/2010/main" val="51930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t>How Do We Get Started</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normAutofit fontScale="92500" lnSpcReduction="10000"/>
          </a:bodyPr>
          <a:lstStyle/>
          <a:p>
            <a:r>
              <a:rPr lang="en-US" b="1" dirty="0"/>
              <a:t>Strategic planning starts with Senior leadership</a:t>
            </a:r>
          </a:p>
          <a:p>
            <a:pPr lvl="1"/>
            <a:r>
              <a:rPr lang="en-US" dirty="0"/>
              <a:t>First the organization needs to establish a core team executive leadership to develop a strategic plan.  This step is critical to the success of any strategic plan</a:t>
            </a:r>
            <a:r>
              <a:rPr lang="en-US" b="1" dirty="0"/>
              <a:t>. </a:t>
            </a:r>
          </a:p>
          <a:p>
            <a:endParaRPr lang="en-US" b="1" dirty="0"/>
          </a:p>
          <a:p>
            <a:r>
              <a:rPr lang="en-US" b="1" dirty="0"/>
              <a:t>Don't go it alone</a:t>
            </a:r>
          </a:p>
          <a:p>
            <a:pPr lvl="1"/>
            <a:r>
              <a:rPr lang="en-US" dirty="0"/>
              <a:t>Bringing in outside help can keep things moving and offer a different, often broader perspective on your mission.</a:t>
            </a:r>
          </a:p>
          <a:p>
            <a:endParaRPr lang="en-US" b="1" dirty="0"/>
          </a:p>
          <a:p>
            <a:r>
              <a:rPr lang="en-US" b="1" dirty="0"/>
              <a:t>Mission and vision are the biggies and they can be difficult</a:t>
            </a:r>
          </a:p>
          <a:p>
            <a:pPr lvl="1"/>
            <a:r>
              <a:rPr lang="en-US" dirty="0"/>
              <a:t>An easier start is to first define objectives and desired outcomes. From there you can build up to mission and vision.</a:t>
            </a:r>
          </a:p>
          <a:p>
            <a:pPr marL="0" indent="0">
              <a:buNone/>
            </a:pPr>
            <a:endParaRPr lang="en-US" b="1" dirty="0"/>
          </a:p>
        </p:txBody>
      </p:sp>
    </p:spTree>
    <p:extLst>
      <p:ext uri="{BB962C8B-B14F-4D97-AF65-F5344CB8AC3E}">
        <p14:creationId xmlns:p14="http://schemas.microsoft.com/office/powerpoint/2010/main" val="52770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t>How to Work Your Plan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normAutofit fontScale="92500" lnSpcReduction="20000"/>
          </a:bodyPr>
          <a:lstStyle/>
          <a:p>
            <a:r>
              <a:rPr lang="en-US" b="1" dirty="0"/>
              <a:t>Communicate</a:t>
            </a:r>
          </a:p>
          <a:p>
            <a:pPr lvl="1"/>
            <a:r>
              <a:rPr lang="en-US" dirty="0"/>
              <a:t>Tell stakeholders you are creating a strategic plan. Share your mission statement with your team. Remember the “If a tree falls in the woods” theory. If no one knows your mission, vision, goals, or objectives then they don't really exist.</a:t>
            </a:r>
          </a:p>
          <a:p>
            <a:pPr lvl="1"/>
            <a:endParaRPr lang="en-US" b="1" dirty="0"/>
          </a:p>
          <a:p>
            <a:r>
              <a:rPr lang="en-US" b="1" dirty="0"/>
              <a:t>Execute your plan</a:t>
            </a:r>
          </a:p>
          <a:p>
            <a:pPr lvl="1"/>
            <a:r>
              <a:rPr lang="en-US" dirty="0"/>
              <a:t>Don’t file your strategic plan away for a year. Instead, create a concept of operations (CONOPS) that spells out how you will put strategies to work. Be specific about timelines, resources and who will do what.</a:t>
            </a:r>
          </a:p>
          <a:p>
            <a:pPr lvl="1"/>
            <a:endParaRPr lang="en-US" dirty="0"/>
          </a:p>
          <a:p>
            <a:pPr lvl="1"/>
            <a:r>
              <a:rPr lang="en-US" dirty="0"/>
              <a:t>Your CONOPS spells out how to put the plan into action, but that step takes people and resources. Spell out who will do what and when. Often the team providing input for a strategic plan will take the lead on implementation. Tasking people and groups across the organization is a good way for everyone to hear about the plan and buy in to the shared mindset and strategies. </a:t>
            </a:r>
          </a:p>
          <a:p>
            <a:pPr lvl="1"/>
            <a:endParaRPr lang="en-US" dirty="0"/>
          </a:p>
          <a:p>
            <a:pPr lvl="1"/>
            <a:endParaRPr lang="en-US" dirty="0"/>
          </a:p>
          <a:p>
            <a:endParaRPr lang="en-US" b="1" dirty="0"/>
          </a:p>
        </p:txBody>
      </p:sp>
    </p:spTree>
    <p:extLst>
      <p:ext uri="{BB962C8B-B14F-4D97-AF65-F5344CB8AC3E}">
        <p14:creationId xmlns:p14="http://schemas.microsoft.com/office/powerpoint/2010/main" val="400367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t>How to Work Your Plan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normAutofit/>
          </a:bodyPr>
          <a:lstStyle/>
          <a:p>
            <a:r>
              <a:rPr lang="en-US" b="1" dirty="0"/>
              <a:t>Measure</a:t>
            </a:r>
          </a:p>
          <a:p>
            <a:pPr lvl="1"/>
            <a:r>
              <a:rPr lang="en-US" dirty="0"/>
              <a:t>Decide early on how you will measure progress. For some organizations that means metrics based on data, while others are satisfied with an observed shift in perception or awareness.</a:t>
            </a:r>
          </a:p>
          <a:p>
            <a:pPr lvl="1"/>
            <a:endParaRPr lang="en-US" dirty="0"/>
          </a:p>
          <a:p>
            <a:r>
              <a:rPr lang="en-US" b="1" dirty="0"/>
              <a:t>Plan to review and update your plan as things change or on a regular schedule</a:t>
            </a:r>
          </a:p>
          <a:p>
            <a:pPr lvl="1"/>
            <a:r>
              <a:rPr lang="en-US" b="1" dirty="0"/>
              <a:t> </a:t>
            </a:r>
            <a:r>
              <a:rPr lang="en-US" dirty="0"/>
              <a:t>It’s vital that your plan remains a living document, capable of responding to new developments.</a:t>
            </a:r>
            <a:endParaRPr lang="en-US" b="1" dirty="0"/>
          </a:p>
          <a:p>
            <a:pPr lvl="1"/>
            <a:endParaRPr lang="en-US" dirty="0"/>
          </a:p>
          <a:p>
            <a:pPr lvl="1"/>
            <a:endParaRPr lang="en-US" b="1" dirty="0"/>
          </a:p>
          <a:p>
            <a:endParaRPr lang="en-US" b="1" dirty="0"/>
          </a:p>
        </p:txBody>
      </p:sp>
    </p:spTree>
    <p:extLst>
      <p:ext uri="{BB962C8B-B14F-4D97-AF65-F5344CB8AC3E}">
        <p14:creationId xmlns:p14="http://schemas.microsoft.com/office/powerpoint/2010/main" val="367419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t>What’s Next</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normAutofit/>
          </a:bodyPr>
          <a:lstStyle/>
          <a:p>
            <a:pPr marL="0" indent="0" algn="ctr">
              <a:buNone/>
            </a:pPr>
            <a:r>
              <a:rPr lang="en-US" b="1" i="1" dirty="0"/>
              <a:t>The process of developing a strategic plan can be a powerful force for good in your organization. Working together, sharing values and soliciting feedback can boost energy, commitment and morale.  If implemented correctly, your plan and the CONOPS can also yield tangible benefits: stakeholder satisfaction, risk mitigation, teamwork and optimal work scheduling—as well as a clear roadmap for your organization for years.</a:t>
            </a:r>
          </a:p>
          <a:p>
            <a:pPr lvl="1"/>
            <a:endParaRPr lang="en-US" dirty="0"/>
          </a:p>
          <a:p>
            <a:pPr lvl="1"/>
            <a:endParaRPr lang="en-US" dirty="0"/>
          </a:p>
          <a:p>
            <a:pPr lvl="1"/>
            <a:endParaRPr lang="en-US" b="1" dirty="0"/>
          </a:p>
          <a:p>
            <a:endParaRPr lang="en-US" b="1" dirty="0"/>
          </a:p>
        </p:txBody>
      </p:sp>
    </p:spTree>
    <p:extLst>
      <p:ext uri="{BB962C8B-B14F-4D97-AF65-F5344CB8AC3E}">
        <p14:creationId xmlns:p14="http://schemas.microsoft.com/office/powerpoint/2010/main" val="376350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t>Contact Information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normAutofit/>
          </a:bodyPr>
          <a:lstStyle/>
          <a:p>
            <a:pPr marL="0" indent="0">
              <a:buNone/>
            </a:pPr>
            <a:r>
              <a:rPr lang="en-US" b="1" dirty="0"/>
              <a:t>Edward Tuorinsky</a:t>
            </a:r>
            <a:br>
              <a:rPr lang="en-US" b="1" dirty="0"/>
            </a:br>
            <a:r>
              <a:rPr lang="en-US" b="1" dirty="0"/>
              <a:t>Managing Principal</a:t>
            </a:r>
            <a:br>
              <a:rPr lang="en-US" b="1" dirty="0"/>
            </a:br>
            <a:br>
              <a:rPr lang="en-US" b="1" dirty="0"/>
            </a:br>
            <a:br>
              <a:rPr lang="en-US" b="1" dirty="0"/>
            </a:br>
            <a:r>
              <a:rPr lang="en-US" b="1" dirty="0"/>
              <a:t>DTS</a:t>
            </a:r>
            <a:br>
              <a:rPr lang="en-US" b="1" dirty="0"/>
            </a:br>
            <a:r>
              <a:rPr lang="en-US" b="1" dirty="0"/>
              <a:t>Edward.Tuorinsky@consultDTS.com</a:t>
            </a:r>
            <a:br>
              <a:rPr lang="en-US" b="1" dirty="0"/>
            </a:br>
            <a:r>
              <a:rPr lang="en-US" b="1" dirty="0"/>
              <a:t>571.403.1841</a:t>
            </a:r>
            <a:br>
              <a:rPr lang="en-US" b="1" dirty="0"/>
            </a:br>
            <a:br>
              <a:rPr lang="en-US" b="1" dirty="0"/>
            </a:br>
            <a:endParaRPr lang="en-US" b="1" dirty="0"/>
          </a:p>
        </p:txBody>
      </p:sp>
      <p:pic>
        <p:nvPicPr>
          <p:cNvPr id="4" name="Picture 3">
            <a:extLst>
              <a:ext uri="{FF2B5EF4-FFF2-40B4-BE49-F238E27FC236}">
                <a16:creationId xmlns:a16="http://schemas.microsoft.com/office/drawing/2014/main" id="{9747FD88-E038-4C39-8A4A-A34394FB73A0}"/>
              </a:ext>
            </a:extLst>
          </p:cNvPr>
          <p:cNvPicPr>
            <a:picLocks noChangeAspect="1"/>
          </p:cNvPicPr>
          <p:nvPr/>
        </p:nvPicPr>
        <p:blipFill>
          <a:blip r:embed="rId2" r:link="rId3"/>
          <a:stretch>
            <a:fillRect/>
          </a:stretch>
        </p:blipFill>
        <p:spPr>
          <a:xfrm>
            <a:off x="7619858" y="1605416"/>
            <a:ext cx="3336564" cy="1304379"/>
          </a:xfrm>
          <a:prstGeom prst="rect">
            <a:avLst/>
          </a:prstGeom>
        </p:spPr>
      </p:pic>
      <p:pic>
        <p:nvPicPr>
          <p:cNvPr id="5" name="Picture 4">
            <a:extLst>
              <a:ext uri="{FF2B5EF4-FFF2-40B4-BE49-F238E27FC236}">
                <a16:creationId xmlns:a16="http://schemas.microsoft.com/office/drawing/2014/main" id="{30EB90DB-B9E3-4FA6-8E9F-C1A155FCAE99}"/>
              </a:ext>
            </a:extLst>
          </p:cNvPr>
          <p:cNvPicPr>
            <a:picLocks noChangeAspect="1"/>
          </p:cNvPicPr>
          <p:nvPr/>
        </p:nvPicPr>
        <p:blipFill>
          <a:blip r:embed="rId4"/>
          <a:stretch>
            <a:fillRect/>
          </a:stretch>
        </p:blipFill>
        <p:spPr>
          <a:xfrm>
            <a:off x="8227356" y="3137092"/>
            <a:ext cx="2121568" cy="2121568"/>
          </a:xfrm>
          <a:prstGeom prst="rect">
            <a:avLst/>
          </a:prstGeom>
        </p:spPr>
      </p:pic>
    </p:spTree>
    <p:extLst>
      <p:ext uri="{BB962C8B-B14F-4D97-AF65-F5344CB8AC3E}">
        <p14:creationId xmlns:p14="http://schemas.microsoft.com/office/powerpoint/2010/main" val="214199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S19 Speaker Presentation Template" id="{A4784A72-5DE6-2F4D-BDB6-349A396C92AE}" vid="{8958504C-570E-4641-B859-577FCC9EE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VETS19 Speaker Presentation Template</Template>
  <TotalTime>127</TotalTime>
  <Words>645</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vt:lpstr>
      <vt:lpstr>Office Theme</vt:lpstr>
      <vt:lpstr>PowerPoint Presentation</vt:lpstr>
      <vt:lpstr>Your Strategic Roadmap: For 2019 and Beyond</vt:lpstr>
      <vt:lpstr>5 Signs That You Need A Strategic Plan</vt:lpstr>
      <vt:lpstr>What Should Be In Your Strategic Plan</vt:lpstr>
      <vt:lpstr>How Do We Get Started</vt:lpstr>
      <vt:lpstr>How to Work Your Plan</vt:lpstr>
      <vt:lpstr>How to Work Your Plan</vt:lpstr>
      <vt:lpstr>What’s Next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2019-05-16T19:24:12Z</dcterms:created>
  <dcterms:modified xsi:type="dcterms:W3CDTF">2019-05-20T16:07:42Z</dcterms:modified>
</cp:coreProperties>
</file>