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61" r:id="rId5"/>
    <p:sldId id="262" r:id="rId6"/>
    <p:sldId id="264" r:id="rId7"/>
    <p:sldId id="265" r:id="rId8"/>
    <p:sldId id="266" r:id="rId9"/>
    <p:sldId id="267" r:id="rId10"/>
    <p:sldId id="268" r:id="rId11"/>
    <p:sldId id="269" r:id="rId12"/>
    <p:sldId id="279" r:id="rId13"/>
    <p:sldId id="270" r:id="rId14"/>
    <p:sldId id="271" r:id="rId15"/>
    <p:sldId id="273" r:id="rId16"/>
    <p:sldId id="274" r:id="rId17"/>
    <p:sldId id="275" r:id="rId18"/>
    <p:sldId id="272" r:id="rId19"/>
    <p:sldId id="276" r:id="rId20"/>
    <p:sldId id="277" r:id="rId21"/>
    <p:sldId id="278" r:id="rId22"/>
    <p:sldId id="280" r:id="rId23"/>
    <p:sldId id="282" r:id="rId24"/>
    <p:sldId id="260" r:id="rId25"/>
    <p:sldId id="281" r:id="rId26"/>
    <p:sldId id="259"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2"/>
    <p:restoredTop sz="94627"/>
  </p:normalViewPr>
  <p:slideViewPr>
    <p:cSldViewPr snapToGrid="0" snapToObjects="1">
      <p:cViewPr varScale="1">
        <p:scale>
          <a:sx n="97" d="100"/>
          <a:sy n="97" d="100"/>
        </p:scale>
        <p:origin x="8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8539D-83FF-744B-BCDB-CFD6D3CAE060}" type="datetimeFigureOut">
              <a:rPr lang="en-US" smtClean="0"/>
              <a:t>5/26/19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03EF7-B1DF-2141-B7F0-ED57133FCEAA}" type="slidenum">
              <a:rPr lang="en-US" smtClean="0"/>
              <a:t>‹#›</a:t>
            </a:fld>
            <a:endParaRPr lang="en-US"/>
          </a:p>
        </p:txBody>
      </p:sp>
    </p:spTree>
    <p:extLst>
      <p:ext uri="{BB962C8B-B14F-4D97-AF65-F5344CB8AC3E}">
        <p14:creationId xmlns:p14="http://schemas.microsoft.com/office/powerpoint/2010/main" val="112140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F4EF-EB92-8B48-AE2A-ABED19F40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E2D79-A802-7C41-8B6B-EE0422B17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7A2F2-4127-B445-A55E-45EA0777D857}"/>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5" name="Footer Placeholder 4">
            <a:extLst>
              <a:ext uri="{FF2B5EF4-FFF2-40B4-BE49-F238E27FC236}">
                <a16:creationId xmlns:a16="http://schemas.microsoft.com/office/drawing/2014/main" id="{D84CD425-03EA-CF49-8983-7EA81F82A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5C78-1503-584F-9345-3A6723369077}"/>
              </a:ext>
            </a:extLst>
          </p:cNvPr>
          <p:cNvSpPr>
            <a:spLocks noGrp="1"/>
          </p:cNvSpPr>
          <p:nvPr>
            <p:ph type="sldNum" sz="quarter" idx="12"/>
          </p:nvPr>
        </p:nvSpPr>
        <p:spPr/>
        <p:txBody>
          <a:bodyPr/>
          <a:lstStyle/>
          <a:p>
            <a:fld id="{6F9C022E-DA3A-AD41-9B14-BDD18D870C85}" type="slidenum">
              <a:rPr lang="en-US" smtClean="0"/>
              <a:t>‹#›</a:t>
            </a:fld>
            <a:endParaRPr lang="en-US"/>
          </a:p>
        </p:txBody>
      </p:sp>
      <p:pic>
        <p:nvPicPr>
          <p:cNvPr id="8" name="Picture 7" descr="A picture containing tree&#10;&#10;Description automatically generated">
            <a:extLst>
              <a:ext uri="{FF2B5EF4-FFF2-40B4-BE49-F238E27FC236}">
                <a16:creationId xmlns:a16="http://schemas.microsoft.com/office/drawing/2014/main" id="{CBA64DD7-21BB-C243-BC11-78B7EF65370E}"/>
              </a:ext>
            </a:extLst>
          </p:cNvPr>
          <p:cNvPicPr>
            <a:picLocks noChangeAspect="1"/>
          </p:cNvPicPr>
          <p:nvPr userDrawn="1"/>
        </p:nvPicPr>
        <p:blipFill rotWithShape="1">
          <a:blip r:embed="rId2"/>
          <a:srcRect l="5330" b="1822"/>
          <a:stretch/>
        </p:blipFill>
        <p:spPr>
          <a:xfrm>
            <a:off x="-14990" y="-1"/>
            <a:ext cx="12192000" cy="6858001"/>
          </a:xfrm>
          <a:prstGeom prst="rect">
            <a:avLst/>
          </a:prstGeom>
        </p:spPr>
      </p:pic>
    </p:spTree>
    <p:extLst>
      <p:ext uri="{BB962C8B-B14F-4D97-AF65-F5344CB8AC3E}">
        <p14:creationId xmlns:p14="http://schemas.microsoft.com/office/powerpoint/2010/main" val="32528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1CE1-02C7-F54B-981B-F214DE3DC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8D5A5-BCA9-AE43-A7E9-E626E1A70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DD834-F849-A64C-9A01-07E4F6987DDE}"/>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5" name="Footer Placeholder 4">
            <a:extLst>
              <a:ext uri="{FF2B5EF4-FFF2-40B4-BE49-F238E27FC236}">
                <a16:creationId xmlns:a16="http://schemas.microsoft.com/office/drawing/2014/main" id="{1F119FF4-17D9-554E-A2C3-5C2AB78B5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B5A6-7F8C-8244-9C8C-C32835D48252}"/>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1508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31387-B437-6A40-B366-37E7D69F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88ABC-0911-FE4C-B624-1621297EA0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2BF54-E6BE-8744-B0AA-C26E348770E2}"/>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5" name="Footer Placeholder 4">
            <a:extLst>
              <a:ext uri="{FF2B5EF4-FFF2-40B4-BE49-F238E27FC236}">
                <a16:creationId xmlns:a16="http://schemas.microsoft.com/office/drawing/2014/main" id="{FC4565C0-67B5-1B4B-9F9F-9A970E29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CFCBE-B61C-2848-9A0A-0A6330BEAAC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4899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D9E3-5613-7543-A864-381D05E3F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436-5B11-344F-9BBF-4262157315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8552-9793-FC46-AF7F-38AA4F9335FF}"/>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5" name="Footer Placeholder 4">
            <a:extLst>
              <a:ext uri="{FF2B5EF4-FFF2-40B4-BE49-F238E27FC236}">
                <a16:creationId xmlns:a16="http://schemas.microsoft.com/office/drawing/2014/main" id="{8AB34906-E056-884D-A5EE-9E4199AF9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9B87B-097D-9C4D-9633-962017B7A35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2355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24EA-E45E-4B4F-A6AC-BFE5C81C7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C1E786-2EF2-CE48-840B-B920B3B0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5D3FFD-5969-F247-8511-A4FF3E73B7CC}"/>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5" name="Footer Placeholder 4">
            <a:extLst>
              <a:ext uri="{FF2B5EF4-FFF2-40B4-BE49-F238E27FC236}">
                <a16:creationId xmlns:a16="http://schemas.microsoft.com/office/drawing/2014/main" id="{DC231A3D-D005-6A42-971C-603478A0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00DDC-A654-E348-ADF4-AFC0D86BEF0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11083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BDF8-F6BD-0D49-AA1A-0A00D23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B410D-B87A-8149-B068-A5CE536CF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B1E5B-3A08-FA4E-80EB-078EA52721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AAC23-C9E7-2149-BBA2-A4491197AFBB}"/>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6" name="Footer Placeholder 5">
            <a:extLst>
              <a:ext uri="{FF2B5EF4-FFF2-40B4-BE49-F238E27FC236}">
                <a16:creationId xmlns:a16="http://schemas.microsoft.com/office/drawing/2014/main" id="{380DD40D-F8CA-864A-BEB6-F1C1BD273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01DCB-5E07-9249-973D-A59C8286CBC9}"/>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07107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6BC0-C216-674C-ADA2-766BF0BDC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6A44EE-70BB-EA40-95D2-FAAAD3544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A55AB5-E4E4-D74D-A985-6A45639B5B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A6768-F593-CD4A-AA01-C415BF84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0B1DC2-0EB4-8F4A-85F0-C8A625A2AD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AAA6E3-0E74-0F43-89AB-0C528BE0F8F9}"/>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8" name="Footer Placeholder 7">
            <a:extLst>
              <a:ext uri="{FF2B5EF4-FFF2-40B4-BE49-F238E27FC236}">
                <a16:creationId xmlns:a16="http://schemas.microsoft.com/office/drawing/2014/main" id="{04217A56-BC72-B347-A40D-58EAE3E05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E0BC5-213C-F542-B78D-6DDAB29BF7F8}"/>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06636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0675-F63C-E34B-9E55-BC9039F160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43E3D-A59F-3044-A1F4-D5414DC60FF5}"/>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4" name="Footer Placeholder 3">
            <a:extLst>
              <a:ext uri="{FF2B5EF4-FFF2-40B4-BE49-F238E27FC236}">
                <a16:creationId xmlns:a16="http://schemas.microsoft.com/office/drawing/2014/main" id="{EF8FD424-F792-D24D-BB46-8B73C10B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49CF8-5548-DB40-9C7E-68DD6BD4EED7}"/>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33828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A13EF-C2E5-634A-A05B-E689EC5001A9}"/>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3" name="Footer Placeholder 2">
            <a:extLst>
              <a:ext uri="{FF2B5EF4-FFF2-40B4-BE49-F238E27FC236}">
                <a16:creationId xmlns:a16="http://schemas.microsoft.com/office/drawing/2014/main" id="{64EF5F6C-3D58-0A46-A989-4B050BD51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79037-48C4-9141-BA0F-C262D0398C8C}"/>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5180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7B8-AB1D-7647-AD52-D1A1FCB1B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91A034-F2E6-754B-A847-DBEA7DBC7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BA49B2-570A-3B49-AFB7-357B374FA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DA363-B117-0F4E-BB0C-9DADFB78CAFA}"/>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6" name="Footer Placeholder 5">
            <a:extLst>
              <a:ext uri="{FF2B5EF4-FFF2-40B4-BE49-F238E27FC236}">
                <a16:creationId xmlns:a16="http://schemas.microsoft.com/office/drawing/2014/main" id="{913F74F0-5416-144C-B75A-19EC51DE7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D6BF9-323A-8A4C-996E-E9BBF1AE56A5}"/>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4682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6FBC-CDE7-D54D-ABE9-29EE63D6B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E8C6AE-621E-4E4C-B8A2-CF3C873FE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7171F4-D2A9-5F4A-8D84-5F9E44B3E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25F4E4-1BA2-FD4D-9CB2-F513C72842FC}"/>
              </a:ext>
            </a:extLst>
          </p:cNvPr>
          <p:cNvSpPr>
            <a:spLocks noGrp="1"/>
          </p:cNvSpPr>
          <p:nvPr>
            <p:ph type="dt" sz="half" idx="10"/>
          </p:nvPr>
        </p:nvSpPr>
        <p:spPr/>
        <p:txBody>
          <a:bodyPr/>
          <a:lstStyle/>
          <a:p>
            <a:fld id="{97269F55-D039-DD4F-B29C-482608E358DF}" type="datetimeFigureOut">
              <a:rPr lang="en-US" smtClean="0"/>
              <a:t>5/26/19</a:t>
            </a:fld>
            <a:endParaRPr lang="en-US"/>
          </a:p>
        </p:txBody>
      </p:sp>
      <p:sp>
        <p:nvSpPr>
          <p:cNvPr id="6" name="Footer Placeholder 5">
            <a:extLst>
              <a:ext uri="{FF2B5EF4-FFF2-40B4-BE49-F238E27FC236}">
                <a16:creationId xmlns:a16="http://schemas.microsoft.com/office/drawing/2014/main" id="{0669911B-8E5E-8A4A-B1BF-B4B23664A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22A69-9E43-D844-B42B-A6EB0D1D933B}"/>
              </a:ext>
            </a:extLst>
          </p:cNvPr>
          <p:cNvSpPr>
            <a:spLocks noGrp="1"/>
          </p:cNvSpPr>
          <p:nvPr>
            <p:ph type="sldNum" sz="quarter" idx="12"/>
          </p:nvPr>
        </p:nvSpPr>
        <p:spPr/>
        <p:txBody>
          <a:bodyPr/>
          <a:lstStyle/>
          <a:p>
            <a:fld id="{6F9C022E-DA3A-AD41-9B14-BDD18D870C85}" type="slidenum">
              <a:rPr lang="en-US" smtClean="0"/>
              <a:t>‹#›</a:t>
            </a:fld>
            <a:endParaRPr lang="en-US"/>
          </a:p>
        </p:txBody>
      </p:sp>
    </p:spTree>
    <p:extLst>
      <p:ext uri="{BB962C8B-B14F-4D97-AF65-F5344CB8AC3E}">
        <p14:creationId xmlns:p14="http://schemas.microsoft.com/office/powerpoint/2010/main" val="197235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69F1E-44CF-904D-AE23-CF1341DE8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02E794-4EC2-E844-AF62-0D50C548B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5952-1E6F-B24D-B77F-97AE7C8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69F55-D039-DD4F-B29C-482608E358DF}" type="datetimeFigureOut">
              <a:rPr lang="en-US" smtClean="0"/>
              <a:t>5/26/19</a:t>
            </a:fld>
            <a:endParaRPr lang="en-US"/>
          </a:p>
        </p:txBody>
      </p:sp>
      <p:sp>
        <p:nvSpPr>
          <p:cNvPr id="5" name="Footer Placeholder 4">
            <a:extLst>
              <a:ext uri="{FF2B5EF4-FFF2-40B4-BE49-F238E27FC236}">
                <a16:creationId xmlns:a16="http://schemas.microsoft.com/office/drawing/2014/main" id="{3D8B96EE-AEE1-4144-8BF8-3ABA88F89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3B0BB3-940E-7E49-A330-0BD8285F5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C022E-DA3A-AD41-9B14-BDD18D870C85}" type="slidenum">
              <a:rPr lang="en-US" smtClean="0"/>
              <a:t>‹#›</a:t>
            </a:fld>
            <a:endParaRPr lang="en-US"/>
          </a:p>
        </p:txBody>
      </p:sp>
      <p:sp>
        <p:nvSpPr>
          <p:cNvPr id="7" name="Rectangle 6">
            <a:extLst>
              <a:ext uri="{FF2B5EF4-FFF2-40B4-BE49-F238E27FC236}">
                <a16:creationId xmlns:a16="http://schemas.microsoft.com/office/drawing/2014/main" id="{56DE23AB-CD80-774C-862A-F070BA57704B}"/>
              </a:ext>
            </a:extLst>
          </p:cNvPr>
          <p:cNvSpPr/>
          <p:nvPr userDrawn="1"/>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8" name="Picture 7" descr="A close up of a sign&#10;&#10;Description automatically generated">
            <a:extLst>
              <a:ext uri="{FF2B5EF4-FFF2-40B4-BE49-F238E27FC236}">
                <a16:creationId xmlns:a16="http://schemas.microsoft.com/office/drawing/2014/main" id="{0DF4521C-AD07-0345-971F-47B7565EE0D1}"/>
              </a:ext>
            </a:extLst>
          </p:cNvPr>
          <p:cNvPicPr>
            <a:picLocks noChangeAspect="1"/>
          </p:cNvPicPr>
          <p:nvPr userDrawn="1"/>
        </p:nvPicPr>
        <p:blipFill>
          <a:blip r:embed="rId13">
            <a:alphaModFix/>
            <a:duotone>
              <a:schemeClr val="bg2">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648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3A63-BC4D-BA46-A2FA-8703BD07F02A}"/>
              </a:ext>
            </a:extLst>
          </p:cNvPr>
          <p:cNvSpPr>
            <a:spLocks noGrp="1"/>
          </p:cNvSpPr>
          <p:nvPr>
            <p:ph type="ctrTitle"/>
          </p:nvPr>
        </p:nvSpPr>
        <p:spPr/>
        <p:txBody>
          <a:bodyPr/>
          <a:lstStyle/>
          <a:p>
            <a:endParaRPr lang="en-US" dirty="0"/>
          </a:p>
        </p:txBody>
      </p:sp>
      <p:pic>
        <p:nvPicPr>
          <p:cNvPr id="7" name="Picture 6" descr="A group of colorful buildings&#10;&#10;Description automatically generated">
            <a:extLst>
              <a:ext uri="{FF2B5EF4-FFF2-40B4-BE49-F238E27FC236}">
                <a16:creationId xmlns:a16="http://schemas.microsoft.com/office/drawing/2014/main" id="{664E27E2-0918-794F-9767-1D7D068D181C}"/>
              </a:ext>
            </a:extLst>
          </p:cNvPr>
          <p:cNvPicPr>
            <a:picLocks noChangeAspect="1"/>
          </p:cNvPicPr>
          <p:nvPr/>
        </p:nvPicPr>
        <p:blipFill>
          <a:blip r:embed="rId2"/>
          <a:stretch>
            <a:fillRect/>
          </a:stretch>
        </p:blipFill>
        <p:spPr>
          <a:xfrm>
            <a:off x="12878" y="0"/>
            <a:ext cx="12179121" cy="6858000"/>
          </a:xfrm>
          <a:prstGeom prst="rect">
            <a:avLst/>
          </a:prstGeom>
        </p:spPr>
      </p:pic>
      <p:sp>
        <p:nvSpPr>
          <p:cNvPr id="8" name="Rectangle 7">
            <a:extLst>
              <a:ext uri="{FF2B5EF4-FFF2-40B4-BE49-F238E27FC236}">
                <a16:creationId xmlns:a16="http://schemas.microsoft.com/office/drawing/2014/main" id="{D4DF0BA0-6691-4D44-B506-5AE869FFB9AF}"/>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12" name="Picture 11" descr="A close up of a sign&#10;&#10;Description automatically generated">
            <a:extLst>
              <a:ext uri="{FF2B5EF4-FFF2-40B4-BE49-F238E27FC236}">
                <a16:creationId xmlns:a16="http://schemas.microsoft.com/office/drawing/2014/main" id="{EFF08DBB-972D-EB4C-B3FC-23A046904F09}"/>
              </a:ext>
            </a:extLst>
          </p:cNvPr>
          <p:cNvPicPr>
            <a:picLocks noChangeAspect="1"/>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
        <p:nvSpPr>
          <p:cNvPr id="17" name="Rectangle 16">
            <a:extLst>
              <a:ext uri="{FF2B5EF4-FFF2-40B4-BE49-F238E27FC236}">
                <a16:creationId xmlns:a16="http://schemas.microsoft.com/office/drawing/2014/main" id="{C0E00026-E9EF-7140-9994-59DCE2B8E7C6}"/>
              </a:ext>
            </a:extLst>
          </p:cNvPr>
          <p:cNvSpPr/>
          <p:nvPr/>
        </p:nvSpPr>
        <p:spPr>
          <a:xfrm>
            <a:off x="284813" y="177588"/>
            <a:ext cx="4381712" cy="3764825"/>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6FADCF-B848-B349-B5D6-D661CD46568C}"/>
              </a:ext>
            </a:extLst>
          </p:cNvPr>
          <p:cNvSpPr txBox="1"/>
          <p:nvPr/>
        </p:nvSpPr>
        <p:spPr>
          <a:xfrm>
            <a:off x="269823" y="291366"/>
            <a:ext cx="4381712" cy="830997"/>
          </a:xfrm>
          <a:prstGeom prst="rect">
            <a:avLst/>
          </a:prstGeom>
          <a:noFill/>
        </p:spPr>
        <p:txBody>
          <a:bodyPr wrap="none" rtlCol="0">
            <a:spAutoFit/>
          </a:bodyPr>
          <a:lstStyle/>
          <a:p>
            <a:r>
              <a:rPr lang="en-US" sz="4800" dirty="0">
                <a:solidFill>
                  <a:schemeClr val="bg1"/>
                </a:solidFill>
                <a:latin typeface="Helvetica" pitchFamily="2" charset="0"/>
              </a:rPr>
              <a:t>SAN ANTONIO</a:t>
            </a:r>
          </a:p>
        </p:txBody>
      </p:sp>
      <p:sp>
        <p:nvSpPr>
          <p:cNvPr id="18" name="TextBox 17">
            <a:extLst>
              <a:ext uri="{FF2B5EF4-FFF2-40B4-BE49-F238E27FC236}">
                <a16:creationId xmlns:a16="http://schemas.microsoft.com/office/drawing/2014/main" id="{53DE4683-A10C-A145-B07E-B64C628706D4}"/>
              </a:ext>
            </a:extLst>
          </p:cNvPr>
          <p:cNvSpPr txBox="1"/>
          <p:nvPr/>
        </p:nvSpPr>
        <p:spPr>
          <a:xfrm>
            <a:off x="299803" y="622086"/>
            <a:ext cx="4237057" cy="2277547"/>
          </a:xfrm>
          <a:prstGeom prst="rect">
            <a:avLst/>
          </a:prstGeom>
          <a:noFill/>
        </p:spPr>
        <p:txBody>
          <a:bodyPr wrap="none" rtlCol="0">
            <a:spAutoFit/>
          </a:bodyPr>
          <a:lstStyle/>
          <a:p>
            <a:r>
              <a:rPr lang="en-US" sz="14200" dirty="0">
                <a:solidFill>
                  <a:schemeClr val="bg1"/>
                </a:solidFill>
                <a:latin typeface="Helvetica" pitchFamily="2" charset="0"/>
              </a:rPr>
              <a:t>2019</a:t>
            </a:r>
          </a:p>
        </p:txBody>
      </p:sp>
    </p:spTree>
    <p:extLst>
      <p:ext uri="{BB962C8B-B14F-4D97-AF65-F5344CB8AC3E}">
        <p14:creationId xmlns:p14="http://schemas.microsoft.com/office/powerpoint/2010/main" val="258986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a:bodyPr>
          <a:lstStyle/>
          <a:p>
            <a:r>
              <a:rPr lang="en-US" sz="3600" dirty="0"/>
              <a:t>Presumption #5: No Veteran Control if Firm Co-Located with Non-Vet Owner’s Firm (in Same Line of Business)</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Redundant concern, so discussed further in next slide. . . </a:t>
            </a:r>
          </a:p>
        </p:txBody>
      </p:sp>
    </p:spTree>
    <p:extLst>
      <p:ext uri="{BB962C8B-B14F-4D97-AF65-F5344CB8AC3E}">
        <p14:creationId xmlns:p14="http://schemas.microsoft.com/office/powerpoint/2010/main" val="261883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fontScale="90000"/>
          </a:bodyPr>
          <a:lstStyle/>
          <a:p>
            <a:r>
              <a:rPr lang="en-US" dirty="0"/>
              <a:t>Presumption #6: No Veteran Control if Firm Shares Resources with Non-Vet Player’s Firm (in Same Line of Business)</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This raises concern with sharing resources with a firm owned by non-vet involved with the applicant firm (broad category)</a:t>
            </a:r>
          </a:p>
          <a:p>
            <a:r>
              <a:rPr lang="en-US" dirty="0"/>
              <a:t>Key is LEVERAGE: how do you show such a relationship/arrangement doesn’t give leverage? </a:t>
            </a:r>
          </a:p>
          <a:p>
            <a:r>
              <a:rPr lang="en-US" dirty="0"/>
              <a:t>Example – Shares space, but pays fair market value and could secure alternative space if necessary (convenience only)</a:t>
            </a:r>
          </a:p>
        </p:txBody>
      </p:sp>
    </p:spTree>
    <p:extLst>
      <p:ext uri="{BB962C8B-B14F-4D97-AF65-F5344CB8AC3E}">
        <p14:creationId xmlns:p14="http://schemas.microsoft.com/office/powerpoint/2010/main" val="58131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a:bodyPr>
          <a:lstStyle/>
          <a:p>
            <a:r>
              <a:rPr lang="en-US" dirty="0"/>
              <a:t>Presumption #7: No Veteran Control if Non-Veteran Holds Critical License</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Seeing this issue often with professional firms (for instance, architectural, engineering, an surveying firm – veteran only holds one)</a:t>
            </a:r>
          </a:p>
          <a:p>
            <a:r>
              <a:rPr lang="en-US" dirty="0"/>
              <a:t>Have to show the veteran has “ultimate managerial and supervisory control” </a:t>
            </a:r>
          </a:p>
          <a:p>
            <a:r>
              <a:rPr lang="en-US" dirty="0"/>
              <a:t>Ways to Address: Highlight veteran experience, power to fire, ability to replace that individual  </a:t>
            </a:r>
          </a:p>
        </p:txBody>
      </p:sp>
    </p:spTree>
    <p:extLst>
      <p:ext uri="{BB962C8B-B14F-4D97-AF65-F5344CB8AC3E}">
        <p14:creationId xmlns:p14="http://schemas.microsoft.com/office/powerpoint/2010/main" val="395245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fontScale="90000"/>
          </a:bodyPr>
          <a:lstStyle/>
          <a:p>
            <a:r>
              <a:rPr lang="en-US" dirty="0"/>
              <a:t>Presumption #8: Veteran Does Not Control if Non-Veteran Provides Critical Financial Support</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Hard to overcome </a:t>
            </a:r>
          </a:p>
          <a:p>
            <a:r>
              <a:rPr lang="en-US" dirty="0"/>
              <a:t>Have to show no leverage, that the veteran or company either has alternatives or the non-veteran isn’t allowed to exercise leverage due to having provided these resources (written agreements good idea) </a:t>
            </a:r>
          </a:p>
          <a:p>
            <a:endParaRPr lang="en-US" dirty="0"/>
          </a:p>
        </p:txBody>
      </p:sp>
    </p:spTree>
    <p:extLst>
      <p:ext uri="{BB962C8B-B14F-4D97-AF65-F5344CB8AC3E}">
        <p14:creationId xmlns:p14="http://schemas.microsoft.com/office/powerpoint/2010/main" val="277014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fontScale="90000"/>
          </a:bodyPr>
          <a:lstStyle/>
          <a:p>
            <a:r>
              <a:rPr lang="en-US" sz="4000" dirty="0"/>
              <a:t>Presumption #9: Veteran Does Not Control if Business Relationships Prevent Him From Exercising Independent Business Judgment Without “Great Economic Risk</a:t>
            </a:r>
            <a:r>
              <a:rPr lang="en-US" dirty="0"/>
              <a:t>”</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This isn’t really a presumption; it’s a catch-all for any other situations where the veteran’s control is compromised </a:t>
            </a:r>
          </a:p>
          <a:p>
            <a:r>
              <a:rPr lang="en-US" dirty="0"/>
              <a:t>If such business relationship genuinely does exist, you are: </a:t>
            </a:r>
          </a:p>
        </p:txBody>
      </p:sp>
      <p:pic>
        <p:nvPicPr>
          <p:cNvPr id="5" name="Picture 4">
            <a:extLst>
              <a:ext uri="{FF2B5EF4-FFF2-40B4-BE49-F238E27FC236}">
                <a16:creationId xmlns:a16="http://schemas.microsoft.com/office/drawing/2014/main" id="{7B20C9F3-8305-F148-BC2B-4FEA4E90F30C}"/>
              </a:ext>
            </a:extLst>
          </p:cNvPr>
          <p:cNvPicPr>
            <a:picLocks noChangeAspect="1"/>
          </p:cNvPicPr>
          <p:nvPr/>
        </p:nvPicPr>
        <p:blipFill>
          <a:blip r:embed="rId2"/>
          <a:stretch>
            <a:fillRect/>
          </a:stretch>
        </p:blipFill>
        <p:spPr>
          <a:xfrm>
            <a:off x="4510156" y="3420165"/>
            <a:ext cx="2013226" cy="2013226"/>
          </a:xfrm>
          <a:prstGeom prst="rect">
            <a:avLst/>
          </a:prstGeom>
        </p:spPr>
      </p:pic>
    </p:spTree>
    <p:extLst>
      <p:ext uri="{BB962C8B-B14F-4D97-AF65-F5344CB8AC3E}">
        <p14:creationId xmlns:p14="http://schemas.microsoft.com/office/powerpoint/2010/main" val="171843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a:bodyPr>
          <a:lstStyle/>
          <a:p>
            <a:pPr algn="ctr"/>
            <a:r>
              <a:rPr lang="en-US" sz="3600" dirty="0"/>
              <a:t>The New VetBiz Portal – What Was the VA Thinking?</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Increase Privacy – Only Reps (Not Non-Vet Owners) Have Full Access to Business Profile </a:t>
            </a:r>
          </a:p>
          <a:p>
            <a:r>
              <a:rPr lang="en-US" dirty="0"/>
              <a:t>Increase Security Via New Login Process</a:t>
            </a:r>
          </a:p>
          <a:p>
            <a:r>
              <a:rPr lang="en-US" dirty="0"/>
              <a:t>Encourage Submission of Complete Applications (Must Upload Everything, Input All Data, Before Submitting) </a:t>
            </a:r>
          </a:p>
          <a:p>
            <a:r>
              <a:rPr lang="en-US" dirty="0"/>
              <a:t>More Personalized Experience (Lists Your Examiner’s Name and Number) </a:t>
            </a:r>
          </a:p>
        </p:txBody>
      </p:sp>
    </p:spTree>
    <p:extLst>
      <p:ext uri="{BB962C8B-B14F-4D97-AF65-F5344CB8AC3E}">
        <p14:creationId xmlns:p14="http://schemas.microsoft.com/office/powerpoint/2010/main" val="305291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a:bodyPr>
          <a:lstStyle/>
          <a:p>
            <a:pPr algn="ctr"/>
            <a:r>
              <a:rPr lang="en-US" sz="3600" dirty="0"/>
              <a:t>The New VetBiz Portal: The Glitches </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Problems Migrating Data and Portal Content Being Accessible (For Ex, Owners Not Being Able to Access “Owner Information” Tab) </a:t>
            </a:r>
          </a:p>
          <a:p>
            <a:r>
              <a:rPr lang="en-US" dirty="0"/>
              <a:t>Errors Logging In </a:t>
            </a:r>
          </a:p>
          <a:p>
            <a:r>
              <a:rPr lang="en-US" dirty="0"/>
              <a:t>Getting Logged Out (System Does Not Seem To Be Able To Sense Activity/Inactivity) </a:t>
            </a:r>
          </a:p>
          <a:p>
            <a:r>
              <a:rPr lang="en-US" dirty="0"/>
              <a:t>Actual Problem Does Not Match Error Message (”Wrong File Type” Error Could Mean Take Out Special Characters)</a:t>
            </a:r>
          </a:p>
          <a:p>
            <a:r>
              <a:rPr lang="en-US" dirty="0"/>
              <a:t>Must Log In to View Document Requests (Emails Sent Have No Info)</a:t>
            </a:r>
          </a:p>
        </p:txBody>
      </p:sp>
    </p:spTree>
    <p:extLst>
      <p:ext uri="{BB962C8B-B14F-4D97-AF65-F5344CB8AC3E}">
        <p14:creationId xmlns:p14="http://schemas.microsoft.com/office/powerpoint/2010/main" val="399191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pPr algn="ctr"/>
            <a:r>
              <a:rPr lang="en-US" dirty="0"/>
              <a:t>The New VetBiz Portal: Other Issues </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Documents uploaded previously are gone</a:t>
            </a:r>
          </a:p>
          <a:p>
            <a:r>
              <a:rPr lang="en-US" dirty="0"/>
              <a:t>Asks for capabilities info (not relevant to eligibility) </a:t>
            </a:r>
          </a:p>
          <a:p>
            <a:r>
              <a:rPr lang="en-US" dirty="0"/>
              <a:t>Must input tedious data (ex, lease information, contract information) </a:t>
            </a:r>
          </a:p>
          <a:p>
            <a:r>
              <a:rPr lang="en-US" dirty="0"/>
              <a:t>LOEs are now a text box (not many characters) </a:t>
            </a:r>
          </a:p>
          <a:p>
            <a:r>
              <a:rPr lang="en-US" dirty="0"/>
              <a:t>Need cell phone handy each time you log in (confirmation code)</a:t>
            </a:r>
          </a:p>
        </p:txBody>
      </p:sp>
    </p:spTree>
    <p:extLst>
      <p:ext uri="{BB962C8B-B14F-4D97-AF65-F5344CB8AC3E}">
        <p14:creationId xmlns:p14="http://schemas.microsoft.com/office/powerpoint/2010/main" val="126972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pPr algn="ctr"/>
            <a:r>
              <a:rPr lang="en-US" dirty="0"/>
              <a:t>All, Right! Let’s Get Started! </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Know that you can adequately address any eligibility issue</a:t>
            </a:r>
          </a:p>
          <a:p>
            <a:r>
              <a:rPr lang="en-US" dirty="0"/>
              <a:t>Gather your information and documentation: </a:t>
            </a:r>
          </a:p>
          <a:p>
            <a:pPr lvl="1"/>
            <a:r>
              <a:rPr lang="en-US" dirty="0"/>
              <a:t>New system asks for some capabilities information </a:t>
            </a:r>
          </a:p>
          <a:p>
            <a:pPr lvl="1"/>
            <a:r>
              <a:rPr lang="en-US" dirty="0"/>
              <a:t>Documentation (resumes, tax returns – personal and business, commercial lease, last five contracts, bank signature card, last ten cancelled checks, corporate documents) </a:t>
            </a:r>
          </a:p>
          <a:p>
            <a:pPr lvl="1"/>
            <a:r>
              <a:rPr lang="en-US" dirty="0"/>
              <a:t>Give yourself 90 days (timeline can depend on you – timely respond to doc requests) </a:t>
            </a:r>
          </a:p>
        </p:txBody>
      </p:sp>
    </p:spTree>
    <p:extLst>
      <p:ext uri="{BB962C8B-B14F-4D97-AF65-F5344CB8AC3E}">
        <p14:creationId xmlns:p14="http://schemas.microsoft.com/office/powerpoint/2010/main" val="146921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pPr algn="ctr"/>
            <a:r>
              <a:rPr lang="en-US" dirty="0"/>
              <a:t>Get A User Profile</a:t>
            </a:r>
          </a:p>
        </p:txBody>
      </p:sp>
      <p:pic>
        <p:nvPicPr>
          <p:cNvPr id="5" name="Content Placeholder 4">
            <a:extLst>
              <a:ext uri="{FF2B5EF4-FFF2-40B4-BE49-F238E27FC236}">
                <a16:creationId xmlns:a16="http://schemas.microsoft.com/office/drawing/2014/main" id="{DB4186BB-B231-DC43-A339-DF8AB02763CE}"/>
              </a:ext>
            </a:extLst>
          </p:cNvPr>
          <p:cNvPicPr>
            <a:picLocks noGrp="1" noChangeAspect="1"/>
          </p:cNvPicPr>
          <p:nvPr>
            <p:ph idx="1"/>
          </p:nvPr>
        </p:nvPicPr>
        <p:blipFill>
          <a:blip r:embed="rId2"/>
          <a:stretch>
            <a:fillRect/>
          </a:stretch>
        </p:blipFill>
        <p:spPr>
          <a:xfrm>
            <a:off x="1207144" y="1825625"/>
            <a:ext cx="9103047" cy="4051094"/>
          </a:xfrm>
        </p:spPr>
      </p:pic>
    </p:spTree>
    <p:extLst>
      <p:ext uri="{BB962C8B-B14F-4D97-AF65-F5344CB8AC3E}">
        <p14:creationId xmlns:p14="http://schemas.microsoft.com/office/powerpoint/2010/main" val="223515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DC7-065C-3D44-A3A8-D5B41C0C8099}"/>
              </a:ext>
            </a:extLst>
          </p:cNvPr>
          <p:cNvSpPr>
            <a:spLocks noGrp="1"/>
          </p:cNvSpPr>
          <p:nvPr>
            <p:ph type="title"/>
          </p:nvPr>
        </p:nvSpPr>
        <p:spPr/>
        <p:txBody>
          <a:bodyPr>
            <a:normAutofit/>
          </a:bodyPr>
          <a:lstStyle/>
          <a:p>
            <a:r>
              <a:rPr lang="en-US" sz="4000" dirty="0"/>
              <a:t>All About Status: The VetBiz Verification Gauntlet</a:t>
            </a:r>
          </a:p>
        </p:txBody>
      </p:sp>
      <p:sp>
        <p:nvSpPr>
          <p:cNvPr id="3" name="Content Placeholder 2">
            <a:extLst>
              <a:ext uri="{FF2B5EF4-FFF2-40B4-BE49-F238E27FC236}">
                <a16:creationId xmlns:a16="http://schemas.microsoft.com/office/drawing/2014/main" id="{57F3FE8E-A301-8E4F-8D74-14F8D984DE05}"/>
              </a:ext>
            </a:extLst>
          </p:cNvPr>
          <p:cNvSpPr>
            <a:spLocks noGrp="1"/>
          </p:cNvSpPr>
          <p:nvPr>
            <p:ph idx="1"/>
          </p:nvPr>
        </p:nvSpPr>
        <p:spPr/>
        <p:txBody>
          <a:bodyPr/>
          <a:lstStyle/>
          <a:p>
            <a:pPr marL="0" indent="0">
              <a:buNone/>
            </a:pPr>
            <a:r>
              <a:rPr lang="en-US" dirty="0"/>
              <a:t>Topics: </a:t>
            </a:r>
          </a:p>
          <a:p>
            <a:pPr>
              <a:buFont typeface="Wingdings" pitchFamily="2" charset="2"/>
              <a:buChar char="§"/>
            </a:pPr>
            <a:r>
              <a:rPr lang="en-US" dirty="0"/>
              <a:t>Rule Changes Affecting Eligibility </a:t>
            </a:r>
          </a:p>
          <a:p>
            <a:pPr>
              <a:buFont typeface="Wingdings" pitchFamily="2" charset="2"/>
              <a:buChar char="§"/>
            </a:pPr>
            <a:r>
              <a:rPr lang="en-US" dirty="0"/>
              <a:t>System Changes </a:t>
            </a:r>
          </a:p>
          <a:p>
            <a:pPr>
              <a:buFont typeface="Wingdings" pitchFamily="2" charset="2"/>
              <a:buChar char="§"/>
            </a:pPr>
            <a:r>
              <a:rPr lang="en-US" dirty="0"/>
              <a:t>The Verification (or Reverification) Process </a:t>
            </a:r>
          </a:p>
          <a:p>
            <a:pPr>
              <a:buFont typeface="Wingdings" pitchFamily="2" charset="2"/>
              <a:buChar char="§"/>
            </a:pPr>
            <a:r>
              <a:rPr lang="en-US" dirty="0"/>
              <a:t>Change Requests  </a:t>
            </a:r>
          </a:p>
          <a:p>
            <a:pPr>
              <a:buFont typeface="Wingdings" pitchFamily="2" charset="2"/>
              <a:buChar char="§"/>
            </a:pPr>
            <a:endParaRPr lang="en-US" dirty="0"/>
          </a:p>
        </p:txBody>
      </p:sp>
      <p:sp>
        <p:nvSpPr>
          <p:cNvPr id="5" name="Rectangle 4">
            <a:extLst>
              <a:ext uri="{FF2B5EF4-FFF2-40B4-BE49-F238E27FC236}">
                <a16:creationId xmlns:a16="http://schemas.microsoft.com/office/drawing/2014/main" id="{EED38ED5-54D3-F746-B23F-4D21C5D68E0E}"/>
              </a:ext>
            </a:extLst>
          </p:cNvPr>
          <p:cNvSpPr/>
          <p:nvPr/>
        </p:nvSpPr>
        <p:spPr>
          <a:xfrm>
            <a:off x="21757" y="6028267"/>
            <a:ext cx="12148486" cy="82973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9</a:t>
            </a:r>
            <a:r>
              <a:rPr lang="en-US" sz="2400" baseline="30000" dirty="0"/>
              <a:t>th</a:t>
            </a:r>
            <a:r>
              <a:rPr lang="en-US" sz="2400" dirty="0"/>
              <a:t> Annual Veteran Entrepreneur Training Symposium</a:t>
            </a:r>
          </a:p>
          <a:p>
            <a:r>
              <a:rPr lang="en-US" sz="2000" dirty="0"/>
              <a:t>                                              </a:t>
            </a:r>
            <a:r>
              <a:rPr lang="en-US" sz="2400" dirty="0"/>
              <a:t>May 29 – 31,  2019 | San Antonio, Texas</a:t>
            </a:r>
            <a:endParaRPr lang="en-US" sz="2000" dirty="0"/>
          </a:p>
        </p:txBody>
      </p:sp>
      <p:pic>
        <p:nvPicPr>
          <p:cNvPr id="6" name="Picture 5" descr="A close up of a sign&#10;&#10;Description automatically generated">
            <a:extLst>
              <a:ext uri="{FF2B5EF4-FFF2-40B4-BE49-F238E27FC236}">
                <a16:creationId xmlns:a16="http://schemas.microsoft.com/office/drawing/2014/main" id="{BF3CB103-7BB8-1245-9B7E-901FB2A7C6AE}"/>
              </a:ext>
            </a:extLst>
          </p:cNvPr>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brightnessContrast bright="100000" contrast="-40000"/>
                    </a14:imgEffect>
                  </a14:imgLayer>
                </a14:imgProps>
              </a:ext>
            </a:extLst>
          </a:blip>
          <a:stretch>
            <a:fillRect/>
          </a:stretch>
        </p:blipFill>
        <p:spPr>
          <a:xfrm>
            <a:off x="160983" y="6173346"/>
            <a:ext cx="1732209" cy="513889"/>
          </a:xfrm>
          <a:prstGeom prst="rect">
            <a:avLst/>
          </a:prstGeom>
        </p:spPr>
      </p:pic>
    </p:spTree>
    <p:extLst>
      <p:ext uri="{BB962C8B-B14F-4D97-AF65-F5344CB8AC3E}">
        <p14:creationId xmlns:p14="http://schemas.microsoft.com/office/powerpoint/2010/main" val="111211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r>
              <a:rPr lang="en-US" dirty="0"/>
              <a:t>Take Pre-Qualifications Questionnaire</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Series of Eligibility Questions </a:t>
            </a:r>
          </a:p>
          <a:p>
            <a:r>
              <a:rPr lang="en-US" dirty="0"/>
              <a:t>Not Very Detailed </a:t>
            </a:r>
          </a:p>
          <a:p>
            <a:r>
              <a:rPr lang="en-US" dirty="0"/>
              <a:t>Will Flag Issues </a:t>
            </a:r>
          </a:p>
          <a:p>
            <a:r>
              <a:rPr lang="en-US" dirty="0"/>
              <a:t>Informs Veteran of Verification Resources (Webinars and Counselors) </a:t>
            </a:r>
          </a:p>
          <a:p>
            <a:pPr marL="0" indent="0">
              <a:buNone/>
            </a:pPr>
            <a:endParaRPr lang="en-US" dirty="0"/>
          </a:p>
        </p:txBody>
      </p:sp>
    </p:spTree>
    <p:extLst>
      <p:ext uri="{BB962C8B-B14F-4D97-AF65-F5344CB8AC3E}">
        <p14:creationId xmlns:p14="http://schemas.microsoft.com/office/powerpoint/2010/main" val="206605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r>
              <a:rPr lang="en-US" dirty="0"/>
              <a:t>Add Business Owners and Representatives 	</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Business owners must create their own profile </a:t>
            </a:r>
          </a:p>
          <a:p>
            <a:r>
              <a:rPr lang="en-US" dirty="0"/>
              <a:t>Will upload resume, sign 8077, and provide one year of federal tax returns (with all attachments) </a:t>
            </a:r>
          </a:p>
          <a:p>
            <a:r>
              <a:rPr lang="en-US" dirty="0"/>
              <a:t>Only representatives can see business information </a:t>
            </a:r>
          </a:p>
        </p:txBody>
      </p:sp>
    </p:spTree>
    <p:extLst>
      <p:ext uri="{BB962C8B-B14F-4D97-AF65-F5344CB8AC3E}">
        <p14:creationId xmlns:p14="http://schemas.microsoft.com/office/powerpoint/2010/main" val="303154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36EE-0BB4-7A42-99C4-22B7D9DC12B1}"/>
              </a:ext>
            </a:extLst>
          </p:cNvPr>
          <p:cNvSpPr>
            <a:spLocks noGrp="1"/>
          </p:cNvSpPr>
          <p:nvPr>
            <p:ph type="title"/>
          </p:nvPr>
        </p:nvSpPr>
        <p:spPr/>
        <p:txBody>
          <a:bodyPr/>
          <a:lstStyle/>
          <a:p>
            <a:r>
              <a:rPr lang="en-US" dirty="0"/>
              <a:t>Go Through Tabs to Complete Application 	</a:t>
            </a:r>
          </a:p>
        </p:txBody>
      </p:sp>
      <p:sp>
        <p:nvSpPr>
          <p:cNvPr id="3" name="Content Placeholder 2">
            <a:extLst>
              <a:ext uri="{FF2B5EF4-FFF2-40B4-BE49-F238E27FC236}">
                <a16:creationId xmlns:a16="http://schemas.microsoft.com/office/drawing/2014/main" id="{83F7750D-F88C-594E-9D95-5391452840CB}"/>
              </a:ext>
            </a:extLst>
          </p:cNvPr>
          <p:cNvSpPr>
            <a:spLocks noGrp="1"/>
          </p:cNvSpPr>
          <p:nvPr>
            <p:ph idx="1"/>
          </p:nvPr>
        </p:nvSpPr>
        <p:spPr/>
        <p:txBody>
          <a:bodyPr/>
          <a:lstStyle/>
          <a:p>
            <a:r>
              <a:rPr lang="en-US" dirty="0"/>
              <a:t>Must complete all fields </a:t>
            </a:r>
          </a:p>
          <a:p>
            <a:r>
              <a:rPr lang="en-US" dirty="0"/>
              <a:t>Some tabs easier than others </a:t>
            </a:r>
          </a:p>
          <a:p>
            <a:r>
              <a:rPr lang="en-US" dirty="0"/>
              <a:t>If you don’t have a document, use text box (previously used Letter of Explanation) </a:t>
            </a:r>
          </a:p>
        </p:txBody>
      </p:sp>
    </p:spTree>
    <p:extLst>
      <p:ext uri="{BB962C8B-B14F-4D97-AF65-F5344CB8AC3E}">
        <p14:creationId xmlns:p14="http://schemas.microsoft.com/office/powerpoint/2010/main" val="240139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990AED-C6A9-DF4D-8EFD-6AD85B0DE7E9}"/>
              </a:ext>
            </a:extLst>
          </p:cNvPr>
          <p:cNvPicPr>
            <a:picLocks noGrp="1" noChangeAspect="1"/>
          </p:cNvPicPr>
          <p:nvPr>
            <p:ph idx="1"/>
          </p:nvPr>
        </p:nvPicPr>
        <p:blipFill>
          <a:blip r:embed="rId2"/>
          <a:stretch>
            <a:fillRect/>
          </a:stretch>
        </p:blipFill>
        <p:spPr>
          <a:xfrm>
            <a:off x="2347726" y="384175"/>
            <a:ext cx="7180588" cy="5548636"/>
          </a:xfrm>
        </p:spPr>
      </p:pic>
    </p:spTree>
    <p:extLst>
      <p:ext uri="{BB962C8B-B14F-4D97-AF65-F5344CB8AC3E}">
        <p14:creationId xmlns:p14="http://schemas.microsoft.com/office/powerpoint/2010/main" val="2638598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92EBD1-0B77-7F44-AE5D-2655233C94D5}"/>
              </a:ext>
            </a:extLst>
          </p:cNvPr>
          <p:cNvPicPr>
            <a:picLocks noGrp="1" noChangeAspect="1"/>
          </p:cNvPicPr>
          <p:nvPr>
            <p:ph idx="1"/>
          </p:nvPr>
        </p:nvPicPr>
        <p:blipFill>
          <a:blip r:embed="rId2"/>
          <a:stretch>
            <a:fillRect/>
          </a:stretch>
        </p:blipFill>
        <p:spPr>
          <a:xfrm>
            <a:off x="3286539" y="119269"/>
            <a:ext cx="4518991" cy="5848107"/>
          </a:xfrm>
        </p:spPr>
      </p:pic>
    </p:spTree>
    <p:extLst>
      <p:ext uri="{BB962C8B-B14F-4D97-AF65-F5344CB8AC3E}">
        <p14:creationId xmlns:p14="http://schemas.microsoft.com/office/powerpoint/2010/main" val="51930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41AC886-2837-C540-91B7-54BE7083EE31}"/>
              </a:ext>
            </a:extLst>
          </p:cNvPr>
          <p:cNvPicPr>
            <a:picLocks noGrp="1" noChangeAspect="1"/>
          </p:cNvPicPr>
          <p:nvPr>
            <p:ph idx="1"/>
          </p:nvPr>
        </p:nvPicPr>
        <p:blipFill>
          <a:blip r:embed="rId2"/>
          <a:stretch>
            <a:fillRect/>
          </a:stretch>
        </p:blipFill>
        <p:spPr>
          <a:xfrm>
            <a:off x="3842544" y="344488"/>
            <a:ext cx="4228030" cy="5471569"/>
          </a:xfrm>
        </p:spPr>
      </p:pic>
    </p:spTree>
    <p:extLst>
      <p:ext uri="{BB962C8B-B14F-4D97-AF65-F5344CB8AC3E}">
        <p14:creationId xmlns:p14="http://schemas.microsoft.com/office/powerpoint/2010/main" val="81515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00D362-D525-DA42-BC8E-C4E88333D72B}"/>
              </a:ext>
            </a:extLst>
          </p:cNvPr>
          <p:cNvPicPr>
            <a:picLocks noGrp="1" noChangeAspect="1"/>
          </p:cNvPicPr>
          <p:nvPr>
            <p:ph idx="1"/>
          </p:nvPr>
        </p:nvPicPr>
        <p:blipFill>
          <a:blip r:embed="rId2"/>
          <a:stretch>
            <a:fillRect/>
          </a:stretch>
        </p:blipFill>
        <p:spPr>
          <a:xfrm>
            <a:off x="2339508" y="371475"/>
            <a:ext cx="6897257" cy="5329699"/>
          </a:xfrm>
        </p:spPr>
      </p:pic>
    </p:spTree>
    <p:extLst>
      <p:ext uri="{BB962C8B-B14F-4D97-AF65-F5344CB8AC3E}">
        <p14:creationId xmlns:p14="http://schemas.microsoft.com/office/powerpoint/2010/main" val="191653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396C69-6872-5E49-9230-C4EE6BE7854F}"/>
              </a:ext>
            </a:extLst>
          </p:cNvPr>
          <p:cNvPicPr>
            <a:picLocks noGrp="1" noChangeAspect="1"/>
          </p:cNvPicPr>
          <p:nvPr>
            <p:ph idx="1"/>
          </p:nvPr>
        </p:nvPicPr>
        <p:blipFill>
          <a:blip r:embed="rId2"/>
          <a:stretch>
            <a:fillRect/>
          </a:stretch>
        </p:blipFill>
        <p:spPr>
          <a:xfrm>
            <a:off x="2339508" y="371475"/>
            <a:ext cx="6512944" cy="5032730"/>
          </a:xfrm>
        </p:spPr>
      </p:pic>
    </p:spTree>
    <p:extLst>
      <p:ext uri="{BB962C8B-B14F-4D97-AF65-F5344CB8AC3E}">
        <p14:creationId xmlns:p14="http://schemas.microsoft.com/office/powerpoint/2010/main" val="233937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0913-8A81-0E41-A39D-5BD20B621835}"/>
              </a:ext>
            </a:extLst>
          </p:cNvPr>
          <p:cNvSpPr>
            <a:spLocks noGrp="1"/>
          </p:cNvSpPr>
          <p:nvPr>
            <p:ph type="title"/>
          </p:nvPr>
        </p:nvSpPr>
        <p:spPr/>
        <p:txBody>
          <a:bodyPr/>
          <a:lstStyle/>
          <a:p>
            <a:pPr algn="ctr"/>
            <a:r>
              <a:rPr lang="en-US" dirty="0"/>
              <a:t>Three Stages of Review </a:t>
            </a:r>
          </a:p>
        </p:txBody>
      </p:sp>
      <p:sp>
        <p:nvSpPr>
          <p:cNvPr id="3" name="Content Placeholder 2">
            <a:extLst>
              <a:ext uri="{FF2B5EF4-FFF2-40B4-BE49-F238E27FC236}">
                <a16:creationId xmlns:a16="http://schemas.microsoft.com/office/drawing/2014/main" id="{52A93F3A-E662-2240-8B7B-5DAB6E457193}"/>
              </a:ext>
            </a:extLst>
          </p:cNvPr>
          <p:cNvSpPr>
            <a:spLocks noGrp="1"/>
          </p:cNvSpPr>
          <p:nvPr>
            <p:ph idx="1"/>
          </p:nvPr>
        </p:nvSpPr>
        <p:spPr/>
        <p:txBody>
          <a:bodyPr/>
          <a:lstStyle/>
          <a:p>
            <a:r>
              <a:rPr lang="en-US" dirty="0"/>
              <a:t>Intake, Examination, and Federal Review </a:t>
            </a:r>
          </a:p>
          <a:p>
            <a:r>
              <a:rPr lang="en-US" i="1" dirty="0"/>
              <a:t>Intake </a:t>
            </a:r>
            <a:r>
              <a:rPr lang="en-US" dirty="0"/>
              <a:t>stage checks for completeness of application </a:t>
            </a:r>
          </a:p>
          <a:p>
            <a:r>
              <a:rPr lang="en-US" i="1" dirty="0"/>
              <a:t>Examination</a:t>
            </a:r>
            <a:r>
              <a:rPr lang="en-US" dirty="0"/>
              <a:t> stage delves into eligibility issues </a:t>
            </a:r>
          </a:p>
          <a:p>
            <a:r>
              <a:rPr lang="en-US" i="1" dirty="0"/>
              <a:t>Federal Review </a:t>
            </a:r>
            <a:r>
              <a:rPr lang="en-US" dirty="0"/>
              <a:t>quality checks and issues determination letter </a:t>
            </a:r>
          </a:p>
        </p:txBody>
      </p:sp>
    </p:spTree>
    <p:extLst>
      <p:ext uri="{BB962C8B-B14F-4D97-AF65-F5344CB8AC3E}">
        <p14:creationId xmlns:p14="http://schemas.microsoft.com/office/powerpoint/2010/main" val="929415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D973-C72A-9442-877B-1AA9CB818EA6}"/>
              </a:ext>
            </a:extLst>
          </p:cNvPr>
          <p:cNvSpPr>
            <a:spLocks noGrp="1"/>
          </p:cNvSpPr>
          <p:nvPr>
            <p:ph type="title"/>
          </p:nvPr>
        </p:nvSpPr>
        <p:spPr/>
        <p:txBody>
          <a:bodyPr/>
          <a:lstStyle/>
          <a:p>
            <a:pPr algn="ctr"/>
            <a:r>
              <a:rPr lang="en-US" dirty="0"/>
              <a:t>The Determination: Approval or PRF 	</a:t>
            </a:r>
          </a:p>
        </p:txBody>
      </p:sp>
      <p:sp>
        <p:nvSpPr>
          <p:cNvPr id="3" name="Content Placeholder 2">
            <a:extLst>
              <a:ext uri="{FF2B5EF4-FFF2-40B4-BE49-F238E27FC236}">
                <a16:creationId xmlns:a16="http://schemas.microsoft.com/office/drawing/2014/main" id="{58F9918F-BE9F-0B4C-9D80-C0D51DDFACBC}"/>
              </a:ext>
            </a:extLst>
          </p:cNvPr>
          <p:cNvSpPr>
            <a:spLocks noGrp="1"/>
          </p:cNvSpPr>
          <p:nvPr>
            <p:ph idx="1"/>
          </p:nvPr>
        </p:nvSpPr>
        <p:spPr/>
        <p:txBody>
          <a:bodyPr/>
          <a:lstStyle/>
          <a:p>
            <a:r>
              <a:rPr lang="en-US" dirty="0"/>
              <a:t>Approval letter starts the three-year verification period (congratulations!) </a:t>
            </a:r>
          </a:p>
          <a:p>
            <a:r>
              <a:rPr lang="en-US" dirty="0"/>
              <a:t>Post-Review Findings Notice means CVE found you not eligible, but you get one last bite at the apple (two days to say you’ll participate, five to get your act together) </a:t>
            </a:r>
          </a:p>
          <a:p>
            <a:r>
              <a:rPr lang="en-US" dirty="0"/>
              <a:t>If you fix the issues, you get an approval letter. If you don’t, you get a six-month wait period before you can reapply (Final Post-Review Findings Notice)</a:t>
            </a:r>
          </a:p>
        </p:txBody>
      </p:sp>
    </p:spTree>
    <p:extLst>
      <p:ext uri="{BB962C8B-B14F-4D97-AF65-F5344CB8AC3E}">
        <p14:creationId xmlns:p14="http://schemas.microsoft.com/office/powerpoint/2010/main" val="62189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82C-9B6F-A64C-96E3-35C383842477}"/>
              </a:ext>
            </a:extLst>
          </p:cNvPr>
          <p:cNvSpPr>
            <a:spLocks noGrp="1"/>
          </p:cNvSpPr>
          <p:nvPr>
            <p:ph type="title"/>
          </p:nvPr>
        </p:nvSpPr>
        <p:spPr/>
        <p:txBody>
          <a:bodyPr>
            <a:normAutofit/>
          </a:bodyPr>
          <a:lstStyle/>
          <a:p>
            <a:r>
              <a:rPr lang="en-US" sz="3600" dirty="0"/>
              <a:t>Rule Changes May Impact Your “SDVOSB” Federal Status </a:t>
            </a:r>
          </a:p>
        </p:txBody>
      </p:sp>
      <p:sp>
        <p:nvSpPr>
          <p:cNvPr id="3" name="Content Placeholder 2">
            <a:extLst>
              <a:ext uri="{FF2B5EF4-FFF2-40B4-BE49-F238E27FC236}">
                <a16:creationId xmlns:a16="http://schemas.microsoft.com/office/drawing/2014/main" id="{1624AB6D-B9C2-A64E-AF36-E46D4BEE1667}"/>
              </a:ext>
            </a:extLst>
          </p:cNvPr>
          <p:cNvSpPr>
            <a:spLocks noGrp="1"/>
          </p:cNvSpPr>
          <p:nvPr>
            <p:ph idx="1"/>
          </p:nvPr>
        </p:nvSpPr>
        <p:spPr/>
        <p:txBody>
          <a:bodyPr/>
          <a:lstStyle/>
          <a:p>
            <a:r>
              <a:rPr lang="en-US" dirty="0"/>
              <a:t>SBA and VA published Final Rules in Fall of 2018</a:t>
            </a:r>
          </a:p>
          <a:p>
            <a:r>
              <a:rPr lang="en-US" dirty="0"/>
              <a:t>Takeaway – All SDVOSB/VOSB programs now follow the SAME ELIGIBILITY RULES, and some of these are now different than they were before (Other rule changes as well, such as SBA OHA now hearing status protests)</a:t>
            </a:r>
          </a:p>
        </p:txBody>
      </p:sp>
    </p:spTree>
    <p:extLst>
      <p:ext uri="{BB962C8B-B14F-4D97-AF65-F5344CB8AC3E}">
        <p14:creationId xmlns:p14="http://schemas.microsoft.com/office/powerpoint/2010/main" val="52770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3408-C926-1E4D-8D1B-7106B581C452}"/>
              </a:ext>
            </a:extLst>
          </p:cNvPr>
          <p:cNvSpPr>
            <a:spLocks noGrp="1"/>
          </p:cNvSpPr>
          <p:nvPr>
            <p:ph type="title"/>
          </p:nvPr>
        </p:nvSpPr>
        <p:spPr/>
        <p:txBody>
          <a:bodyPr/>
          <a:lstStyle/>
          <a:p>
            <a:pPr algn="ctr"/>
            <a:r>
              <a:rPr lang="en-US" dirty="0"/>
              <a:t>Change Requests </a:t>
            </a:r>
          </a:p>
        </p:txBody>
      </p:sp>
      <p:sp>
        <p:nvSpPr>
          <p:cNvPr id="3" name="Content Placeholder 2">
            <a:extLst>
              <a:ext uri="{FF2B5EF4-FFF2-40B4-BE49-F238E27FC236}">
                <a16:creationId xmlns:a16="http://schemas.microsoft.com/office/drawing/2014/main" id="{BD0A7420-4E17-D74B-AAC7-02832EA9C424}"/>
              </a:ext>
            </a:extLst>
          </p:cNvPr>
          <p:cNvSpPr>
            <a:spLocks noGrp="1"/>
          </p:cNvSpPr>
          <p:nvPr>
            <p:ph idx="1"/>
          </p:nvPr>
        </p:nvSpPr>
        <p:spPr/>
        <p:txBody>
          <a:bodyPr/>
          <a:lstStyle/>
          <a:p>
            <a:r>
              <a:rPr lang="en-US" dirty="0"/>
              <a:t>Participants must inform CVE of any changes that might ”adversely affect eligibility” within 30 days </a:t>
            </a:r>
          </a:p>
          <a:p>
            <a:r>
              <a:rPr lang="en-US" dirty="0"/>
              <a:t>Approval letters say 60 (wrong) </a:t>
            </a:r>
          </a:p>
          <a:p>
            <a:r>
              <a:rPr lang="en-US" dirty="0"/>
              <a:t>Not enforced (unless get hit with a status protest), but best to proceed with caution </a:t>
            </a:r>
          </a:p>
          <a:p>
            <a:pPr marL="0" indent="0">
              <a:buNone/>
            </a:pPr>
            <a:endParaRPr lang="en-US" dirty="0"/>
          </a:p>
        </p:txBody>
      </p:sp>
    </p:spTree>
    <p:extLst>
      <p:ext uri="{BB962C8B-B14F-4D97-AF65-F5344CB8AC3E}">
        <p14:creationId xmlns:p14="http://schemas.microsoft.com/office/powerpoint/2010/main" val="3396914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2E48-6765-BF46-9C83-A4E7C87B191D}"/>
              </a:ext>
            </a:extLst>
          </p:cNvPr>
          <p:cNvSpPr>
            <a:spLocks noGrp="1"/>
          </p:cNvSpPr>
          <p:nvPr>
            <p:ph type="title"/>
          </p:nvPr>
        </p:nvSpPr>
        <p:spPr/>
        <p:txBody>
          <a:bodyPr/>
          <a:lstStyle/>
          <a:p>
            <a:pPr algn="ctr"/>
            <a:r>
              <a:rPr lang="en-US" dirty="0"/>
              <a:t>What Changes Need Not Be Reported? </a:t>
            </a:r>
          </a:p>
        </p:txBody>
      </p:sp>
      <p:pic>
        <p:nvPicPr>
          <p:cNvPr id="5" name="Content Placeholder 4">
            <a:extLst>
              <a:ext uri="{FF2B5EF4-FFF2-40B4-BE49-F238E27FC236}">
                <a16:creationId xmlns:a16="http://schemas.microsoft.com/office/drawing/2014/main" id="{AB23FD8B-3602-344D-B40C-AB6911BFFFE9}"/>
              </a:ext>
            </a:extLst>
          </p:cNvPr>
          <p:cNvPicPr>
            <a:picLocks noGrp="1" noChangeAspect="1"/>
          </p:cNvPicPr>
          <p:nvPr>
            <p:ph idx="1"/>
          </p:nvPr>
        </p:nvPicPr>
        <p:blipFill>
          <a:blip r:embed="rId2"/>
          <a:stretch>
            <a:fillRect/>
          </a:stretch>
        </p:blipFill>
        <p:spPr>
          <a:xfrm>
            <a:off x="3181392" y="1587086"/>
            <a:ext cx="5140974" cy="3982445"/>
          </a:xfrm>
        </p:spPr>
      </p:pic>
    </p:spTree>
    <p:extLst>
      <p:ext uri="{BB962C8B-B14F-4D97-AF65-F5344CB8AC3E}">
        <p14:creationId xmlns:p14="http://schemas.microsoft.com/office/powerpoint/2010/main" val="43614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0C15-1DF9-BE4B-A42E-A341938C5F15}"/>
              </a:ext>
            </a:extLst>
          </p:cNvPr>
          <p:cNvSpPr>
            <a:spLocks noGrp="1"/>
          </p:cNvSpPr>
          <p:nvPr>
            <p:ph type="title"/>
          </p:nvPr>
        </p:nvSpPr>
        <p:spPr/>
        <p:txBody>
          <a:bodyPr/>
          <a:lstStyle/>
          <a:p>
            <a:pPr algn="ctr"/>
            <a:r>
              <a:rPr lang="en-US" dirty="0"/>
              <a:t>What Changes Should Be Reported? </a:t>
            </a:r>
          </a:p>
        </p:txBody>
      </p:sp>
      <p:pic>
        <p:nvPicPr>
          <p:cNvPr id="5" name="Content Placeholder 4">
            <a:extLst>
              <a:ext uri="{FF2B5EF4-FFF2-40B4-BE49-F238E27FC236}">
                <a16:creationId xmlns:a16="http://schemas.microsoft.com/office/drawing/2014/main" id="{92A3B6F0-288B-554F-B64A-03200BB93011}"/>
              </a:ext>
            </a:extLst>
          </p:cNvPr>
          <p:cNvPicPr>
            <a:picLocks noGrp="1" noChangeAspect="1"/>
          </p:cNvPicPr>
          <p:nvPr>
            <p:ph idx="1"/>
          </p:nvPr>
        </p:nvPicPr>
        <p:blipFill>
          <a:blip r:embed="rId2"/>
          <a:stretch>
            <a:fillRect/>
          </a:stretch>
        </p:blipFill>
        <p:spPr>
          <a:xfrm>
            <a:off x="3150887" y="1690688"/>
            <a:ext cx="5555791" cy="4104279"/>
          </a:xfrm>
        </p:spPr>
      </p:pic>
    </p:spTree>
    <p:extLst>
      <p:ext uri="{BB962C8B-B14F-4D97-AF65-F5344CB8AC3E}">
        <p14:creationId xmlns:p14="http://schemas.microsoft.com/office/powerpoint/2010/main" val="3246397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4174-80F3-A64E-ACAE-6901D1E7DF2A}"/>
              </a:ext>
            </a:extLst>
          </p:cNvPr>
          <p:cNvSpPr>
            <a:spLocks noGrp="1"/>
          </p:cNvSpPr>
          <p:nvPr>
            <p:ph type="title"/>
          </p:nvPr>
        </p:nvSpPr>
        <p:spPr/>
        <p:txBody>
          <a:bodyPr/>
          <a:lstStyle/>
          <a:p>
            <a:pPr algn="ctr"/>
            <a:r>
              <a:rPr lang="en-US" dirty="0"/>
              <a:t>Keep Constant Vigilance Over Status! </a:t>
            </a:r>
          </a:p>
        </p:txBody>
      </p:sp>
      <p:sp>
        <p:nvSpPr>
          <p:cNvPr id="3" name="Content Placeholder 2">
            <a:extLst>
              <a:ext uri="{FF2B5EF4-FFF2-40B4-BE49-F238E27FC236}">
                <a16:creationId xmlns:a16="http://schemas.microsoft.com/office/drawing/2014/main" id="{BF75A7BB-7A39-C34B-AA6E-22F8E2BCD846}"/>
              </a:ext>
            </a:extLst>
          </p:cNvPr>
          <p:cNvSpPr>
            <a:spLocks noGrp="1"/>
          </p:cNvSpPr>
          <p:nvPr>
            <p:ph idx="1"/>
          </p:nvPr>
        </p:nvSpPr>
        <p:spPr/>
        <p:txBody>
          <a:bodyPr/>
          <a:lstStyle/>
          <a:p>
            <a:r>
              <a:rPr lang="en-US" dirty="0"/>
              <a:t>Understand when business changes can affect eligibility </a:t>
            </a:r>
          </a:p>
          <a:p>
            <a:r>
              <a:rPr lang="en-US" dirty="0"/>
              <a:t>Report changes when necessary (and when in doubt) </a:t>
            </a:r>
          </a:p>
          <a:p>
            <a:r>
              <a:rPr lang="en-US" dirty="0"/>
              <a:t>Respond to CVE correspondence </a:t>
            </a:r>
          </a:p>
          <a:p>
            <a:pPr marL="0" indent="0">
              <a:buNone/>
            </a:pPr>
            <a:endParaRPr lang="en-US" dirty="0"/>
          </a:p>
        </p:txBody>
      </p:sp>
    </p:spTree>
    <p:extLst>
      <p:ext uri="{BB962C8B-B14F-4D97-AF65-F5344CB8AC3E}">
        <p14:creationId xmlns:p14="http://schemas.microsoft.com/office/powerpoint/2010/main" val="173630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3A15-9EDF-EE49-9659-D13569D1ACF0}"/>
              </a:ext>
            </a:extLst>
          </p:cNvPr>
          <p:cNvSpPr>
            <a:spLocks noGrp="1"/>
          </p:cNvSpPr>
          <p:nvPr>
            <p:ph type="title"/>
          </p:nvPr>
        </p:nvSpPr>
        <p:spPr/>
        <p:txBody>
          <a:bodyPr/>
          <a:lstStyle/>
          <a:p>
            <a:pPr algn="ctr"/>
            <a:r>
              <a:rPr lang="en-US" dirty="0"/>
              <a:t>Any Questions? </a:t>
            </a:r>
          </a:p>
        </p:txBody>
      </p:sp>
      <p:sp>
        <p:nvSpPr>
          <p:cNvPr id="3" name="Content Placeholder 2">
            <a:extLst>
              <a:ext uri="{FF2B5EF4-FFF2-40B4-BE49-F238E27FC236}">
                <a16:creationId xmlns:a16="http://schemas.microsoft.com/office/drawing/2014/main" id="{EE0BE858-6DDB-6C49-95B0-8C0DCFB6F229}"/>
              </a:ext>
            </a:extLst>
          </p:cNvPr>
          <p:cNvSpPr>
            <a:spLocks noGrp="1"/>
          </p:cNvSpPr>
          <p:nvPr>
            <p:ph idx="1"/>
          </p:nvPr>
        </p:nvSpPr>
        <p:spPr/>
        <p:txBody>
          <a:bodyPr/>
          <a:lstStyle/>
          <a:p>
            <a:pPr marL="0" indent="0" algn="ctr">
              <a:buNone/>
            </a:pPr>
            <a:r>
              <a:rPr lang="en-US" dirty="0"/>
              <a:t>Sarah Schauerte Reida </a:t>
            </a:r>
          </a:p>
          <a:p>
            <a:pPr marL="0" indent="0" algn="ctr">
              <a:buNone/>
            </a:pPr>
            <a:r>
              <a:rPr lang="en-US" dirty="0"/>
              <a:t>(703) 552-220 </a:t>
            </a:r>
          </a:p>
          <a:p>
            <a:pPr marL="0" indent="0" algn="ctr">
              <a:buNone/>
            </a:pPr>
            <a:r>
              <a:rPr lang="en-US" dirty="0"/>
              <a:t>scs@legalmeetspractical.com</a:t>
            </a:r>
          </a:p>
          <a:p>
            <a:pPr marL="0" indent="0" algn="ctr">
              <a:buNone/>
            </a:pPr>
            <a:r>
              <a:rPr lang="en-US" dirty="0"/>
              <a:t>http://www.legalmeetspractical.com</a:t>
            </a:r>
          </a:p>
          <a:p>
            <a:pPr marL="0" indent="0" algn="ctr">
              <a:buNone/>
            </a:pPr>
            <a:endParaRPr lang="en-US" dirty="0"/>
          </a:p>
          <a:p>
            <a:pPr marL="0" indent="0" algn="ctr">
              <a:buNone/>
            </a:pPr>
            <a:r>
              <a:rPr lang="en-US" dirty="0"/>
              <a:t>Mr. William Thomas </a:t>
            </a:r>
          </a:p>
        </p:txBody>
      </p:sp>
    </p:spTree>
    <p:extLst>
      <p:ext uri="{BB962C8B-B14F-4D97-AF65-F5344CB8AC3E}">
        <p14:creationId xmlns:p14="http://schemas.microsoft.com/office/powerpoint/2010/main" val="292106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a:bodyPr>
          <a:lstStyle/>
          <a:p>
            <a:r>
              <a:rPr lang="en-US" sz="4000" dirty="0"/>
              <a:t>Rule Changes May Impact Your “SDVOSB” Federal Status. . . And Here are Some of Them </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Now okay to allow for unanimous consent of owners with respect to ”extraordinary circumstances:” adding new equity stakeholder, dissolving company, declaring bankruptcy, selling the company, merging the company</a:t>
            </a:r>
          </a:p>
          <a:p>
            <a:r>
              <a:rPr lang="en-US" dirty="0"/>
              <a:t>Not a violation of “veteran control” requirement if these actions are not his call alone</a:t>
            </a:r>
          </a:p>
        </p:txBody>
      </p:sp>
    </p:spTree>
    <p:extLst>
      <p:ext uri="{BB962C8B-B14F-4D97-AF65-F5344CB8AC3E}">
        <p14:creationId xmlns:p14="http://schemas.microsoft.com/office/powerpoint/2010/main" val="417076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fontScale="90000"/>
          </a:bodyPr>
          <a:lstStyle/>
          <a:p>
            <a:r>
              <a:rPr lang="en-US" dirty="0"/>
              <a:t>Rule Changes May Affect Your Federal SDVOSB Status. . . And Here Are Some of Them</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normAutofit fontScale="85000" lnSpcReduction="20000"/>
          </a:bodyPr>
          <a:lstStyle/>
          <a:p>
            <a:r>
              <a:rPr lang="en-US" dirty="0"/>
              <a:t>Control” rule (13 C.F.R. 125.13 has several scenarios where veteran is </a:t>
            </a:r>
            <a:r>
              <a:rPr lang="en-US" b="1" i="1" dirty="0"/>
              <a:t>presumed</a:t>
            </a:r>
            <a:r>
              <a:rPr lang="en-US" dirty="0"/>
              <a:t> not to control the company: </a:t>
            </a:r>
          </a:p>
          <a:p>
            <a:pPr lvl="1"/>
            <a:r>
              <a:rPr lang="en-US" dirty="0"/>
              <a:t>Veteran works remotely </a:t>
            </a:r>
          </a:p>
          <a:p>
            <a:pPr lvl="1"/>
            <a:r>
              <a:rPr lang="en-US" dirty="0"/>
              <a:t>Veteran has outside employment </a:t>
            </a:r>
          </a:p>
          <a:p>
            <a:pPr lvl="1"/>
            <a:r>
              <a:rPr lang="en-US" dirty="0"/>
              <a:t>Non-veteran owner (with management role) is current or former employer of the veteran</a:t>
            </a:r>
          </a:p>
          <a:p>
            <a:pPr lvl="1"/>
            <a:r>
              <a:rPr lang="en-US" dirty="0"/>
              <a:t>The veteran is not the highest compensated </a:t>
            </a:r>
          </a:p>
          <a:p>
            <a:pPr lvl="1"/>
            <a:r>
              <a:rPr lang="en-US" dirty="0"/>
              <a:t>Where firm is co-located with another firm in the same line of business, and there is common ownership </a:t>
            </a:r>
          </a:p>
          <a:p>
            <a:pPr lvl="1"/>
            <a:r>
              <a:rPr lang="en-US" dirty="0"/>
              <a:t>Where the firm shares employees, resources, contracts, etc. with another firm in the same line of business, and there is common ownership</a:t>
            </a:r>
          </a:p>
          <a:p>
            <a:pPr lvl="1"/>
            <a:r>
              <a:rPr lang="en-US" dirty="0"/>
              <a:t>Critical license is held by non-veteran </a:t>
            </a:r>
          </a:p>
          <a:p>
            <a:pPr lvl="1"/>
            <a:r>
              <a:rPr lang="en-US" dirty="0"/>
              <a:t>Non-veteran with equity interest provides critical financial support </a:t>
            </a:r>
          </a:p>
          <a:p>
            <a:pPr lvl="1"/>
            <a:r>
              <a:rPr lang="en-US" dirty="0"/>
              <a:t>Business relationships with non-veterans exist to prevent veteran from not being able to exercise independent business judgment without “great economic risk” </a:t>
            </a:r>
          </a:p>
          <a:p>
            <a:r>
              <a:rPr lang="en-US" dirty="0"/>
              <a:t>If any of these situations apply, need detailed letter of explanation (LOE)! </a:t>
            </a:r>
          </a:p>
          <a:p>
            <a:endParaRPr lang="en-US" dirty="0"/>
          </a:p>
        </p:txBody>
      </p:sp>
    </p:spTree>
    <p:extLst>
      <p:ext uri="{BB962C8B-B14F-4D97-AF65-F5344CB8AC3E}">
        <p14:creationId xmlns:p14="http://schemas.microsoft.com/office/powerpoint/2010/main" val="131082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r>
              <a:rPr lang="en-US" dirty="0"/>
              <a:t>Presumption #1: Veteran Who Works Remotely Does Not Control the Company</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“Remotely” means away from headquarters or jobsite locations </a:t>
            </a:r>
          </a:p>
          <a:p>
            <a:r>
              <a:rPr lang="en-US" dirty="0"/>
              <a:t> Clearly describe means of communication and how they enable veteran to control operations (email, teleconferences, Skype, in-person visits) </a:t>
            </a:r>
          </a:p>
          <a:p>
            <a:r>
              <a:rPr lang="en-US" dirty="0"/>
              <a:t>Explain how his location does not prevent control (electronic age)</a:t>
            </a:r>
          </a:p>
          <a:p>
            <a:endParaRPr lang="en-US" dirty="0"/>
          </a:p>
        </p:txBody>
      </p:sp>
    </p:spTree>
    <p:extLst>
      <p:ext uri="{BB962C8B-B14F-4D97-AF65-F5344CB8AC3E}">
        <p14:creationId xmlns:p14="http://schemas.microsoft.com/office/powerpoint/2010/main" val="403508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lstStyle/>
          <a:p>
            <a:r>
              <a:rPr lang="en-US" dirty="0"/>
              <a:t>Presumption #2: Veteran With Outside Employment Does Not Control Company </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Veteran needs to work for company “during normal working hours that businesses in that industry normally work” </a:t>
            </a:r>
          </a:p>
          <a:p>
            <a:r>
              <a:rPr lang="en-US" dirty="0"/>
              <a:t>Must show flexibility with outside employment, ability to address office needs during those work hours, and alignment with company’s operating hours </a:t>
            </a:r>
          </a:p>
          <a:p>
            <a:r>
              <a:rPr lang="en-US" dirty="0"/>
              <a:t>Ambiguity with number of hours required remains  </a:t>
            </a:r>
          </a:p>
        </p:txBody>
      </p:sp>
    </p:spTree>
    <p:extLst>
      <p:ext uri="{BB962C8B-B14F-4D97-AF65-F5344CB8AC3E}">
        <p14:creationId xmlns:p14="http://schemas.microsoft.com/office/powerpoint/2010/main" val="144598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Autofit/>
          </a:bodyPr>
          <a:lstStyle/>
          <a:p>
            <a:r>
              <a:rPr lang="en-US" sz="3600" dirty="0"/>
              <a:t>Presumption #3: Non-Veteran Involved With Firm is/was Employer of Veteran = Lack of Veteran Control</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Idea is that former/current employer has leverage against the veteran owner, so have to show this isn’t the case </a:t>
            </a:r>
          </a:p>
          <a:p>
            <a:r>
              <a:rPr lang="en-US" dirty="0"/>
              <a:t>Employment Separation Agreement or other written agreement could help </a:t>
            </a:r>
          </a:p>
          <a:p>
            <a:r>
              <a:rPr lang="en-US" dirty="0"/>
              <a:t>Other source of revenue (veteran not reliant on non-veteran for $)</a:t>
            </a:r>
          </a:p>
        </p:txBody>
      </p:sp>
    </p:spTree>
    <p:extLst>
      <p:ext uri="{BB962C8B-B14F-4D97-AF65-F5344CB8AC3E}">
        <p14:creationId xmlns:p14="http://schemas.microsoft.com/office/powerpoint/2010/main" val="365855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8D07-6B6B-F945-810A-CDD1AEC4BA82}"/>
              </a:ext>
            </a:extLst>
          </p:cNvPr>
          <p:cNvSpPr>
            <a:spLocks noGrp="1"/>
          </p:cNvSpPr>
          <p:nvPr>
            <p:ph type="title"/>
          </p:nvPr>
        </p:nvSpPr>
        <p:spPr/>
        <p:txBody>
          <a:bodyPr>
            <a:normAutofit fontScale="90000"/>
          </a:bodyPr>
          <a:lstStyle/>
          <a:p>
            <a:r>
              <a:rPr lang="en-US" dirty="0"/>
              <a:t>Presumption #4: Veteran Does Not Control the Firm if He is Not the Highest-Compensated</a:t>
            </a:r>
          </a:p>
        </p:txBody>
      </p:sp>
      <p:sp>
        <p:nvSpPr>
          <p:cNvPr id="3" name="Content Placeholder 2">
            <a:extLst>
              <a:ext uri="{FF2B5EF4-FFF2-40B4-BE49-F238E27FC236}">
                <a16:creationId xmlns:a16="http://schemas.microsoft.com/office/drawing/2014/main" id="{793B7FA6-BF40-274C-ACBB-2207ED13575E}"/>
              </a:ext>
            </a:extLst>
          </p:cNvPr>
          <p:cNvSpPr>
            <a:spLocks noGrp="1"/>
          </p:cNvSpPr>
          <p:nvPr>
            <p:ph idx="1"/>
          </p:nvPr>
        </p:nvSpPr>
        <p:spPr/>
        <p:txBody>
          <a:bodyPr/>
          <a:lstStyle/>
          <a:p>
            <a:r>
              <a:rPr lang="en-US" dirty="0"/>
              <a:t>Not an unusual situation </a:t>
            </a:r>
          </a:p>
          <a:p>
            <a:r>
              <a:rPr lang="en-US" dirty="0"/>
              <a:t>Okay if show that it “benefits the firm” </a:t>
            </a:r>
          </a:p>
          <a:p>
            <a:r>
              <a:rPr lang="en-US" dirty="0"/>
              <a:t>Common examples: employee working substantial hours/overtime, needing to recruit and keep talent, employee billing hourly on contract that advances company’s interest</a:t>
            </a:r>
          </a:p>
        </p:txBody>
      </p:sp>
    </p:spTree>
    <p:extLst>
      <p:ext uri="{BB962C8B-B14F-4D97-AF65-F5344CB8AC3E}">
        <p14:creationId xmlns:p14="http://schemas.microsoft.com/office/powerpoint/2010/main" val="1044766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TS19 Speaker Presentation Template" id="{A4784A72-5DE6-2F4D-BDB6-349A396C92AE}" vid="{8958504C-570E-4641-B859-577FCC9EE0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1336</TotalTime>
  <Words>1491</Words>
  <Application>Microsoft Macintosh PowerPoint</Application>
  <PresentationFormat>Widescreen</PresentationFormat>
  <Paragraphs>125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Helvetica</vt:lpstr>
      <vt:lpstr>Wingdings</vt:lpstr>
      <vt:lpstr>Office Theme</vt:lpstr>
      <vt:lpstr>PowerPoint Presentation</vt:lpstr>
      <vt:lpstr>All About Status: The VetBiz Verification Gauntlet</vt:lpstr>
      <vt:lpstr>Rule Changes May Impact Your “SDVOSB” Federal Status </vt:lpstr>
      <vt:lpstr>Rule Changes May Impact Your “SDVOSB” Federal Status. . . And Here are Some of Them </vt:lpstr>
      <vt:lpstr>Rule Changes May Affect Your Federal SDVOSB Status. . . And Here Are Some of Them</vt:lpstr>
      <vt:lpstr>Presumption #1: Veteran Who Works Remotely Does Not Control the Company</vt:lpstr>
      <vt:lpstr>Presumption #2: Veteran With Outside Employment Does Not Control Company </vt:lpstr>
      <vt:lpstr>Presumption #3: Non-Veteran Involved With Firm is/was Employer of Veteran = Lack of Veteran Control</vt:lpstr>
      <vt:lpstr>Presumption #4: Veteran Does Not Control the Firm if He is Not the Highest-Compensated</vt:lpstr>
      <vt:lpstr>Presumption #5: No Veteran Control if Firm Co-Located with Non-Vet Owner’s Firm (in Same Line of Business)</vt:lpstr>
      <vt:lpstr>Presumption #6: No Veteran Control if Firm Shares Resources with Non-Vet Player’s Firm (in Same Line of Business)</vt:lpstr>
      <vt:lpstr>Presumption #7: No Veteran Control if Non-Veteran Holds Critical License</vt:lpstr>
      <vt:lpstr>Presumption #8: Veteran Does Not Control if Non-Veteran Provides Critical Financial Support</vt:lpstr>
      <vt:lpstr>Presumption #9: Veteran Does Not Control if Business Relationships Prevent Him From Exercising Independent Business Judgment Without “Great Economic Risk”</vt:lpstr>
      <vt:lpstr>The New VetBiz Portal – What Was the VA Thinking?</vt:lpstr>
      <vt:lpstr>The New VetBiz Portal: The Glitches </vt:lpstr>
      <vt:lpstr>The New VetBiz Portal: Other Issues </vt:lpstr>
      <vt:lpstr>All, Right! Let’s Get Started! </vt:lpstr>
      <vt:lpstr>Get A User Profile</vt:lpstr>
      <vt:lpstr>Take Pre-Qualifications Questionnaire</vt:lpstr>
      <vt:lpstr>Add Business Owners and Representatives  </vt:lpstr>
      <vt:lpstr>Go Through Tabs to Complete Application  </vt:lpstr>
      <vt:lpstr>PowerPoint Presentation</vt:lpstr>
      <vt:lpstr>PowerPoint Presentation</vt:lpstr>
      <vt:lpstr>PowerPoint Presentation</vt:lpstr>
      <vt:lpstr>PowerPoint Presentation</vt:lpstr>
      <vt:lpstr>PowerPoint Presentation</vt:lpstr>
      <vt:lpstr>Three Stages of Review </vt:lpstr>
      <vt:lpstr>The Determination: Approval or PRF  </vt:lpstr>
      <vt:lpstr>Change Requests </vt:lpstr>
      <vt:lpstr>What Changes Need Not Be Reported? </vt:lpstr>
      <vt:lpstr>What Changes Should Be Reported? </vt:lpstr>
      <vt:lpstr>Keep Constant Vigilance Over Status! </vt:lpstr>
      <vt:lpstr>Any Questions?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23</cp:revision>
  <dcterms:created xsi:type="dcterms:W3CDTF">2019-05-26T23:22:01Z</dcterms:created>
  <dcterms:modified xsi:type="dcterms:W3CDTF">2019-05-27T21:38:51Z</dcterms:modified>
</cp:coreProperties>
</file>