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43"/>
  </p:notesMasterIdLst>
  <p:sldIdLst>
    <p:sldId id="271" r:id="rId4"/>
    <p:sldId id="301" r:id="rId5"/>
    <p:sldId id="300" r:id="rId6"/>
    <p:sldId id="273" r:id="rId7"/>
    <p:sldId id="274"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75" r:id="rId25"/>
    <p:sldId id="276" r:id="rId26"/>
    <p:sldId id="277" r:id="rId27"/>
    <p:sldId id="278" r:id="rId28"/>
    <p:sldId id="279" r:id="rId29"/>
    <p:sldId id="280" r:id="rId30"/>
    <p:sldId id="281" r:id="rId31"/>
    <p:sldId id="282" r:id="rId32"/>
    <p:sldId id="256" r:id="rId33"/>
    <p:sldId id="257" r:id="rId34"/>
    <p:sldId id="258" r:id="rId35"/>
    <p:sldId id="267" r:id="rId36"/>
    <p:sldId id="302" r:id="rId37"/>
    <p:sldId id="269" r:id="rId38"/>
    <p:sldId id="303" r:id="rId39"/>
    <p:sldId id="259" r:id="rId40"/>
    <p:sldId id="262" r:id="rId41"/>
    <p:sldId id="260"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BFB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61" autoAdjust="0"/>
  </p:normalViewPr>
  <p:slideViewPr>
    <p:cSldViewPr showGuides="1">
      <p:cViewPr varScale="1">
        <p:scale>
          <a:sx n="79" d="100"/>
          <a:sy n="79" d="100"/>
        </p:scale>
        <p:origin x="1498" y="67"/>
      </p:cViewPr>
      <p:guideLst>
        <p:guide orient="horz" pos="201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6638B01-A2CD-4A0A-9DCC-D464FFCE3AEB}" type="datetimeFigureOut">
              <a:rPr lang="en-US" smtClean="0"/>
              <a:t>5/30/2019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C79DDCE-4954-4229-84EE-301470A45B80}" type="slidenum">
              <a:rPr lang="en-US" smtClean="0"/>
              <a:t>‹#›</a:t>
            </a:fld>
            <a:endParaRPr lang="en-US"/>
          </a:p>
        </p:txBody>
      </p:sp>
    </p:spTree>
    <p:extLst>
      <p:ext uri="{BB962C8B-B14F-4D97-AF65-F5344CB8AC3E}">
        <p14:creationId xmlns:p14="http://schemas.microsoft.com/office/powerpoint/2010/main" val="251348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companies/nestl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1</a:t>
            </a:fld>
            <a:endParaRPr lang="en-US" dirty="0"/>
          </a:p>
        </p:txBody>
      </p:sp>
    </p:spTree>
    <p:extLst>
      <p:ext uri="{BB962C8B-B14F-4D97-AF65-F5344CB8AC3E}">
        <p14:creationId xmlns:p14="http://schemas.microsoft.com/office/powerpoint/2010/main" val="229310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a:t>
            </a:r>
            <a:r>
              <a:rPr lang="en-GB" baseline="0" dirty="0"/>
              <a:t> headline goals highlight the ambition of the planned transformation across our global business. </a:t>
            </a:r>
          </a:p>
          <a:p>
            <a:pPr marL="171450" indent="-171450">
              <a:buFont typeface="Arial" panose="020B0604020202020204" pitchFamily="34" charset="0"/>
              <a:buChar char="•"/>
            </a:pPr>
            <a:r>
              <a:rPr lang="en-GB" baseline="0" dirty="0"/>
              <a:t>Action to reduce added sugars across our beverage portfolio</a:t>
            </a:r>
          </a:p>
          <a:p>
            <a:pPr marL="171450" indent="-171450">
              <a:buFont typeface="Arial" panose="020B0604020202020204" pitchFamily="34" charset="0"/>
              <a:buChar char="•"/>
            </a:pPr>
            <a:r>
              <a:rPr lang="en-GB" baseline="0" dirty="0"/>
              <a:t>More nutritious products, with a focus on meeting the needs of currently underserved communities and consumers</a:t>
            </a:r>
          </a:p>
          <a:p>
            <a:pPr marL="171450" indent="-171450">
              <a:buFont typeface="Arial" panose="020B0604020202020204" pitchFamily="34" charset="0"/>
              <a:buChar char="•"/>
            </a:pPr>
            <a:r>
              <a:rPr lang="en-GB" baseline="0" dirty="0"/>
              <a:t>Increased water efficiency in agriculture among direct suppliers</a:t>
            </a:r>
          </a:p>
          <a:p>
            <a:pPr marL="171450" indent="-171450">
              <a:buFont typeface="Arial" panose="020B0604020202020204" pitchFamily="34" charset="0"/>
              <a:buChar char="•"/>
            </a:pPr>
            <a:r>
              <a:rPr lang="en-GB" baseline="0" dirty="0"/>
              <a:t>A new, science-based target to cut absolute greenhouse gas (GHG) emissions across our entire value chain. We were among the first 30 companies in the world to have our target officially recognized as science-based (by the Science-Based Targets Initiative). This is recognition that PepsiCo is doing its part and working to contribute to the achievement of the global targets set in the Paris Agreement on climate change</a:t>
            </a:r>
          </a:p>
          <a:p>
            <a:pPr marL="171450" indent="-171450">
              <a:buFont typeface="Arial" panose="020B0604020202020204" pitchFamily="34" charset="0"/>
              <a:buChar char="•"/>
            </a:pPr>
            <a:r>
              <a:rPr lang="en-GB" baseline="0" dirty="0"/>
              <a:t>Renewing our focus on the advancement of women and girls, with $100 million of investments</a:t>
            </a:r>
          </a:p>
          <a:p>
            <a:pPr marL="171450" indent="-171450">
              <a:buFont typeface="Arial" panose="020B0604020202020204" pitchFamily="34" charset="0"/>
              <a:buChar char="•"/>
            </a:pPr>
            <a:r>
              <a:rPr lang="en-GB" baseline="0" dirty="0"/>
              <a:t>Further expansion of our global Sustainable Farming Initiative</a:t>
            </a:r>
          </a:p>
          <a:p>
            <a:endParaRPr lang="en-GB" dirty="0"/>
          </a:p>
          <a:p>
            <a:r>
              <a:rPr lang="en-GB" dirty="0"/>
              <a:t>We can now look at the detail of goals</a:t>
            </a:r>
            <a:r>
              <a:rPr lang="en-GB" baseline="0" dirty="0"/>
              <a:t> across each of the three pillars. </a:t>
            </a:r>
          </a:p>
          <a:p>
            <a:endParaRPr lang="en-GB" dirty="0"/>
          </a:p>
          <a:p>
            <a:endParaRPr lang="en-GB" dirty="0"/>
          </a:p>
        </p:txBody>
      </p:sp>
      <p:sp>
        <p:nvSpPr>
          <p:cNvPr id="4" name="Slide Number Placeholder 3"/>
          <p:cNvSpPr>
            <a:spLocks noGrp="1"/>
          </p:cNvSpPr>
          <p:nvPr>
            <p:ph type="sldNum" sz="quarter" idx="10"/>
          </p:nvPr>
        </p:nvSpPr>
        <p:spPr/>
        <p:txBody>
          <a:bodyPr/>
          <a:lstStyle/>
          <a:p>
            <a:fld id="{8BAA3FE7-89EA-4027-9630-EF8B1580F2C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11467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As we go through our business</a:t>
            </a:r>
            <a:r>
              <a:rPr lang="en-US" baseline="0" dirty="0"/>
              <a:t> model, think about where you and your company could fit into our world</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88022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a:t>
            </a:r>
            <a:r>
              <a:rPr lang="en-US" baseline="0" dirty="0"/>
              <a:t> I’m talking Innovate as part of our Value Chain, it’s all about new products. Whether it’s idea generating, R&amp;D testing,  or consumer testing. </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862457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How are</a:t>
            </a:r>
            <a:r>
              <a:rPr lang="en-US" baseline="0" dirty="0"/>
              <a:t> we going to make this great new product? What awesome new flavors or ingredients will we need? Acai is out! </a:t>
            </a:r>
            <a:r>
              <a:rPr lang="en-US" baseline="0" dirty="0" err="1"/>
              <a:t>Mangosteen</a:t>
            </a:r>
            <a:r>
              <a:rPr lang="en-US" baseline="0" dirty="0"/>
              <a:t> is in! Is it time to get back on the super grain train? </a:t>
            </a:r>
          </a:p>
          <a:p>
            <a:endParaRPr lang="en-US" baseline="0" dirty="0"/>
          </a:p>
          <a:p>
            <a:r>
              <a:rPr lang="en-US" baseline="0" dirty="0"/>
              <a:t>What about the packaging? Will we need a newer light weight packaging to make our products easier to ship when you start ordering it from online from Amazon and dropped off by a drone?</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696513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the PepsiCo Vallejo Biscuit Plant in Mexico City, one of PepsiCo’s main manufacturing facilities for </a:t>
            </a:r>
            <a:r>
              <a:rPr lang="en-US" sz="1200" b="0" i="0" kern="1200" dirty="0" err="1">
                <a:solidFill>
                  <a:schemeClr val="tx1"/>
                </a:solidFill>
                <a:effectLst/>
                <a:latin typeface="+mn-lt"/>
                <a:ea typeface="+mn-ea"/>
                <a:cs typeface="+mn-cs"/>
              </a:rPr>
              <a:t>Gamesa</a:t>
            </a:r>
            <a:r>
              <a:rPr lang="en-US" sz="1200" b="0" i="0" kern="1200" dirty="0">
                <a:solidFill>
                  <a:schemeClr val="tx1"/>
                </a:solidFill>
                <a:effectLst/>
                <a:latin typeface="+mn-lt"/>
                <a:ea typeface="+mn-ea"/>
                <a:cs typeface="+mn-cs"/>
              </a:rPr>
              <a:t> cookies, there is one product packaging line that is a little different from the rest. The line is called “La Linea Rosa,” or “the Pink Line,” and it’s staffed entirely by women who wear pink vests and operate pink equipment.  Today the Pink Line serves as a developmental program, training and preparing women for non-traditional jobs. </a:t>
            </a:r>
            <a:r>
              <a:rPr lang="en-US" dirty="0"/>
              <a:t/>
            </a:r>
            <a:br>
              <a:rPr lang="en-US" dirty="0"/>
            </a:br>
            <a:endParaRPr lang="en-US" dirty="0"/>
          </a:p>
          <a:p>
            <a:r>
              <a:rPr lang="en-US" dirty="0"/>
              <a:t>We have over 700 manufacturing facilities world wide. Just think of what it takes</a:t>
            </a:r>
            <a:r>
              <a:rPr lang="en-US" baseline="0" dirty="0"/>
              <a:t> to keep those locations humming? </a:t>
            </a:r>
            <a:r>
              <a:rPr lang="en-US" dirty="0"/>
              <a:t>We need expert engineers to help keep</a:t>
            </a:r>
            <a:r>
              <a:rPr lang="en-US" baseline="0" dirty="0"/>
              <a:t> those machines running. We need partners to help bundle the products into variety packs.</a:t>
            </a:r>
          </a:p>
          <a:p>
            <a:endParaRPr lang="en-US" baseline="0" dirty="0"/>
          </a:p>
          <a:p>
            <a:r>
              <a:rPr lang="en-US" sz="1200" b="0" i="0" kern="1200" dirty="0">
                <a:solidFill>
                  <a:schemeClr val="tx1"/>
                </a:solidFill>
                <a:effectLst/>
                <a:latin typeface="+mn-lt"/>
                <a:ea typeface="+mn-ea"/>
                <a:cs typeface="+mn-cs"/>
              </a:rPr>
              <a:t>The University</a:t>
            </a:r>
            <a:r>
              <a:rPr lang="en-US" sz="1200" b="0" i="0" kern="1200" baseline="0" dirty="0">
                <a:solidFill>
                  <a:schemeClr val="tx1"/>
                </a:solidFill>
                <a:effectLst/>
                <a:latin typeface="+mn-lt"/>
                <a:ea typeface="+mn-ea"/>
                <a:cs typeface="+mn-cs"/>
              </a:rPr>
              <a:t> of Iowa</a:t>
            </a:r>
            <a:r>
              <a:rPr lang="en-US" sz="1200" b="0" i="0" kern="1200" dirty="0">
                <a:solidFill>
                  <a:schemeClr val="tx1"/>
                </a:solidFill>
                <a:effectLst/>
                <a:latin typeface="+mn-lt"/>
                <a:ea typeface="+mn-ea"/>
                <a:cs typeface="+mn-cs"/>
              </a:rPr>
              <a:t> Power Plant biomass</a:t>
            </a:r>
            <a:r>
              <a:rPr lang="en-US" sz="1200" b="0" i="0" kern="1200" baseline="0" dirty="0">
                <a:solidFill>
                  <a:schemeClr val="tx1"/>
                </a:solidFill>
                <a:effectLst/>
                <a:latin typeface="+mn-lt"/>
                <a:ea typeface="+mn-ea"/>
                <a:cs typeface="+mn-cs"/>
              </a:rPr>
              <a:t> reactor uses </a:t>
            </a:r>
            <a:r>
              <a:rPr lang="en-US" sz="1200" b="0" i="0" kern="1200" dirty="0">
                <a:solidFill>
                  <a:schemeClr val="tx1"/>
                </a:solidFill>
                <a:effectLst/>
                <a:latin typeface="+mn-lt"/>
                <a:ea typeface="+mn-ea"/>
                <a:cs typeface="+mn-cs"/>
              </a:rPr>
              <a:t>40,000 tons annually of Quaker Oats</a:t>
            </a:r>
            <a:r>
              <a:rPr lang="en-US" sz="1200" b="0" i="0" kern="1200" baseline="0" dirty="0">
                <a:solidFill>
                  <a:schemeClr val="tx1"/>
                </a:solidFill>
                <a:effectLst/>
                <a:latin typeface="+mn-lt"/>
                <a:ea typeface="+mn-ea"/>
                <a:cs typeface="+mn-cs"/>
              </a:rPr>
              <a:t> oat hulls to generate power!</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78016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Did</a:t>
            </a:r>
            <a:r>
              <a:rPr lang="en-US" baseline="0" dirty="0"/>
              <a:t> you know that PepsiCo made the biggest public pre-order of Tesla Electric Trucks?! Over 100. But in addition to the trucks we’ll still need warehouses and distribution centers to manage the products. We are working on doing this smarter through automated racks and automatic picking. (example of robotic picking / moving in warehouses). </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89414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stuff doesn’t sell</a:t>
            </a:r>
            <a:r>
              <a:rPr lang="en-US" baseline="0" dirty="0"/>
              <a:t> itself! We have an army of sales women and men that need all sorts of support to promote our items in-store and come up with great ideas to connect to our consumers.</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58903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a:t>
            </a:r>
            <a:r>
              <a:rPr lang="en-US" baseline="0" dirty="0"/>
              <a:t> doesn’t stop in the store, what are we doing to keep people excited about our products?</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557513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here’s a little about our Supplier Diversity</a:t>
            </a:r>
            <a:r>
              <a:rPr lang="en-US" baseline="0" dirty="0"/>
              <a:t> Program</a:t>
            </a:r>
          </a:p>
          <a:p>
            <a:endParaRPr lang="en-US" baseline="0" dirty="0"/>
          </a:p>
          <a:p>
            <a:r>
              <a:rPr lang="en-US" baseline="0" dirty="0"/>
              <a:t>Reveal #1 – We’ve been around since 1982</a:t>
            </a:r>
          </a:p>
          <a:p>
            <a:endParaRPr lang="en-US" baseline="0" dirty="0"/>
          </a:p>
          <a:p>
            <a:r>
              <a:rPr lang="en-US" baseline="0" dirty="0"/>
              <a:t>Reveal #2a – We support every category of spend in the company. The official 23 categories and a multiple areas of rogue spend.</a:t>
            </a:r>
          </a:p>
          <a:p>
            <a:r>
              <a:rPr lang="en-US" baseline="0" dirty="0"/>
              <a:t>Reveal #2b – Over that 35 years generated 22 Billion dollars of spend with </a:t>
            </a:r>
            <a:r>
              <a:rPr lang="en-US" baseline="0" dirty="0" err="1"/>
              <a:t>DivBEs</a:t>
            </a:r>
            <a:r>
              <a:rPr lang="en-US" baseline="0" dirty="0"/>
              <a:t> </a:t>
            </a:r>
          </a:p>
          <a:p>
            <a:r>
              <a:rPr lang="en-US" baseline="0" dirty="0"/>
              <a:t>Reveal #3 – In 2017 we had a few key highlights</a:t>
            </a:r>
          </a:p>
          <a:p>
            <a:r>
              <a:rPr lang="en-US" baseline="0" dirty="0"/>
              <a:t>Reveal #4 – 12 national events, 20 regional events garnering us over 15K impressions even before social media</a:t>
            </a:r>
          </a:p>
          <a:p>
            <a:r>
              <a:rPr lang="en-US" baseline="0" dirty="0"/>
              <a:t>Reveal #5 – We aggressively encouraged our non-diverse suppliers to work with </a:t>
            </a:r>
            <a:r>
              <a:rPr lang="en-US" baseline="0" dirty="0" err="1"/>
              <a:t>DivBEs</a:t>
            </a:r>
            <a:endParaRPr lang="en-US" baseline="0" dirty="0"/>
          </a:p>
          <a:p>
            <a:r>
              <a:rPr lang="en-US" baseline="0" dirty="0"/>
              <a:t>Reveal #6 – We achieved the Platinum level of WBENC’s Top Corporation recognition. FINALLY!</a:t>
            </a:r>
          </a:p>
          <a:p>
            <a:r>
              <a:rPr lang="en-US" baseline="0" dirty="0"/>
              <a:t>Reveal #7 – We inaugurated our Supplier Diversity Partner Event (in New York alone that generated 158 match maker meetings)</a:t>
            </a:r>
          </a:p>
          <a:p>
            <a:r>
              <a:rPr lang="en-US" baseline="0" dirty="0"/>
              <a:t>Reveal #8 – Our Primary Objectives with suppliers is to Identify – Vet - Cultivate</a:t>
            </a:r>
            <a:endParaRPr lang="en-US" dirty="0"/>
          </a:p>
        </p:txBody>
      </p:sp>
      <p:sp>
        <p:nvSpPr>
          <p:cNvPr id="4" name="Slide Number Placeholder 3"/>
          <p:cNvSpPr>
            <a:spLocks noGrp="1"/>
          </p:cNvSpPr>
          <p:nvPr>
            <p:ph type="sldNum" sz="quarter" idx="10"/>
          </p:nvPr>
        </p:nvSpPr>
        <p:spPr/>
        <p:txBody>
          <a:bodyPr/>
          <a:lstStyle/>
          <a:p>
            <a:pPr>
              <a:defRPr/>
            </a:pPr>
            <a:fld id="{7BA68A2A-51B3-44DC-A91D-B26E3763B65D}"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75691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a:t>
            </a:r>
            <a:r>
              <a:rPr lang="en-US" baseline="0" dirty="0"/>
              <a:t> is our small but mighty team! </a:t>
            </a:r>
            <a:endParaRPr lang="en-US" dirty="0"/>
          </a:p>
        </p:txBody>
      </p:sp>
      <p:sp>
        <p:nvSpPr>
          <p:cNvPr id="4" name="Header Placeholder 3"/>
          <p:cNvSpPr>
            <a:spLocks noGrp="1"/>
          </p:cNvSpPr>
          <p:nvPr>
            <p:ph type="hdr" sz="quarter" idx="10"/>
          </p:nvPr>
        </p:nvSpPr>
        <p:spPr/>
        <p:txBody>
          <a:bodyPr/>
          <a:lstStyle/>
          <a:p>
            <a:pPr>
              <a:defRPr/>
            </a:pPr>
            <a:r>
              <a:rPr lang="en-US">
                <a:solidFill>
                  <a:prstClr val="black"/>
                </a:solidFill>
              </a:rPr>
              <a:t>Draft Copy</a:t>
            </a:r>
          </a:p>
        </p:txBody>
      </p:sp>
      <p:sp>
        <p:nvSpPr>
          <p:cNvPr id="5" name="Slide Number Placeholder 4"/>
          <p:cNvSpPr>
            <a:spLocks noGrp="1"/>
          </p:cNvSpPr>
          <p:nvPr>
            <p:ph type="sldNum" sz="quarter" idx="11"/>
          </p:nvPr>
        </p:nvSpPr>
        <p:spPr/>
        <p:txBody>
          <a:bodyPr/>
          <a:lstStyle/>
          <a:p>
            <a:pPr>
              <a:defRPr/>
            </a:pPr>
            <a:fld id="{1A56C5E9-9401-D646-805A-D291CEE76EEC}"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66963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2</a:t>
            </a:fld>
            <a:endParaRPr lang="en-US" dirty="0"/>
          </a:p>
        </p:txBody>
      </p:sp>
    </p:spTree>
    <p:extLst>
      <p:ext uri="{BB962C8B-B14F-4D97-AF65-F5344CB8AC3E}">
        <p14:creationId xmlns:p14="http://schemas.microsoft.com/office/powerpoint/2010/main" val="1896897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solidFill>
                  <a:prstClr val="black"/>
                </a:solidFill>
              </a:rPr>
              <a:t>Draft Copy</a:t>
            </a:r>
          </a:p>
        </p:txBody>
      </p:sp>
      <p:sp>
        <p:nvSpPr>
          <p:cNvPr id="5" name="Slide Number Placeholder 4"/>
          <p:cNvSpPr>
            <a:spLocks noGrp="1"/>
          </p:cNvSpPr>
          <p:nvPr>
            <p:ph type="sldNum" sz="quarter" idx="11"/>
          </p:nvPr>
        </p:nvSpPr>
        <p:spPr/>
        <p:txBody>
          <a:bodyPr/>
          <a:lstStyle/>
          <a:p>
            <a:pPr>
              <a:defRPr/>
            </a:pPr>
            <a:fld id="{1A56C5E9-9401-D646-805A-D291CEE76EEC}"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81894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799493-6412-4470-9830-D005B358D66E}" type="slidenum">
              <a:rPr lang="en-GB" smtClean="0"/>
              <a:pPr/>
              <a:t>23</a:t>
            </a:fld>
            <a:endParaRPr lang="en-GB" dirty="0"/>
          </a:p>
        </p:txBody>
      </p:sp>
    </p:spTree>
    <p:extLst>
      <p:ext uri="{BB962C8B-B14F-4D97-AF65-F5344CB8AC3E}">
        <p14:creationId xmlns:p14="http://schemas.microsoft.com/office/powerpoint/2010/main" val="1633808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799493-6412-4470-9830-D005B358D66E}" type="slidenum">
              <a:rPr lang="en-GB" smtClean="0"/>
              <a:pPr/>
              <a:t>25</a:t>
            </a:fld>
            <a:endParaRPr lang="en-GB" dirty="0"/>
          </a:p>
        </p:txBody>
      </p:sp>
    </p:spTree>
    <p:extLst>
      <p:ext uri="{BB962C8B-B14F-4D97-AF65-F5344CB8AC3E}">
        <p14:creationId xmlns:p14="http://schemas.microsoft.com/office/powerpoint/2010/main" val="169988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0B9C825-F38E-45BB-92C1-043DE61C9183}" type="slidenum">
              <a:rPr lang="en-GB" smtClean="0"/>
              <a:pPr/>
              <a:t>26</a:t>
            </a:fld>
            <a:endParaRPr lang="en-GB" dirty="0"/>
          </a:p>
        </p:txBody>
      </p:sp>
    </p:spTree>
    <p:extLst>
      <p:ext uri="{BB962C8B-B14F-4D97-AF65-F5344CB8AC3E}">
        <p14:creationId xmlns:p14="http://schemas.microsoft.com/office/powerpoint/2010/main" val="3723524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E799493-6412-4470-9830-D005B358D66E}" type="slidenum">
              <a:rPr lang="en-GB" smtClean="0"/>
              <a:pPr/>
              <a:t>27</a:t>
            </a:fld>
            <a:endParaRPr lang="en-GB"/>
          </a:p>
        </p:txBody>
      </p:sp>
    </p:spTree>
    <p:extLst>
      <p:ext uri="{BB962C8B-B14F-4D97-AF65-F5344CB8AC3E}">
        <p14:creationId xmlns:p14="http://schemas.microsoft.com/office/powerpoint/2010/main" val="64411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600" kern="1200" dirty="0">
                <a:solidFill>
                  <a:schemeClr val="tx1"/>
                </a:solidFill>
                <a:effectLst/>
                <a:latin typeface="Futura Medium" pitchFamily="2" charset="0"/>
                <a:ea typeface="+mn-ea"/>
                <a:cs typeface="+mn-cs"/>
              </a:rPr>
              <a:t>www.Shell.com</a:t>
            </a:r>
          </a:p>
          <a:p>
            <a:pPr lvl="0"/>
            <a:r>
              <a:rPr lang="en-US" sz="1600" kern="1200" dirty="0">
                <a:solidFill>
                  <a:schemeClr val="tx1"/>
                </a:solidFill>
                <a:effectLst/>
                <a:latin typeface="Futura Medium" pitchFamily="2" charset="0"/>
                <a:ea typeface="+mn-ea"/>
                <a:cs typeface="+mn-cs"/>
              </a:rPr>
              <a:t>www.Shell.us</a:t>
            </a:r>
          </a:p>
        </p:txBody>
      </p:sp>
      <p:sp>
        <p:nvSpPr>
          <p:cNvPr id="4" name="Slide Number Placeholder 3"/>
          <p:cNvSpPr>
            <a:spLocks noGrp="1"/>
          </p:cNvSpPr>
          <p:nvPr>
            <p:ph type="sldNum" sz="quarter" idx="10"/>
          </p:nvPr>
        </p:nvSpPr>
        <p:spPr/>
        <p:txBody>
          <a:bodyPr/>
          <a:lstStyle/>
          <a:p>
            <a:fld id="{DE799493-6412-4470-9830-D005B358D66E}" type="slidenum">
              <a:rPr lang="en-GB" smtClean="0"/>
              <a:pPr/>
              <a:t>28</a:t>
            </a:fld>
            <a:endParaRPr lang="en-GB" dirty="0"/>
          </a:p>
        </p:txBody>
      </p:sp>
    </p:spTree>
    <p:extLst>
      <p:ext uri="{BB962C8B-B14F-4D97-AF65-F5344CB8AC3E}">
        <p14:creationId xmlns:p14="http://schemas.microsoft.com/office/powerpoint/2010/main" val="3147491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0B9C825-F38E-45BB-92C1-043DE61C9183}" type="slidenum">
              <a:rPr lang="en-GB" smtClean="0"/>
              <a:pPr/>
              <a:t>29</a:t>
            </a:fld>
            <a:endParaRPr lang="en-GB" dirty="0"/>
          </a:p>
        </p:txBody>
      </p:sp>
    </p:spTree>
    <p:extLst>
      <p:ext uri="{BB962C8B-B14F-4D97-AF65-F5344CB8AC3E}">
        <p14:creationId xmlns:p14="http://schemas.microsoft.com/office/powerpoint/2010/main" val="2485471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33</a:t>
            </a:fld>
            <a:endParaRPr lang="en-US"/>
          </a:p>
        </p:txBody>
      </p:sp>
    </p:spTree>
    <p:extLst>
      <p:ext uri="{BB962C8B-B14F-4D97-AF65-F5344CB8AC3E}">
        <p14:creationId xmlns:p14="http://schemas.microsoft.com/office/powerpoint/2010/main" val="3707396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34</a:t>
            </a:fld>
            <a:endParaRPr lang="en-US"/>
          </a:p>
        </p:txBody>
      </p:sp>
    </p:spTree>
    <p:extLst>
      <p:ext uri="{BB962C8B-B14F-4D97-AF65-F5344CB8AC3E}">
        <p14:creationId xmlns:p14="http://schemas.microsoft.com/office/powerpoint/2010/main" val="1316542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38</a:t>
            </a:fld>
            <a:endParaRPr lang="en-US"/>
          </a:p>
        </p:txBody>
      </p:sp>
    </p:spTree>
    <p:extLst>
      <p:ext uri="{BB962C8B-B14F-4D97-AF65-F5344CB8AC3E}">
        <p14:creationId xmlns:p14="http://schemas.microsoft.com/office/powerpoint/2010/main" val="303668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3</a:t>
            </a:fld>
            <a:endParaRPr lang="en-US" dirty="0"/>
          </a:p>
        </p:txBody>
      </p:sp>
    </p:spTree>
    <p:extLst>
      <p:ext uri="{BB962C8B-B14F-4D97-AF65-F5344CB8AC3E}">
        <p14:creationId xmlns:p14="http://schemas.microsoft.com/office/powerpoint/2010/main" val="223078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4</a:t>
            </a:fld>
            <a:endParaRPr lang="en-US" dirty="0"/>
          </a:p>
        </p:txBody>
      </p:sp>
    </p:spTree>
    <p:extLst>
      <p:ext uri="{BB962C8B-B14F-4D97-AF65-F5344CB8AC3E}">
        <p14:creationId xmlns:p14="http://schemas.microsoft.com/office/powerpoint/2010/main" val="250457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9DDCE-4954-4229-84EE-301470A45B80}" type="slidenum">
              <a:rPr lang="en-US" smtClean="0"/>
              <a:t>5</a:t>
            </a:fld>
            <a:endParaRPr lang="en-US" dirty="0"/>
          </a:p>
        </p:txBody>
      </p:sp>
    </p:spTree>
    <p:extLst>
      <p:ext uri="{BB962C8B-B14F-4D97-AF65-F5344CB8AC3E}">
        <p14:creationId xmlns:p14="http://schemas.microsoft.com/office/powerpoint/2010/main" val="46098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yriad Pro Cond" panose="020B0506030403020204" pitchFamily="34" charset="0"/>
                <a:ea typeface="+mn-ea"/>
                <a:cs typeface="+mn-cs"/>
              </a:rPr>
              <a:t>Photo: </a:t>
            </a:r>
            <a:r>
              <a:rPr lang="en-US" sz="1200" kern="1200" dirty="0">
                <a:solidFill>
                  <a:schemeClr val="tx1"/>
                </a:solidFill>
                <a:effectLst/>
                <a:latin typeface="Myriad Pro Cond" panose="020B0506030403020204" pitchFamily="34" charset="0"/>
                <a:ea typeface="+mn-ea"/>
                <a:cs typeface="+mn-cs"/>
              </a:rPr>
              <a:t>PepsiCo sources an increasing number of agricultural commodities from growers around the world, such as the oats, oranges, tomatoes, corn, blueberries, tea leaves and chickpeas pictured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yriad Pro Cond" panose="020B0506030403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yriad Pro Cond" panose="020B0506030403020204" pitchFamily="34" charset="0"/>
              <a:ea typeface="+mn-ea"/>
              <a:cs typeface="+mn-cs"/>
            </a:endParaRPr>
          </a:p>
          <a:p>
            <a:r>
              <a:rPr lang="en-GB" dirty="0"/>
              <a:t>Good morning,</a:t>
            </a:r>
          </a:p>
          <a:p>
            <a:endParaRPr lang="en-GB" dirty="0"/>
          </a:p>
          <a:p>
            <a:r>
              <a:rPr lang="en-GB" dirty="0"/>
              <a:t>On behalf of PepsiCo, welcome to the 2</a:t>
            </a:r>
            <a:r>
              <a:rPr lang="en-GB" baseline="30000" dirty="0"/>
              <a:t>nd</a:t>
            </a:r>
            <a:r>
              <a:rPr lang="en-GB" dirty="0"/>
              <a:t> Annual Diverse Supplier Partners Event. To kick off the day, I’d like to share with you a few insights into PepsiCo and our Performance with Purpose strategy as it impacts every aspect of our business. </a:t>
            </a:r>
          </a:p>
          <a:p>
            <a:endParaRPr lang="en-GB" dirty="0"/>
          </a:p>
        </p:txBody>
      </p:sp>
      <p:sp>
        <p:nvSpPr>
          <p:cNvPr id="4" name="Slide Number Placeholder 3"/>
          <p:cNvSpPr>
            <a:spLocks noGrp="1"/>
          </p:cNvSpPr>
          <p:nvPr>
            <p:ph type="sldNum" sz="quarter" idx="10"/>
          </p:nvPr>
        </p:nvSpPr>
        <p:spPr/>
        <p:txBody>
          <a:bodyPr/>
          <a:lstStyle/>
          <a:p>
            <a:fld id="{8BAA3FE7-89EA-4027-9630-EF8B1580F2C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6507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43000" y="558800"/>
            <a:ext cx="4573588" cy="3430588"/>
          </a:xfrm>
          <a:ln/>
        </p:spPr>
      </p:sp>
      <p:sp>
        <p:nvSpPr>
          <p:cNvPr id="50179" name="Rectangle 3"/>
          <p:cNvSpPr>
            <a:spLocks noGrp="1" noChangeArrowheads="1"/>
          </p:cNvSpPr>
          <p:nvPr>
            <p:ph type="body" idx="1"/>
          </p:nvPr>
        </p:nvSpPr>
        <p:spPr>
          <a:xfrm>
            <a:off x="475215" y="4168080"/>
            <a:ext cx="5907571" cy="4454124"/>
          </a:xfrm>
          <a:noFill/>
        </p:spPr>
        <p:txBody>
          <a:bodyPr/>
          <a:lstStyle/>
          <a:p>
            <a:r>
              <a:rPr lang="en-US" altLang="en-US" b="0" u="none" dirty="0">
                <a:latin typeface="Arial" pitchFamily="34" charset="0"/>
              </a:rPr>
              <a:t>So what do you think of when</a:t>
            </a:r>
            <a:r>
              <a:rPr lang="en-US" altLang="en-US" b="0" u="none" baseline="0" dirty="0">
                <a:latin typeface="Arial" pitchFamily="34" charset="0"/>
              </a:rPr>
              <a:t> you see “PepsiCo?”</a:t>
            </a:r>
          </a:p>
          <a:p>
            <a:endParaRPr lang="en-US" altLang="en-US" b="0" u="none" baseline="0" dirty="0">
              <a:latin typeface="Arial" pitchFamily="34" charset="0"/>
            </a:endParaRPr>
          </a:p>
          <a:p>
            <a:r>
              <a:rPr lang="en-US" altLang="en-US" b="0" u="none" baseline="0" dirty="0">
                <a:latin typeface="Arial" pitchFamily="34" charset="0"/>
              </a:rPr>
              <a:t>[WILL REVEAL HEALTHY PORTFOLIO IMAGE]</a:t>
            </a:r>
          </a:p>
          <a:p>
            <a:endParaRPr lang="en-US" altLang="en-US" b="0" u="none" baseline="0" dirty="0">
              <a:latin typeface="Arial" pitchFamily="34" charset="0"/>
            </a:endParaRPr>
          </a:p>
          <a:p>
            <a:r>
              <a:rPr lang="en-US" altLang="en-US" b="0" u="none" baseline="0" dirty="0">
                <a:latin typeface="Arial" pitchFamily="34" charset="0"/>
              </a:rPr>
              <a:t>Did you remember these?</a:t>
            </a:r>
          </a:p>
          <a:p>
            <a:endParaRPr lang="en-US" altLang="en-US" b="0" u="none" baseline="0" dirty="0">
              <a:latin typeface="Arial" pitchFamily="34" charset="0"/>
            </a:endParaRPr>
          </a:p>
          <a:p>
            <a:r>
              <a:rPr lang="en-US" sz="1200" b="0" i="0" kern="1200" dirty="0">
                <a:solidFill>
                  <a:schemeClr val="tx1"/>
                </a:solidFill>
                <a:effectLst/>
                <a:latin typeface="+mn-lt"/>
                <a:ea typeface="+mn-ea"/>
                <a:cs typeface="+mn-cs"/>
              </a:rPr>
              <a:t>According to the 2018 </a:t>
            </a:r>
            <a:r>
              <a:rPr lang="en-US" sz="1200" b="0" i="1" kern="1200" dirty="0">
                <a:solidFill>
                  <a:schemeClr val="tx1"/>
                </a:solidFill>
                <a:effectLst/>
                <a:latin typeface="+mn-lt"/>
                <a:ea typeface="+mn-ea"/>
                <a:cs typeface="+mn-cs"/>
              </a:rPr>
              <a:t>Forbes</a:t>
            </a:r>
            <a:r>
              <a:rPr lang="en-US" sz="1200" b="0" i="0" kern="1200" dirty="0">
                <a:solidFill>
                  <a:schemeClr val="tx1"/>
                </a:solidFill>
                <a:effectLst/>
                <a:latin typeface="+mn-lt"/>
                <a:ea typeface="+mn-ea"/>
                <a:cs typeface="+mn-cs"/>
              </a:rPr>
              <a:t> Global 2000 — the annual and comprehensive list of the world’s most powerful public companies as measured by a composite score of revenue, profit, assets and market value — Anheuser-Busch, </a:t>
            </a:r>
            <a:r>
              <a:rPr lang="en-US" sz="1200" b="0" i="0" u="none" strike="noStrike" kern="1200" dirty="0">
                <a:solidFill>
                  <a:schemeClr val="tx1"/>
                </a:solidFill>
                <a:effectLst/>
                <a:latin typeface="+mn-lt"/>
                <a:ea typeface="+mn-ea"/>
                <a:cs typeface="+mn-cs"/>
                <a:hlinkClick r:id="rId3"/>
              </a:rPr>
              <a:t>Nestle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Pepsico</a:t>
            </a:r>
            <a:r>
              <a:rPr lang="en-US" sz="1200" b="0" i="0" kern="1200" dirty="0">
                <a:solidFill>
                  <a:schemeClr val="tx1"/>
                </a:solidFill>
                <a:effectLst/>
                <a:latin typeface="+mn-lt"/>
                <a:ea typeface="+mn-ea"/>
                <a:cs typeface="+mn-cs"/>
              </a:rPr>
              <a:t> are the top three food and drink companies in the world. </a:t>
            </a:r>
            <a:endParaRPr lang="en-US" altLang="en-US" b="0" u="none" baseline="0" dirty="0">
              <a:latin typeface="Arial" pitchFamily="34" charset="0"/>
            </a:endParaRPr>
          </a:p>
        </p:txBody>
      </p:sp>
    </p:spTree>
    <p:extLst>
      <p:ext uri="{BB962C8B-B14F-4D97-AF65-F5344CB8AC3E}">
        <p14:creationId xmlns:p14="http://schemas.microsoft.com/office/powerpoint/2010/main" val="156787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pPr>
            <a:r>
              <a:rPr lang="en-US" dirty="0">
                <a:latin typeface="Myriad Pro" panose="020B0503030403020204" pitchFamily="34" charset="0"/>
              </a:rPr>
              <a:t>With approximately $63billion in net revenue and more than 250,000 employees, PepsiCo is among the largest food-and-beverage companies in the world. </a:t>
            </a:r>
          </a:p>
          <a:p>
            <a:pPr marL="171441" indent="-171441">
              <a:lnSpc>
                <a:spcPct val="90000"/>
              </a:lnSpc>
              <a:spcBef>
                <a:spcPts val="600"/>
              </a:spcBef>
              <a:buFont typeface="Arial" panose="020B0604020202020204" pitchFamily="34" charset="0"/>
              <a:buChar char="•"/>
            </a:pPr>
            <a:r>
              <a:rPr lang="en-US" dirty="0">
                <a:latin typeface="Myriad Pro" panose="020B0503030403020204" pitchFamily="34" charset="0"/>
              </a:rPr>
              <a:t>Our foods and beverages are consumed nearly 1 billion times each day nearly every country around the world.</a:t>
            </a:r>
          </a:p>
          <a:p>
            <a:pPr marL="171441" indent="-171441">
              <a:lnSpc>
                <a:spcPct val="90000"/>
              </a:lnSpc>
              <a:spcBef>
                <a:spcPts val="600"/>
              </a:spcBef>
              <a:buFont typeface="Arial" panose="020B0604020202020204" pitchFamily="34" charset="0"/>
              <a:buChar char="•"/>
            </a:pPr>
            <a:r>
              <a:rPr lang="en-US" dirty="0">
                <a:latin typeface="Myriad Pro" panose="020B0503030403020204" pitchFamily="34" charset="0"/>
              </a:rPr>
              <a:t>PepsiCo is made up of three global businesses – beverages, snacks and nutrition.</a:t>
            </a:r>
          </a:p>
          <a:p>
            <a:pPr marL="171441" indent="-171441">
              <a:lnSpc>
                <a:spcPct val="90000"/>
              </a:lnSpc>
              <a:spcBef>
                <a:spcPts val="600"/>
              </a:spcBef>
              <a:buFont typeface="Arial" panose="020B0604020202020204" pitchFamily="34" charset="0"/>
              <a:buChar char="•"/>
            </a:pPr>
            <a:r>
              <a:rPr lang="en-US" dirty="0">
                <a:latin typeface="Myriad Pro" panose="020B0503030403020204" pitchFamily="34" charset="0"/>
              </a:rPr>
              <a:t>Twenty-two of the brands in our portfolio – including Pepsi-Cola, Quaker Oats, Tropicana, Lay’s and Gatorade – generate more than $1 billion each in retail sales every year. </a:t>
            </a:r>
          </a:p>
          <a:p>
            <a:pPr marL="0" lvl="0" indent="0">
              <a:buFont typeface="Arial" panose="020B0604020202020204" pitchFamily="34" charset="0"/>
              <a:buNone/>
            </a:pPr>
            <a:endParaRPr lang="en-US" sz="1200" kern="1200" dirty="0">
              <a:solidFill>
                <a:schemeClr val="tx1"/>
              </a:solidFill>
              <a:effectLst/>
              <a:latin typeface="Myriad Pro Cond" panose="020B0506030403020204"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yriad Pro Cond" panose="020B0506030403020204" pitchFamily="34" charset="0"/>
                <a:ea typeface="+mn-ea"/>
                <a:cs typeface="+mn-cs"/>
              </a:rPr>
              <a:t>PepsiCo is the #1 Food and Beverage company in North America</a:t>
            </a:r>
            <a:endParaRPr lang="en-GB" sz="1200" kern="1200" dirty="0">
              <a:solidFill>
                <a:schemeClr val="tx1"/>
              </a:solidFill>
              <a:effectLst/>
              <a:latin typeface="Myriad Pro Cond" panose="020B0506030403020204"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yriad Pro Cond" panose="020B0506030403020204" pitchFamily="34" charset="0"/>
                <a:ea typeface="+mn-ea"/>
                <a:cs typeface="+mn-cs"/>
              </a:rPr>
              <a:t>In Europe, we are #1 in juice, dairy, ready-to-drink tea, and savory snacks</a:t>
            </a:r>
            <a:endParaRPr lang="en-GB" sz="1200" kern="1200" dirty="0">
              <a:solidFill>
                <a:schemeClr val="tx1"/>
              </a:solidFill>
              <a:effectLst/>
              <a:latin typeface="Myriad Pro Cond" panose="020B0506030403020204"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yriad Pro Cond" panose="020B0506030403020204" pitchFamily="34" charset="0"/>
                <a:ea typeface="+mn-ea"/>
                <a:cs typeface="+mn-cs"/>
              </a:rPr>
              <a:t>In Russia, we are the largest food and beverage business in the country and the market leader in dairy</a:t>
            </a:r>
            <a:endParaRPr lang="en-GB" sz="1200" kern="1200" dirty="0">
              <a:solidFill>
                <a:schemeClr val="tx1"/>
              </a:solidFill>
              <a:effectLst/>
              <a:latin typeface="Myriad Pro Cond" panose="020B0506030403020204" pitchFamily="34"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yriad Pro Cond" panose="020B0506030403020204" pitchFamily="34" charset="0"/>
                <a:ea typeface="+mn-ea"/>
                <a:cs typeface="+mn-cs"/>
              </a:rPr>
              <a:t>Fun Fact</a:t>
            </a:r>
            <a:r>
              <a:rPr lang="en-US" sz="1200" kern="1200" dirty="0">
                <a:solidFill>
                  <a:schemeClr val="tx1"/>
                </a:solidFill>
                <a:effectLst/>
                <a:latin typeface="Myriad Pro Cond" panose="020B0506030403020204" pitchFamily="34" charset="0"/>
                <a:ea typeface="+mn-ea"/>
                <a:cs typeface="+mn-cs"/>
              </a:rPr>
              <a:t>: Our foods and beverages are consumed nearly 1 billion times each day nearly every country around the world.</a:t>
            </a:r>
            <a:endParaRPr lang="en-GB" sz="1200" kern="1200" dirty="0">
              <a:solidFill>
                <a:schemeClr val="tx1"/>
              </a:solidFill>
              <a:effectLst/>
              <a:latin typeface="Myriad Pro Cond" panose="020B0506030403020204"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yriad Pro Cond" panose="020B0506030403020204" pitchFamily="34" charset="0"/>
                <a:ea typeface="+mn-ea"/>
                <a:cs typeface="+mn-cs"/>
              </a:rPr>
              <a:t>PepsiCo is made up of three global businesses – beverages, snacks and nutrition.</a:t>
            </a:r>
            <a:endParaRPr lang="en-GB" sz="1200" kern="1200" dirty="0">
              <a:solidFill>
                <a:schemeClr val="tx1"/>
              </a:solidFill>
              <a:effectLst/>
              <a:latin typeface="Myriad Pro Cond" panose="020B0506030403020204" pitchFamily="34" charset="0"/>
              <a:ea typeface="+mn-ea"/>
              <a:cs typeface="+mn-cs"/>
            </a:endParaRPr>
          </a:p>
          <a:p>
            <a:pPr marL="0" lvl="0" indent="0">
              <a:buFont typeface="Arial" panose="020B0604020202020204" pitchFamily="34" charset="0"/>
              <a:buNone/>
            </a:pPr>
            <a:endParaRPr lang="en-US" sz="1200" kern="1200" dirty="0">
              <a:solidFill>
                <a:schemeClr val="tx1"/>
              </a:solidFill>
              <a:effectLst/>
              <a:latin typeface="Myriad Pro Cond" panose="020B0506030403020204" pitchFamily="34" charset="0"/>
              <a:ea typeface="+mn-ea"/>
              <a:cs typeface="+mn-cs"/>
            </a:endParaRPr>
          </a:p>
        </p:txBody>
      </p:sp>
      <p:sp>
        <p:nvSpPr>
          <p:cNvPr id="4" name="Slide Number Placeholder 3"/>
          <p:cNvSpPr>
            <a:spLocks noGrp="1"/>
          </p:cNvSpPr>
          <p:nvPr>
            <p:ph type="sldNum" sz="quarter" idx="10"/>
          </p:nvPr>
        </p:nvSpPr>
        <p:spPr/>
        <p:txBody>
          <a:bodyPr/>
          <a:lstStyle/>
          <a:p>
            <a:fld id="{C85AD4C7-010A-4AAC-9156-A9FE9DA8FE59}" type="slidenum">
              <a:rPr lang="en-US" altLang="en-US" smtClean="0">
                <a:solidFill>
                  <a:prstClr val="black"/>
                </a:solidFill>
              </a:rPr>
              <a:pPr/>
              <a:t>8</a:t>
            </a:fld>
            <a:endParaRPr lang="en-US" altLang="en-US" dirty="0">
              <a:solidFill>
                <a:prstClr val="black"/>
              </a:solidFill>
            </a:endParaRPr>
          </a:p>
        </p:txBody>
      </p:sp>
    </p:spTree>
    <p:extLst>
      <p:ext uri="{BB962C8B-B14F-4D97-AF65-F5344CB8AC3E}">
        <p14:creationId xmlns:p14="http://schemas.microsoft.com/office/powerpoint/2010/main" val="364970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yriad Pro Cond" panose="020B0506030403020204" pitchFamily="34" charset="0"/>
                <a:ea typeface="+mn-ea"/>
                <a:cs typeface="+mn-cs"/>
              </a:rPr>
              <a:t>A decade ago, we launched Performance with Purpose—PepsiCo’s vision to deliver top‑tier financial performance over the long term by integrating sustainability into our business strategy. Since then, we have demonstrated what’s possible when a company does well by also doing good. </a:t>
            </a:r>
            <a:endParaRPr lang="en-GB" sz="1200" kern="1200" dirty="0">
              <a:solidFill>
                <a:schemeClr val="tx1"/>
              </a:solidFill>
              <a:effectLst/>
              <a:latin typeface="Myriad Pro Cond" panose="020B0506030403020204" pitchFamily="34" charset="0"/>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yriad Pro Cond" panose="020B0506030403020204" pitchFamily="34" charset="0"/>
                <a:ea typeface="+mn-ea"/>
                <a:cs typeface="+mn-cs"/>
              </a:rPr>
              <a:t>This</a:t>
            </a:r>
            <a:r>
              <a:rPr lang="en-US" sz="1200" kern="1200" baseline="0" dirty="0">
                <a:solidFill>
                  <a:schemeClr val="tx1"/>
                </a:solidFill>
                <a:effectLst/>
                <a:latin typeface="Myriad Pro Cond" panose="020B0506030403020204" pitchFamily="34" charset="0"/>
                <a:ea typeface="+mn-ea"/>
                <a:cs typeface="+mn-cs"/>
              </a:rPr>
              <a:t> strategic agenda is designed t</a:t>
            </a:r>
            <a:r>
              <a:rPr lang="en-US" sz="1200" kern="1200" dirty="0">
                <a:solidFill>
                  <a:schemeClr val="tx1"/>
                </a:solidFill>
                <a:effectLst/>
                <a:latin typeface="Myriad Pro Cond" panose="020B0506030403020204" pitchFamily="34" charset="0"/>
                <a:ea typeface="+mn-ea"/>
                <a:cs typeface="+mn-cs"/>
              </a:rPr>
              <a:t>o improve the products we sell, protect our planet better and empower people around the world in order to help find solutions to our shared challenges.</a:t>
            </a:r>
            <a:endParaRPr lang="en-GB" sz="1200" kern="1200" dirty="0">
              <a:solidFill>
                <a:schemeClr val="tx1"/>
              </a:solidFill>
              <a:effectLst/>
              <a:latin typeface="Myriad Pro Cond" panose="020B0506030403020204" pitchFamily="34" charset="0"/>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three focus areas of Performance with Purpose, now referred to as “Products,” “Planet” and “People” emphasize the connected nature of our business to the world around it. Each of these three focus areas of the Performance with Purpose agenda contains a series of goals grouped under themes. </a:t>
            </a:r>
          </a:p>
          <a:p>
            <a:endParaRPr lang="en-US" baseline="0" dirty="0"/>
          </a:p>
        </p:txBody>
      </p:sp>
      <p:sp>
        <p:nvSpPr>
          <p:cNvPr id="4" name="Slide Number Placeholder 3"/>
          <p:cNvSpPr>
            <a:spLocks noGrp="1"/>
          </p:cNvSpPr>
          <p:nvPr>
            <p:ph type="sldNum" sz="quarter" idx="10"/>
          </p:nvPr>
        </p:nvSpPr>
        <p:spPr/>
        <p:txBody>
          <a:bodyPr/>
          <a:lstStyle/>
          <a:p>
            <a:fld id="{8BAA3FE7-89EA-4027-9630-EF8B1580F2C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27043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1CF0-A5D6-4D5C-9785-4F3B4241647E}" type="datetime1">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91158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638EC3-E140-4801-8AB3-E71D57414052}" type="datetime1">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2880721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5A097-61E7-448F-8B32-6A0A63C104D2}" type="datetime1">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3309479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High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381000" y="712800"/>
            <a:ext cx="8378429" cy="752474"/>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sz="1800" b="1" kern="1200" cap="none" baseline="0" noProof="0" dirty="0" smtClean="0">
                <a:solidFill>
                  <a:schemeClr val="tx1"/>
                </a:solidFill>
                <a:latin typeface="+mj-lt"/>
                <a:ea typeface="+mj-ea"/>
                <a:cs typeface="+mj-cs"/>
              </a:defRPr>
            </a:lvl1pPr>
          </a:lstStyle>
          <a:p>
            <a:pPr lvl="0"/>
            <a:r>
              <a:rPr lang="en-US" noProof="0"/>
              <a:t>Click to edit Master title style</a:t>
            </a:r>
            <a:endParaRPr lang="en-GB" noProof="0" dirty="0"/>
          </a:p>
        </p:txBody>
      </p:sp>
      <p:sp>
        <p:nvSpPr>
          <p:cNvPr id="11" name="Content Placeholder 9"/>
          <p:cNvSpPr>
            <a:spLocks noGrp="1"/>
          </p:cNvSpPr>
          <p:nvPr>
            <p:ph sz="quarter" idx="11"/>
          </p:nvPr>
        </p:nvSpPr>
        <p:spPr>
          <a:xfrm>
            <a:off x="381000" y="1528763"/>
            <a:ext cx="8378429" cy="4830762"/>
          </a:xfrm>
        </p:spPr>
        <p:txBody>
          <a:bodyPr/>
          <a:lstStyle>
            <a:lvl1pPr marL="0" indent="0" defTabSz="268281">
              <a:lnSpc>
                <a:spcPct val="140000"/>
              </a:lnSpc>
              <a:spcBef>
                <a:spcPts val="0"/>
              </a:spcBef>
              <a:defRPr sz="1050"/>
            </a:lvl1pPr>
            <a:lvl2pPr marL="132300" indent="-132300" defTabSz="268281">
              <a:lnSpc>
                <a:spcPct val="140000"/>
              </a:lnSpc>
              <a:spcBef>
                <a:spcPts val="0"/>
              </a:spcBef>
              <a:defRPr sz="1050"/>
            </a:lvl2pPr>
            <a:lvl3pPr marL="308372" indent="-146447" defTabSz="268281">
              <a:lnSpc>
                <a:spcPct val="140000"/>
              </a:lnSpc>
              <a:spcBef>
                <a:spcPts val="0"/>
              </a:spcBef>
              <a:buClr>
                <a:schemeClr val="tx1"/>
              </a:buClr>
              <a:buSzPct val="75000"/>
              <a:buFont typeface="Wingdings" pitchFamily="2" charset="2"/>
              <a:buChar char=""/>
              <a:defRPr sz="1050"/>
            </a:lvl3pPr>
            <a:lvl4pPr marL="440672" indent="-132300" defTabSz="268281">
              <a:lnSpc>
                <a:spcPct val="140000"/>
              </a:lnSpc>
              <a:spcBef>
                <a:spcPts val="0"/>
              </a:spcBef>
              <a:buClr>
                <a:schemeClr val="tx1"/>
              </a:buClr>
              <a:buSzPct val="75000"/>
              <a:buFont typeface="Wingdings" pitchFamily="2" charset="2"/>
              <a:buChar char=""/>
              <a:defRPr sz="1050"/>
            </a:lvl4pPr>
            <a:lvl5pPr marL="554072" indent="-113400" defTabSz="268281">
              <a:lnSpc>
                <a:spcPct val="140000"/>
              </a:lnSpc>
              <a:spcBef>
                <a:spcPts val="0"/>
              </a:spcBef>
              <a:buClr>
                <a:schemeClr val="tx1"/>
              </a:buClr>
              <a:buSzPct val="75000"/>
              <a:buFont typeface="Wingdings" pitchFamily="2" charset="2"/>
              <a:buChar char=""/>
              <a:tabLst/>
              <a:defRPr sz="900"/>
            </a:lvl5pPr>
            <a:lvl6pPr marL="659372" indent="-105300" defTabSz="268281">
              <a:lnSpc>
                <a:spcPct val="140000"/>
              </a:lnSpc>
              <a:buClr>
                <a:schemeClr val="tx1"/>
              </a:buClr>
              <a:buSzPct val="75000"/>
              <a:buFont typeface="Wingdings" pitchFamily="2" charset="2"/>
              <a:buChar char=""/>
              <a:defRPr sz="825"/>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Rectangle 4" descr="Rectangle 4"/>
          <p:cNvSpPr>
            <a:spLocks noGrp="1" noChangeArrowheads="1"/>
          </p:cNvSpPr>
          <p:nvPr>
            <p:ph type="dt" sz="half" idx="2"/>
          </p:nvPr>
        </p:nvSpPr>
        <p:spPr bwMode="auto">
          <a:xfrm>
            <a:off x="7252757" y="6469200"/>
            <a:ext cx="108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914378" rtl="0" eaLnBrk="1" latinLnBrk="0" hangingPunct="1">
              <a:defRPr lang="en-US" sz="638" kern="1200" smtClean="0">
                <a:solidFill>
                  <a:schemeClr val="tx1"/>
                </a:solidFill>
                <a:latin typeface="+mn-lt"/>
                <a:ea typeface="+mn-ea"/>
                <a:cs typeface="Arial" pitchFamily="34" charset="0"/>
              </a:defRPr>
            </a:lvl1pPr>
          </a:lstStyle>
          <a:p>
            <a:pPr>
              <a:defRPr/>
            </a:pPr>
            <a:r>
              <a:rPr lang="en-GB"/>
              <a:t>Date Month 2016</a:t>
            </a:r>
          </a:p>
        </p:txBody>
      </p:sp>
      <p:sp>
        <p:nvSpPr>
          <p:cNvPr id="16" name="Rectangle 6" descr="Rectangle 6"/>
          <p:cNvSpPr>
            <a:spLocks noGrp="1" noChangeArrowheads="1"/>
          </p:cNvSpPr>
          <p:nvPr>
            <p:ph type="sldNum" sz="quarter" idx="4"/>
          </p:nvPr>
        </p:nvSpPr>
        <p:spPr bwMode="auto">
          <a:xfrm>
            <a:off x="8493133" y="6469199"/>
            <a:ext cx="266673"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638">
                <a:solidFill>
                  <a:schemeClr val="tx1"/>
                </a:solidFill>
                <a:latin typeface="+mn-lt"/>
                <a:cs typeface="Arial" pitchFamily="34" charset="0"/>
              </a:defRPr>
            </a:lvl1pPr>
          </a:lstStyle>
          <a:p>
            <a:fld id="{D32BAE6A-B452-4007-8177-56DD051636F9}" type="slidenum">
              <a:rPr lang="en-GB" smtClean="0"/>
              <a:pPr/>
              <a:t>‹#›</a:t>
            </a:fld>
            <a:endParaRPr lang="en-GB"/>
          </a:p>
        </p:txBody>
      </p:sp>
      <p:sp>
        <p:nvSpPr>
          <p:cNvPr id="17" name="Rectangle 5"/>
          <p:cNvSpPr>
            <a:spLocks noGrp="1" noChangeArrowheads="1"/>
          </p:cNvSpPr>
          <p:nvPr>
            <p:ph type="ftr" sz="quarter" idx="3"/>
          </p:nvPr>
        </p:nvSpPr>
        <p:spPr bwMode="auto">
          <a:xfrm>
            <a:off x="2907792" y="6469199"/>
            <a:ext cx="3326484"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638">
                <a:solidFill>
                  <a:schemeClr val="tx1"/>
                </a:solidFill>
                <a:latin typeface="+mn-lt"/>
                <a:cs typeface="Arial" pitchFamily="34" charset="0"/>
              </a:defRPr>
            </a:lvl1pPr>
          </a:lstStyle>
          <a:p>
            <a:pPr>
              <a:defRPr/>
            </a:pPr>
            <a:r>
              <a:rPr lang="en-GB"/>
              <a:t>Footer </a:t>
            </a:r>
          </a:p>
        </p:txBody>
      </p:sp>
    </p:spTree>
    <p:extLst>
      <p:ext uri="{BB962C8B-B14F-4D97-AF65-F5344CB8AC3E}">
        <p14:creationId xmlns:p14="http://schemas.microsoft.com/office/powerpoint/2010/main" val="267962867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Slide (Mandator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2656" y="1280160"/>
            <a:ext cx="3225167" cy="4300222"/>
          </a:xfrm>
          <a:prstGeom prst="rect">
            <a:avLst/>
          </a:prstGeom>
        </p:spPr>
      </p:pic>
    </p:spTree>
    <p:extLst>
      <p:ext uri="{BB962C8B-B14F-4D97-AF65-F5344CB8AC3E}">
        <p14:creationId xmlns:p14="http://schemas.microsoft.com/office/powerpoint/2010/main" val="684468644"/>
      </p:ext>
    </p:extLst>
  </p:cSld>
  <p:clrMapOvr>
    <a:masterClrMapping/>
  </p:clrMapOvr>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207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90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618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747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39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0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E4AC7-F380-4CF3-AF9F-ECE29183DE28}" type="datetime1">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2218389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132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606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246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856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62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bk object 16"/>
          <p:cNvSpPr/>
          <p:nvPr userDrawn="1"/>
        </p:nvSpPr>
        <p:spPr>
          <a:xfrm>
            <a:off x="0" y="-21022"/>
            <a:ext cx="9144000" cy="687902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399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457200" y="114300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901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457200" y="114300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060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7941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4000">
                <a:solidFill>
                  <a:srgbClr val="003A63"/>
                </a:solidFill>
              </a:defRPr>
            </a:lvl1pPr>
          </a:lstStyle>
          <a:p>
            <a:r>
              <a:rPr lang="en-US" dirty="0"/>
              <a:t>Click to edit Master title style</a:t>
            </a:r>
          </a:p>
        </p:txBody>
      </p:sp>
      <p:sp>
        <p:nvSpPr>
          <p:cNvPr id="3" name="Content Placeholder 2"/>
          <p:cNvSpPr>
            <a:spLocks noGrp="1"/>
          </p:cNvSpPr>
          <p:nvPr>
            <p:ph idx="1"/>
          </p:nvPr>
        </p:nvSpPr>
        <p:spPr>
          <a:xfrm>
            <a:off x="457200" y="1143002"/>
            <a:ext cx="8229600" cy="4525963"/>
          </a:xfrm>
        </p:spPr>
        <p:txBody>
          <a:bodyPr/>
          <a:lstStyle>
            <a:lvl1pPr>
              <a:defRPr>
                <a:solidFill>
                  <a:srgbClr val="003A63"/>
                </a:solidFill>
              </a:defRPr>
            </a:lvl1pPr>
            <a:lvl2pPr>
              <a:defRPr>
                <a:solidFill>
                  <a:srgbClr val="003A63"/>
                </a:solidFill>
              </a:defRPr>
            </a:lvl2pPr>
            <a:lvl3pPr>
              <a:defRPr>
                <a:solidFill>
                  <a:srgbClr val="003A63"/>
                </a:solidFill>
              </a:defRPr>
            </a:lvl3pPr>
            <a:lvl4pPr>
              <a:defRPr>
                <a:solidFill>
                  <a:srgbClr val="003A63"/>
                </a:solidFill>
              </a:defRPr>
            </a:lvl4pPr>
            <a:lvl5pPr>
              <a:defRPr>
                <a:solidFill>
                  <a:srgbClr val="003A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652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003A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4000">
                <a:solidFill>
                  <a:srgbClr val="F7941D"/>
                </a:solidFill>
              </a:defRPr>
            </a:lvl1pPr>
          </a:lstStyle>
          <a:p>
            <a:r>
              <a:rPr lang="en-US" dirty="0"/>
              <a:t>Click to edit Master title style</a:t>
            </a:r>
          </a:p>
        </p:txBody>
      </p:sp>
      <p:sp>
        <p:nvSpPr>
          <p:cNvPr id="3" name="Content Placeholder 2"/>
          <p:cNvSpPr>
            <a:spLocks noGrp="1"/>
          </p:cNvSpPr>
          <p:nvPr>
            <p:ph idx="1"/>
          </p:nvPr>
        </p:nvSpPr>
        <p:spPr>
          <a:xfrm>
            <a:off x="457200" y="1143002"/>
            <a:ext cx="8229600" cy="4525963"/>
          </a:xfrm>
        </p:spPr>
        <p:txBody>
          <a:bodyPr/>
          <a:lstStyle>
            <a:lvl1pPr>
              <a:defRPr>
                <a:solidFill>
                  <a:srgbClr val="F7941D"/>
                </a:solidFill>
              </a:defRPr>
            </a:lvl1pPr>
            <a:lvl2pPr>
              <a:defRPr>
                <a:solidFill>
                  <a:srgbClr val="F7941D"/>
                </a:solidFill>
              </a:defRPr>
            </a:lvl2pPr>
            <a:lvl3pPr>
              <a:defRPr>
                <a:solidFill>
                  <a:srgbClr val="F7941D"/>
                </a:solidFill>
              </a:defRPr>
            </a:lvl3pPr>
            <a:lvl4pPr>
              <a:defRPr>
                <a:solidFill>
                  <a:srgbClr val="F7941D"/>
                </a:solidFill>
              </a:defRPr>
            </a:lvl4pPr>
            <a:lvl5pPr>
              <a:defRPr>
                <a:solidFill>
                  <a:srgbClr val="F794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27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118633-615A-42B1-8B92-1281FED242A8}" type="datetime1">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3573881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85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457200" y="114300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179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bject 2"/>
          <p:cNvSpPr/>
          <p:nvPr userDrawn="1"/>
        </p:nvSpPr>
        <p:spPr>
          <a:xfrm>
            <a:off x="15766" y="0"/>
            <a:ext cx="9128234" cy="6858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Title 1"/>
          <p:cNvSpPr>
            <a:spLocks noGrp="1"/>
          </p:cNvSpPr>
          <p:nvPr>
            <p:ph type="title"/>
          </p:nvPr>
        </p:nvSpPr>
        <p:spPr>
          <a:xfrm>
            <a:off x="609600" y="1652589"/>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609600" y="15240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132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227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581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185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707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727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855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8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FDBD24-430E-4013-A90F-277A4D23BD47}" type="datetime1">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400922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48B0A1-E171-4C5C-BC30-A86FD53E3F4D}" type="datetime1">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208098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7D557E-D1EF-4C63-A7B4-9179A3A8818C}" type="datetime1">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323872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15A76-C974-4AA1-8C19-071BF9750F51}" type="datetime1">
              <a:rPr lang="en-US" smtClean="0"/>
              <a:t>5/30/2019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21447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E80D8-2861-47F3-AA5E-4AB48231DAD0}" type="datetime1">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3212835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62ED7-A63B-4719-93F3-D224536C808C}" type="datetime1">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81226-0000-411B-ABBC-D46E1C09A520}" type="slidenum">
              <a:rPr lang="en-US" smtClean="0"/>
              <a:t>‹#›</a:t>
            </a:fld>
            <a:endParaRPr lang="en-US"/>
          </a:p>
        </p:txBody>
      </p:sp>
    </p:spTree>
    <p:extLst>
      <p:ext uri="{BB962C8B-B14F-4D97-AF65-F5344CB8AC3E}">
        <p14:creationId xmlns:p14="http://schemas.microsoft.com/office/powerpoint/2010/main" val="2318946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54257-CB8E-4758-9689-588A65F6CA74}" type="datetime1">
              <a:rPr lang="en-US" smtClean="0"/>
              <a:t>5/30/2019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81226-0000-411B-ABBC-D46E1C09A520}" type="slidenum">
              <a:rPr lang="en-US" smtClean="0"/>
              <a:t>‹#›</a:t>
            </a:fld>
            <a:endParaRPr lang="en-US"/>
          </a:p>
        </p:txBody>
      </p:sp>
    </p:spTree>
    <p:extLst>
      <p:ext uri="{BB962C8B-B14F-4D97-AF65-F5344CB8AC3E}">
        <p14:creationId xmlns:p14="http://schemas.microsoft.com/office/powerpoint/2010/main" val="3884791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BDDC4-3C15-49A4-9B12-DE20EAE96FCF}"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88410-6FC1-4EAC-B1CE-B3687FE30B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7231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1A1E2-3944-4E5C-8A02-3376E0A08A28}" type="datetimeFigureOut">
              <a:rPr lang="en-US" smtClean="0">
                <a:solidFill>
                  <a:prstClr val="black">
                    <a:tint val="75000"/>
                  </a:prstClr>
                </a:solidFill>
              </a:rPr>
              <a:pPr/>
              <a:t>5/30/2019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68A5C-8D34-4127-A840-2CBC30096C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9317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defTabSz="914400" rtl="0" eaLnBrk="1" latinLnBrk="0" hangingPunct="1">
        <a:spcBef>
          <a:spcPct val="0"/>
        </a:spcBef>
        <a:buNone/>
        <a:defRPr sz="4400" kern="1200">
          <a:solidFill>
            <a:schemeClr val="tx2">
              <a:lumMod val="75000"/>
            </a:schemeClr>
          </a:solidFill>
          <a:latin typeface="Myriad Pro Cond"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75000"/>
            </a:schemeClr>
          </a:solidFill>
          <a:latin typeface="Myriad Pro Cond"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75000"/>
            </a:schemeClr>
          </a:solidFill>
          <a:latin typeface="Myriad Pro Cond"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75000"/>
            </a:schemeClr>
          </a:solidFill>
          <a:latin typeface="Myriad Pro Cond"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75000"/>
            </a:schemeClr>
          </a:solidFill>
          <a:latin typeface="Myriad Pro Cond"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75000"/>
            </a:schemeClr>
          </a:solidFill>
          <a:latin typeface="Myriad Pro Cond"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mailto:Paige.Adams@pepsico.com" TargetMode="External"/><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mailto:Trung.T.Tieu@pepsico.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pepsico.com/SDRegistration"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58.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shell.com/investor"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www.sec.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10" Type="http://schemas.openxmlformats.org/officeDocument/2006/relationships/image" Target="../media/image72.jpg"/><Relationship Id="rId4" Type="http://schemas.openxmlformats.org/officeDocument/2006/relationships/image" Target="../media/image67.png"/><Relationship Id="rId9" Type="http://schemas.openxmlformats.org/officeDocument/2006/relationships/hyperlink" Target="http://www.shell.us/GetConnected"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hyperlink" Target="http://www.facebook.com/shell" TargetMode="External"/><Relationship Id="rId13" Type="http://schemas.openxmlformats.org/officeDocument/2006/relationships/image" Target="../media/image78.png"/><Relationship Id="rId3" Type="http://schemas.openxmlformats.org/officeDocument/2006/relationships/image" Target="../media/image73.emf"/><Relationship Id="rId7" Type="http://schemas.openxmlformats.org/officeDocument/2006/relationships/hyperlink" Target="http://www.shell.com/inside_energy" TargetMode="External"/><Relationship Id="rId12" Type="http://schemas.openxmlformats.org/officeDocument/2006/relationships/image" Target="../media/image77.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www.flickr.com/photos/royaldutchshell" TargetMode="External"/><Relationship Id="rId11" Type="http://schemas.openxmlformats.org/officeDocument/2006/relationships/image" Target="../media/image76.emf"/><Relationship Id="rId5" Type="http://schemas.openxmlformats.org/officeDocument/2006/relationships/hyperlink" Target="http://www.youtube.com/shell" TargetMode="External"/><Relationship Id="rId10" Type="http://schemas.openxmlformats.org/officeDocument/2006/relationships/image" Target="../media/image75.emf"/><Relationship Id="rId4" Type="http://schemas.openxmlformats.org/officeDocument/2006/relationships/image" Target="../media/image74.png"/><Relationship Id="rId9" Type="http://schemas.openxmlformats.org/officeDocument/2006/relationships/hyperlink" Target="https://twitter.com/shell" TargetMode="External"/><Relationship Id="rId1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hyperlink" Target="http://www.shell.us/GetConnected"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35.xml"/><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0" y="0"/>
            <a:ext cx="9144000" cy="6858000"/>
          </a:xfrm>
          <a:prstGeom prst="rect">
            <a:avLst/>
          </a:prstGeom>
          <a:blipFill dpi="0" rotWithShape="1">
            <a:blip r:embed="rId3">
              <a:alphaModFix amt="2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8DB81226-0000-411B-ABBC-D46E1C09A520}" type="slidenum">
              <a:rPr lang="en-US" smtClean="0"/>
              <a:t>1</a:t>
            </a:fld>
            <a:endParaRPr lang="en-US" dirty="0"/>
          </a:p>
        </p:txBody>
      </p:sp>
      <p:sp>
        <p:nvSpPr>
          <p:cNvPr id="8" name="TextBox 7"/>
          <p:cNvSpPr txBox="1"/>
          <p:nvPr/>
        </p:nvSpPr>
        <p:spPr>
          <a:xfrm>
            <a:off x="0" y="0"/>
            <a:ext cx="8077200" cy="646331"/>
          </a:xfrm>
          <a:prstGeom prst="rect">
            <a:avLst/>
          </a:prstGeom>
          <a:solidFill>
            <a:schemeClr val="accent1"/>
          </a:solidFill>
        </p:spPr>
        <p:txBody>
          <a:bodyPr wrap="square" rtlCol="0">
            <a:spAutoFit/>
          </a:bodyPr>
          <a:lstStyle/>
          <a:p>
            <a:r>
              <a:rPr lang="en-US" sz="3600" i="1" dirty="0" smtClean="0">
                <a:solidFill>
                  <a:schemeClr val="bg1"/>
                </a:solidFill>
                <a:latin typeface="AmericanSans" panose="02000000000000000000" pitchFamily="50" charset="0"/>
              </a:rPr>
              <a:t>American Airlines by the numbers</a:t>
            </a:r>
            <a:endParaRPr lang="en-US" sz="3600" i="1" dirty="0">
              <a:solidFill>
                <a:schemeClr val="bg1"/>
              </a:solidFill>
              <a:latin typeface="AmericanSans" panose="02000000000000000000" pitchFamily="50" charset="0"/>
            </a:endParaRPr>
          </a:p>
        </p:txBody>
      </p:sp>
      <p:grpSp>
        <p:nvGrpSpPr>
          <p:cNvPr id="10" name="Group 9"/>
          <p:cNvGrpSpPr/>
          <p:nvPr/>
        </p:nvGrpSpPr>
        <p:grpSpPr>
          <a:xfrm>
            <a:off x="609600" y="1143000"/>
            <a:ext cx="2486132" cy="2209800"/>
            <a:chOff x="457051" y="817778"/>
            <a:chExt cx="3498681" cy="2007102"/>
          </a:xfrm>
          <a:solidFill>
            <a:schemeClr val="bg1"/>
          </a:solidFill>
        </p:grpSpPr>
        <p:sp>
          <p:nvSpPr>
            <p:cNvPr id="11" name="Rounded Rectangle 10"/>
            <p:cNvSpPr/>
            <p:nvPr/>
          </p:nvSpPr>
          <p:spPr>
            <a:xfrm>
              <a:off x="457051" y="817778"/>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89858" y="1719538"/>
              <a:ext cx="3465874" cy="916333"/>
              <a:chOff x="489859" y="1555807"/>
              <a:chExt cx="3465874" cy="916333"/>
            </a:xfrm>
            <a:grpFill/>
          </p:grpSpPr>
          <p:sp>
            <p:nvSpPr>
              <p:cNvPr id="14" name="TextBox 13"/>
              <p:cNvSpPr txBox="1"/>
              <p:nvPr/>
            </p:nvSpPr>
            <p:spPr>
              <a:xfrm>
                <a:off x="597092" y="1555807"/>
                <a:ext cx="3291469" cy="531135"/>
              </a:xfrm>
              <a:prstGeom prst="rect">
                <a:avLst/>
              </a:prstGeom>
              <a:grpFill/>
            </p:spPr>
            <p:txBody>
              <a:bodyPr wrap="square" rtlCol="0">
                <a:spAutoFit/>
              </a:bodyPr>
              <a:lstStyle/>
              <a:p>
                <a:pPr algn="ctr"/>
                <a:r>
                  <a:rPr lang="en-US" sz="3200" dirty="0" smtClean="0">
                    <a:solidFill>
                      <a:srgbClr val="0078D2"/>
                    </a:solidFill>
                    <a:latin typeface="AmericanSans" panose="02000000000000000000" pitchFamily="50" charset="0"/>
                  </a:rPr>
                  <a:t>500,000</a:t>
                </a:r>
                <a:endParaRPr lang="en-US" sz="3200" dirty="0">
                  <a:solidFill>
                    <a:srgbClr val="0078D2"/>
                  </a:solidFill>
                  <a:latin typeface="AmericanSans" panose="02000000000000000000" pitchFamily="50" charset="0"/>
                </a:endParaRPr>
              </a:p>
            </p:txBody>
          </p:sp>
          <p:sp>
            <p:nvSpPr>
              <p:cNvPr id="15" name="TextBox 14"/>
              <p:cNvSpPr txBox="1"/>
              <p:nvPr/>
            </p:nvSpPr>
            <p:spPr>
              <a:xfrm>
                <a:off x="489859" y="2102808"/>
                <a:ext cx="3465874" cy="369332"/>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average daily customers</a:t>
                </a:r>
                <a:endParaRPr lang="en-US" dirty="0">
                  <a:solidFill>
                    <a:srgbClr val="0078D2"/>
                  </a:solidFill>
                  <a:latin typeface="AmericanSans" panose="02000000000000000000" pitchFamily="50" charset="0"/>
                </a:endParaRPr>
              </a:p>
            </p:txBody>
          </p:sp>
        </p:grpSp>
      </p:grpSp>
      <p:grpSp>
        <p:nvGrpSpPr>
          <p:cNvPr id="16" name="Group 15"/>
          <p:cNvGrpSpPr/>
          <p:nvPr/>
        </p:nvGrpSpPr>
        <p:grpSpPr>
          <a:xfrm>
            <a:off x="3297811" y="1143000"/>
            <a:ext cx="2462820" cy="2209800"/>
            <a:chOff x="4363572" y="802587"/>
            <a:chExt cx="3465874" cy="2007102"/>
          </a:xfrm>
          <a:solidFill>
            <a:schemeClr val="bg1"/>
          </a:solidFill>
        </p:grpSpPr>
        <p:sp>
          <p:nvSpPr>
            <p:cNvPr id="17" name="Rounded Rectangle 16"/>
            <p:cNvSpPr/>
            <p:nvPr/>
          </p:nvSpPr>
          <p:spPr>
            <a:xfrm>
              <a:off x="4363572" y="802587"/>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4387916" y="978990"/>
              <a:ext cx="3411681" cy="1620419"/>
              <a:chOff x="4378154" y="827313"/>
              <a:chExt cx="3411681" cy="1620419"/>
            </a:xfrm>
            <a:grpFill/>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713" y="827313"/>
                <a:ext cx="914400" cy="914400"/>
              </a:xfrm>
              <a:prstGeom prst="rect">
                <a:avLst/>
              </a:prstGeom>
              <a:grpFill/>
            </p:spPr>
          </p:pic>
          <p:sp>
            <p:nvSpPr>
              <p:cNvPr id="20" name="TextBox 19"/>
              <p:cNvSpPr txBox="1"/>
              <p:nvPr/>
            </p:nvSpPr>
            <p:spPr>
              <a:xfrm>
                <a:off x="4378154" y="1565277"/>
                <a:ext cx="3411679" cy="531135"/>
              </a:xfrm>
              <a:prstGeom prst="rect">
                <a:avLst/>
              </a:prstGeom>
              <a:grpFill/>
            </p:spPr>
            <p:txBody>
              <a:bodyPr wrap="square" rtlCol="0">
                <a:spAutoFit/>
              </a:bodyPr>
              <a:lstStyle/>
              <a:p>
                <a:pPr algn="ctr"/>
                <a:r>
                  <a:rPr lang="en-US" sz="3200" dirty="0" smtClean="0">
                    <a:solidFill>
                      <a:srgbClr val="0078D2"/>
                    </a:solidFill>
                    <a:latin typeface="AmericanSans" panose="02000000000000000000" pitchFamily="50" charset="0"/>
                  </a:rPr>
                  <a:t>6,700</a:t>
                </a:r>
                <a:endParaRPr lang="en-US" sz="3200" dirty="0">
                  <a:solidFill>
                    <a:srgbClr val="0078D2"/>
                  </a:solidFill>
                  <a:latin typeface="AmericanSans" panose="02000000000000000000" pitchFamily="50" charset="0"/>
                </a:endParaRPr>
              </a:p>
            </p:txBody>
          </p:sp>
          <p:sp>
            <p:nvSpPr>
              <p:cNvPr id="21" name="TextBox 20"/>
              <p:cNvSpPr txBox="1"/>
              <p:nvPr/>
            </p:nvSpPr>
            <p:spPr>
              <a:xfrm>
                <a:off x="4378157" y="2112278"/>
                <a:ext cx="3411678" cy="335454"/>
              </a:xfrm>
              <a:prstGeom prst="rect">
                <a:avLst/>
              </a:prstGeom>
              <a:grpFill/>
            </p:spPr>
            <p:txBody>
              <a:bodyPr wrap="square" rtlCol="0">
                <a:spAutoFit/>
              </a:bodyPr>
              <a:lstStyle/>
              <a:p>
                <a:pPr algn="ctr"/>
                <a:r>
                  <a:rPr lang="en-US" dirty="0">
                    <a:solidFill>
                      <a:srgbClr val="0078D2"/>
                    </a:solidFill>
                    <a:latin typeface="AmericanSans" panose="02000000000000000000" pitchFamily="50" charset="0"/>
                  </a:rPr>
                  <a:t>d</a:t>
                </a:r>
                <a:r>
                  <a:rPr lang="en-US" dirty="0" smtClean="0">
                    <a:solidFill>
                      <a:srgbClr val="0078D2"/>
                    </a:solidFill>
                    <a:latin typeface="AmericanSans" panose="02000000000000000000" pitchFamily="50" charset="0"/>
                  </a:rPr>
                  <a:t>aily departures</a:t>
                </a:r>
                <a:endParaRPr lang="en-US" dirty="0">
                  <a:solidFill>
                    <a:srgbClr val="0078D2"/>
                  </a:solidFill>
                  <a:latin typeface="AmericanSans" panose="02000000000000000000" pitchFamily="50" charset="0"/>
                </a:endParaRPr>
              </a:p>
            </p:txBody>
          </p:sp>
        </p:grpSp>
      </p:grpSp>
      <p:grpSp>
        <p:nvGrpSpPr>
          <p:cNvPr id="22" name="Group 21"/>
          <p:cNvGrpSpPr/>
          <p:nvPr/>
        </p:nvGrpSpPr>
        <p:grpSpPr>
          <a:xfrm>
            <a:off x="5943600" y="1143000"/>
            <a:ext cx="2474106" cy="2209800"/>
            <a:chOff x="8270094" y="821127"/>
            <a:chExt cx="3481757" cy="2007102"/>
          </a:xfrm>
          <a:solidFill>
            <a:schemeClr val="bg1"/>
          </a:solidFill>
        </p:grpSpPr>
        <p:sp>
          <p:nvSpPr>
            <p:cNvPr id="23" name="Rounded Rectangle 22"/>
            <p:cNvSpPr/>
            <p:nvPr/>
          </p:nvSpPr>
          <p:spPr>
            <a:xfrm>
              <a:off x="8270094" y="821127"/>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p:cNvGrpSpPr/>
            <p:nvPr/>
          </p:nvGrpSpPr>
          <p:grpSpPr>
            <a:xfrm>
              <a:off x="8285976" y="994305"/>
              <a:ext cx="3465875" cy="1660746"/>
              <a:chOff x="8285976" y="883697"/>
              <a:chExt cx="3465875" cy="1660746"/>
            </a:xfrm>
            <a:grpFill/>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5830" y="883697"/>
                <a:ext cx="914400" cy="914400"/>
              </a:xfrm>
              <a:prstGeom prst="rect">
                <a:avLst/>
              </a:prstGeom>
              <a:grpFill/>
            </p:spPr>
          </p:pic>
          <p:sp>
            <p:nvSpPr>
              <p:cNvPr id="26" name="TextBox 25"/>
              <p:cNvSpPr txBox="1"/>
              <p:nvPr/>
            </p:nvSpPr>
            <p:spPr>
              <a:xfrm>
                <a:off x="8285976" y="1628110"/>
                <a:ext cx="3465874" cy="584775"/>
              </a:xfrm>
              <a:prstGeom prst="rect">
                <a:avLst/>
              </a:prstGeom>
              <a:grpFill/>
            </p:spPr>
            <p:txBody>
              <a:bodyPr wrap="square" rtlCol="0">
                <a:spAutoFit/>
              </a:bodyPr>
              <a:lstStyle/>
              <a:p>
                <a:pPr algn="ctr"/>
                <a:r>
                  <a:rPr lang="en-US" sz="3200" dirty="0" smtClean="0">
                    <a:solidFill>
                      <a:srgbClr val="0078D2"/>
                    </a:solidFill>
                    <a:latin typeface="AmericanSans" panose="02000000000000000000" pitchFamily="50" charset="0"/>
                  </a:rPr>
                  <a:t>350</a:t>
                </a:r>
                <a:endParaRPr lang="en-US" sz="3200" dirty="0">
                  <a:solidFill>
                    <a:srgbClr val="0078D2"/>
                  </a:solidFill>
                  <a:latin typeface="AmericanSans" panose="02000000000000000000" pitchFamily="50" charset="0"/>
                </a:endParaRPr>
              </a:p>
            </p:txBody>
          </p:sp>
          <p:sp>
            <p:nvSpPr>
              <p:cNvPr id="27" name="TextBox 26"/>
              <p:cNvSpPr txBox="1"/>
              <p:nvPr/>
            </p:nvSpPr>
            <p:spPr>
              <a:xfrm>
                <a:off x="8285977" y="2175111"/>
                <a:ext cx="3465874" cy="369332"/>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destinations served </a:t>
                </a:r>
                <a:endParaRPr lang="en-US" dirty="0">
                  <a:solidFill>
                    <a:srgbClr val="0078D2"/>
                  </a:solidFill>
                  <a:latin typeface="AmericanSans" panose="02000000000000000000" pitchFamily="50" charset="0"/>
                </a:endParaRPr>
              </a:p>
            </p:txBody>
          </p:sp>
        </p:grpSp>
      </p:grpSp>
      <p:grpSp>
        <p:nvGrpSpPr>
          <p:cNvPr id="28" name="Group 27"/>
          <p:cNvGrpSpPr/>
          <p:nvPr/>
        </p:nvGrpSpPr>
        <p:grpSpPr>
          <a:xfrm>
            <a:off x="609600" y="3559042"/>
            <a:ext cx="2469595" cy="2209800"/>
            <a:chOff x="489858" y="4308061"/>
            <a:chExt cx="3475409" cy="2007102"/>
          </a:xfrm>
          <a:solidFill>
            <a:schemeClr val="bg1"/>
          </a:solidFill>
        </p:grpSpPr>
        <p:sp>
          <p:nvSpPr>
            <p:cNvPr id="29" name="Rounded Rectangle 28"/>
            <p:cNvSpPr/>
            <p:nvPr/>
          </p:nvSpPr>
          <p:spPr>
            <a:xfrm>
              <a:off x="489858" y="4308061"/>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499392" y="4482781"/>
              <a:ext cx="3465875" cy="1657662"/>
              <a:chOff x="499392" y="4308061"/>
              <a:chExt cx="3465875" cy="1657662"/>
            </a:xfrm>
            <a:grpFill/>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5595" y="4308061"/>
                <a:ext cx="914400" cy="914400"/>
              </a:xfrm>
              <a:prstGeom prst="rect">
                <a:avLst/>
              </a:prstGeom>
              <a:grpFill/>
            </p:spPr>
          </p:pic>
          <p:sp>
            <p:nvSpPr>
              <p:cNvPr id="32" name="TextBox 31"/>
              <p:cNvSpPr txBox="1"/>
              <p:nvPr/>
            </p:nvSpPr>
            <p:spPr>
              <a:xfrm>
                <a:off x="499392" y="5049390"/>
                <a:ext cx="3465874" cy="584775"/>
              </a:xfrm>
              <a:prstGeom prst="rect">
                <a:avLst/>
              </a:prstGeom>
              <a:grpFill/>
            </p:spPr>
            <p:txBody>
              <a:bodyPr wrap="square" rtlCol="0">
                <a:spAutoFit/>
              </a:bodyPr>
              <a:lstStyle/>
              <a:p>
                <a:pPr algn="ctr"/>
                <a:r>
                  <a:rPr lang="en-US" sz="3200" dirty="0" smtClean="0">
                    <a:solidFill>
                      <a:srgbClr val="0078D2"/>
                    </a:solidFill>
                    <a:latin typeface="AmericanSans" panose="02000000000000000000" pitchFamily="50" charset="0"/>
                  </a:rPr>
                  <a:t>130,000</a:t>
                </a:r>
                <a:endParaRPr lang="en-US" sz="3200" dirty="0">
                  <a:solidFill>
                    <a:srgbClr val="0078D2"/>
                  </a:solidFill>
                  <a:latin typeface="AmericanSans" panose="02000000000000000000" pitchFamily="50" charset="0"/>
                </a:endParaRPr>
              </a:p>
            </p:txBody>
          </p:sp>
          <p:sp>
            <p:nvSpPr>
              <p:cNvPr id="33" name="TextBox 32"/>
              <p:cNvSpPr txBox="1"/>
              <p:nvPr/>
            </p:nvSpPr>
            <p:spPr>
              <a:xfrm>
                <a:off x="499393" y="5596391"/>
                <a:ext cx="3465874" cy="369332"/>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#AATeam members</a:t>
                </a:r>
                <a:endParaRPr lang="en-US" dirty="0">
                  <a:solidFill>
                    <a:srgbClr val="0078D2"/>
                  </a:solidFill>
                  <a:latin typeface="AmericanSans" panose="02000000000000000000" pitchFamily="50" charset="0"/>
                </a:endParaRPr>
              </a:p>
            </p:txBody>
          </p:sp>
        </p:grpSp>
      </p:grpSp>
      <p:grpSp>
        <p:nvGrpSpPr>
          <p:cNvPr id="34" name="Group 33"/>
          <p:cNvGrpSpPr/>
          <p:nvPr/>
        </p:nvGrpSpPr>
        <p:grpSpPr>
          <a:xfrm>
            <a:off x="3276600" y="3561689"/>
            <a:ext cx="2462991" cy="2209800"/>
            <a:chOff x="4379735" y="4308061"/>
            <a:chExt cx="3466115" cy="2007102"/>
          </a:xfrm>
          <a:solidFill>
            <a:schemeClr val="bg1"/>
          </a:solidFill>
        </p:grpSpPr>
        <p:sp>
          <p:nvSpPr>
            <p:cNvPr id="35" name="Rounded Rectangle 34"/>
            <p:cNvSpPr/>
            <p:nvPr/>
          </p:nvSpPr>
          <p:spPr>
            <a:xfrm>
              <a:off x="4379976" y="4308061"/>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4379735" y="4501000"/>
              <a:ext cx="3465875" cy="1621224"/>
              <a:chOff x="4369959" y="4323105"/>
              <a:chExt cx="3465875" cy="1621224"/>
            </a:xfrm>
            <a:grpFill/>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8800" y="4323105"/>
                <a:ext cx="914400" cy="914400"/>
              </a:xfrm>
              <a:prstGeom prst="rect">
                <a:avLst/>
              </a:prstGeom>
              <a:grpFill/>
            </p:spPr>
          </p:pic>
          <p:sp>
            <p:nvSpPr>
              <p:cNvPr id="38" name="TextBox 37"/>
              <p:cNvSpPr txBox="1"/>
              <p:nvPr/>
            </p:nvSpPr>
            <p:spPr>
              <a:xfrm>
                <a:off x="4369959" y="5027996"/>
                <a:ext cx="3465874" cy="584775"/>
              </a:xfrm>
              <a:prstGeom prst="rect">
                <a:avLst/>
              </a:prstGeom>
              <a:grpFill/>
            </p:spPr>
            <p:txBody>
              <a:bodyPr wrap="square" rtlCol="0">
                <a:spAutoFit/>
              </a:bodyPr>
              <a:lstStyle/>
              <a:p>
                <a:pPr algn="ctr"/>
                <a:r>
                  <a:rPr lang="en-US" sz="3200" dirty="0" smtClean="0">
                    <a:solidFill>
                      <a:srgbClr val="0078D2"/>
                    </a:solidFill>
                    <a:latin typeface="AmericanSans" panose="02000000000000000000" pitchFamily="50" charset="0"/>
                  </a:rPr>
                  <a:t>1,547</a:t>
                </a:r>
                <a:endParaRPr lang="en-US" sz="3200" dirty="0">
                  <a:solidFill>
                    <a:srgbClr val="0078D2"/>
                  </a:solidFill>
                  <a:latin typeface="AmericanSans" panose="02000000000000000000" pitchFamily="50" charset="0"/>
                </a:endParaRPr>
              </a:p>
            </p:txBody>
          </p:sp>
          <p:sp>
            <p:nvSpPr>
              <p:cNvPr id="39" name="TextBox 38"/>
              <p:cNvSpPr txBox="1"/>
              <p:nvPr/>
            </p:nvSpPr>
            <p:spPr>
              <a:xfrm>
                <a:off x="4369960" y="5574997"/>
                <a:ext cx="3465874" cy="369332"/>
              </a:xfrm>
              <a:prstGeom prst="rect">
                <a:avLst/>
              </a:prstGeom>
              <a:grpFill/>
            </p:spPr>
            <p:txBody>
              <a:bodyPr wrap="square" rtlCol="0">
                <a:spAutoFit/>
              </a:bodyPr>
              <a:lstStyle/>
              <a:p>
                <a:pPr algn="ctr"/>
                <a:r>
                  <a:rPr lang="en-US" dirty="0">
                    <a:solidFill>
                      <a:srgbClr val="0078D2"/>
                    </a:solidFill>
                    <a:latin typeface="AmericanSans" panose="02000000000000000000" pitchFamily="50" charset="0"/>
                  </a:rPr>
                  <a:t>a</a:t>
                </a:r>
                <a:r>
                  <a:rPr lang="en-US" dirty="0" smtClean="0">
                    <a:solidFill>
                      <a:srgbClr val="0078D2"/>
                    </a:solidFill>
                    <a:latin typeface="AmericanSans" panose="02000000000000000000" pitchFamily="50" charset="0"/>
                  </a:rPr>
                  <a:t>irplanes in our fleet</a:t>
                </a:r>
                <a:endParaRPr lang="en-US" dirty="0">
                  <a:solidFill>
                    <a:srgbClr val="0078D2"/>
                  </a:solidFill>
                  <a:latin typeface="AmericanSans" panose="02000000000000000000" pitchFamily="50" charset="0"/>
                </a:endParaRPr>
              </a:p>
            </p:txBody>
          </p:sp>
        </p:grpSp>
      </p:grpSp>
      <p:grpSp>
        <p:nvGrpSpPr>
          <p:cNvPr id="40" name="Group 39"/>
          <p:cNvGrpSpPr/>
          <p:nvPr/>
        </p:nvGrpSpPr>
        <p:grpSpPr>
          <a:xfrm>
            <a:off x="5943600" y="3544244"/>
            <a:ext cx="2469938" cy="2209800"/>
            <a:chOff x="8260077" y="4364445"/>
            <a:chExt cx="3475891" cy="2007102"/>
          </a:xfrm>
          <a:solidFill>
            <a:schemeClr val="bg1"/>
          </a:solidFill>
        </p:grpSpPr>
        <p:sp>
          <p:nvSpPr>
            <p:cNvPr id="41" name="Rounded Rectangle 40"/>
            <p:cNvSpPr/>
            <p:nvPr/>
          </p:nvSpPr>
          <p:spPr>
            <a:xfrm>
              <a:off x="8270094" y="4364445"/>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8260077" y="4529608"/>
              <a:ext cx="3465875" cy="1642898"/>
              <a:chOff x="8260077" y="4367971"/>
              <a:chExt cx="3465875" cy="1642898"/>
            </a:xfrm>
            <a:grpFill/>
          </p:grpSpPr>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1713" y="4367971"/>
                <a:ext cx="914400" cy="914400"/>
              </a:xfrm>
              <a:prstGeom prst="rect">
                <a:avLst/>
              </a:prstGeom>
              <a:grpFill/>
            </p:spPr>
          </p:pic>
          <p:sp>
            <p:nvSpPr>
              <p:cNvPr id="44" name="TextBox 43"/>
              <p:cNvSpPr txBox="1"/>
              <p:nvPr/>
            </p:nvSpPr>
            <p:spPr>
              <a:xfrm>
                <a:off x="8260077" y="5128414"/>
                <a:ext cx="3465874" cy="531136"/>
              </a:xfrm>
              <a:prstGeom prst="rect">
                <a:avLst/>
              </a:prstGeom>
              <a:grpFill/>
            </p:spPr>
            <p:txBody>
              <a:bodyPr wrap="square" rtlCol="0">
                <a:spAutoFit/>
              </a:bodyPr>
              <a:lstStyle/>
              <a:p>
                <a:pPr algn="ctr"/>
                <a:r>
                  <a:rPr lang="en-US" sz="3200" dirty="0" smtClean="0">
                    <a:solidFill>
                      <a:srgbClr val="0078D2"/>
                    </a:solidFill>
                    <a:latin typeface="AmericanSans" panose="02000000000000000000" pitchFamily="50" charset="0"/>
                  </a:rPr>
                  <a:t>$1.9 billion</a:t>
                </a:r>
                <a:endParaRPr lang="en-US" sz="3200" dirty="0">
                  <a:solidFill>
                    <a:srgbClr val="0078D2"/>
                  </a:solidFill>
                  <a:latin typeface="AmericanSans" panose="02000000000000000000" pitchFamily="50" charset="0"/>
                </a:endParaRPr>
              </a:p>
            </p:txBody>
          </p:sp>
          <p:sp>
            <p:nvSpPr>
              <p:cNvPr id="45" name="TextBox 44"/>
              <p:cNvSpPr txBox="1"/>
              <p:nvPr/>
            </p:nvSpPr>
            <p:spPr>
              <a:xfrm>
                <a:off x="8260078" y="5675415"/>
                <a:ext cx="3465874" cy="335454"/>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2018 pre-tax profit</a:t>
                </a:r>
                <a:endParaRPr lang="en-US" dirty="0">
                  <a:solidFill>
                    <a:srgbClr val="0078D2"/>
                  </a:solidFill>
                  <a:latin typeface="AmericanSans" panose="02000000000000000000" pitchFamily="50" charset="0"/>
                </a:endParaRPr>
              </a:p>
            </p:txBody>
          </p:sp>
        </p:grpSp>
      </p:grpSp>
      <p:sp>
        <p:nvSpPr>
          <p:cNvPr id="109" name="Right Triangle 108"/>
          <p:cNvSpPr/>
          <p:nvPr/>
        </p:nvSpPr>
        <p:spPr>
          <a:xfrm>
            <a:off x="8077200" y="0"/>
            <a:ext cx="914400" cy="64633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0" name="Picture 10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1261007"/>
            <a:ext cx="947924" cy="940954"/>
          </a:xfrm>
          <a:prstGeom prst="rect">
            <a:avLst/>
          </a:prstGeom>
        </p:spPr>
      </p:pic>
    </p:spTree>
    <p:extLst>
      <p:ext uri="{BB962C8B-B14F-4D97-AF65-F5344CB8AC3E}">
        <p14:creationId xmlns:p14="http://schemas.microsoft.com/office/powerpoint/2010/main" val="2313396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a:xfrm>
            <a:off x="6934200" y="6477000"/>
            <a:ext cx="2057400" cy="365125"/>
          </a:xfrm>
          <a:prstGeom prst="rect">
            <a:avLst/>
          </a:prstGeom>
        </p:spPr>
        <p:txBody>
          <a:bodyPr/>
          <a:lstStyle/>
          <a:p>
            <a:fld id="{9A6AD5F6-4B01-4461-AAC3-6B1332B04485}" type="slidenum">
              <a:rPr lang="en-US" smtClean="0">
                <a:solidFill>
                  <a:prstClr val="white"/>
                </a:solidFill>
              </a:rPr>
              <a:pPr/>
              <a:t>10</a:t>
            </a:fld>
            <a:endParaRPr lang="en-US" dirty="0">
              <a:solidFill>
                <a:prstClr val="white"/>
              </a:solidFill>
            </a:endParaRPr>
          </a:p>
        </p:txBody>
      </p:sp>
    </p:spTree>
    <p:extLst>
      <p:ext uri="{BB962C8B-B14F-4D97-AF65-F5344CB8AC3E}">
        <p14:creationId xmlns:p14="http://schemas.microsoft.com/office/powerpoint/2010/main" val="355988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value stream: Where do you fit in?</a:t>
            </a:r>
          </a:p>
        </p:txBody>
      </p:sp>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 y="1368974"/>
            <a:ext cx="8408276" cy="117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742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dirty="0"/>
              <a:t>Innovate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48" y="1295402"/>
            <a:ext cx="9144000" cy="6036469"/>
          </a:xfrm>
          <a:prstGeom prst="rect">
            <a:avLst/>
          </a:prstGeom>
        </p:spPr>
      </p:pic>
    </p:spTree>
    <p:extLst>
      <p:ext uri="{BB962C8B-B14F-4D97-AF65-F5344CB8AC3E}">
        <p14:creationId xmlns:p14="http://schemas.microsoft.com/office/powerpoint/2010/main" val="190585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021"/>
            <a:ext cx="8229600" cy="815181"/>
          </a:xfrm>
        </p:spPr>
        <p:txBody>
          <a:bodyPr>
            <a:normAutofit/>
          </a:bodyPr>
          <a:lstStyle/>
          <a:p>
            <a:r>
              <a:rPr lang="en-US" dirty="0"/>
              <a:t>Source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772172"/>
            <a:ext cx="8458200" cy="5857228"/>
          </a:xfrm>
          <a:prstGeom prst="rect">
            <a:avLst/>
          </a:prstGeom>
        </p:spPr>
      </p:pic>
    </p:spTree>
    <p:extLst>
      <p:ext uri="{BB962C8B-B14F-4D97-AF65-F5344CB8AC3E}">
        <p14:creationId xmlns:p14="http://schemas.microsoft.com/office/powerpoint/2010/main" val="122412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a:t>
            </a:r>
          </a:p>
        </p:txBody>
      </p:sp>
      <p:pic>
        <p:nvPicPr>
          <p:cNvPr id="5122" name="Picture 2" descr="http://pepsicomultimedia.s3.amazonaws.com/03/c0ad70a50411e68a8b8fe4fa205432/Pink-Li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143000"/>
            <a:ext cx="8229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09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2" y="1752600"/>
            <a:ext cx="7857067" cy="4419600"/>
          </a:xfrm>
          <a:prstGeom prst="rect">
            <a:avLst/>
          </a:prstGeom>
        </p:spPr>
      </p:pic>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04759" y="1371600"/>
            <a:ext cx="3619148" cy="36191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3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45" presetClass="entr" presetSubtype="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2000"/>
                                        <p:tgtEl>
                                          <p:spTgt spid="4099"/>
                                        </p:tgtEl>
                                      </p:cBhvr>
                                    </p:animEffect>
                                    <p:anim calcmode="lin" valueType="num">
                                      <p:cBhvr>
                                        <p:cTn id="11" dur="2000" fill="hold"/>
                                        <p:tgtEl>
                                          <p:spTgt spid="4099"/>
                                        </p:tgtEl>
                                        <p:attrNameLst>
                                          <p:attrName>ppt_w</p:attrName>
                                        </p:attrNameLst>
                                      </p:cBhvr>
                                      <p:tavLst>
                                        <p:tav tm="0" fmla="#ppt_w*sin(2.5*pi*$)">
                                          <p:val>
                                            <p:fltVal val="0"/>
                                          </p:val>
                                        </p:tav>
                                        <p:tav tm="100000">
                                          <p:val>
                                            <p:fltVal val="1"/>
                                          </p:val>
                                        </p:tav>
                                      </p:tavLst>
                                    </p:anim>
                                    <p:anim calcmode="lin" valueType="num">
                                      <p:cBhvr>
                                        <p:cTn id="12" dur="2000" fill="hold"/>
                                        <p:tgtEl>
                                          <p:spTgt spid="40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Sell</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1143002"/>
            <a:ext cx="8763000" cy="5627895"/>
          </a:xfrm>
          <a:prstGeom prst="rect">
            <a:avLst/>
          </a:prstGeom>
        </p:spPr>
      </p:pic>
    </p:spTree>
    <p:extLst>
      <p:ext uri="{BB962C8B-B14F-4D97-AF65-F5344CB8AC3E}">
        <p14:creationId xmlns:p14="http://schemas.microsoft.com/office/powerpoint/2010/main" val="4165738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a:t>
            </a:r>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2" y="1254279"/>
            <a:ext cx="6124575" cy="344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1800" y="3429002"/>
            <a:ext cx="5867400" cy="329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765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649122" y="888932"/>
            <a:ext cx="0" cy="0"/>
          </a:xfrm>
          <a:custGeom>
            <a:avLst/>
            <a:gdLst/>
            <a:ahLst/>
            <a:cxnLst/>
            <a:rect l="l" t="t" r="r" b="b"/>
            <a:pathLst>
              <a:path>
                <a:moveTo>
                  <a:pt x="0" y="0"/>
                </a:moveTo>
                <a:lnTo>
                  <a:pt x="0" y="0"/>
                </a:lnTo>
              </a:path>
            </a:pathLst>
          </a:custGeom>
          <a:ln w="25400">
            <a:solidFill>
              <a:srgbClr val="FFFFFF"/>
            </a:solidFill>
          </a:ln>
        </p:spPr>
        <p:txBody>
          <a:bodyPr wrap="square" lIns="0" tIns="0" rIns="0" bIns="0" rtlCol="0"/>
          <a:lstStyle/>
          <a:p>
            <a:pPr>
              <a:defRPr/>
            </a:pPr>
            <a:endParaRPr>
              <a:solidFill>
                <a:prstClr val="black"/>
              </a:solidFill>
            </a:endParaRPr>
          </a:p>
        </p:txBody>
      </p:sp>
      <p:sp>
        <p:nvSpPr>
          <p:cNvPr id="13" name="object 13"/>
          <p:cNvSpPr/>
          <p:nvPr/>
        </p:nvSpPr>
        <p:spPr>
          <a:xfrm>
            <a:off x="6649122" y="2921611"/>
            <a:ext cx="0" cy="0"/>
          </a:xfrm>
          <a:custGeom>
            <a:avLst/>
            <a:gdLst/>
            <a:ahLst/>
            <a:cxnLst/>
            <a:rect l="l" t="t" r="r" b="b"/>
            <a:pathLst>
              <a:path>
                <a:moveTo>
                  <a:pt x="0" y="0"/>
                </a:moveTo>
                <a:lnTo>
                  <a:pt x="0" y="0"/>
                </a:lnTo>
              </a:path>
            </a:pathLst>
          </a:custGeom>
          <a:ln w="25400">
            <a:solidFill>
              <a:srgbClr val="FFFFFF"/>
            </a:solidFill>
          </a:ln>
        </p:spPr>
        <p:txBody>
          <a:bodyPr wrap="square" lIns="0" tIns="0" rIns="0" bIns="0" rtlCol="0"/>
          <a:lstStyle/>
          <a:p>
            <a:pPr>
              <a:defRPr/>
            </a:pPr>
            <a:endParaRPr>
              <a:solidFill>
                <a:prstClr val="black"/>
              </a:solidFill>
            </a:endParaRPr>
          </a:p>
        </p:txBody>
      </p:sp>
      <p:sp>
        <p:nvSpPr>
          <p:cNvPr id="22" name="object 22"/>
          <p:cNvSpPr/>
          <p:nvPr/>
        </p:nvSpPr>
        <p:spPr>
          <a:xfrm>
            <a:off x="4797910" y="4701115"/>
            <a:ext cx="0" cy="0"/>
          </a:xfrm>
          <a:custGeom>
            <a:avLst/>
            <a:gdLst/>
            <a:ahLst/>
            <a:cxnLst/>
            <a:rect l="l" t="t" r="r" b="b"/>
            <a:pathLst>
              <a:path>
                <a:moveTo>
                  <a:pt x="0" y="0"/>
                </a:moveTo>
                <a:lnTo>
                  <a:pt x="0" y="0"/>
                </a:lnTo>
              </a:path>
            </a:pathLst>
          </a:custGeom>
          <a:ln w="25400">
            <a:solidFill>
              <a:srgbClr val="FFFFFF"/>
            </a:solidFill>
          </a:ln>
        </p:spPr>
        <p:txBody>
          <a:bodyPr wrap="square" lIns="0" tIns="0" rIns="0" bIns="0" rtlCol="0"/>
          <a:lstStyle/>
          <a:p>
            <a:pPr>
              <a:defRPr/>
            </a:pPr>
            <a:endParaRPr>
              <a:solidFill>
                <a:prstClr val="black"/>
              </a:solidFill>
            </a:endParaRPr>
          </a:p>
        </p:txBody>
      </p:sp>
      <p:grpSp>
        <p:nvGrpSpPr>
          <p:cNvPr id="53" name="Group 52"/>
          <p:cNvGrpSpPr/>
          <p:nvPr/>
        </p:nvGrpSpPr>
        <p:grpSpPr>
          <a:xfrm>
            <a:off x="152400" y="883228"/>
            <a:ext cx="2716306" cy="1981200"/>
            <a:chOff x="152400" y="883228"/>
            <a:chExt cx="2716306" cy="1981200"/>
          </a:xfrm>
        </p:grpSpPr>
        <p:sp>
          <p:nvSpPr>
            <p:cNvPr id="11" name="object 11"/>
            <p:cNvSpPr/>
            <p:nvPr/>
          </p:nvSpPr>
          <p:spPr>
            <a:xfrm>
              <a:off x="2868706" y="883228"/>
              <a:ext cx="0" cy="1981200"/>
            </a:xfrm>
            <a:custGeom>
              <a:avLst/>
              <a:gdLst/>
              <a:ahLst/>
              <a:cxnLst/>
              <a:rect l="l" t="t" r="r" b="b"/>
              <a:pathLst>
                <a:path h="2905760">
                  <a:moveTo>
                    <a:pt x="0" y="0"/>
                  </a:moveTo>
                  <a:lnTo>
                    <a:pt x="0" y="2905467"/>
                  </a:lnTo>
                </a:path>
              </a:pathLst>
            </a:custGeom>
            <a:ln w="25400">
              <a:solidFill>
                <a:srgbClr val="FFFFFF"/>
              </a:solidFill>
              <a:prstDash val="dot"/>
            </a:ln>
          </p:spPr>
          <p:txBody>
            <a:bodyPr wrap="square" lIns="0" tIns="0" rIns="0" bIns="0" rtlCol="0"/>
            <a:lstStyle/>
            <a:p>
              <a:pPr>
                <a:defRPr/>
              </a:pPr>
              <a:endParaRPr sz="1400">
                <a:solidFill>
                  <a:prstClr val="black"/>
                </a:solidFill>
              </a:endParaRPr>
            </a:p>
          </p:txBody>
        </p:sp>
        <p:sp>
          <p:nvSpPr>
            <p:cNvPr id="3" name="object 3"/>
            <p:cNvSpPr/>
            <p:nvPr/>
          </p:nvSpPr>
          <p:spPr>
            <a:xfrm>
              <a:off x="184897" y="940288"/>
              <a:ext cx="2599764" cy="76979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sp>
          <p:nvSpPr>
            <p:cNvPr id="4" name="object 4"/>
            <p:cNvSpPr txBox="1"/>
            <p:nvPr/>
          </p:nvSpPr>
          <p:spPr>
            <a:xfrm>
              <a:off x="152400" y="1792196"/>
              <a:ext cx="1516156" cy="1027204"/>
            </a:xfrm>
            <a:prstGeom prst="rect">
              <a:avLst/>
            </a:prstGeom>
          </p:spPr>
          <p:txBody>
            <a:bodyPr vert="horz" wrap="square" lIns="0" tIns="11430" rIns="0" bIns="0" rtlCol="0">
              <a:spAutoFit/>
            </a:bodyPr>
            <a:lstStyle/>
            <a:p>
              <a:pPr marL="7938">
                <a:spcBef>
                  <a:spcPts val="56"/>
                </a:spcBef>
                <a:defRPr/>
              </a:pPr>
              <a:r>
                <a:rPr sz="6600" b="1" spc="-153" dirty="0">
                  <a:solidFill>
                    <a:srgbClr val="FFFFFF"/>
                  </a:solidFill>
                  <a:latin typeface="Open Sans Extrabold"/>
                  <a:cs typeface="Open Sans Extrabold"/>
                </a:rPr>
                <a:t>+35</a:t>
              </a:r>
              <a:endParaRPr sz="6600" dirty="0">
                <a:solidFill>
                  <a:prstClr val="black"/>
                </a:solidFill>
                <a:latin typeface="Open Sans Extrabold"/>
                <a:cs typeface="Open Sans Extrabold"/>
              </a:endParaRPr>
            </a:p>
          </p:txBody>
        </p:sp>
        <p:sp>
          <p:nvSpPr>
            <p:cNvPr id="14" name="object 14"/>
            <p:cNvSpPr txBox="1"/>
            <p:nvPr/>
          </p:nvSpPr>
          <p:spPr>
            <a:xfrm>
              <a:off x="1609165" y="1905000"/>
              <a:ext cx="1210235" cy="845103"/>
            </a:xfrm>
            <a:prstGeom prst="rect">
              <a:avLst/>
            </a:prstGeom>
          </p:spPr>
          <p:txBody>
            <a:bodyPr vert="horz" wrap="square" lIns="0" tIns="11430" rIns="0" bIns="0" rtlCol="0">
              <a:spAutoFit/>
            </a:bodyPr>
            <a:lstStyle/>
            <a:p>
              <a:pPr marL="7938" algn="ctr">
                <a:lnSpc>
                  <a:spcPts val="1563"/>
                </a:lnSpc>
                <a:spcBef>
                  <a:spcPts val="56"/>
                </a:spcBef>
                <a:defRPr/>
              </a:pPr>
              <a:r>
                <a:rPr sz="2400" spc="-56" dirty="0">
                  <a:solidFill>
                    <a:srgbClr val="FFFFFF"/>
                  </a:solidFill>
                  <a:latin typeface="Myriad Pro Cond"/>
                  <a:cs typeface="Myriad Pro Cond"/>
                </a:rPr>
                <a:t>YRS</a:t>
              </a:r>
              <a:endParaRPr sz="2400" dirty="0">
                <a:solidFill>
                  <a:prstClr val="black"/>
                </a:solidFill>
                <a:latin typeface="Myriad Pro Cond"/>
                <a:cs typeface="Myriad Pro Cond"/>
              </a:endParaRPr>
            </a:p>
            <a:p>
              <a:pPr marL="29766" marR="3175" algn="ctr">
                <a:lnSpc>
                  <a:spcPts val="1563"/>
                </a:lnSpc>
                <a:spcBef>
                  <a:spcPts val="71"/>
                </a:spcBef>
                <a:defRPr/>
              </a:pPr>
              <a:r>
                <a:rPr sz="1600" dirty="0">
                  <a:solidFill>
                    <a:srgbClr val="FFFFFF"/>
                  </a:solidFill>
                  <a:latin typeface="Myriad Pro"/>
                  <a:cs typeface="Myriad Pro"/>
                </a:rPr>
                <a:t>c</a:t>
              </a:r>
              <a:r>
                <a:rPr sz="1600" spc="3" dirty="0">
                  <a:solidFill>
                    <a:srgbClr val="FFFFFF"/>
                  </a:solidFill>
                  <a:latin typeface="Myriad Pro"/>
                  <a:cs typeface="Myriad Pro"/>
                </a:rPr>
                <a:t>o</a:t>
              </a:r>
              <a:r>
                <a:rPr sz="1600" dirty="0">
                  <a:solidFill>
                    <a:srgbClr val="FFFFFF"/>
                  </a:solidFill>
                  <a:latin typeface="Myriad Pro"/>
                  <a:cs typeface="Myriad Pro"/>
                </a:rPr>
                <a:t>nt</a:t>
              </a:r>
              <a:r>
                <a:rPr sz="1600" spc="3" dirty="0">
                  <a:solidFill>
                    <a:srgbClr val="FFFFFF"/>
                  </a:solidFill>
                  <a:latin typeface="Myriad Pro"/>
                  <a:cs typeface="Myriad Pro"/>
                </a:rPr>
                <a:t>ributing  </a:t>
              </a:r>
              <a:r>
                <a:rPr sz="1600" dirty="0">
                  <a:solidFill>
                    <a:srgbClr val="FFFFFF"/>
                  </a:solidFill>
                  <a:latin typeface="Myriad Pro"/>
                  <a:cs typeface="Myriad Pro"/>
                </a:rPr>
                <a:t>to </a:t>
              </a:r>
              <a:r>
                <a:rPr sz="1600" spc="-9" dirty="0">
                  <a:solidFill>
                    <a:srgbClr val="FFFFFF"/>
                  </a:solidFill>
                  <a:latin typeface="Myriad Pro"/>
                  <a:cs typeface="Myriad Pro"/>
                </a:rPr>
                <a:t>PepsiCo’s  </a:t>
              </a:r>
              <a:r>
                <a:rPr sz="1600" spc="3" dirty="0">
                  <a:solidFill>
                    <a:srgbClr val="FFFFFF"/>
                  </a:solidFill>
                  <a:latin typeface="Myriad Pro"/>
                  <a:cs typeface="Myriad Pro"/>
                </a:rPr>
                <a:t>supply</a:t>
              </a:r>
              <a:r>
                <a:rPr sz="1600" spc="-41" dirty="0">
                  <a:solidFill>
                    <a:srgbClr val="FFFFFF"/>
                  </a:solidFill>
                  <a:latin typeface="Myriad Pro"/>
                  <a:cs typeface="Myriad Pro"/>
                </a:rPr>
                <a:t> </a:t>
              </a:r>
              <a:r>
                <a:rPr sz="1600" spc="3" dirty="0">
                  <a:solidFill>
                    <a:srgbClr val="FFFFFF"/>
                  </a:solidFill>
                  <a:latin typeface="Myriad Pro"/>
                  <a:cs typeface="Myriad Pro"/>
                </a:rPr>
                <a:t>chain</a:t>
              </a:r>
              <a:endParaRPr sz="1600" dirty="0">
                <a:solidFill>
                  <a:prstClr val="black"/>
                </a:solidFill>
                <a:latin typeface="Myriad Pro"/>
                <a:cs typeface="Myriad Pro"/>
              </a:endParaRPr>
            </a:p>
          </p:txBody>
        </p:sp>
      </p:grpSp>
      <p:sp>
        <p:nvSpPr>
          <p:cNvPr id="24" name="object 24"/>
          <p:cNvSpPr/>
          <p:nvPr/>
        </p:nvSpPr>
        <p:spPr>
          <a:xfrm>
            <a:off x="268943" y="6269183"/>
            <a:ext cx="8491057" cy="0"/>
          </a:xfrm>
          <a:custGeom>
            <a:avLst/>
            <a:gdLst/>
            <a:ahLst/>
            <a:cxnLst/>
            <a:rect l="l" t="t" r="r" b="b"/>
            <a:pathLst>
              <a:path w="14630400">
                <a:moveTo>
                  <a:pt x="0" y="0"/>
                </a:moveTo>
                <a:lnTo>
                  <a:pt x="14630400" y="0"/>
                </a:lnTo>
              </a:path>
            </a:pathLst>
          </a:custGeom>
          <a:ln w="101600">
            <a:solidFill>
              <a:srgbClr val="FFFFFF"/>
            </a:solidFill>
          </a:ln>
        </p:spPr>
        <p:txBody>
          <a:bodyPr wrap="square" lIns="0" tIns="0" rIns="0" bIns="0" rtlCol="0"/>
          <a:lstStyle/>
          <a:p>
            <a:pPr>
              <a:defRPr/>
            </a:pPr>
            <a:endParaRPr>
              <a:solidFill>
                <a:prstClr val="black"/>
              </a:solidFill>
            </a:endParaRPr>
          </a:p>
        </p:txBody>
      </p:sp>
      <p:grpSp>
        <p:nvGrpSpPr>
          <p:cNvPr id="60" name="Group 59"/>
          <p:cNvGrpSpPr/>
          <p:nvPr/>
        </p:nvGrpSpPr>
        <p:grpSpPr>
          <a:xfrm>
            <a:off x="152400" y="3124200"/>
            <a:ext cx="2387586" cy="3199216"/>
            <a:chOff x="745710" y="3124200"/>
            <a:chExt cx="1378424" cy="3199216"/>
          </a:xfrm>
        </p:grpSpPr>
        <p:grpSp>
          <p:nvGrpSpPr>
            <p:cNvPr id="59" name="Group 58"/>
            <p:cNvGrpSpPr/>
            <p:nvPr/>
          </p:nvGrpSpPr>
          <p:grpSpPr>
            <a:xfrm>
              <a:off x="745710" y="3124200"/>
              <a:ext cx="1378424" cy="1140154"/>
              <a:chOff x="976529" y="3230306"/>
              <a:chExt cx="939397" cy="1117455"/>
            </a:xfrm>
          </p:grpSpPr>
          <p:sp>
            <p:nvSpPr>
              <p:cNvPr id="25" name="object 25"/>
              <p:cNvSpPr/>
              <p:nvPr/>
            </p:nvSpPr>
            <p:spPr>
              <a:xfrm>
                <a:off x="976529" y="3230306"/>
                <a:ext cx="939397" cy="1117455"/>
              </a:xfrm>
              <a:custGeom>
                <a:avLst/>
                <a:gdLst/>
                <a:ahLst/>
                <a:cxnLst/>
                <a:rect l="l" t="t" r="r" b="b"/>
                <a:pathLst>
                  <a:path w="1618614" h="1638935">
                    <a:moveTo>
                      <a:pt x="809002" y="0"/>
                    </a:moveTo>
                    <a:lnTo>
                      <a:pt x="761467" y="1391"/>
                    </a:lnTo>
                    <a:lnTo>
                      <a:pt x="714656" y="5513"/>
                    </a:lnTo>
                    <a:lnTo>
                      <a:pt x="668643" y="12288"/>
                    </a:lnTo>
                    <a:lnTo>
                      <a:pt x="623506" y="21642"/>
                    </a:lnTo>
                    <a:lnTo>
                      <a:pt x="579319" y="33495"/>
                    </a:lnTo>
                    <a:lnTo>
                      <a:pt x="536159" y="47772"/>
                    </a:lnTo>
                    <a:lnTo>
                      <a:pt x="494102" y="64396"/>
                    </a:lnTo>
                    <a:lnTo>
                      <a:pt x="453224" y="83289"/>
                    </a:lnTo>
                    <a:lnTo>
                      <a:pt x="413600" y="104375"/>
                    </a:lnTo>
                    <a:lnTo>
                      <a:pt x="375306" y="127578"/>
                    </a:lnTo>
                    <a:lnTo>
                      <a:pt x="338418" y="152819"/>
                    </a:lnTo>
                    <a:lnTo>
                      <a:pt x="303013" y="180023"/>
                    </a:lnTo>
                    <a:lnTo>
                      <a:pt x="269165" y="209112"/>
                    </a:lnTo>
                    <a:lnTo>
                      <a:pt x="236951" y="240010"/>
                    </a:lnTo>
                    <a:lnTo>
                      <a:pt x="206447" y="272640"/>
                    </a:lnTo>
                    <a:lnTo>
                      <a:pt x="177729" y="306925"/>
                    </a:lnTo>
                    <a:lnTo>
                      <a:pt x="150872" y="342788"/>
                    </a:lnTo>
                    <a:lnTo>
                      <a:pt x="125952" y="380152"/>
                    </a:lnTo>
                    <a:lnTo>
                      <a:pt x="103045" y="418941"/>
                    </a:lnTo>
                    <a:lnTo>
                      <a:pt x="82228" y="459077"/>
                    </a:lnTo>
                    <a:lnTo>
                      <a:pt x="63575" y="500483"/>
                    </a:lnTo>
                    <a:lnTo>
                      <a:pt x="47163" y="543084"/>
                    </a:lnTo>
                    <a:lnTo>
                      <a:pt x="33068" y="586802"/>
                    </a:lnTo>
                    <a:lnTo>
                      <a:pt x="21366" y="631559"/>
                    </a:lnTo>
                    <a:lnTo>
                      <a:pt x="12132" y="677280"/>
                    </a:lnTo>
                    <a:lnTo>
                      <a:pt x="5442" y="723888"/>
                    </a:lnTo>
                    <a:lnTo>
                      <a:pt x="1373" y="771305"/>
                    </a:lnTo>
                    <a:lnTo>
                      <a:pt x="0" y="819454"/>
                    </a:lnTo>
                    <a:lnTo>
                      <a:pt x="1373" y="867604"/>
                    </a:lnTo>
                    <a:lnTo>
                      <a:pt x="5442" y="915021"/>
                    </a:lnTo>
                    <a:lnTo>
                      <a:pt x="12132" y="961628"/>
                    </a:lnTo>
                    <a:lnTo>
                      <a:pt x="21366" y="1007349"/>
                    </a:lnTo>
                    <a:lnTo>
                      <a:pt x="33068" y="1052107"/>
                    </a:lnTo>
                    <a:lnTo>
                      <a:pt x="47163" y="1095825"/>
                    </a:lnTo>
                    <a:lnTo>
                      <a:pt x="63575" y="1138425"/>
                    </a:lnTo>
                    <a:lnTo>
                      <a:pt x="82228" y="1179832"/>
                    </a:lnTo>
                    <a:lnTo>
                      <a:pt x="103045" y="1219968"/>
                    </a:lnTo>
                    <a:lnTo>
                      <a:pt x="125952" y="1258756"/>
                    </a:lnTo>
                    <a:lnTo>
                      <a:pt x="150872" y="1296121"/>
                    </a:lnTo>
                    <a:lnTo>
                      <a:pt x="177729" y="1331983"/>
                    </a:lnTo>
                    <a:lnTo>
                      <a:pt x="206447" y="1366268"/>
                    </a:lnTo>
                    <a:lnTo>
                      <a:pt x="236951" y="1398898"/>
                    </a:lnTo>
                    <a:lnTo>
                      <a:pt x="269165" y="1429796"/>
                    </a:lnTo>
                    <a:lnTo>
                      <a:pt x="303013" y="1458886"/>
                    </a:lnTo>
                    <a:lnTo>
                      <a:pt x="338418" y="1486089"/>
                    </a:lnTo>
                    <a:lnTo>
                      <a:pt x="375306" y="1511331"/>
                    </a:lnTo>
                    <a:lnTo>
                      <a:pt x="413600" y="1534533"/>
                    </a:lnTo>
                    <a:lnTo>
                      <a:pt x="453224" y="1555620"/>
                    </a:lnTo>
                    <a:lnTo>
                      <a:pt x="494102" y="1574513"/>
                    </a:lnTo>
                    <a:lnTo>
                      <a:pt x="536159" y="1591137"/>
                    </a:lnTo>
                    <a:lnTo>
                      <a:pt x="579319" y="1605413"/>
                    </a:lnTo>
                    <a:lnTo>
                      <a:pt x="623506" y="1617267"/>
                    </a:lnTo>
                    <a:lnTo>
                      <a:pt x="668643" y="1626620"/>
                    </a:lnTo>
                    <a:lnTo>
                      <a:pt x="714656" y="1633396"/>
                    </a:lnTo>
                    <a:lnTo>
                      <a:pt x="761467" y="1637518"/>
                    </a:lnTo>
                    <a:lnTo>
                      <a:pt x="809002" y="1638909"/>
                    </a:lnTo>
                    <a:lnTo>
                      <a:pt x="856537" y="1637518"/>
                    </a:lnTo>
                    <a:lnTo>
                      <a:pt x="903349" y="1633396"/>
                    </a:lnTo>
                    <a:lnTo>
                      <a:pt x="949361" y="1626620"/>
                    </a:lnTo>
                    <a:lnTo>
                      <a:pt x="994499" y="1617267"/>
                    </a:lnTo>
                    <a:lnTo>
                      <a:pt x="1038685" y="1605413"/>
                    </a:lnTo>
                    <a:lnTo>
                      <a:pt x="1081845" y="1591137"/>
                    </a:lnTo>
                    <a:lnTo>
                      <a:pt x="1123902" y="1574513"/>
                    </a:lnTo>
                    <a:lnTo>
                      <a:pt x="1164781" y="1555620"/>
                    </a:lnTo>
                    <a:lnTo>
                      <a:pt x="1204405" y="1534533"/>
                    </a:lnTo>
                    <a:lnTo>
                      <a:pt x="1242698" y="1511331"/>
                    </a:lnTo>
                    <a:lnTo>
                      <a:pt x="1279586" y="1486089"/>
                    </a:lnTo>
                    <a:lnTo>
                      <a:pt x="1314992" y="1458886"/>
                    </a:lnTo>
                    <a:lnTo>
                      <a:pt x="1348839" y="1429796"/>
                    </a:lnTo>
                    <a:lnTo>
                      <a:pt x="1381053" y="1398898"/>
                    </a:lnTo>
                    <a:lnTo>
                      <a:pt x="1411557" y="1366268"/>
                    </a:lnTo>
                    <a:lnTo>
                      <a:pt x="1440276" y="1331983"/>
                    </a:lnTo>
                    <a:lnTo>
                      <a:pt x="1467133" y="1296121"/>
                    </a:lnTo>
                    <a:lnTo>
                      <a:pt x="1492053" y="1258756"/>
                    </a:lnTo>
                    <a:lnTo>
                      <a:pt x="1514959" y="1219968"/>
                    </a:lnTo>
                    <a:lnTo>
                      <a:pt x="1535777" y="1179832"/>
                    </a:lnTo>
                    <a:lnTo>
                      <a:pt x="1554429" y="1138425"/>
                    </a:lnTo>
                    <a:lnTo>
                      <a:pt x="1570841" y="1095825"/>
                    </a:lnTo>
                    <a:lnTo>
                      <a:pt x="1584936" y="1052107"/>
                    </a:lnTo>
                    <a:lnTo>
                      <a:pt x="1596639" y="1007349"/>
                    </a:lnTo>
                    <a:lnTo>
                      <a:pt x="1605872" y="961628"/>
                    </a:lnTo>
                    <a:lnTo>
                      <a:pt x="1612562" y="915021"/>
                    </a:lnTo>
                    <a:lnTo>
                      <a:pt x="1616632" y="867604"/>
                    </a:lnTo>
                    <a:lnTo>
                      <a:pt x="1618005" y="819454"/>
                    </a:lnTo>
                    <a:lnTo>
                      <a:pt x="1616632" y="771305"/>
                    </a:lnTo>
                    <a:lnTo>
                      <a:pt x="1612562" y="723888"/>
                    </a:lnTo>
                    <a:lnTo>
                      <a:pt x="1605872" y="677280"/>
                    </a:lnTo>
                    <a:lnTo>
                      <a:pt x="1596639" y="631559"/>
                    </a:lnTo>
                    <a:lnTo>
                      <a:pt x="1584936" y="586802"/>
                    </a:lnTo>
                    <a:lnTo>
                      <a:pt x="1570841" y="543084"/>
                    </a:lnTo>
                    <a:lnTo>
                      <a:pt x="1554429" y="500483"/>
                    </a:lnTo>
                    <a:lnTo>
                      <a:pt x="1535777" y="459077"/>
                    </a:lnTo>
                    <a:lnTo>
                      <a:pt x="1514959" y="418941"/>
                    </a:lnTo>
                    <a:lnTo>
                      <a:pt x="1492053" y="380152"/>
                    </a:lnTo>
                    <a:lnTo>
                      <a:pt x="1467133" y="342788"/>
                    </a:lnTo>
                    <a:lnTo>
                      <a:pt x="1440276" y="306925"/>
                    </a:lnTo>
                    <a:lnTo>
                      <a:pt x="1411557" y="272640"/>
                    </a:lnTo>
                    <a:lnTo>
                      <a:pt x="1381053" y="240010"/>
                    </a:lnTo>
                    <a:lnTo>
                      <a:pt x="1348839" y="209112"/>
                    </a:lnTo>
                    <a:lnTo>
                      <a:pt x="1314992" y="180023"/>
                    </a:lnTo>
                    <a:lnTo>
                      <a:pt x="1279586" y="152819"/>
                    </a:lnTo>
                    <a:lnTo>
                      <a:pt x="1242698" y="127578"/>
                    </a:lnTo>
                    <a:lnTo>
                      <a:pt x="1204405" y="104375"/>
                    </a:lnTo>
                    <a:lnTo>
                      <a:pt x="1164781" y="83289"/>
                    </a:lnTo>
                    <a:lnTo>
                      <a:pt x="1123902" y="64396"/>
                    </a:lnTo>
                    <a:lnTo>
                      <a:pt x="1081845" y="47772"/>
                    </a:lnTo>
                    <a:lnTo>
                      <a:pt x="1038685" y="33495"/>
                    </a:lnTo>
                    <a:lnTo>
                      <a:pt x="994499" y="21642"/>
                    </a:lnTo>
                    <a:lnTo>
                      <a:pt x="949361" y="12288"/>
                    </a:lnTo>
                    <a:lnTo>
                      <a:pt x="903349" y="5513"/>
                    </a:lnTo>
                    <a:lnTo>
                      <a:pt x="856537" y="1391"/>
                    </a:lnTo>
                    <a:lnTo>
                      <a:pt x="809002" y="0"/>
                    </a:lnTo>
                    <a:close/>
                  </a:path>
                </a:pathLst>
              </a:custGeom>
              <a:solidFill>
                <a:srgbClr val="FFFFFF"/>
              </a:solidFill>
            </p:spPr>
            <p:txBody>
              <a:bodyPr wrap="square" lIns="0" tIns="0" rIns="0" bIns="0" rtlCol="0"/>
              <a:lstStyle/>
              <a:p>
                <a:pPr>
                  <a:defRPr/>
                </a:pPr>
                <a:endParaRPr>
                  <a:solidFill>
                    <a:prstClr val="black"/>
                  </a:solidFill>
                </a:endParaRPr>
              </a:p>
            </p:txBody>
          </p:sp>
          <p:sp>
            <p:nvSpPr>
              <p:cNvPr id="26" name="object 26"/>
              <p:cNvSpPr/>
              <p:nvPr/>
            </p:nvSpPr>
            <p:spPr>
              <a:xfrm>
                <a:off x="1527220" y="3500675"/>
                <a:ext cx="292249" cy="371475"/>
              </a:xfrm>
              <a:custGeom>
                <a:avLst/>
                <a:gdLst/>
                <a:ahLst/>
                <a:cxnLst/>
                <a:rect l="l" t="t" r="r" b="b"/>
                <a:pathLst>
                  <a:path w="503554" h="544829">
                    <a:moveTo>
                      <a:pt x="433158" y="357581"/>
                    </a:moveTo>
                    <a:lnTo>
                      <a:pt x="318262" y="357581"/>
                    </a:lnTo>
                    <a:lnTo>
                      <a:pt x="318961" y="357797"/>
                    </a:lnTo>
                    <a:lnTo>
                      <a:pt x="290380" y="388066"/>
                    </a:lnTo>
                    <a:lnTo>
                      <a:pt x="261444" y="417937"/>
                    </a:lnTo>
                    <a:lnTo>
                      <a:pt x="231891" y="447133"/>
                    </a:lnTo>
                    <a:lnTo>
                      <a:pt x="201460" y="475373"/>
                    </a:lnTo>
                    <a:lnTo>
                      <a:pt x="189001" y="497045"/>
                    </a:lnTo>
                    <a:lnTo>
                      <a:pt x="192024" y="519512"/>
                    </a:lnTo>
                    <a:lnTo>
                      <a:pt x="206011" y="537131"/>
                    </a:lnTo>
                    <a:lnTo>
                      <a:pt x="226441" y="544258"/>
                    </a:lnTo>
                    <a:lnTo>
                      <a:pt x="233985" y="544258"/>
                    </a:lnTo>
                    <a:lnTo>
                      <a:pt x="277021" y="508744"/>
                    </a:lnTo>
                    <a:lnTo>
                      <a:pt x="303865" y="481645"/>
                    </a:lnTo>
                    <a:lnTo>
                      <a:pt x="330432" y="454113"/>
                    </a:lnTo>
                    <a:lnTo>
                      <a:pt x="357112" y="426961"/>
                    </a:lnTo>
                    <a:lnTo>
                      <a:pt x="384091" y="401765"/>
                    </a:lnTo>
                    <a:lnTo>
                      <a:pt x="411749" y="377367"/>
                    </a:lnTo>
                    <a:lnTo>
                      <a:pt x="433158" y="357581"/>
                    </a:lnTo>
                    <a:close/>
                  </a:path>
                  <a:path w="503554" h="544829">
                    <a:moveTo>
                      <a:pt x="470599" y="316064"/>
                    </a:moveTo>
                    <a:lnTo>
                      <a:pt x="245339" y="316064"/>
                    </a:lnTo>
                    <a:lnTo>
                      <a:pt x="245771" y="316433"/>
                    </a:lnTo>
                    <a:lnTo>
                      <a:pt x="173719" y="383139"/>
                    </a:lnTo>
                    <a:lnTo>
                      <a:pt x="137548" y="416227"/>
                    </a:lnTo>
                    <a:lnTo>
                      <a:pt x="101105" y="448818"/>
                    </a:lnTo>
                    <a:lnTo>
                      <a:pt x="88544" y="470400"/>
                    </a:lnTo>
                    <a:lnTo>
                      <a:pt x="91556" y="492831"/>
                    </a:lnTo>
                    <a:lnTo>
                      <a:pt x="105600" y="510445"/>
                    </a:lnTo>
                    <a:lnTo>
                      <a:pt x="126137" y="517575"/>
                    </a:lnTo>
                    <a:lnTo>
                      <a:pt x="133668" y="517575"/>
                    </a:lnTo>
                    <a:lnTo>
                      <a:pt x="141529" y="514807"/>
                    </a:lnTo>
                    <a:lnTo>
                      <a:pt x="210011" y="454113"/>
                    </a:lnTo>
                    <a:lnTo>
                      <a:pt x="318262" y="357581"/>
                    </a:lnTo>
                    <a:lnTo>
                      <a:pt x="433158" y="357581"/>
                    </a:lnTo>
                    <a:lnTo>
                      <a:pt x="438827" y="352341"/>
                    </a:lnTo>
                    <a:lnTo>
                      <a:pt x="464071" y="325259"/>
                    </a:lnTo>
                    <a:lnTo>
                      <a:pt x="465392" y="323684"/>
                    </a:lnTo>
                    <a:lnTo>
                      <a:pt x="467754" y="320484"/>
                    </a:lnTo>
                    <a:lnTo>
                      <a:pt x="470599" y="316064"/>
                    </a:lnTo>
                    <a:close/>
                  </a:path>
                  <a:path w="503554" h="544829">
                    <a:moveTo>
                      <a:pt x="497654" y="259753"/>
                    </a:moveTo>
                    <a:lnTo>
                      <a:pt x="186525" y="259753"/>
                    </a:lnTo>
                    <a:lnTo>
                      <a:pt x="179376" y="267183"/>
                    </a:lnTo>
                    <a:lnTo>
                      <a:pt x="172144" y="274524"/>
                    </a:lnTo>
                    <a:lnTo>
                      <a:pt x="127092" y="316064"/>
                    </a:lnTo>
                    <a:lnTo>
                      <a:pt x="96344" y="342323"/>
                    </a:lnTo>
                    <a:lnTo>
                      <a:pt x="65290" y="368367"/>
                    </a:lnTo>
                    <a:lnTo>
                      <a:pt x="34430" y="394665"/>
                    </a:lnTo>
                    <a:lnTo>
                      <a:pt x="21756" y="416155"/>
                    </a:lnTo>
                    <a:lnTo>
                      <a:pt x="24751" y="438546"/>
                    </a:lnTo>
                    <a:lnTo>
                      <a:pt x="38850" y="456151"/>
                    </a:lnTo>
                    <a:lnTo>
                      <a:pt x="59487" y="463283"/>
                    </a:lnTo>
                    <a:lnTo>
                      <a:pt x="66993" y="463283"/>
                    </a:lnTo>
                    <a:lnTo>
                      <a:pt x="74841" y="460552"/>
                    </a:lnTo>
                    <a:lnTo>
                      <a:pt x="82258" y="454113"/>
                    </a:lnTo>
                    <a:lnTo>
                      <a:pt x="113113" y="427818"/>
                    </a:lnTo>
                    <a:lnTo>
                      <a:pt x="144181" y="401765"/>
                    </a:lnTo>
                    <a:lnTo>
                      <a:pt x="174993" y="375455"/>
                    </a:lnTo>
                    <a:lnTo>
                      <a:pt x="214701" y="339801"/>
                    </a:lnTo>
                    <a:lnTo>
                      <a:pt x="224620" y="331630"/>
                    </a:lnTo>
                    <a:lnTo>
                      <a:pt x="234928" y="323684"/>
                    </a:lnTo>
                    <a:lnTo>
                      <a:pt x="245339" y="316064"/>
                    </a:lnTo>
                    <a:lnTo>
                      <a:pt x="470599" y="316064"/>
                    </a:lnTo>
                    <a:lnTo>
                      <a:pt x="489225" y="287129"/>
                    </a:lnTo>
                    <a:lnTo>
                      <a:pt x="497654" y="259753"/>
                    </a:lnTo>
                    <a:close/>
                  </a:path>
                  <a:path w="503554" h="544829">
                    <a:moveTo>
                      <a:pt x="461911" y="92773"/>
                    </a:moveTo>
                    <a:lnTo>
                      <a:pt x="158966" y="92773"/>
                    </a:lnTo>
                    <a:lnTo>
                      <a:pt x="166683" y="92834"/>
                    </a:lnTo>
                    <a:lnTo>
                      <a:pt x="174379" y="93022"/>
                    </a:lnTo>
                    <a:lnTo>
                      <a:pt x="215030" y="104556"/>
                    </a:lnTo>
                    <a:lnTo>
                      <a:pt x="218856" y="115162"/>
                    </a:lnTo>
                    <a:lnTo>
                      <a:pt x="217601" y="126517"/>
                    </a:lnTo>
                    <a:lnTo>
                      <a:pt x="211062" y="136169"/>
                    </a:lnTo>
                    <a:lnTo>
                      <a:pt x="90906" y="239144"/>
                    </a:lnTo>
                    <a:lnTo>
                      <a:pt x="51258" y="273975"/>
                    </a:lnTo>
                    <a:lnTo>
                      <a:pt x="12154" y="309486"/>
                    </a:lnTo>
                    <a:lnTo>
                      <a:pt x="0" y="331388"/>
                    </a:lnTo>
                    <a:lnTo>
                      <a:pt x="3080" y="353953"/>
                    </a:lnTo>
                    <a:lnTo>
                      <a:pt x="16933" y="371592"/>
                    </a:lnTo>
                    <a:lnTo>
                      <a:pt x="37097" y="378714"/>
                    </a:lnTo>
                    <a:lnTo>
                      <a:pt x="44666" y="378714"/>
                    </a:lnTo>
                    <a:lnTo>
                      <a:pt x="52578" y="375805"/>
                    </a:lnTo>
                    <a:lnTo>
                      <a:pt x="59982" y="368947"/>
                    </a:lnTo>
                    <a:lnTo>
                      <a:pt x="91015" y="340856"/>
                    </a:lnTo>
                    <a:lnTo>
                      <a:pt x="122554" y="313436"/>
                    </a:lnTo>
                    <a:lnTo>
                      <a:pt x="154442" y="286473"/>
                    </a:lnTo>
                    <a:lnTo>
                      <a:pt x="186525" y="259753"/>
                    </a:lnTo>
                    <a:lnTo>
                      <a:pt x="497654" y="259753"/>
                    </a:lnTo>
                    <a:lnTo>
                      <a:pt x="501133" y="248453"/>
                    </a:lnTo>
                    <a:lnTo>
                      <a:pt x="503493" y="206416"/>
                    </a:lnTo>
                    <a:lnTo>
                      <a:pt x="496321" y="162975"/>
                    </a:lnTo>
                    <a:lnTo>
                      <a:pt x="479632" y="120089"/>
                    </a:lnTo>
                    <a:lnTo>
                      <a:pt x="461911" y="92773"/>
                    </a:lnTo>
                    <a:close/>
                  </a:path>
                  <a:path w="503554" h="544829">
                    <a:moveTo>
                      <a:pt x="274523" y="0"/>
                    </a:moveTo>
                    <a:lnTo>
                      <a:pt x="236208" y="1721"/>
                    </a:lnTo>
                    <a:lnTo>
                      <a:pt x="197808" y="5926"/>
                    </a:lnTo>
                    <a:lnTo>
                      <a:pt x="121806" y="16014"/>
                    </a:lnTo>
                    <a:lnTo>
                      <a:pt x="114237" y="16865"/>
                    </a:lnTo>
                    <a:lnTo>
                      <a:pt x="106668" y="17627"/>
                    </a:lnTo>
                    <a:lnTo>
                      <a:pt x="99086" y="18262"/>
                    </a:lnTo>
                    <a:lnTo>
                      <a:pt x="74630" y="31909"/>
                    </a:lnTo>
                    <a:lnTo>
                      <a:pt x="69525" y="58107"/>
                    </a:lnTo>
                    <a:lnTo>
                      <a:pt x="81467" y="83568"/>
                    </a:lnTo>
                    <a:lnTo>
                      <a:pt x="108153" y="95008"/>
                    </a:lnTo>
                    <a:lnTo>
                      <a:pt x="109309" y="95008"/>
                    </a:lnTo>
                    <a:lnTo>
                      <a:pt x="110490" y="94957"/>
                    </a:lnTo>
                    <a:lnTo>
                      <a:pt x="123415" y="93973"/>
                    </a:lnTo>
                    <a:lnTo>
                      <a:pt x="135230" y="93319"/>
                    </a:lnTo>
                    <a:lnTo>
                      <a:pt x="147092" y="92913"/>
                    </a:lnTo>
                    <a:lnTo>
                      <a:pt x="158966" y="92773"/>
                    </a:lnTo>
                    <a:lnTo>
                      <a:pt x="461911" y="92773"/>
                    </a:lnTo>
                    <a:lnTo>
                      <a:pt x="453441" y="79717"/>
                    </a:lnTo>
                    <a:lnTo>
                      <a:pt x="423728" y="49665"/>
                    </a:lnTo>
                    <a:lnTo>
                      <a:pt x="389187" y="26522"/>
                    </a:lnTo>
                    <a:lnTo>
                      <a:pt x="351048" y="10539"/>
                    </a:lnTo>
                    <a:lnTo>
                      <a:pt x="310541" y="1968"/>
                    </a:lnTo>
                    <a:lnTo>
                      <a:pt x="283564" y="112"/>
                    </a:lnTo>
                    <a:lnTo>
                      <a:pt x="274523" y="0"/>
                    </a:lnTo>
                    <a:close/>
                  </a:path>
                </a:pathLst>
              </a:custGeom>
              <a:solidFill>
                <a:srgbClr val="92D050"/>
              </a:solidFill>
            </p:spPr>
            <p:txBody>
              <a:bodyPr wrap="square" lIns="0" tIns="0" rIns="0" bIns="0" rtlCol="0"/>
              <a:lstStyle/>
              <a:p>
                <a:pPr>
                  <a:defRPr/>
                </a:pPr>
                <a:endParaRPr>
                  <a:solidFill>
                    <a:prstClr val="black"/>
                  </a:solidFill>
                </a:endParaRPr>
              </a:p>
            </p:txBody>
          </p:sp>
          <p:sp>
            <p:nvSpPr>
              <p:cNvPr id="27" name="object 27"/>
              <p:cNvSpPr/>
              <p:nvPr/>
            </p:nvSpPr>
            <p:spPr>
              <a:xfrm>
                <a:off x="1064090" y="3534259"/>
                <a:ext cx="460301" cy="562408"/>
              </a:xfrm>
              <a:custGeom>
                <a:avLst/>
                <a:gdLst/>
                <a:ahLst/>
                <a:cxnLst/>
                <a:rect l="l" t="t" r="r" b="b"/>
                <a:pathLst>
                  <a:path w="793114" h="824864">
                    <a:moveTo>
                      <a:pt x="542287" y="0"/>
                    </a:moveTo>
                    <a:lnTo>
                      <a:pt x="533702" y="1260"/>
                    </a:lnTo>
                    <a:lnTo>
                      <a:pt x="507908" y="4686"/>
                    </a:lnTo>
                    <a:lnTo>
                      <a:pt x="460530" y="9857"/>
                    </a:lnTo>
                    <a:lnTo>
                      <a:pt x="412519" y="14489"/>
                    </a:lnTo>
                    <a:lnTo>
                      <a:pt x="364353" y="19726"/>
                    </a:lnTo>
                    <a:lnTo>
                      <a:pt x="316514" y="26713"/>
                    </a:lnTo>
                    <a:lnTo>
                      <a:pt x="269481" y="36596"/>
                    </a:lnTo>
                    <a:lnTo>
                      <a:pt x="223733" y="50520"/>
                    </a:lnTo>
                    <a:lnTo>
                      <a:pt x="177525" y="71284"/>
                    </a:lnTo>
                    <a:lnTo>
                      <a:pt x="134867" y="98646"/>
                    </a:lnTo>
                    <a:lnTo>
                      <a:pt x="96654" y="132191"/>
                    </a:lnTo>
                    <a:lnTo>
                      <a:pt x="63778" y="171506"/>
                    </a:lnTo>
                    <a:lnTo>
                      <a:pt x="37132" y="216179"/>
                    </a:lnTo>
                    <a:lnTo>
                      <a:pt x="16378" y="267826"/>
                    </a:lnTo>
                    <a:lnTo>
                      <a:pt x="4087" y="320088"/>
                    </a:lnTo>
                    <a:lnTo>
                      <a:pt x="0" y="371740"/>
                    </a:lnTo>
                    <a:lnTo>
                      <a:pt x="3859" y="421555"/>
                    </a:lnTo>
                    <a:lnTo>
                      <a:pt x="15409" y="468308"/>
                    </a:lnTo>
                    <a:lnTo>
                      <a:pt x="34390" y="510771"/>
                    </a:lnTo>
                    <a:lnTo>
                      <a:pt x="60547" y="547719"/>
                    </a:lnTo>
                    <a:lnTo>
                      <a:pt x="93621" y="577926"/>
                    </a:lnTo>
                    <a:lnTo>
                      <a:pt x="146758" y="614920"/>
                    </a:lnTo>
                    <a:lnTo>
                      <a:pt x="194954" y="642434"/>
                    </a:lnTo>
                    <a:lnTo>
                      <a:pt x="243808" y="668811"/>
                    </a:lnTo>
                    <a:lnTo>
                      <a:pt x="291919" y="696607"/>
                    </a:lnTo>
                    <a:lnTo>
                      <a:pt x="330672" y="721239"/>
                    </a:lnTo>
                    <a:lnTo>
                      <a:pt x="407768" y="771245"/>
                    </a:lnTo>
                    <a:lnTo>
                      <a:pt x="446761" y="795456"/>
                    </a:lnTo>
                    <a:lnTo>
                      <a:pt x="486483" y="818362"/>
                    </a:lnTo>
                    <a:lnTo>
                      <a:pt x="522779" y="824402"/>
                    </a:lnTo>
                    <a:lnTo>
                      <a:pt x="551030" y="806836"/>
                    </a:lnTo>
                    <a:lnTo>
                      <a:pt x="566301" y="775751"/>
                    </a:lnTo>
                    <a:lnTo>
                      <a:pt x="563652" y="741238"/>
                    </a:lnTo>
                    <a:lnTo>
                      <a:pt x="538147" y="713384"/>
                    </a:lnTo>
                    <a:lnTo>
                      <a:pt x="494695" y="688664"/>
                    </a:lnTo>
                    <a:lnTo>
                      <a:pt x="451917" y="662773"/>
                    </a:lnTo>
                    <a:lnTo>
                      <a:pt x="409662" y="635971"/>
                    </a:lnTo>
                    <a:lnTo>
                      <a:pt x="367779" y="608516"/>
                    </a:lnTo>
                    <a:lnTo>
                      <a:pt x="326120" y="580669"/>
                    </a:lnTo>
                    <a:lnTo>
                      <a:pt x="327073" y="580097"/>
                    </a:lnTo>
                    <a:lnTo>
                      <a:pt x="572722" y="580097"/>
                    </a:lnTo>
                    <a:lnTo>
                      <a:pt x="453988" y="512305"/>
                    </a:lnTo>
                    <a:lnTo>
                      <a:pt x="421192" y="493547"/>
                    </a:lnTo>
                    <a:lnTo>
                      <a:pt x="421713" y="492848"/>
                    </a:lnTo>
                    <a:lnTo>
                      <a:pt x="677923" y="492848"/>
                    </a:lnTo>
                    <a:lnTo>
                      <a:pt x="639169" y="473087"/>
                    </a:lnTo>
                    <a:lnTo>
                      <a:pt x="234807" y="473087"/>
                    </a:lnTo>
                    <a:lnTo>
                      <a:pt x="201743" y="449727"/>
                    </a:lnTo>
                    <a:lnTo>
                      <a:pt x="171731" y="422473"/>
                    </a:lnTo>
                    <a:lnTo>
                      <a:pt x="146698" y="391125"/>
                    </a:lnTo>
                    <a:lnTo>
                      <a:pt x="128572" y="355485"/>
                    </a:lnTo>
                    <a:lnTo>
                      <a:pt x="122702" y="324914"/>
                    </a:lnTo>
                    <a:lnTo>
                      <a:pt x="127484" y="295006"/>
                    </a:lnTo>
                    <a:lnTo>
                      <a:pt x="144475" y="272002"/>
                    </a:lnTo>
                    <a:lnTo>
                      <a:pt x="175231" y="262140"/>
                    </a:lnTo>
                    <a:lnTo>
                      <a:pt x="506481" y="262140"/>
                    </a:lnTo>
                    <a:lnTo>
                      <a:pt x="414436" y="214210"/>
                    </a:lnTo>
                    <a:lnTo>
                      <a:pt x="401633" y="202225"/>
                    </a:lnTo>
                    <a:lnTo>
                      <a:pt x="396108" y="185847"/>
                    </a:lnTo>
                    <a:lnTo>
                      <a:pt x="398354" y="168785"/>
                    </a:lnTo>
                    <a:lnTo>
                      <a:pt x="432444" y="143916"/>
                    </a:lnTo>
                    <a:lnTo>
                      <a:pt x="489926" y="128698"/>
                    </a:lnTo>
                    <a:lnTo>
                      <a:pt x="548332" y="117919"/>
                    </a:lnTo>
                    <a:lnTo>
                      <a:pt x="582026" y="100464"/>
                    </a:lnTo>
                    <a:lnTo>
                      <a:pt x="597784" y="68610"/>
                    </a:lnTo>
                    <a:lnTo>
                      <a:pt x="596089" y="33691"/>
                    </a:lnTo>
                    <a:lnTo>
                      <a:pt x="577429" y="7043"/>
                    </a:lnTo>
                    <a:lnTo>
                      <a:pt x="542287" y="0"/>
                    </a:lnTo>
                    <a:close/>
                  </a:path>
                  <a:path w="793114" h="824864">
                    <a:moveTo>
                      <a:pt x="572722" y="580097"/>
                    </a:moveTo>
                    <a:lnTo>
                      <a:pt x="327073" y="580097"/>
                    </a:lnTo>
                    <a:lnTo>
                      <a:pt x="626577" y="743585"/>
                    </a:lnTo>
                    <a:lnTo>
                      <a:pt x="662981" y="749400"/>
                    </a:lnTo>
                    <a:lnTo>
                      <a:pt x="691294" y="731723"/>
                    </a:lnTo>
                    <a:lnTo>
                      <a:pt x="706572" y="700641"/>
                    </a:lnTo>
                    <a:lnTo>
                      <a:pt x="703869" y="666239"/>
                    </a:lnTo>
                    <a:lnTo>
                      <a:pt x="678240" y="638606"/>
                    </a:lnTo>
                    <a:lnTo>
                      <a:pt x="635208" y="615106"/>
                    </a:lnTo>
                    <a:lnTo>
                      <a:pt x="572722" y="580097"/>
                    </a:lnTo>
                    <a:close/>
                  </a:path>
                  <a:path w="793114" h="824864">
                    <a:moveTo>
                      <a:pt x="677923" y="492848"/>
                    </a:moveTo>
                    <a:lnTo>
                      <a:pt x="421713" y="492848"/>
                    </a:lnTo>
                    <a:lnTo>
                      <a:pt x="439718" y="500513"/>
                    </a:lnTo>
                    <a:lnTo>
                      <a:pt x="457427" y="508592"/>
                    </a:lnTo>
                    <a:lnTo>
                      <a:pt x="474757" y="517196"/>
                    </a:lnTo>
                    <a:lnTo>
                      <a:pt x="534338" y="550237"/>
                    </a:lnTo>
                    <a:lnTo>
                      <a:pt x="577552" y="572987"/>
                    </a:lnTo>
                    <a:lnTo>
                      <a:pt x="664562" y="617283"/>
                    </a:lnTo>
                    <a:lnTo>
                      <a:pt x="707895" y="639800"/>
                    </a:lnTo>
                    <a:lnTo>
                      <a:pt x="744399" y="645387"/>
                    </a:lnTo>
                    <a:lnTo>
                      <a:pt x="772766" y="627599"/>
                    </a:lnTo>
                    <a:lnTo>
                      <a:pt x="788047" y="596520"/>
                    </a:lnTo>
                    <a:lnTo>
                      <a:pt x="785294" y="562233"/>
                    </a:lnTo>
                    <a:lnTo>
                      <a:pt x="759558" y="534822"/>
                    </a:lnTo>
                    <a:lnTo>
                      <a:pt x="716225" y="512305"/>
                    </a:lnTo>
                    <a:lnTo>
                      <a:pt x="677923" y="492848"/>
                    </a:lnTo>
                    <a:close/>
                  </a:path>
                  <a:path w="793114" h="824864">
                    <a:moveTo>
                      <a:pt x="743589" y="388645"/>
                    </a:moveTo>
                    <a:lnTo>
                      <a:pt x="490687" y="388645"/>
                    </a:lnTo>
                    <a:lnTo>
                      <a:pt x="580441" y="434050"/>
                    </a:lnTo>
                    <a:lnTo>
                      <a:pt x="625070" y="457280"/>
                    </a:lnTo>
                    <a:lnTo>
                      <a:pt x="669420" y="481113"/>
                    </a:lnTo>
                    <a:lnTo>
                      <a:pt x="713407" y="505739"/>
                    </a:lnTo>
                    <a:lnTo>
                      <a:pt x="749407" y="512370"/>
                    </a:lnTo>
                    <a:lnTo>
                      <a:pt x="777499" y="495090"/>
                    </a:lnTo>
                    <a:lnTo>
                      <a:pt x="792756" y="463997"/>
                    </a:lnTo>
                    <a:lnTo>
                      <a:pt x="790255" y="429187"/>
                    </a:lnTo>
                    <a:lnTo>
                      <a:pt x="765070" y="400761"/>
                    </a:lnTo>
                    <a:lnTo>
                      <a:pt x="743589" y="388645"/>
                    </a:lnTo>
                    <a:close/>
                  </a:path>
                  <a:path w="793114" h="824864">
                    <a:moveTo>
                      <a:pt x="506481" y="262140"/>
                    </a:moveTo>
                    <a:lnTo>
                      <a:pt x="294751" y="262140"/>
                    </a:lnTo>
                    <a:lnTo>
                      <a:pt x="325500" y="272002"/>
                    </a:lnTo>
                    <a:lnTo>
                      <a:pt x="342487" y="295006"/>
                    </a:lnTo>
                    <a:lnTo>
                      <a:pt x="341398" y="355485"/>
                    </a:lnTo>
                    <a:lnTo>
                      <a:pt x="323279" y="391125"/>
                    </a:lnTo>
                    <a:lnTo>
                      <a:pt x="298250" y="422473"/>
                    </a:lnTo>
                    <a:lnTo>
                      <a:pt x="268239" y="449727"/>
                    </a:lnTo>
                    <a:lnTo>
                      <a:pt x="235175" y="473087"/>
                    </a:lnTo>
                    <a:lnTo>
                      <a:pt x="639169" y="473087"/>
                    </a:lnTo>
                    <a:lnTo>
                      <a:pt x="586001" y="445259"/>
                    </a:lnTo>
                    <a:lnTo>
                      <a:pt x="543290" y="421462"/>
                    </a:lnTo>
                    <a:lnTo>
                      <a:pt x="503673" y="397130"/>
                    </a:lnTo>
                    <a:lnTo>
                      <a:pt x="490687" y="388645"/>
                    </a:lnTo>
                    <a:lnTo>
                      <a:pt x="743589" y="388645"/>
                    </a:lnTo>
                    <a:lnTo>
                      <a:pt x="721778" y="376343"/>
                    </a:lnTo>
                    <a:lnTo>
                      <a:pt x="678224" y="352462"/>
                    </a:lnTo>
                    <a:lnTo>
                      <a:pt x="590548" y="305862"/>
                    </a:lnTo>
                    <a:lnTo>
                      <a:pt x="506481" y="262140"/>
                    </a:lnTo>
                    <a:close/>
                  </a:path>
                  <a:path w="793114" h="824864">
                    <a:moveTo>
                      <a:pt x="294751" y="262140"/>
                    </a:moveTo>
                    <a:lnTo>
                      <a:pt x="175231" y="262140"/>
                    </a:lnTo>
                    <a:lnTo>
                      <a:pt x="196061" y="264913"/>
                    </a:lnTo>
                    <a:lnTo>
                      <a:pt x="214395" y="274039"/>
                    </a:lnTo>
                    <a:lnTo>
                      <a:pt x="228009" y="288695"/>
                    </a:lnTo>
                    <a:lnTo>
                      <a:pt x="234680" y="308063"/>
                    </a:lnTo>
                    <a:lnTo>
                      <a:pt x="235290" y="308063"/>
                    </a:lnTo>
                    <a:lnTo>
                      <a:pt x="241968" y="288695"/>
                    </a:lnTo>
                    <a:lnTo>
                      <a:pt x="255586" y="274039"/>
                    </a:lnTo>
                    <a:lnTo>
                      <a:pt x="273921" y="264913"/>
                    </a:lnTo>
                    <a:lnTo>
                      <a:pt x="294751" y="262140"/>
                    </a:lnTo>
                    <a:close/>
                  </a:path>
                </a:pathLst>
              </a:custGeom>
              <a:solidFill>
                <a:srgbClr val="92D050"/>
              </a:solidFill>
            </p:spPr>
            <p:txBody>
              <a:bodyPr wrap="square" lIns="0" tIns="0" rIns="0" bIns="0" rtlCol="0"/>
              <a:lstStyle/>
              <a:p>
                <a:pPr>
                  <a:defRPr/>
                </a:pPr>
                <a:endParaRPr>
                  <a:solidFill>
                    <a:prstClr val="black"/>
                  </a:solidFill>
                </a:endParaRPr>
              </a:p>
            </p:txBody>
          </p:sp>
        </p:grpSp>
        <p:sp>
          <p:nvSpPr>
            <p:cNvPr id="28" name="object 28"/>
            <p:cNvSpPr txBox="1"/>
            <p:nvPr/>
          </p:nvSpPr>
          <p:spPr>
            <a:xfrm>
              <a:off x="1073084" y="4675910"/>
              <a:ext cx="723677" cy="566822"/>
            </a:xfrm>
            <a:prstGeom prst="rect">
              <a:avLst/>
            </a:prstGeom>
          </p:spPr>
          <p:txBody>
            <a:bodyPr vert="horz" wrap="square" lIns="0" tIns="12700" rIns="0" bIns="0" rtlCol="0">
              <a:spAutoFit/>
            </a:bodyPr>
            <a:lstStyle/>
            <a:p>
              <a:pPr marL="7938" algn="ctr">
                <a:spcBef>
                  <a:spcPts val="63"/>
                </a:spcBef>
                <a:defRPr/>
              </a:pPr>
              <a:r>
                <a:rPr b="1" spc="-28" dirty="0">
                  <a:solidFill>
                    <a:srgbClr val="FFFFFF"/>
                  </a:solidFill>
                  <a:latin typeface="Myriad Pro Cond"/>
                  <a:cs typeface="Myriad Pro Cond"/>
                </a:rPr>
                <a:t>IDENTIFY</a:t>
              </a:r>
              <a:endParaRPr b="1" dirty="0">
                <a:solidFill>
                  <a:prstClr val="black"/>
                </a:solidFill>
                <a:latin typeface="Myriad Pro Cond"/>
                <a:cs typeface="Myriad Pro Cond"/>
              </a:endParaRPr>
            </a:p>
          </p:txBody>
        </p:sp>
        <p:sp>
          <p:nvSpPr>
            <p:cNvPr id="29" name="object 29"/>
            <p:cNvSpPr txBox="1"/>
            <p:nvPr/>
          </p:nvSpPr>
          <p:spPr>
            <a:xfrm>
              <a:off x="1296380" y="5257800"/>
              <a:ext cx="312858" cy="566822"/>
            </a:xfrm>
            <a:prstGeom prst="rect">
              <a:avLst/>
            </a:prstGeom>
          </p:spPr>
          <p:txBody>
            <a:bodyPr vert="horz" wrap="square" lIns="0" tIns="12700" rIns="0" bIns="0" rtlCol="0">
              <a:spAutoFit/>
            </a:bodyPr>
            <a:lstStyle/>
            <a:p>
              <a:pPr marL="7938">
                <a:spcBef>
                  <a:spcPts val="63"/>
                </a:spcBef>
                <a:defRPr/>
              </a:pPr>
              <a:r>
                <a:rPr b="1" spc="-28" dirty="0">
                  <a:solidFill>
                    <a:srgbClr val="FFFFFF"/>
                  </a:solidFill>
                  <a:latin typeface="Myriad Pro Cond"/>
                  <a:cs typeface="Myriad Pro Cond"/>
                </a:rPr>
                <a:t>VET</a:t>
              </a:r>
              <a:endParaRPr b="1" dirty="0">
                <a:solidFill>
                  <a:prstClr val="black"/>
                </a:solidFill>
                <a:latin typeface="Myriad Pro Cond"/>
                <a:cs typeface="Myriad Pro Cond"/>
              </a:endParaRPr>
            </a:p>
          </p:txBody>
        </p:sp>
        <p:sp>
          <p:nvSpPr>
            <p:cNvPr id="30" name="object 30"/>
            <p:cNvSpPr txBox="1"/>
            <p:nvPr/>
          </p:nvSpPr>
          <p:spPr>
            <a:xfrm>
              <a:off x="1044949" y="5756594"/>
              <a:ext cx="817351" cy="566822"/>
            </a:xfrm>
            <a:prstGeom prst="rect">
              <a:avLst/>
            </a:prstGeom>
          </p:spPr>
          <p:txBody>
            <a:bodyPr vert="horz" wrap="square" lIns="0" tIns="12700" rIns="0" bIns="0" rtlCol="0">
              <a:spAutoFit/>
            </a:bodyPr>
            <a:lstStyle/>
            <a:p>
              <a:pPr marL="7938" algn="ctr">
                <a:spcBef>
                  <a:spcPts val="63"/>
                </a:spcBef>
                <a:defRPr/>
              </a:pPr>
              <a:r>
                <a:rPr b="1" spc="-56" dirty="0">
                  <a:solidFill>
                    <a:srgbClr val="FFFFFF"/>
                  </a:solidFill>
                  <a:latin typeface="Myriad Pro Cond"/>
                  <a:cs typeface="Myriad Pro Cond"/>
                </a:rPr>
                <a:t>CULTIVATE</a:t>
              </a:r>
              <a:endParaRPr b="1" dirty="0">
                <a:solidFill>
                  <a:prstClr val="black"/>
                </a:solidFill>
                <a:latin typeface="Myriad Pro Cond"/>
                <a:cs typeface="Myriad Pro Cond"/>
              </a:endParaRPr>
            </a:p>
          </p:txBody>
        </p:sp>
        <p:sp>
          <p:nvSpPr>
            <p:cNvPr id="31" name="object 31"/>
            <p:cNvSpPr/>
            <p:nvPr/>
          </p:nvSpPr>
          <p:spPr>
            <a:xfrm>
              <a:off x="1392959" y="5005989"/>
              <a:ext cx="106182" cy="15439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sp>
          <p:nvSpPr>
            <p:cNvPr id="32" name="object 32"/>
            <p:cNvSpPr/>
            <p:nvPr/>
          </p:nvSpPr>
          <p:spPr>
            <a:xfrm>
              <a:off x="1392959" y="4324234"/>
              <a:ext cx="106182" cy="313726"/>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sp>
          <p:nvSpPr>
            <p:cNvPr id="33" name="object 33"/>
            <p:cNvSpPr/>
            <p:nvPr/>
          </p:nvSpPr>
          <p:spPr>
            <a:xfrm>
              <a:off x="1392959" y="5560610"/>
              <a:ext cx="106182" cy="15439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grpSp>
      <p:grpSp>
        <p:nvGrpSpPr>
          <p:cNvPr id="47" name="Group 46"/>
          <p:cNvGrpSpPr/>
          <p:nvPr/>
        </p:nvGrpSpPr>
        <p:grpSpPr>
          <a:xfrm>
            <a:off x="2538448" y="2971800"/>
            <a:ext cx="509552" cy="3307772"/>
            <a:chOff x="5047335" y="4330700"/>
            <a:chExt cx="877976" cy="4851400"/>
          </a:xfrm>
        </p:grpSpPr>
        <p:sp>
          <p:nvSpPr>
            <p:cNvPr id="21" name="object 21"/>
            <p:cNvSpPr/>
            <p:nvPr/>
          </p:nvSpPr>
          <p:spPr>
            <a:xfrm>
              <a:off x="5925311" y="6894969"/>
              <a:ext cx="0" cy="0"/>
            </a:xfrm>
            <a:custGeom>
              <a:avLst/>
              <a:gdLst/>
              <a:ahLst/>
              <a:cxnLst/>
              <a:rect l="l" t="t" r="r" b="b"/>
              <a:pathLst>
                <a:path>
                  <a:moveTo>
                    <a:pt x="0" y="0"/>
                  </a:moveTo>
                  <a:lnTo>
                    <a:pt x="0" y="0"/>
                  </a:lnTo>
                </a:path>
              </a:pathLst>
            </a:custGeom>
            <a:ln w="25400">
              <a:solidFill>
                <a:srgbClr val="FFFFFF"/>
              </a:solidFill>
            </a:ln>
          </p:spPr>
          <p:txBody>
            <a:bodyPr wrap="square" lIns="0" tIns="0" rIns="0" bIns="0" rtlCol="0"/>
            <a:lstStyle/>
            <a:p>
              <a:pPr>
                <a:defRPr/>
              </a:pPr>
              <a:endParaRPr>
                <a:solidFill>
                  <a:prstClr val="black"/>
                </a:solidFill>
              </a:endParaRPr>
            </a:p>
          </p:txBody>
        </p:sp>
        <p:sp>
          <p:nvSpPr>
            <p:cNvPr id="23" name="object 23"/>
            <p:cNvSpPr/>
            <p:nvPr/>
          </p:nvSpPr>
          <p:spPr>
            <a:xfrm>
              <a:off x="5078476" y="4346793"/>
              <a:ext cx="0" cy="4797425"/>
            </a:xfrm>
            <a:custGeom>
              <a:avLst/>
              <a:gdLst/>
              <a:ahLst/>
              <a:cxnLst/>
              <a:rect l="l" t="t" r="r" b="b"/>
              <a:pathLst>
                <a:path h="4797425">
                  <a:moveTo>
                    <a:pt x="0" y="0"/>
                  </a:moveTo>
                  <a:lnTo>
                    <a:pt x="0" y="4797207"/>
                  </a:lnTo>
                </a:path>
              </a:pathLst>
            </a:custGeom>
            <a:ln w="25400">
              <a:solidFill>
                <a:srgbClr val="FFFFFF"/>
              </a:solidFill>
            </a:ln>
          </p:spPr>
          <p:txBody>
            <a:bodyPr wrap="square" lIns="0" tIns="0" rIns="0" bIns="0" rtlCol="0"/>
            <a:lstStyle/>
            <a:p>
              <a:pPr>
                <a:defRPr/>
              </a:pPr>
              <a:endParaRPr>
                <a:solidFill>
                  <a:prstClr val="black"/>
                </a:solidFill>
              </a:endParaRPr>
            </a:p>
          </p:txBody>
        </p:sp>
        <p:sp>
          <p:nvSpPr>
            <p:cNvPr id="34" name="object 34"/>
            <p:cNvSpPr/>
            <p:nvPr/>
          </p:nvSpPr>
          <p:spPr>
            <a:xfrm>
              <a:off x="5274392" y="5114668"/>
              <a:ext cx="102870" cy="56515"/>
            </a:xfrm>
            <a:custGeom>
              <a:avLst/>
              <a:gdLst/>
              <a:ahLst/>
              <a:cxnLst/>
              <a:rect l="l" t="t" r="r" b="b"/>
              <a:pathLst>
                <a:path w="102870" h="56514">
                  <a:moveTo>
                    <a:pt x="102730" y="0"/>
                  </a:moveTo>
                  <a:lnTo>
                    <a:pt x="37043" y="19183"/>
                  </a:lnTo>
                  <a:lnTo>
                    <a:pt x="24460" y="22486"/>
                  </a:lnTo>
                  <a:lnTo>
                    <a:pt x="0" y="28600"/>
                  </a:lnTo>
                  <a:lnTo>
                    <a:pt x="0" y="29349"/>
                  </a:lnTo>
                  <a:lnTo>
                    <a:pt x="37199" y="37979"/>
                  </a:lnTo>
                  <a:lnTo>
                    <a:pt x="48920" y="41021"/>
                  </a:lnTo>
                  <a:lnTo>
                    <a:pt x="102730" y="56070"/>
                  </a:lnTo>
                  <a:lnTo>
                    <a:pt x="102730" y="0"/>
                  </a:lnTo>
                  <a:close/>
                </a:path>
              </a:pathLst>
            </a:custGeom>
            <a:solidFill>
              <a:srgbClr val="FFFFFF"/>
            </a:solidFill>
          </p:spPr>
          <p:txBody>
            <a:bodyPr wrap="square" lIns="0" tIns="0" rIns="0" bIns="0" rtlCol="0"/>
            <a:lstStyle/>
            <a:p>
              <a:pPr>
                <a:defRPr/>
              </a:pPr>
              <a:endParaRPr>
                <a:solidFill>
                  <a:prstClr val="black"/>
                </a:solidFill>
              </a:endParaRPr>
            </a:p>
          </p:txBody>
        </p:sp>
        <p:sp>
          <p:nvSpPr>
            <p:cNvPr id="35" name="object 35"/>
            <p:cNvSpPr/>
            <p:nvPr/>
          </p:nvSpPr>
          <p:spPr>
            <a:xfrm>
              <a:off x="5272889" y="7455920"/>
              <a:ext cx="170840" cy="12266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sp>
          <p:nvSpPr>
            <p:cNvPr id="36" name="object 36"/>
            <p:cNvSpPr/>
            <p:nvPr/>
          </p:nvSpPr>
          <p:spPr>
            <a:xfrm>
              <a:off x="5372979" y="8278850"/>
              <a:ext cx="72250" cy="71119"/>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sp>
          <p:nvSpPr>
            <p:cNvPr id="37" name="object 37"/>
            <p:cNvSpPr/>
            <p:nvPr/>
          </p:nvSpPr>
          <p:spPr>
            <a:xfrm>
              <a:off x="5272135" y="6246172"/>
              <a:ext cx="71869" cy="68097"/>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sp>
          <p:nvSpPr>
            <p:cNvPr id="38" name="object 38"/>
            <p:cNvSpPr/>
            <p:nvPr/>
          </p:nvSpPr>
          <p:spPr>
            <a:xfrm>
              <a:off x="5272889" y="6878699"/>
              <a:ext cx="170840" cy="122669"/>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sp>
          <p:nvSpPr>
            <p:cNvPr id="39" name="object 39"/>
            <p:cNvSpPr/>
            <p:nvPr/>
          </p:nvSpPr>
          <p:spPr>
            <a:xfrm>
              <a:off x="5047335" y="4330700"/>
              <a:ext cx="622300" cy="4851400"/>
            </a:xfrm>
            <a:custGeom>
              <a:avLst/>
              <a:gdLst/>
              <a:ahLst/>
              <a:cxnLst/>
              <a:rect l="l" t="t" r="r" b="b"/>
              <a:pathLst>
                <a:path w="622300" h="4851400">
                  <a:moveTo>
                    <a:pt x="621944" y="0"/>
                  </a:moveTo>
                  <a:lnTo>
                    <a:pt x="0" y="0"/>
                  </a:lnTo>
                  <a:lnTo>
                    <a:pt x="0" y="4851400"/>
                  </a:lnTo>
                  <a:lnTo>
                    <a:pt x="621944" y="4851400"/>
                  </a:lnTo>
                  <a:lnTo>
                    <a:pt x="621944" y="4559300"/>
                  </a:lnTo>
                  <a:lnTo>
                    <a:pt x="214261" y="4559300"/>
                  </a:lnTo>
                  <a:lnTo>
                    <a:pt x="204450" y="4533900"/>
                  </a:lnTo>
                  <a:lnTo>
                    <a:pt x="196437" y="4521200"/>
                  </a:lnTo>
                  <a:lnTo>
                    <a:pt x="191033" y="4495800"/>
                  </a:lnTo>
                  <a:lnTo>
                    <a:pt x="189052" y="4470400"/>
                  </a:lnTo>
                  <a:lnTo>
                    <a:pt x="194802" y="4432300"/>
                  </a:lnTo>
                  <a:lnTo>
                    <a:pt x="210781" y="4406900"/>
                  </a:lnTo>
                  <a:lnTo>
                    <a:pt x="235086" y="4394200"/>
                  </a:lnTo>
                  <a:lnTo>
                    <a:pt x="390740" y="4394200"/>
                  </a:lnTo>
                  <a:lnTo>
                    <a:pt x="390740" y="4381500"/>
                  </a:lnTo>
                  <a:lnTo>
                    <a:pt x="621944" y="4381500"/>
                  </a:lnTo>
                  <a:lnTo>
                    <a:pt x="621944" y="4356100"/>
                  </a:lnTo>
                  <a:lnTo>
                    <a:pt x="214261" y="4356100"/>
                  </a:lnTo>
                  <a:lnTo>
                    <a:pt x="204450" y="4343400"/>
                  </a:lnTo>
                  <a:lnTo>
                    <a:pt x="196437" y="4318000"/>
                  </a:lnTo>
                  <a:lnTo>
                    <a:pt x="191033" y="4292600"/>
                  </a:lnTo>
                  <a:lnTo>
                    <a:pt x="189052" y="4279900"/>
                  </a:lnTo>
                  <a:lnTo>
                    <a:pt x="194802" y="4241800"/>
                  </a:lnTo>
                  <a:lnTo>
                    <a:pt x="210781" y="4216400"/>
                  </a:lnTo>
                  <a:lnTo>
                    <a:pt x="235086" y="4191000"/>
                  </a:lnTo>
                  <a:lnTo>
                    <a:pt x="390740" y="4191000"/>
                  </a:lnTo>
                  <a:lnTo>
                    <a:pt x="390740" y="4178300"/>
                  </a:lnTo>
                  <a:lnTo>
                    <a:pt x="621944" y="4178300"/>
                  </a:lnTo>
                  <a:lnTo>
                    <a:pt x="621944" y="4076700"/>
                  </a:lnTo>
                  <a:lnTo>
                    <a:pt x="187553" y="4076700"/>
                  </a:lnTo>
                  <a:lnTo>
                    <a:pt x="185452" y="4064000"/>
                  </a:lnTo>
                  <a:lnTo>
                    <a:pt x="183778" y="4051300"/>
                  </a:lnTo>
                  <a:lnTo>
                    <a:pt x="182670" y="4025900"/>
                  </a:lnTo>
                  <a:lnTo>
                    <a:pt x="182270" y="4013200"/>
                  </a:lnTo>
                  <a:lnTo>
                    <a:pt x="182970" y="3987800"/>
                  </a:lnTo>
                  <a:lnTo>
                    <a:pt x="189739" y="3949700"/>
                  </a:lnTo>
                  <a:lnTo>
                    <a:pt x="216331" y="3911600"/>
                  </a:lnTo>
                  <a:lnTo>
                    <a:pt x="230126" y="3898900"/>
                  </a:lnTo>
                  <a:lnTo>
                    <a:pt x="621944" y="3898900"/>
                  </a:lnTo>
                  <a:lnTo>
                    <a:pt x="621944" y="3860800"/>
                  </a:lnTo>
                  <a:lnTo>
                    <a:pt x="184162" y="3860800"/>
                  </a:lnTo>
                  <a:lnTo>
                    <a:pt x="184162" y="3810000"/>
                  </a:lnTo>
                  <a:lnTo>
                    <a:pt x="621944" y="3810000"/>
                  </a:lnTo>
                  <a:lnTo>
                    <a:pt x="621944" y="3771900"/>
                  </a:lnTo>
                  <a:lnTo>
                    <a:pt x="184162" y="3771900"/>
                  </a:lnTo>
                  <a:lnTo>
                    <a:pt x="184162" y="3708400"/>
                  </a:lnTo>
                  <a:lnTo>
                    <a:pt x="389610" y="3708400"/>
                  </a:lnTo>
                  <a:lnTo>
                    <a:pt x="389610" y="3606800"/>
                  </a:lnTo>
                  <a:lnTo>
                    <a:pt x="621944" y="3606800"/>
                  </a:lnTo>
                  <a:lnTo>
                    <a:pt x="621944" y="3581400"/>
                  </a:lnTo>
                  <a:lnTo>
                    <a:pt x="184162" y="3581400"/>
                  </a:lnTo>
                  <a:lnTo>
                    <a:pt x="184162" y="3530600"/>
                  </a:lnTo>
                  <a:lnTo>
                    <a:pt x="389610" y="3530600"/>
                  </a:lnTo>
                  <a:lnTo>
                    <a:pt x="389610" y="3429000"/>
                  </a:lnTo>
                  <a:lnTo>
                    <a:pt x="621944" y="3429000"/>
                  </a:lnTo>
                  <a:lnTo>
                    <a:pt x="621944" y="3403600"/>
                  </a:lnTo>
                  <a:lnTo>
                    <a:pt x="184162" y="3403600"/>
                  </a:lnTo>
                  <a:lnTo>
                    <a:pt x="184162" y="3340100"/>
                  </a:lnTo>
                  <a:lnTo>
                    <a:pt x="621944" y="3340100"/>
                  </a:lnTo>
                  <a:lnTo>
                    <a:pt x="621944" y="3314700"/>
                  </a:lnTo>
                  <a:lnTo>
                    <a:pt x="312851" y="3314700"/>
                  </a:lnTo>
                  <a:lnTo>
                    <a:pt x="260030" y="3302000"/>
                  </a:lnTo>
                  <a:lnTo>
                    <a:pt x="217933" y="3276600"/>
                  </a:lnTo>
                  <a:lnTo>
                    <a:pt x="190088" y="3238500"/>
                  </a:lnTo>
                  <a:lnTo>
                    <a:pt x="180022" y="3187700"/>
                  </a:lnTo>
                  <a:lnTo>
                    <a:pt x="190228" y="3136900"/>
                  </a:lnTo>
                  <a:lnTo>
                    <a:pt x="217930" y="3098800"/>
                  </a:lnTo>
                  <a:lnTo>
                    <a:pt x="258755" y="3073400"/>
                  </a:lnTo>
                  <a:lnTo>
                    <a:pt x="621944" y="3073400"/>
                  </a:lnTo>
                  <a:lnTo>
                    <a:pt x="621944" y="3048000"/>
                  </a:lnTo>
                  <a:lnTo>
                    <a:pt x="184162" y="3048000"/>
                  </a:lnTo>
                  <a:lnTo>
                    <a:pt x="184162" y="2971800"/>
                  </a:lnTo>
                  <a:lnTo>
                    <a:pt x="277101" y="2921000"/>
                  </a:lnTo>
                  <a:lnTo>
                    <a:pt x="297935" y="2908300"/>
                  </a:lnTo>
                  <a:lnTo>
                    <a:pt x="319862" y="2895600"/>
                  </a:lnTo>
                  <a:lnTo>
                    <a:pt x="342141" y="2895600"/>
                  </a:lnTo>
                  <a:lnTo>
                    <a:pt x="364032" y="2882900"/>
                  </a:lnTo>
                  <a:lnTo>
                    <a:pt x="184162" y="2882900"/>
                  </a:lnTo>
                  <a:lnTo>
                    <a:pt x="184162" y="2832100"/>
                  </a:lnTo>
                  <a:lnTo>
                    <a:pt x="621944" y="2832100"/>
                  </a:lnTo>
                  <a:lnTo>
                    <a:pt x="621944" y="2743200"/>
                  </a:lnTo>
                  <a:lnTo>
                    <a:pt x="312851" y="2743200"/>
                  </a:lnTo>
                  <a:lnTo>
                    <a:pt x="260030" y="2730500"/>
                  </a:lnTo>
                  <a:lnTo>
                    <a:pt x="217933" y="2705100"/>
                  </a:lnTo>
                  <a:lnTo>
                    <a:pt x="190088" y="2667000"/>
                  </a:lnTo>
                  <a:lnTo>
                    <a:pt x="180022" y="2616200"/>
                  </a:lnTo>
                  <a:lnTo>
                    <a:pt x="190228" y="2565400"/>
                  </a:lnTo>
                  <a:lnTo>
                    <a:pt x="217930" y="2527300"/>
                  </a:lnTo>
                  <a:lnTo>
                    <a:pt x="258755" y="2501900"/>
                  </a:lnTo>
                  <a:lnTo>
                    <a:pt x="308330" y="2489200"/>
                  </a:lnTo>
                  <a:lnTo>
                    <a:pt x="184162" y="2489200"/>
                  </a:lnTo>
                  <a:lnTo>
                    <a:pt x="184162" y="2425700"/>
                  </a:lnTo>
                  <a:lnTo>
                    <a:pt x="291401" y="2400300"/>
                  </a:lnTo>
                  <a:lnTo>
                    <a:pt x="313824" y="2387600"/>
                  </a:lnTo>
                  <a:lnTo>
                    <a:pt x="336180" y="2387600"/>
                  </a:lnTo>
                  <a:lnTo>
                    <a:pt x="358818" y="2374900"/>
                  </a:lnTo>
                  <a:lnTo>
                    <a:pt x="382092" y="2374900"/>
                  </a:lnTo>
                  <a:lnTo>
                    <a:pt x="359313" y="2362200"/>
                  </a:lnTo>
                  <a:lnTo>
                    <a:pt x="336745" y="2362200"/>
                  </a:lnTo>
                  <a:lnTo>
                    <a:pt x="314460" y="2349500"/>
                  </a:lnTo>
                  <a:lnTo>
                    <a:pt x="292531" y="2349500"/>
                  </a:lnTo>
                  <a:lnTo>
                    <a:pt x="184162" y="2311400"/>
                  </a:lnTo>
                  <a:lnTo>
                    <a:pt x="184162" y="2260600"/>
                  </a:lnTo>
                  <a:lnTo>
                    <a:pt x="621944" y="2260600"/>
                  </a:lnTo>
                  <a:lnTo>
                    <a:pt x="621944" y="2235200"/>
                  </a:lnTo>
                  <a:lnTo>
                    <a:pt x="184162" y="2235200"/>
                  </a:lnTo>
                  <a:lnTo>
                    <a:pt x="184162" y="2082800"/>
                  </a:lnTo>
                  <a:lnTo>
                    <a:pt x="621944" y="2082800"/>
                  </a:lnTo>
                  <a:lnTo>
                    <a:pt x="621944" y="2044700"/>
                  </a:lnTo>
                  <a:lnTo>
                    <a:pt x="187553" y="2044700"/>
                  </a:lnTo>
                  <a:lnTo>
                    <a:pt x="185452" y="2032000"/>
                  </a:lnTo>
                  <a:lnTo>
                    <a:pt x="183778" y="2019300"/>
                  </a:lnTo>
                  <a:lnTo>
                    <a:pt x="182670" y="1993900"/>
                  </a:lnTo>
                  <a:lnTo>
                    <a:pt x="182270" y="1968500"/>
                  </a:lnTo>
                  <a:lnTo>
                    <a:pt x="183376" y="1943100"/>
                  </a:lnTo>
                  <a:lnTo>
                    <a:pt x="193071" y="1905000"/>
                  </a:lnTo>
                  <a:lnTo>
                    <a:pt x="224518" y="1866900"/>
                  </a:lnTo>
                  <a:lnTo>
                    <a:pt x="409084" y="1866900"/>
                  </a:lnTo>
                  <a:lnTo>
                    <a:pt x="426500" y="1854200"/>
                  </a:lnTo>
                  <a:lnTo>
                    <a:pt x="621944" y="1854200"/>
                  </a:lnTo>
                  <a:lnTo>
                    <a:pt x="621944" y="1778000"/>
                  </a:lnTo>
                  <a:lnTo>
                    <a:pt x="424611" y="1778000"/>
                  </a:lnTo>
                  <a:lnTo>
                    <a:pt x="381711" y="1765300"/>
                  </a:lnTo>
                  <a:lnTo>
                    <a:pt x="207492" y="1765300"/>
                  </a:lnTo>
                  <a:lnTo>
                    <a:pt x="200641" y="1752600"/>
                  </a:lnTo>
                  <a:lnTo>
                    <a:pt x="194743" y="1739900"/>
                  </a:lnTo>
                  <a:lnTo>
                    <a:pt x="190610" y="1714500"/>
                  </a:lnTo>
                  <a:lnTo>
                    <a:pt x="189052" y="1689100"/>
                  </a:lnTo>
                  <a:lnTo>
                    <a:pt x="193867" y="1663700"/>
                  </a:lnTo>
                  <a:lnTo>
                    <a:pt x="206973" y="1638300"/>
                  </a:lnTo>
                  <a:lnTo>
                    <a:pt x="226358" y="1612900"/>
                  </a:lnTo>
                  <a:lnTo>
                    <a:pt x="344991" y="1612900"/>
                  </a:lnTo>
                  <a:lnTo>
                    <a:pt x="367029" y="1600200"/>
                  </a:lnTo>
                  <a:lnTo>
                    <a:pt x="621944" y="1600200"/>
                  </a:lnTo>
                  <a:lnTo>
                    <a:pt x="621944" y="1574800"/>
                  </a:lnTo>
                  <a:lnTo>
                    <a:pt x="427989" y="1574800"/>
                  </a:lnTo>
                  <a:lnTo>
                    <a:pt x="385102" y="1562100"/>
                  </a:lnTo>
                  <a:lnTo>
                    <a:pt x="320517" y="1562100"/>
                  </a:lnTo>
                  <a:lnTo>
                    <a:pt x="193192" y="1549400"/>
                  </a:lnTo>
                  <a:lnTo>
                    <a:pt x="193192" y="1409700"/>
                  </a:lnTo>
                  <a:lnTo>
                    <a:pt x="336219" y="1409700"/>
                  </a:lnTo>
                  <a:lnTo>
                    <a:pt x="356120" y="1397000"/>
                  </a:lnTo>
                  <a:lnTo>
                    <a:pt x="621944" y="1397000"/>
                  </a:lnTo>
                  <a:lnTo>
                    <a:pt x="621944" y="1333500"/>
                  </a:lnTo>
                  <a:lnTo>
                    <a:pt x="184162" y="1333500"/>
                  </a:lnTo>
                  <a:lnTo>
                    <a:pt x="184162" y="1270000"/>
                  </a:lnTo>
                  <a:lnTo>
                    <a:pt x="245122" y="1244600"/>
                  </a:lnTo>
                  <a:lnTo>
                    <a:pt x="258152" y="1244600"/>
                  </a:lnTo>
                  <a:lnTo>
                    <a:pt x="270092" y="1231900"/>
                  </a:lnTo>
                  <a:lnTo>
                    <a:pt x="293662" y="1231900"/>
                  </a:lnTo>
                  <a:lnTo>
                    <a:pt x="281952" y="1219200"/>
                  </a:lnTo>
                  <a:lnTo>
                    <a:pt x="270240" y="1219200"/>
                  </a:lnTo>
                  <a:lnTo>
                    <a:pt x="258104" y="1206500"/>
                  </a:lnTo>
                  <a:lnTo>
                    <a:pt x="245122" y="1206500"/>
                  </a:lnTo>
                  <a:lnTo>
                    <a:pt x="184162" y="1181100"/>
                  </a:lnTo>
                  <a:lnTo>
                    <a:pt x="184162" y="1117600"/>
                  </a:lnTo>
                  <a:lnTo>
                    <a:pt x="621944" y="1117600"/>
                  </a:lnTo>
                  <a:lnTo>
                    <a:pt x="621944" y="1104900"/>
                  </a:lnTo>
                  <a:lnTo>
                    <a:pt x="184162" y="1104900"/>
                  </a:lnTo>
                  <a:lnTo>
                    <a:pt x="184162" y="952500"/>
                  </a:lnTo>
                  <a:lnTo>
                    <a:pt x="390740" y="952500"/>
                  </a:lnTo>
                  <a:lnTo>
                    <a:pt x="390740" y="939800"/>
                  </a:lnTo>
                  <a:lnTo>
                    <a:pt x="621944" y="939800"/>
                  </a:lnTo>
                  <a:lnTo>
                    <a:pt x="621944" y="927100"/>
                  </a:lnTo>
                  <a:lnTo>
                    <a:pt x="437781" y="927100"/>
                  </a:lnTo>
                  <a:lnTo>
                    <a:pt x="184162" y="850900"/>
                  </a:lnTo>
                  <a:lnTo>
                    <a:pt x="184162" y="774700"/>
                  </a:lnTo>
                  <a:lnTo>
                    <a:pt x="437781" y="698500"/>
                  </a:lnTo>
                  <a:lnTo>
                    <a:pt x="621944" y="698500"/>
                  </a:lnTo>
                  <a:lnTo>
                    <a:pt x="621944" y="673100"/>
                  </a:lnTo>
                  <a:lnTo>
                    <a:pt x="187553" y="673100"/>
                  </a:lnTo>
                  <a:lnTo>
                    <a:pt x="185452" y="660400"/>
                  </a:lnTo>
                  <a:lnTo>
                    <a:pt x="183778" y="647700"/>
                  </a:lnTo>
                  <a:lnTo>
                    <a:pt x="182670" y="622300"/>
                  </a:lnTo>
                  <a:lnTo>
                    <a:pt x="182270" y="596900"/>
                  </a:lnTo>
                  <a:lnTo>
                    <a:pt x="183376" y="571500"/>
                  </a:lnTo>
                  <a:lnTo>
                    <a:pt x="193071" y="533400"/>
                  </a:lnTo>
                  <a:lnTo>
                    <a:pt x="224518" y="495300"/>
                  </a:lnTo>
                  <a:lnTo>
                    <a:pt x="426500" y="495300"/>
                  </a:lnTo>
                  <a:lnTo>
                    <a:pt x="437781" y="482600"/>
                  </a:lnTo>
                  <a:lnTo>
                    <a:pt x="621944" y="482600"/>
                  </a:lnTo>
                  <a:lnTo>
                    <a:pt x="621944" y="469900"/>
                  </a:lnTo>
                  <a:lnTo>
                    <a:pt x="256400" y="469900"/>
                  </a:lnTo>
                  <a:lnTo>
                    <a:pt x="226212" y="457200"/>
                  </a:lnTo>
                  <a:lnTo>
                    <a:pt x="201985" y="444500"/>
                  </a:lnTo>
                  <a:lnTo>
                    <a:pt x="185871" y="419100"/>
                  </a:lnTo>
                  <a:lnTo>
                    <a:pt x="180022" y="368300"/>
                  </a:lnTo>
                  <a:lnTo>
                    <a:pt x="181068" y="355600"/>
                  </a:lnTo>
                  <a:lnTo>
                    <a:pt x="183878" y="330200"/>
                  </a:lnTo>
                  <a:lnTo>
                    <a:pt x="187957" y="317500"/>
                  </a:lnTo>
                  <a:lnTo>
                    <a:pt x="192811" y="304800"/>
                  </a:lnTo>
                  <a:lnTo>
                    <a:pt x="338330" y="304800"/>
                  </a:lnTo>
                  <a:lnTo>
                    <a:pt x="362902" y="292100"/>
                  </a:lnTo>
                  <a:lnTo>
                    <a:pt x="621944" y="292100"/>
                  </a:lnTo>
                  <a:lnTo>
                    <a:pt x="621944" y="0"/>
                  </a:lnTo>
                  <a:close/>
                </a:path>
                <a:path w="622300" h="4851400">
                  <a:moveTo>
                    <a:pt x="292274" y="4445000"/>
                  </a:moveTo>
                  <a:lnTo>
                    <a:pt x="256704" y="4445000"/>
                  </a:lnTo>
                  <a:lnTo>
                    <a:pt x="245354" y="4457700"/>
                  </a:lnTo>
                  <a:lnTo>
                    <a:pt x="237742" y="4470400"/>
                  </a:lnTo>
                  <a:lnTo>
                    <a:pt x="234962" y="4483100"/>
                  </a:lnTo>
                  <a:lnTo>
                    <a:pt x="236760" y="4495800"/>
                  </a:lnTo>
                  <a:lnTo>
                    <a:pt x="241450" y="4508500"/>
                  </a:lnTo>
                  <a:lnTo>
                    <a:pt x="247976" y="4521200"/>
                  </a:lnTo>
                  <a:lnTo>
                    <a:pt x="255282" y="4533900"/>
                  </a:lnTo>
                  <a:lnTo>
                    <a:pt x="214261" y="4559300"/>
                  </a:lnTo>
                  <a:lnTo>
                    <a:pt x="403161" y="4559300"/>
                  </a:lnTo>
                  <a:lnTo>
                    <a:pt x="374561" y="4521200"/>
                  </a:lnTo>
                  <a:lnTo>
                    <a:pt x="342193" y="4495800"/>
                  </a:lnTo>
                  <a:lnTo>
                    <a:pt x="315434" y="4470400"/>
                  </a:lnTo>
                  <a:lnTo>
                    <a:pt x="292274" y="4445000"/>
                  </a:lnTo>
                  <a:close/>
                </a:path>
                <a:path w="622300" h="4851400">
                  <a:moveTo>
                    <a:pt x="621944" y="4381500"/>
                  </a:moveTo>
                  <a:lnTo>
                    <a:pt x="437781" y="4381500"/>
                  </a:lnTo>
                  <a:lnTo>
                    <a:pt x="437781" y="4559300"/>
                  </a:lnTo>
                  <a:lnTo>
                    <a:pt x="621944" y="4559300"/>
                  </a:lnTo>
                  <a:lnTo>
                    <a:pt x="621944" y="4381500"/>
                  </a:lnTo>
                  <a:close/>
                </a:path>
                <a:path w="622300" h="4851400">
                  <a:moveTo>
                    <a:pt x="390740" y="4394200"/>
                  </a:moveTo>
                  <a:lnTo>
                    <a:pt x="295135" y="4394200"/>
                  </a:lnTo>
                  <a:lnTo>
                    <a:pt x="322025" y="4406900"/>
                  </a:lnTo>
                  <a:lnTo>
                    <a:pt x="347151" y="4432300"/>
                  </a:lnTo>
                  <a:lnTo>
                    <a:pt x="371182" y="4457700"/>
                  </a:lnTo>
                  <a:lnTo>
                    <a:pt x="389991" y="4470400"/>
                  </a:lnTo>
                  <a:lnTo>
                    <a:pt x="390740" y="4470400"/>
                  </a:lnTo>
                  <a:lnTo>
                    <a:pt x="390740" y="4394200"/>
                  </a:lnTo>
                  <a:close/>
                </a:path>
                <a:path w="622300" h="4851400">
                  <a:moveTo>
                    <a:pt x="270700" y="4241800"/>
                  </a:moveTo>
                  <a:lnTo>
                    <a:pt x="256704" y="4241800"/>
                  </a:lnTo>
                  <a:lnTo>
                    <a:pt x="245354" y="4254500"/>
                  </a:lnTo>
                  <a:lnTo>
                    <a:pt x="237742" y="4267200"/>
                  </a:lnTo>
                  <a:lnTo>
                    <a:pt x="234962" y="4279900"/>
                  </a:lnTo>
                  <a:lnTo>
                    <a:pt x="236760" y="4305300"/>
                  </a:lnTo>
                  <a:lnTo>
                    <a:pt x="241450" y="4318000"/>
                  </a:lnTo>
                  <a:lnTo>
                    <a:pt x="247976" y="4330700"/>
                  </a:lnTo>
                  <a:lnTo>
                    <a:pt x="255282" y="4343400"/>
                  </a:lnTo>
                  <a:lnTo>
                    <a:pt x="214261" y="4356100"/>
                  </a:lnTo>
                  <a:lnTo>
                    <a:pt x="403161" y="4356100"/>
                  </a:lnTo>
                  <a:lnTo>
                    <a:pt x="374561" y="4330700"/>
                  </a:lnTo>
                  <a:lnTo>
                    <a:pt x="342193" y="4292600"/>
                  </a:lnTo>
                  <a:lnTo>
                    <a:pt x="315434" y="4267200"/>
                  </a:lnTo>
                  <a:lnTo>
                    <a:pt x="292274" y="4254500"/>
                  </a:lnTo>
                  <a:lnTo>
                    <a:pt x="270700" y="4241800"/>
                  </a:lnTo>
                  <a:close/>
                </a:path>
                <a:path w="622300" h="4851400">
                  <a:moveTo>
                    <a:pt x="621944" y="4178300"/>
                  </a:moveTo>
                  <a:lnTo>
                    <a:pt x="437781" y="4178300"/>
                  </a:lnTo>
                  <a:lnTo>
                    <a:pt x="437781" y="4356100"/>
                  </a:lnTo>
                  <a:lnTo>
                    <a:pt x="621944" y="4356100"/>
                  </a:lnTo>
                  <a:lnTo>
                    <a:pt x="621944" y="4178300"/>
                  </a:lnTo>
                  <a:close/>
                </a:path>
                <a:path w="622300" h="4851400">
                  <a:moveTo>
                    <a:pt x="390740" y="4191000"/>
                  </a:moveTo>
                  <a:lnTo>
                    <a:pt x="295135" y="4191000"/>
                  </a:lnTo>
                  <a:lnTo>
                    <a:pt x="322025" y="4203700"/>
                  </a:lnTo>
                  <a:lnTo>
                    <a:pt x="347151" y="4229100"/>
                  </a:lnTo>
                  <a:lnTo>
                    <a:pt x="371182" y="4254500"/>
                  </a:lnTo>
                  <a:lnTo>
                    <a:pt x="389991" y="4279900"/>
                  </a:lnTo>
                  <a:lnTo>
                    <a:pt x="390740" y="4279900"/>
                  </a:lnTo>
                  <a:lnTo>
                    <a:pt x="390740" y="4191000"/>
                  </a:lnTo>
                  <a:close/>
                </a:path>
                <a:path w="622300" h="4851400">
                  <a:moveTo>
                    <a:pt x="621944" y="3898900"/>
                  </a:moveTo>
                  <a:lnTo>
                    <a:pt x="394361" y="3898900"/>
                  </a:lnTo>
                  <a:lnTo>
                    <a:pt x="406880" y="3911600"/>
                  </a:lnTo>
                  <a:lnTo>
                    <a:pt x="417461" y="3924300"/>
                  </a:lnTo>
                  <a:lnTo>
                    <a:pt x="427235" y="3937000"/>
                  </a:lnTo>
                  <a:lnTo>
                    <a:pt x="434436" y="3962400"/>
                  </a:lnTo>
                  <a:lnTo>
                    <a:pt x="438887" y="3987800"/>
                  </a:lnTo>
                  <a:lnTo>
                    <a:pt x="440410" y="4025900"/>
                  </a:lnTo>
                  <a:lnTo>
                    <a:pt x="440087" y="4038600"/>
                  </a:lnTo>
                  <a:lnTo>
                    <a:pt x="439235" y="4051300"/>
                  </a:lnTo>
                  <a:lnTo>
                    <a:pt x="438031" y="4076700"/>
                  </a:lnTo>
                  <a:lnTo>
                    <a:pt x="621944" y="4076700"/>
                  </a:lnTo>
                  <a:lnTo>
                    <a:pt x="621944" y="3898900"/>
                  </a:lnTo>
                  <a:close/>
                </a:path>
                <a:path w="622300" h="4851400">
                  <a:moveTo>
                    <a:pt x="341190" y="3898900"/>
                  </a:moveTo>
                  <a:lnTo>
                    <a:pt x="246252" y="3898900"/>
                  </a:lnTo>
                  <a:lnTo>
                    <a:pt x="262758" y="3911600"/>
                  </a:lnTo>
                  <a:lnTo>
                    <a:pt x="277856" y="3911600"/>
                  </a:lnTo>
                  <a:lnTo>
                    <a:pt x="290697" y="3924300"/>
                  </a:lnTo>
                  <a:lnTo>
                    <a:pt x="300431" y="3949700"/>
                  </a:lnTo>
                  <a:lnTo>
                    <a:pt x="301180" y="3949700"/>
                  </a:lnTo>
                  <a:lnTo>
                    <a:pt x="309675" y="3924300"/>
                  </a:lnTo>
                  <a:lnTo>
                    <a:pt x="323105" y="3911600"/>
                  </a:lnTo>
                  <a:lnTo>
                    <a:pt x="341190" y="3898900"/>
                  </a:lnTo>
                  <a:close/>
                </a:path>
                <a:path w="622300" h="4851400">
                  <a:moveTo>
                    <a:pt x="621944" y="3810000"/>
                  </a:moveTo>
                  <a:lnTo>
                    <a:pt x="437781" y="3810000"/>
                  </a:lnTo>
                  <a:lnTo>
                    <a:pt x="437781" y="3860800"/>
                  </a:lnTo>
                  <a:lnTo>
                    <a:pt x="621944" y="3860800"/>
                  </a:lnTo>
                  <a:lnTo>
                    <a:pt x="621944" y="3810000"/>
                  </a:lnTo>
                  <a:close/>
                </a:path>
                <a:path w="622300" h="4851400">
                  <a:moveTo>
                    <a:pt x="621944" y="3606800"/>
                  </a:moveTo>
                  <a:lnTo>
                    <a:pt x="437781" y="3606800"/>
                  </a:lnTo>
                  <a:lnTo>
                    <a:pt x="437781" y="3771900"/>
                  </a:lnTo>
                  <a:lnTo>
                    <a:pt x="621944" y="3771900"/>
                  </a:lnTo>
                  <a:lnTo>
                    <a:pt x="621944" y="3606800"/>
                  </a:lnTo>
                  <a:close/>
                </a:path>
                <a:path w="622300" h="4851400">
                  <a:moveTo>
                    <a:pt x="621944" y="3429000"/>
                  </a:moveTo>
                  <a:lnTo>
                    <a:pt x="437781" y="3429000"/>
                  </a:lnTo>
                  <a:lnTo>
                    <a:pt x="437781" y="3581400"/>
                  </a:lnTo>
                  <a:lnTo>
                    <a:pt x="621944" y="3581400"/>
                  </a:lnTo>
                  <a:lnTo>
                    <a:pt x="621944" y="3429000"/>
                  </a:lnTo>
                  <a:close/>
                </a:path>
                <a:path w="622300" h="4851400">
                  <a:moveTo>
                    <a:pt x="621944" y="3340100"/>
                  </a:moveTo>
                  <a:lnTo>
                    <a:pt x="437781" y="3340100"/>
                  </a:lnTo>
                  <a:lnTo>
                    <a:pt x="437781" y="3403600"/>
                  </a:lnTo>
                  <a:lnTo>
                    <a:pt x="621944" y="3403600"/>
                  </a:lnTo>
                  <a:lnTo>
                    <a:pt x="621944" y="3340100"/>
                  </a:lnTo>
                  <a:close/>
                </a:path>
                <a:path w="622300" h="4851400">
                  <a:moveTo>
                    <a:pt x="621944" y="3073400"/>
                  </a:moveTo>
                  <a:lnTo>
                    <a:pt x="354157" y="3073400"/>
                  </a:lnTo>
                  <a:lnTo>
                    <a:pt x="391279" y="3098800"/>
                  </a:lnTo>
                  <a:lnTo>
                    <a:pt x="418847" y="3124200"/>
                  </a:lnTo>
                  <a:lnTo>
                    <a:pt x="436011" y="3149600"/>
                  </a:lnTo>
                  <a:lnTo>
                    <a:pt x="441921" y="3200400"/>
                  </a:lnTo>
                  <a:lnTo>
                    <a:pt x="431914" y="3251200"/>
                  </a:lnTo>
                  <a:lnTo>
                    <a:pt x="404480" y="3289300"/>
                  </a:lnTo>
                  <a:lnTo>
                    <a:pt x="363499" y="3302000"/>
                  </a:lnTo>
                  <a:lnTo>
                    <a:pt x="312851" y="3314700"/>
                  </a:lnTo>
                  <a:lnTo>
                    <a:pt x="621944" y="3314700"/>
                  </a:lnTo>
                  <a:lnTo>
                    <a:pt x="621944" y="3073400"/>
                  </a:lnTo>
                  <a:close/>
                </a:path>
                <a:path w="622300" h="4851400">
                  <a:moveTo>
                    <a:pt x="621944" y="2984500"/>
                  </a:moveTo>
                  <a:lnTo>
                    <a:pt x="437781" y="2984500"/>
                  </a:lnTo>
                  <a:lnTo>
                    <a:pt x="437781" y="3048000"/>
                  </a:lnTo>
                  <a:lnTo>
                    <a:pt x="621944" y="3048000"/>
                  </a:lnTo>
                  <a:lnTo>
                    <a:pt x="621944" y="2984500"/>
                  </a:lnTo>
                  <a:close/>
                </a:path>
                <a:path w="622300" h="4851400">
                  <a:moveTo>
                    <a:pt x="621944" y="2832100"/>
                  </a:moveTo>
                  <a:lnTo>
                    <a:pt x="437781" y="2832100"/>
                  </a:lnTo>
                  <a:lnTo>
                    <a:pt x="437781" y="2895600"/>
                  </a:lnTo>
                  <a:lnTo>
                    <a:pt x="339940" y="2946400"/>
                  </a:lnTo>
                  <a:lnTo>
                    <a:pt x="318699" y="2959100"/>
                  </a:lnTo>
                  <a:lnTo>
                    <a:pt x="250380" y="2997200"/>
                  </a:lnTo>
                  <a:lnTo>
                    <a:pt x="276355" y="2997200"/>
                  </a:lnTo>
                  <a:lnTo>
                    <a:pt x="303114" y="2984500"/>
                  </a:lnTo>
                  <a:lnTo>
                    <a:pt x="621944" y="2984500"/>
                  </a:lnTo>
                  <a:lnTo>
                    <a:pt x="621944" y="2832100"/>
                  </a:lnTo>
                  <a:close/>
                </a:path>
                <a:path w="622300" h="4851400">
                  <a:moveTo>
                    <a:pt x="621944" y="2260600"/>
                  </a:moveTo>
                  <a:lnTo>
                    <a:pt x="184162" y="2260600"/>
                  </a:lnTo>
                  <a:lnTo>
                    <a:pt x="437781" y="2336800"/>
                  </a:lnTo>
                  <a:lnTo>
                    <a:pt x="437781" y="2413000"/>
                  </a:lnTo>
                  <a:lnTo>
                    <a:pt x="184162" y="2489200"/>
                  </a:lnTo>
                  <a:lnTo>
                    <a:pt x="308330" y="2489200"/>
                  </a:lnTo>
                  <a:lnTo>
                    <a:pt x="354157" y="2501900"/>
                  </a:lnTo>
                  <a:lnTo>
                    <a:pt x="391279" y="2514600"/>
                  </a:lnTo>
                  <a:lnTo>
                    <a:pt x="418847" y="2540000"/>
                  </a:lnTo>
                  <a:lnTo>
                    <a:pt x="436011" y="2578100"/>
                  </a:lnTo>
                  <a:lnTo>
                    <a:pt x="441921" y="2616200"/>
                  </a:lnTo>
                  <a:lnTo>
                    <a:pt x="431914" y="2667000"/>
                  </a:lnTo>
                  <a:lnTo>
                    <a:pt x="404480" y="2705100"/>
                  </a:lnTo>
                  <a:lnTo>
                    <a:pt x="363499" y="2730500"/>
                  </a:lnTo>
                  <a:lnTo>
                    <a:pt x="312851" y="2743200"/>
                  </a:lnTo>
                  <a:lnTo>
                    <a:pt x="621944" y="2743200"/>
                  </a:lnTo>
                  <a:lnTo>
                    <a:pt x="621944" y="2260600"/>
                  </a:lnTo>
                  <a:close/>
                </a:path>
                <a:path w="622300" h="4851400">
                  <a:moveTo>
                    <a:pt x="621944" y="2082800"/>
                  </a:moveTo>
                  <a:lnTo>
                    <a:pt x="437781" y="2082800"/>
                  </a:lnTo>
                  <a:lnTo>
                    <a:pt x="437781" y="2235200"/>
                  </a:lnTo>
                  <a:lnTo>
                    <a:pt x="621944" y="2235200"/>
                  </a:lnTo>
                  <a:lnTo>
                    <a:pt x="621944" y="2082800"/>
                  </a:lnTo>
                  <a:close/>
                </a:path>
                <a:path w="622300" h="4851400">
                  <a:moveTo>
                    <a:pt x="283883" y="2082800"/>
                  </a:moveTo>
                  <a:lnTo>
                    <a:pt x="231190" y="2082800"/>
                  </a:lnTo>
                  <a:lnTo>
                    <a:pt x="231190" y="2184400"/>
                  </a:lnTo>
                  <a:lnTo>
                    <a:pt x="283883" y="2184400"/>
                  </a:lnTo>
                  <a:lnTo>
                    <a:pt x="283883" y="2082800"/>
                  </a:lnTo>
                  <a:close/>
                </a:path>
                <a:path w="622300" h="4851400">
                  <a:moveTo>
                    <a:pt x="390740" y="2082800"/>
                  </a:moveTo>
                  <a:lnTo>
                    <a:pt x="330530" y="2082800"/>
                  </a:lnTo>
                  <a:lnTo>
                    <a:pt x="330530" y="2184400"/>
                  </a:lnTo>
                  <a:lnTo>
                    <a:pt x="390740" y="2184400"/>
                  </a:lnTo>
                  <a:lnTo>
                    <a:pt x="390740" y="2082800"/>
                  </a:lnTo>
                  <a:close/>
                </a:path>
                <a:path w="622300" h="4851400">
                  <a:moveTo>
                    <a:pt x="621944" y="1854200"/>
                  </a:moveTo>
                  <a:lnTo>
                    <a:pt x="437781" y="1854200"/>
                  </a:lnTo>
                  <a:lnTo>
                    <a:pt x="437781" y="1917700"/>
                  </a:lnTo>
                  <a:lnTo>
                    <a:pt x="417271" y="1917700"/>
                  </a:lnTo>
                  <a:lnTo>
                    <a:pt x="400101" y="1930400"/>
                  </a:lnTo>
                  <a:lnTo>
                    <a:pt x="378701" y="1930400"/>
                  </a:lnTo>
                  <a:lnTo>
                    <a:pt x="359069" y="1943100"/>
                  </a:lnTo>
                  <a:lnTo>
                    <a:pt x="346670" y="1943100"/>
                  </a:lnTo>
                  <a:lnTo>
                    <a:pt x="340126" y="1955800"/>
                  </a:lnTo>
                  <a:lnTo>
                    <a:pt x="338061" y="1968500"/>
                  </a:lnTo>
                  <a:lnTo>
                    <a:pt x="338061" y="1993900"/>
                  </a:lnTo>
                  <a:lnTo>
                    <a:pt x="437781" y="1993900"/>
                  </a:lnTo>
                  <a:lnTo>
                    <a:pt x="437781" y="2044700"/>
                  </a:lnTo>
                  <a:lnTo>
                    <a:pt x="621944" y="2044700"/>
                  </a:lnTo>
                  <a:lnTo>
                    <a:pt x="621944" y="1854200"/>
                  </a:lnTo>
                  <a:close/>
                </a:path>
                <a:path w="622300" h="4851400">
                  <a:moveTo>
                    <a:pt x="388141" y="1866900"/>
                  </a:moveTo>
                  <a:lnTo>
                    <a:pt x="277582" y="1866900"/>
                  </a:lnTo>
                  <a:lnTo>
                    <a:pt x="295684" y="1879600"/>
                  </a:lnTo>
                  <a:lnTo>
                    <a:pt x="309200" y="1892300"/>
                  </a:lnTo>
                  <a:lnTo>
                    <a:pt x="317741" y="1905000"/>
                  </a:lnTo>
                  <a:lnTo>
                    <a:pt x="318871" y="1905000"/>
                  </a:lnTo>
                  <a:lnTo>
                    <a:pt x="326014" y="1892300"/>
                  </a:lnTo>
                  <a:lnTo>
                    <a:pt x="336508" y="1892300"/>
                  </a:lnTo>
                  <a:lnTo>
                    <a:pt x="350036" y="1879600"/>
                  </a:lnTo>
                  <a:lnTo>
                    <a:pt x="366280" y="1879600"/>
                  </a:lnTo>
                  <a:lnTo>
                    <a:pt x="388141" y="1866900"/>
                  </a:lnTo>
                  <a:close/>
                </a:path>
                <a:path w="622300" h="4851400">
                  <a:moveTo>
                    <a:pt x="621944" y="1600200"/>
                  </a:moveTo>
                  <a:lnTo>
                    <a:pt x="367029" y="1600200"/>
                  </a:lnTo>
                  <a:lnTo>
                    <a:pt x="396991" y="1612900"/>
                  </a:lnTo>
                  <a:lnTo>
                    <a:pt x="420706" y="1625600"/>
                  </a:lnTo>
                  <a:lnTo>
                    <a:pt x="436306" y="1663700"/>
                  </a:lnTo>
                  <a:lnTo>
                    <a:pt x="441921" y="1701800"/>
                  </a:lnTo>
                  <a:lnTo>
                    <a:pt x="440486" y="1727200"/>
                  </a:lnTo>
                  <a:lnTo>
                    <a:pt x="436652" y="1752600"/>
                  </a:lnTo>
                  <a:lnTo>
                    <a:pt x="431125" y="1765300"/>
                  </a:lnTo>
                  <a:lnTo>
                    <a:pt x="424611" y="1778000"/>
                  </a:lnTo>
                  <a:lnTo>
                    <a:pt x="621944" y="1778000"/>
                  </a:lnTo>
                  <a:lnTo>
                    <a:pt x="621944" y="1600200"/>
                  </a:lnTo>
                  <a:close/>
                </a:path>
                <a:path w="622300" h="4851400">
                  <a:moveTo>
                    <a:pt x="272881" y="1676400"/>
                  </a:moveTo>
                  <a:lnTo>
                    <a:pt x="241495" y="1676400"/>
                  </a:lnTo>
                  <a:lnTo>
                    <a:pt x="236136" y="1689100"/>
                  </a:lnTo>
                  <a:lnTo>
                    <a:pt x="234200" y="1701800"/>
                  </a:lnTo>
                  <a:lnTo>
                    <a:pt x="235648" y="1727200"/>
                  </a:lnTo>
                  <a:lnTo>
                    <a:pt x="239283" y="1739900"/>
                  </a:lnTo>
                  <a:lnTo>
                    <a:pt x="244048" y="1752600"/>
                  </a:lnTo>
                  <a:lnTo>
                    <a:pt x="248881" y="1752600"/>
                  </a:lnTo>
                  <a:lnTo>
                    <a:pt x="207492" y="1765300"/>
                  </a:lnTo>
                  <a:lnTo>
                    <a:pt x="381711" y="1765300"/>
                  </a:lnTo>
                  <a:lnTo>
                    <a:pt x="386286" y="1752600"/>
                  </a:lnTo>
                  <a:lnTo>
                    <a:pt x="391212" y="1739900"/>
                  </a:lnTo>
                  <a:lnTo>
                    <a:pt x="288010" y="1739900"/>
                  </a:lnTo>
                  <a:lnTo>
                    <a:pt x="288010" y="1714500"/>
                  </a:lnTo>
                  <a:lnTo>
                    <a:pt x="286357" y="1701800"/>
                  </a:lnTo>
                  <a:lnTo>
                    <a:pt x="281525" y="1689100"/>
                  </a:lnTo>
                  <a:lnTo>
                    <a:pt x="272881" y="1676400"/>
                  </a:lnTo>
                  <a:close/>
                </a:path>
                <a:path w="622300" h="4851400">
                  <a:moveTo>
                    <a:pt x="376920" y="1663700"/>
                  </a:moveTo>
                  <a:lnTo>
                    <a:pt x="348400" y="1663700"/>
                  </a:lnTo>
                  <a:lnTo>
                    <a:pt x="337497" y="1676400"/>
                  </a:lnTo>
                  <a:lnTo>
                    <a:pt x="331112" y="1689100"/>
                  </a:lnTo>
                  <a:lnTo>
                    <a:pt x="329031" y="1714500"/>
                  </a:lnTo>
                  <a:lnTo>
                    <a:pt x="329031" y="1739900"/>
                  </a:lnTo>
                  <a:lnTo>
                    <a:pt x="391212" y="1739900"/>
                  </a:lnTo>
                  <a:lnTo>
                    <a:pt x="395150" y="1727200"/>
                  </a:lnTo>
                  <a:lnTo>
                    <a:pt x="396760" y="1714500"/>
                  </a:lnTo>
                  <a:lnTo>
                    <a:pt x="394238" y="1689100"/>
                  </a:lnTo>
                  <a:lnTo>
                    <a:pt x="387307" y="1676400"/>
                  </a:lnTo>
                  <a:lnTo>
                    <a:pt x="376920" y="1663700"/>
                  </a:lnTo>
                  <a:close/>
                </a:path>
                <a:path w="622300" h="4851400">
                  <a:moveTo>
                    <a:pt x="344991" y="1612900"/>
                  </a:moveTo>
                  <a:lnTo>
                    <a:pt x="268359" y="1612900"/>
                  </a:lnTo>
                  <a:lnTo>
                    <a:pt x="284203" y="1625600"/>
                  </a:lnTo>
                  <a:lnTo>
                    <a:pt x="297157" y="1638300"/>
                  </a:lnTo>
                  <a:lnTo>
                    <a:pt x="306832" y="1651000"/>
                  </a:lnTo>
                  <a:lnTo>
                    <a:pt x="307581" y="1651000"/>
                  </a:lnTo>
                  <a:lnTo>
                    <a:pt x="314596" y="1638300"/>
                  </a:lnTo>
                  <a:lnTo>
                    <a:pt x="327290" y="1625600"/>
                  </a:lnTo>
                  <a:lnTo>
                    <a:pt x="344991" y="1612900"/>
                  </a:lnTo>
                  <a:close/>
                </a:path>
                <a:path w="622300" h="4851400">
                  <a:moveTo>
                    <a:pt x="621944" y="1397000"/>
                  </a:moveTo>
                  <a:lnTo>
                    <a:pt x="356120" y="1397000"/>
                  </a:lnTo>
                  <a:lnTo>
                    <a:pt x="388734" y="1409700"/>
                  </a:lnTo>
                  <a:lnTo>
                    <a:pt x="416094" y="1435100"/>
                  </a:lnTo>
                  <a:lnTo>
                    <a:pt x="434918" y="1460500"/>
                  </a:lnTo>
                  <a:lnTo>
                    <a:pt x="441921" y="1511300"/>
                  </a:lnTo>
                  <a:lnTo>
                    <a:pt x="440750" y="1524000"/>
                  </a:lnTo>
                  <a:lnTo>
                    <a:pt x="437637" y="1549400"/>
                  </a:lnTo>
                  <a:lnTo>
                    <a:pt x="433183" y="1562100"/>
                  </a:lnTo>
                  <a:lnTo>
                    <a:pt x="427989" y="1574800"/>
                  </a:lnTo>
                  <a:lnTo>
                    <a:pt x="621944" y="1574800"/>
                  </a:lnTo>
                  <a:lnTo>
                    <a:pt x="621944" y="1397000"/>
                  </a:lnTo>
                  <a:close/>
                </a:path>
                <a:path w="622300" h="4851400">
                  <a:moveTo>
                    <a:pt x="320511" y="1562002"/>
                  </a:moveTo>
                  <a:lnTo>
                    <a:pt x="321500" y="1562100"/>
                  </a:lnTo>
                  <a:lnTo>
                    <a:pt x="320511" y="1562002"/>
                  </a:lnTo>
                  <a:close/>
                </a:path>
                <a:path w="622300" h="4851400">
                  <a:moveTo>
                    <a:pt x="376658" y="1460500"/>
                  </a:moveTo>
                  <a:lnTo>
                    <a:pt x="342896" y="1460500"/>
                  </a:lnTo>
                  <a:lnTo>
                    <a:pt x="330112" y="1473200"/>
                  </a:lnTo>
                  <a:lnTo>
                    <a:pt x="322055" y="1498600"/>
                  </a:lnTo>
                  <a:lnTo>
                    <a:pt x="319252" y="1536700"/>
                  </a:lnTo>
                  <a:lnTo>
                    <a:pt x="319393" y="1536700"/>
                  </a:lnTo>
                  <a:lnTo>
                    <a:pt x="319814" y="1549400"/>
                  </a:lnTo>
                  <a:lnTo>
                    <a:pt x="320511" y="1562002"/>
                  </a:lnTo>
                  <a:lnTo>
                    <a:pt x="321500" y="1562100"/>
                  </a:lnTo>
                  <a:lnTo>
                    <a:pt x="385102" y="1562100"/>
                  </a:lnTo>
                  <a:lnTo>
                    <a:pt x="389206" y="1549400"/>
                  </a:lnTo>
                  <a:lnTo>
                    <a:pt x="393098" y="1536700"/>
                  </a:lnTo>
                  <a:lnTo>
                    <a:pt x="396001" y="1524000"/>
                  </a:lnTo>
                  <a:lnTo>
                    <a:pt x="397141" y="1511300"/>
                  </a:lnTo>
                  <a:lnTo>
                    <a:pt x="394971" y="1498600"/>
                  </a:lnTo>
                  <a:lnTo>
                    <a:pt x="388250" y="1473200"/>
                  </a:lnTo>
                  <a:lnTo>
                    <a:pt x="376658" y="1460500"/>
                  </a:lnTo>
                  <a:close/>
                </a:path>
                <a:path w="622300" h="4851400">
                  <a:moveTo>
                    <a:pt x="319389" y="1409700"/>
                  </a:moveTo>
                  <a:lnTo>
                    <a:pt x="240220" y="1409700"/>
                  </a:lnTo>
                  <a:lnTo>
                    <a:pt x="240220" y="1511300"/>
                  </a:lnTo>
                  <a:lnTo>
                    <a:pt x="277101" y="1511300"/>
                  </a:lnTo>
                  <a:lnTo>
                    <a:pt x="277101" y="1498600"/>
                  </a:lnTo>
                  <a:lnTo>
                    <a:pt x="278118" y="1473200"/>
                  </a:lnTo>
                  <a:lnTo>
                    <a:pt x="281289" y="1460500"/>
                  </a:lnTo>
                  <a:lnTo>
                    <a:pt x="286788" y="1447800"/>
                  </a:lnTo>
                  <a:lnTo>
                    <a:pt x="294792" y="1435100"/>
                  </a:lnTo>
                  <a:lnTo>
                    <a:pt x="305592" y="1422400"/>
                  </a:lnTo>
                  <a:lnTo>
                    <a:pt x="319389" y="1409700"/>
                  </a:lnTo>
                  <a:close/>
                </a:path>
                <a:path w="622300" h="4851400">
                  <a:moveTo>
                    <a:pt x="621944" y="1117600"/>
                  </a:moveTo>
                  <a:lnTo>
                    <a:pt x="184162" y="1117600"/>
                  </a:lnTo>
                  <a:lnTo>
                    <a:pt x="332041" y="1193800"/>
                  </a:lnTo>
                  <a:lnTo>
                    <a:pt x="437781" y="1193800"/>
                  </a:lnTo>
                  <a:lnTo>
                    <a:pt x="437781" y="1257300"/>
                  </a:lnTo>
                  <a:lnTo>
                    <a:pt x="333921" y="1257300"/>
                  </a:lnTo>
                  <a:lnTo>
                    <a:pt x="184162" y="1333500"/>
                  </a:lnTo>
                  <a:lnTo>
                    <a:pt x="621944" y="1333500"/>
                  </a:lnTo>
                  <a:lnTo>
                    <a:pt x="621944" y="1117600"/>
                  </a:lnTo>
                  <a:close/>
                </a:path>
                <a:path w="622300" h="4851400">
                  <a:moveTo>
                    <a:pt x="621944" y="939800"/>
                  </a:moveTo>
                  <a:lnTo>
                    <a:pt x="437781" y="939800"/>
                  </a:lnTo>
                  <a:lnTo>
                    <a:pt x="437781" y="1104900"/>
                  </a:lnTo>
                  <a:lnTo>
                    <a:pt x="621944" y="1104900"/>
                  </a:lnTo>
                  <a:lnTo>
                    <a:pt x="621944" y="939800"/>
                  </a:lnTo>
                  <a:close/>
                </a:path>
                <a:path w="622300" h="4851400">
                  <a:moveTo>
                    <a:pt x="283883" y="952500"/>
                  </a:moveTo>
                  <a:lnTo>
                    <a:pt x="231190" y="952500"/>
                  </a:lnTo>
                  <a:lnTo>
                    <a:pt x="231190" y="1041400"/>
                  </a:lnTo>
                  <a:lnTo>
                    <a:pt x="283883" y="1041400"/>
                  </a:lnTo>
                  <a:lnTo>
                    <a:pt x="283883" y="952500"/>
                  </a:lnTo>
                  <a:close/>
                </a:path>
                <a:path w="622300" h="4851400">
                  <a:moveTo>
                    <a:pt x="390740" y="952500"/>
                  </a:moveTo>
                  <a:lnTo>
                    <a:pt x="330530" y="952500"/>
                  </a:lnTo>
                  <a:lnTo>
                    <a:pt x="330530" y="1041400"/>
                  </a:lnTo>
                  <a:lnTo>
                    <a:pt x="390740" y="1041400"/>
                  </a:lnTo>
                  <a:lnTo>
                    <a:pt x="390740" y="952500"/>
                  </a:lnTo>
                  <a:close/>
                </a:path>
                <a:path w="622300" h="4851400">
                  <a:moveTo>
                    <a:pt x="621944" y="698500"/>
                  </a:moveTo>
                  <a:lnTo>
                    <a:pt x="437781" y="698500"/>
                  </a:lnTo>
                  <a:lnTo>
                    <a:pt x="437781" y="762000"/>
                  </a:lnTo>
                  <a:lnTo>
                    <a:pt x="372681" y="787400"/>
                  </a:lnTo>
                  <a:lnTo>
                    <a:pt x="372681" y="850900"/>
                  </a:lnTo>
                  <a:lnTo>
                    <a:pt x="437781" y="876300"/>
                  </a:lnTo>
                  <a:lnTo>
                    <a:pt x="437781" y="927100"/>
                  </a:lnTo>
                  <a:lnTo>
                    <a:pt x="621944" y="927100"/>
                  </a:lnTo>
                  <a:lnTo>
                    <a:pt x="621944" y="698500"/>
                  </a:lnTo>
                  <a:close/>
                </a:path>
                <a:path w="622300" h="4851400">
                  <a:moveTo>
                    <a:pt x="621944" y="482600"/>
                  </a:moveTo>
                  <a:lnTo>
                    <a:pt x="437781" y="482600"/>
                  </a:lnTo>
                  <a:lnTo>
                    <a:pt x="437781" y="546100"/>
                  </a:lnTo>
                  <a:lnTo>
                    <a:pt x="417271" y="546100"/>
                  </a:lnTo>
                  <a:lnTo>
                    <a:pt x="400101" y="558800"/>
                  </a:lnTo>
                  <a:lnTo>
                    <a:pt x="378701" y="558800"/>
                  </a:lnTo>
                  <a:lnTo>
                    <a:pt x="359069" y="571500"/>
                  </a:lnTo>
                  <a:lnTo>
                    <a:pt x="346670" y="571500"/>
                  </a:lnTo>
                  <a:lnTo>
                    <a:pt x="340126" y="584200"/>
                  </a:lnTo>
                  <a:lnTo>
                    <a:pt x="338061" y="596900"/>
                  </a:lnTo>
                  <a:lnTo>
                    <a:pt x="338061" y="622300"/>
                  </a:lnTo>
                  <a:lnTo>
                    <a:pt x="437781" y="622300"/>
                  </a:lnTo>
                  <a:lnTo>
                    <a:pt x="437781" y="673100"/>
                  </a:lnTo>
                  <a:lnTo>
                    <a:pt x="621944" y="673100"/>
                  </a:lnTo>
                  <a:lnTo>
                    <a:pt x="621944" y="482600"/>
                  </a:lnTo>
                  <a:close/>
                </a:path>
                <a:path w="622300" h="4851400">
                  <a:moveTo>
                    <a:pt x="388141" y="495300"/>
                  </a:moveTo>
                  <a:lnTo>
                    <a:pt x="277582" y="495300"/>
                  </a:lnTo>
                  <a:lnTo>
                    <a:pt x="295684" y="508000"/>
                  </a:lnTo>
                  <a:lnTo>
                    <a:pt x="309200" y="520700"/>
                  </a:lnTo>
                  <a:lnTo>
                    <a:pt x="317741" y="533400"/>
                  </a:lnTo>
                  <a:lnTo>
                    <a:pt x="326014" y="533400"/>
                  </a:lnTo>
                  <a:lnTo>
                    <a:pt x="336508" y="520700"/>
                  </a:lnTo>
                  <a:lnTo>
                    <a:pt x="350036" y="508000"/>
                  </a:lnTo>
                  <a:lnTo>
                    <a:pt x="366280" y="508000"/>
                  </a:lnTo>
                  <a:lnTo>
                    <a:pt x="388141" y="495300"/>
                  </a:lnTo>
                  <a:close/>
                </a:path>
                <a:path w="622300" h="4851400">
                  <a:moveTo>
                    <a:pt x="378308" y="355600"/>
                  </a:moveTo>
                  <a:lnTo>
                    <a:pt x="356314" y="355600"/>
                  </a:lnTo>
                  <a:lnTo>
                    <a:pt x="347327" y="368300"/>
                  </a:lnTo>
                  <a:lnTo>
                    <a:pt x="339256" y="381000"/>
                  </a:lnTo>
                  <a:lnTo>
                    <a:pt x="331292" y="393700"/>
                  </a:lnTo>
                  <a:lnTo>
                    <a:pt x="318583" y="431800"/>
                  </a:lnTo>
                  <a:lnTo>
                    <a:pt x="302171" y="444500"/>
                  </a:lnTo>
                  <a:lnTo>
                    <a:pt x="281596" y="469900"/>
                  </a:lnTo>
                  <a:lnTo>
                    <a:pt x="426110" y="469900"/>
                  </a:lnTo>
                  <a:lnTo>
                    <a:pt x="378701" y="457200"/>
                  </a:lnTo>
                  <a:lnTo>
                    <a:pt x="384502" y="444500"/>
                  </a:lnTo>
                  <a:lnTo>
                    <a:pt x="389562" y="431800"/>
                  </a:lnTo>
                  <a:lnTo>
                    <a:pt x="393142" y="419100"/>
                  </a:lnTo>
                  <a:lnTo>
                    <a:pt x="394500" y="393700"/>
                  </a:lnTo>
                  <a:lnTo>
                    <a:pt x="392536" y="381000"/>
                  </a:lnTo>
                  <a:lnTo>
                    <a:pt x="386975" y="368300"/>
                  </a:lnTo>
                  <a:lnTo>
                    <a:pt x="378308" y="355600"/>
                  </a:lnTo>
                  <a:close/>
                </a:path>
                <a:path w="622300" h="4851400">
                  <a:moveTo>
                    <a:pt x="621944" y="292100"/>
                  </a:moveTo>
                  <a:lnTo>
                    <a:pt x="362902" y="292100"/>
                  </a:lnTo>
                  <a:lnTo>
                    <a:pt x="393127" y="304800"/>
                  </a:lnTo>
                  <a:lnTo>
                    <a:pt x="418166" y="317500"/>
                  </a:lnTo>
                  <a:lnTo>
                    <a:pt x="435232" y="355600"/>
                  </a:lnTo>
                  <a:lnTo>
                    <a:pt x="441540" y="406400"/>
                  </a:lnTo>
                  <a:lnTo>
                    <a:pt x="440240" y="419100"/>
                  </a:lnTo>
                  <a:lnTo>
                    <a:pt x="436787" y="444500"/>
                  </a:lnTo>
                  <a:lnTo>
                    <a:pt x="431853" y="457200"/>
                  </a:lnTo>
                  <a:lnTo>
                    <a:pt x="426110" y="469900"/>
                  </a:lnTo>
                  <a:lnTo>
                    <a:pt x="621944" y="469900"/>
                  </a:lnTo>
                  <a:lnTo>
                    <a:pt x="621944" y="292100"/>
                  </a:lnTo>
                  <a:close/>
                </a:path>
                <a:path w="622300" h="4851400">
                  <a:moveTo>
                    <a:pt x="338330" y="304800"/>
                  </a:moveTo>
                  <a:lnTo>
                    <a:pt x="192811" y="304800"/>
                  </a:lnTo>
                  <a:lnTo>
                    <a:pt x="239102" y="317500"/>
                  </a:lnTo>
                  <a:lnTo>
                    <a:pt x="235151" y="330200"/>
                  </a:lnTo>
                  <a:lnTo>
                    <a:pt x="231238" y="342900"/>
                  </a:lnTo>
                  <a:lnTo>
                    <a:pt x="228244" y="355600"/>
                  </a:lnTo>
                  <a:lnTo>
                    <a:pt x="227050" y="368300"/>
                  </a:lnTo>
                  <a:lnTo>
                    <a:pt x="229020" y="393700"/>
                  </a:lnTo>
                  <a:lnTo>
                    <a:pt x="234341" y="406400"/>
                  </a:lnTo>
                  <a:lnTo>
                    <a:pt x="262181" y="406400"/>
                  </a:lnTo>
                  <a:lnTo>
                    <a:pt x="270800" y="393700"/>
                  </a:lnTo>
                  <a:lnTo>
                    <a:pt x="278712" y="381000"/>
                  </a:lnTo>
                  <a:lnTo>
                    <a:pt x="287261" y="368300"/>
                  </a:lnTo>
                  <a:lnTo>
                    <a:pt x="301039" y="330200"/>
                  </a:lnTo>
                  <a:lnTo>
                    <a:pt x="317885" y="317500"/>
                  </a:lnTo>
                  <a:lnTo>
                    <a:pt x="338330" y="304800"/>
                  </a:lnTo>
                  <a:close/>
                </a:path>
              </a:pathLst>
            </a:custGeom>
            <a:solidFill>
              <a:srgbClr val="FFFFFF"/>
            </a:solidFill>
          </p:spPr>
          <p:txBody>
            <a:bodyPr wrap="square" lIns="0" tIns="0" rIns="0" bIns="0" rtlCol="0"/>
            <a:lstStyle/>
            <a:p>
              <a:pPr>
                <a:defRPr/>
              </a:pPr>
              <a:endParaRPr>
                <a:solidFill>
                  <a:prstClr val="black"/>
                </a:solidFill>
              </a:endParaRPr>
            </a:p>
          </p:txBody>
        </p:sp>
        <p:sp>
          <p:nvSpPr>
            <p:cNvPr id="40" name="object 40"/>
            <p:cNvSpPr/>
            <p:nvPr/>
          </p:nvSpPr>
          <p:spPr>
            <a:xfrm>
              <a:off x="5271381" y="8284870"/>
              <a:ext cx="60960" cy="65405"/>
            </a:xfrm>
            <a:custGeom>
              <a:avLst/>
              <a:gdLst/>
              <a:ahLst/>
              <a:cxnLst/>
              <a:rect l="l" t="t" r="r" b="b"/>
              <a:pathLst>
                <a:path w="60960" h="65404">
                  <a:moveTo>
                    <a:pt x="29349" y="0"/>
                  </a:moveTo>
                  <a:lnTo>
                    <a:pt x="16668" y="2699"/>
                  </a:lnTo>
                  <a:lnTo>
                    <a:pt x="7478" y="10585"/>
                  </a:lnTo>
                  <a:lnTo>
                    <a:pt x="1887" y="23338"/>
                  </a:lnTo>
                  <a:lnTo>
                    <a:pt x="0" y="40640"/>
                  </a:lnTo>
                  <a:lnTo>
                    <a:pt x="0" y="53060"/>
                  </a:lnTo>
                  <a:lnTo>
                    <a:pt x="749" y="60210"/>
                  </a:lnTo>
                  <a:lnTo>
                    <a:pt x="1511" y="65100"/>
                  </a:lnTo>
                  <a:lnTo>
                    <a:pt x="60578" y="65100"/>
                  </a:lnTo>
                  <a:lnTo>
                    <a:pt x="60578" y="46278"/>
                  </a:lnTo>
                  <a:lnTo>
                    <a:pt x="58346" y="26349"/>
                  </a:lnTo>
                  <a:lnTo>
                    <a:pt x="52022" y="11852"/>
                  </a:lnTo>
                  <a:lnTo>
                    <a:pt x="42169" y="2998"/>
                  </a:lnTo>
                  <a:lnTo>
                    <a:pt x="29349" y="0"/>
                  </a:lnTo>
                  <a:close/>
                </a:path>
              </a:pathLst>
            </a:custGeom>
            <a:solidFill>
              <a:srgbClr val="FFFFFF"/>
            </a:solidFill>
          </p:spPr>
          <p:txBody>
            <a:bodyPr wrap="square" lIns="0" tIns="0" rIns="0" bIns="0" rtlCol="0"/>
            <a:lstStyle/>
            <a:p>
              <a:pPr>
                <a:defRPr/>
              </a:pPr>
              <a:endParaRPr>
                <a:solidFill>
                  <a:prstClr val="black"/>
                </a:solidFill>
              </a:endParaRPr>
            </a:p>
          </p:txBody>
        </p:sp>
        <p:sp>
          <p:nvSpPr>
            <p:cNvPr id="41" name="object 41"/>
            <p:cNvSpPr/>
            <p:nvPr/>
          </p:nvSpPr>
          <p:spPr>
            <a:xfrm>
              <a:off x="5272135" y="4875734"/>
              <a:ext cx="71869" cy="68097"/>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endParaRPr>
            </a:p>
          </p:txBody>
        </p:sp>
      </p:grpSp>
      <p:sp>
        <p:nvSpPr>
          <p:cNvPr id="42" name="object 42"/>
          <p:cNvSpPr txBox="1"/>
          <p:nvPr/>
        </p:nvSpPr>
        <p:spPr>
          <a:xfrm>
            <a:off x="685616" y="298257"/>
            <a:ext cx="2628900" cy="408525"/>
          </a:xfrm>
          <a:prstGeom prst="rect">
            <a:avLst/>
          </a:prstGeom>
        </p:spPr>
        <p:txBody>
          <a:bodyPr vert="horz" wrap="square" lIns="0" tIns="8334" rIns="0" bIns="0" rtlCol="0">
            <a:spAutoFit/>
          </a:bodyPr>
          <a:lstStyle/>
          <a:p>
            <a:pPr marL="7938">
              <a:spcBef>
                <a:spcPts val="66"/>
              </a:spcBef>
              <a:defRPr/>
            </a:pPr>
            <a:r>
              <a:rPr sz="1300" spc="-6" dirty="0">
                <a:solidFill>
                  <a:srgbClr val="FFFFFF"/>
                </a:solidFill>
                <a:latin typeface="Myriad Pro"/>
                <a:cs typeface="Myriad Pro"/>
              </a:rPr>
              <a:t>CURRENT </a:t>
            </a:r>
            <a:r>
              <a:rPr sz="1300" spc="-9" dirty="0">
                <a:solidFill>
                  <a:srgbClr val="FFFFFF"/>
                </a:solidFill>
                <a:latin typeface="Myriad Pro"/>
                <a:cs typeface="Myriad Pro"/>
              </a:rPr>
              <a:t>SUPPLIER </a:t>
            </a:r>
            <a:r>
              <a:rPr sz="1300" spc="-3" dirty="0">
                <a:solidFill>
                  <a:srgbClr val="FFFFFF"/>
                </a:solidFill>
                <a:latin typeface="Myriad Pro"/>
                <a:cs typeface="Myriad Pro"/>
              </a:rPr>
              <a:t>DIVERSITY</a:t>
            </a:r>
            <a:r>
              <a:rPr sz="1300" spc="-38" dirty="0">
                <a:solidFill>
                  <a:srgbClr val="FFFFFF"/>
                </a:solidFill>
                <a:latin typeface="Myriad Pro"/>
                <a:cs typeface="Myriad Pro"/>
              </a:rPr>
              <a:t> </a:t>
            </a:r>
            <a:r>
              <a:rPr sz="1300" spc="-6" dirty="0">
                <a:solidFill>
                  <a:srgbClr val="FFFFFF"/>
                </a:solidFill>
                <a:latin typeface="Myriad Pro"/>
                <a:cs typeface="Myriad Pro"/>
              </a:rPr>
              <a:t>PROGRAM</a:t>
            </a:r>
            <a:endParaRPr sz="1300" dirty="0">
              <a:solidFill>
                <a:prstClr val="black"/>
              </a:solidFill>
              <a:latin typeface="Myriad Pro"/>
              <a:cs typeface="Myriad Pro"/>
            </a:endParaRPr>
          </a:p>
        </p:txBody>
      </p:sp>
      <p:sp>
        <p:nvSpPr>
          <p:cNvPr id="43" name="object 43"/>
          <p:cNvSpPr/>
          <p:nvPr/>
        </p:nvSpPr>
        <p:spPr>
          <a:xfrm>
            <a:off x="265297" y="225139"/>
            <a:ext cx="356347" cy="410441"/>
          </a:xfrm>
          <a:custGeom>
            <a:avLst/>
            <a:gdLst/>
            <a:ahLst/>
            <a:cxnLst/>
            <a:rect l="l" t="t" r="r" b="b"/>
            <a:pathLst>
              <a:path w="605790" h="601980">
                <a:moveTo>
                  <a:pt x="185802" y="77854"/>
                </a:moveTo>
                <a:lnTo>
                  <a:pt x="63844" y="199812"/>
                </a:lnTo>
                <a:lnTo>
                  <a:pt x="35209" y="237527"/>
                </a:lnTo>
                <a:lnTo>
                  <a:pt x="15038" y="278809"/>
                </a:lnTo>
                <a:lnTo>
                  <a:pt x="3309" y="322418"/>
                </a:lnTo>
                <a:lnTo>
                  <a:pt x="0" y="367114"/>
                </a:lnTo>
                <a:lnTo>
                  <a:pt x="5085" y="411656"/>
                </a:lnTo>
                <a:lnTo>
                  <a:pt x="18544" y="454806"/>
                </a:lnTo>
                <a:lnTo>
                  <a:pt x="40352" y="495323"/>
                </a:lnTo>
                <a:lnTo>
                  <a:pt x="70486" y="531968"/>
                </a:lnTo>
                <a:lnTo>
                  <a:pt x="136326" y="578523"/>
                </a:lnTo>
                <a:lnTo>
                  <a:pt x="180845" y="594810"/>
                </a:lnTo>
                <a:lnTo>
                  <a:pt x="227194" y="601952"/>
                </a:lnTo>
                <a:lnTo>
                  <a:pt x="273965" y="599914"/>
                </a:lnTo>
                <a:lnTo>
                  <a:pt x="319746" y="588660"/>
                </a:lnTo>
                <a:lnTo>
                  <a:pt x="363130" y="568157"/>
                </a:lnTo>
                <a:lnTo>
                  <a:pt x="402705" y="538368"/>
                </a:lnTo>
                <a:lnTo>
                  <a:pt x="541775" y="399299"/>
                </a:lnTo>
                <a:lnTo>
                  <a:pt x="443906" y="399299"/>
                </a:lnTo>
                <a:lnTo>
                  <a:pt x="436339" y="397807"/>
                </a:lnTo>
                <a:lnTo>
                  <a:pt x="429693" y="393385"/>
                </a:lnTo>
                <a:lnTo>
                  <a:pt x="425276" y="386743"/>
                </a:lnTo>
                <a:lnTo>
                  <a:pt x="423806" y="379199"/>
                </a:lnTo>
                <a:lnTo>
                  <a:pt x="425271" y="371665"/>
                </a:lnTo>
                <a:lnTo>
                  <a:pt x="429655" y="365051"/>
                </a:lnTo>
                <a:lnTo>
                  <a:pt x="468555" y="326151"/>
                </a:lnTo>
                <a:lnTo>
                  <a:pt x="370765" y="326151"/>
                </a:lnTo>
                <a:lnTo>
                  <a:pt x="363221" y="324683"/>
                </a:lnTo>
                <a:lnTo>
                  <a:pt x="356579" y="320271"/>
                </a:lnTo>
                <a:lnTo>
                  <a:pt x="352193" y="313661"/>
                </a:lnTo>
                <a:lnTo>
                  <a:pt x="350745" y="306138"/>
                </a:lnTo>
                <a:lnTo>
                  <a:pt x="352223" y="298617"/>
                </a:lnTo>
                <a:lnTo>
                  <a:pt x="356617" y="292014"/>
                </a:lnTo>
                <a:lnTo>
                  <a:pt x="362840" y="285791"/>
                </a:lnTo>
                <a:lnTo>
                  <a:pt x="118092" y="285791"/>
                </a:lnTo>
                <a:lnTo>
                  <a:pt x="110200" y="284247"/>
                </a:lnTo>
                <a:lnTo>
                  <a:pt x="103265" y="279644"/>
                </a:lnTo>
                <a:lnTo>
                  <a:pt x="98673" y="272720"/>
                </a:lnTo>
                <a:lnTo>
                  <a:pt x="97142" y="264841"/>
                </a:lnTo>
                <a:lnTo>
                  <a:pt x="98666" y="256968"/>
                </a:lnTo>
                <a:lnTo>
                  <a:pt x="103239" y="250066"/>
                </a:lnTo>
                <a:lnTo>
                  <a:pt x="209081" y="144237"/>
                </a:lnTo>
                <a:lnTo>
                  <a:pt x="215383" y="134556"/>
                </a:lnTo>
                <a:lnTo>
                  <a:pt x="217660" y="123572"/>
                </a:lnTo>
                <a:lnTo>
                  <a:pt x="215889" y="112424"/>
                </a:lnTo>
                <a:lnTo>
                  <a:pt x="210046" y="102250"/>
                </a:lnTo>
                <a:lnTo>
                  <a:pt x="209183" y="101247"/>
                </a:lnTo>
                <a:lnTo>
                  <a:pt x="185802" y="77854"/>
                </a:lnTo>
                <a:close/>
              </a:path>
              <a:path w="605790" h="601980">
                <a:moveTo>
                  <a:pt x="574119" y="290647"/>
                </a:moveTo>
                <a:lnTo>
                  <a:pt x="562180" y="292967"/>
                </a:lnTo>
                <a:lnTo>
                  <a:pt x="551714" y="299913"/>
                </a:lnTo>
                <a:lnTo>
                  <a:pt x="458090" y="393487"/>
                </a:lnTo>
                <a:lnTo>
                  <a:pt x="451465" y="397859"/>
                </a:lnTo>
                <a:lnTo>
                  <a:pt x="443906" y="399299"/>
                </a:lnTo>
                <a:lnTo>
                  <a:pt x="541775" y="399299"/>
                </a:lnTo>
                <a:lnTo>
                  <a:pt x="596469" y="344604"/>
                </a:lnTo>
                <a:lnTo>
                  <a:pt x="603406" y="334151"/>
                </a:lnTo>
                <a:lnTo>
                  <a:pt x="605732" y="322254"/>
                </a:lnTo>
                <a:lnTo>
                  <a:pt x="603436" y="310359"/>
                </a:lnTo>
                <a:lnTo>
                  <a:pt x="596507" y="299913"/>
                </a:lnTo>
                <a:lnTo>
                  <a:pt x="586039" y="292967"/>
                </a:lnTo>
                <a:lnTo>
                  <a:pt x="574119" y="290647"/>
                </a:lnTo>
                <a:close/>
              </a:path>
              <a:path w="605790" h="601980">
                <a:moveTo>
                  <a:pt x="571201" y="147151"/>
                </a:moveTo>
                <a:lnTo>
                  <a:pt x="559308" y="149430"/>
                </a:lnTo>
                <a:lnTo>
                  <a:pt x="548870" y="156340"/>
                </a:lnTo>
                <a:lnTo>
                  <a:pt x="384913" y="320297"/>
                </a:lnTo>
                <a:lnTo>
                  <a:pt x="378300" y="324686"/>
                </a:lnTo>
                <a:lnTo>
                  <a:pt x="370765" y="326151"/>
                </a:lnTo>
                <a:lnTo>
                  <a:pt x="468555" y="326151"/>
                </a:lnTo>
                <a:lnTo>
                  <a:pt x="593612" y="201094"/>
                </a:lnTo>
                <a:lnTo>
                  <a:pt x="600487" y="190644"/>
                </a:lnTo>
                <a:lnTo>
                  <a:pt x="602778" y="178754"/>
                </a:lnTo>
                <a:lnTo>
                  <a:pt x="600473" y="166871"/>
                </a:lnTo>
                <a:lnTo>
                  <a:pt x="593561" y="156441"/>
                </a:lnTo>
                <a:lnTo>
                  <a:pt x="583101" y="149492"/>
                </a:lnTo>
                <a:lnTo>
                  <a:pt x="571201" y="147151"/>
                </a:lnTo>
                <a:close/>
              </a:path>
              <a:path w="605790" h="601980">
                <a:moveTo>
                  <a:pt x="425656" y="0"/>
                </a:moveTo>
                <a:lnTo>
                  <a:pt x="413793" y="2304"/>
                </a:lnTo>
                <a:lnTo>
                  <a:pt x="403366" y="9223"/>
                </a:lnTo>
                <a:lnTo>
                  <a:pt x="132881" y="279707"/>
                </a:lnTo>
                <a:lnTo>
                  <a:pt x="125975" y="284277"/>
                </a:lnTo>
                <a:lnTo>
                  <a:pt x="118092" y="285791"/>
                </a:lnTo>
                <a:lnTo>
                  <a:pt x="362840" y="285791"/>
                </a:lnTo>
                <a:lnTo>
                  <a:pt x="391654" y="256968"/>
                </a:lnTo>
                <a:lnTo>
                  <a:pt x="394704" y="253660"/>
                </a:lnTo>
                <a:lnTo>
                  <a:pt x="395281" y="253084"/>
                </a:lnTo>
                <a:lnTo>
                  <a:pt x="297689" y="253084"/>
                </a:lnTo>
                <a:lnTo>
                  <a:pt x="277650" y="233035"/>
                </a:lnTo>
                <a:lnTo>
                  <a:pt x="279102" y="225489"/>
                </a:lnTo>
                <a:lnTo>
                  <a:pt x="283478" y="218874"/>
                </a:lnTo>
                <a:lnTo>
                  <a:pt x="448044" y="53901"/>
                </a:lnTo>
                <a:lnTo>
                  <a:pt x="454954" y="43466"/>
                </a:lnTo>
                <a:lnTo>
                  <a:pt x="457230" y="31578"/>
                </a:lnTo>
                <a:lnTo>
                  <a:pt x="454881" y="19676"/>
                </a:lnTo>
                <a:lnTo>
                  <a:pt x="447917" y="9197"/>
                </a:lnTo>
                <a:lnTo>
                  <a:pt x="437511" y="2301"/>
                </a:lnTo>
                <a:lnTo>
                  <a:pt x="425656" y="0"/>
                </a:lnTo>
                <a:close/>
              </a:path>
              <a:path w="605790" h="601980">
                <a:moveTo>
                  <a:pt x="527732" y="44786"/>
                </a:moveTo>
                <a:lnTo>
                  <a:pt x="516062" y="46846"/>
                </a:lnTo>
                <a:lnTo>
                  <a:pt x="505626" y="53368"/>
                </a:lnTo>
                <a:lnTo>
                  <a:pt x="311850" y="247246"/>
                </a:lnTo>
                <a:lnTo>
                  <a:pt x="305236" y="251630"/>
                </a:lnTo>
                <a:lnTo>
                  <a:pt x="297689" y="253084"/>
                </a:lnTo>
                <a:lnTo>
                  <a:pt x="395281" y="253084"/>
                </a:lnTo>
                <a:lnTo>
                  <a:pt x="549809" y="98542"/>
                </a:lnTo>
                <a:lnTo>
                  <a:pt x="549898" y="98275"/>
                </a:lnTo>
                <a:lnTo>
                  <a:pt x="550089" y="98085"/>
                </a:lnTo>
                <a:lnTo>
                  <a:pt x="556651" y="87713"/>
                </a:lnTo>
                <a:lnTo>
                  <a:pt x="558760" y="75998"/>
                </a:lnTo>
                <a:lnTo>
                  <a:pt x="556397" y="64318"/>
                </a:lnTo>
                <a:lnTo>
                  <a:pt x="549543" y="54054"/>
                </a:lnTo>
                <a:lnTo>
                  <a:pt x="539329" y="47189"/>
                </a:lnTo>
                <a:lnTo>
                  <a:pt x="527732" y="44786"/>
                </a:lnTo>
                <a:close/>
              </a:path>
            </a:pathLst>
          </a:custGeom>
          <a:solidFill>
            <a:srgbClr val="FFFFFF"/>
          </a:solidFill>
        </p:spPr>
        <p:txBody>
          <a:bodyPr wrap="square" lIns="0" tIns="0" rIns="0" bIns="0" rtlCol="0"/>
          <a:lstStyle/>
          <a:p>
            <a:pPr>
              <a:defRPr/>
            </a:pPr>
            <a:endParaRPr>
              <a:solidFill>
                <a:prstClr val="black"/>
              </a:solidFill>
            </a:endParaRPr>
          </a:p>
        </p:txBody>
      </p:sp>
      <p:sp>
        <p:nvSpPr>
          <p:cNvPr id="17" name="object 17"/>
          <p:cNvSpPr txBox="1"/>
          <p:nvPr/>
        </p:nvSpPr>
        <p:spPr>
          <a:xfrm>
            <a:off x="3011569" y="3124200"/>
            <a:ext cx="5819589" cy="2954655"/>
          </a:xfrm>
          <a:prstGeom prst="rect">
            <a:avLst/>
          </a:prstGeom>
        </p:spPr>
        <p:txBody>
          <a:bodyPr vert="horz" wrap="square" lIns="0" tIns="30480" rIns="0" bIns="0" rtlCol="0">
            <a:spAutoFit/>
          </a:bodyPr>
          <a:lstStyle/>
          <a:p>
            <a:pPr algn="ctr">
              <a:defRPr/>
            </a:pPr>
            <a:endParaRPr lang="en-US" sz="100" dirty="0">
              <a:solidFill>
                <a:prstClr val="black"/>
              </a:solidFill>
            </a:endParaRPr>
          </a:p>
          <a:p>
            <a:pPr algn="ctr">
              <a:defRPr/>
            </a:pPr>
            <a:endParaRPr lang="en-US" sz="100" dirty="0">
              <a:solidFill>
                <a:prstClr val="black"/>
              </a:solidFill>
            </a:endParaRPr>
          </a:p>
          <a:p>
            <a:pPr algn="ctr">
              <a:defRPr/>
            </a:pPr>
            <a:r>
              <a:rPr lang="en-US" sz="2800" b="1" spc="-138" dirty="0">
                <a:solidFill>
                  <a:srgbClr val="FFFFFF"/>
                </a:solidFill>
                <a:latin typeface="Myriad Pro Cond"/>
                <a:cs typeface="Myriad Pro Cond"/>
              </a:rPr>
              <a:t>2018 Engagement </a:t>
            </a:r>
          </a:p>
          <a:p>
            <a:pPr marL="285750" indent="-174625">
              <a:buFont typeface="Arial" panose="020B0604020202020204" pitchFamily="34" charset="0"/>
              <a:buChar char="•"/>
              <a:defRPr/>
            </a:pPr>
            <a:r>
              <a:rPr lang="en-US" sz="2000" dirty="0">
                <a:solidFill>
                  <a:srgbClr val="FFFFFF"/>
                </a:solidFill>
                <a:latin typeface="Myriad Pro Cond"/>
                <a:cs typeface="Myriad Pro Cond"/>
              </a:rPr>
              <a:t>12 national events, more than 20 regional events attended resulting in over 15,000 impressions not including social media</a:t>
            </a:r>
          </a:p>
          <a:p>
            <a:pPr marL="285750" indent="-174625">
              <a:buFont typeface="Arial" panose="020B0604020202020204" pitchFamily="34" charset="0"/>
              <a:buChar char="•"/>
              <a:defRPr/>
            </a:pPr>
            <a:r>
              <a:rPr lang="en-US" sz="2000" dirty="0">
                <a:solidFill>
                  <a:srgbClr val="FFFFFF"/>
                </a:solidFill>
                <a:latin typeface="Myriad Pro Cond"/>
                <a:cs typeface="Myriad Pro Cond"/>
              </a:rPr>
              <a:t>Tier 2 expansion</a:t>
            </a:r>
          </a:p>
          <a:p>
            <a:pPr marL="285750" indent="-174625">
              <a:buFont typeface="Arial" panose="020B0604020202020204" pitchFamily="34" charset="0"/>
              <a:buChar char="•"/>
              <a:defRPr/>
            </a:pPr>
            <a:r>
              <a:rPr lang="en-US" sz="2000" dirty="0">
                <a:solidFill>
                  <a:srgbClr val="FFFFFF"/>
                </a:solidFill>
                <a:latin typeface="Myriad Pro Cond"/>
                <a:cs typeface="Myriad Pro Cond"/>
              </a:rPr>
              <a:t>Achieved Platinum recognition in WBENC Tops Corps </a:t>
            </a:r>
          </a:p>
          <a:p>
            <a:pPr marL="285750" indent="-174625">
              <a:buFont typeface="Arial" panose="020B0604020202020204" pitchFamily="34" charset="0"/>
              <a:buChar char="•"/>
              <a:defRPr/>
            </a:pPr>
            <a:r>
              <a:rPr lang="en-US" sz="2000" dirty="0">
                <a:solidFill>
                  <a:srgbClr val="FFFFFF"/>
                </a:solidFill>
                <a:latin typeface="Myriad Pro Cond"/>
                <a:cs typeface="Myriad Pro Cond"/>
              </a:rPr>
              <a:t>2 Diverse Supplier Diversity Partner Events held within PepsiCo</a:t>
            </a:r>
          </a:p>
        </p:txBody>
      </p:sp>
      <p:pic>
        <p:nvPicPr>
          <p:cNvPr id="8195" name="Picture 3" descr="C:\Personal\03231342\Pictures\Purchase Matchmaker Photos\20171107_092741.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r="-26"/>
          <a:stretch/>
        </p:blipFill>
        <p:spPr bwMode="auto">
          <a:xfrm>
            <a:off x="3070533" y="4868290"/>
            <a:ext cx="5635798" cy="115151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p:nvPr/>
        </p:nvGrpSpPr>
        <p:grpSpPr>
          <a:xfrm>
            <a:off x="76202" y="698002"/>
            <a:ext cx="8616432" cy="2270569"/>
            <a:chOff x="76200" y="698002"/>
            <a:chExt cx="8616432" cy="2270569"/>
          </a:xfrm>
        </p:grpSpPr>
        <p:sp>
          <p:nvSpPr>
            <p:cNvPr id="8" name="object 8"/>
            <p:cNvSpPr txBox="1"/>
            <p:nvPr/>
          </p:nvSpPr>
          <p:spPr>
            <a:xfrm>
              <a:off x="2863584" y="1693037"/>
              <a:ext cx="1592347" cy="320601"/>
            </a:xfrm>
            <a:prstGeom prst="rect">
              <a:avLst/>
            </a:prstGeom>
          </p:spPr>
          <p:txBody>
            <a:bodyPr vert="horz" wrap="square" lIns="0" tIns="12700" rIns="0" bIns="0" rtlCol="0">
              <a:spAutoFit/>
            </a:bodyPr>
            <a:lstStyle/>
            <a:p>
              <a:pPr marL="7938">
                <a:spcBef>
                  <a:spcPts val="63"/>
                </a:spcBef>
                <a:defRPr/>
              </a:pPr>
              <a:r>
                <a:rPr sz="2000" spc="-38" dirty="0">
                  <a:solidFill>
                    <a:srgbClr val="FFFFFF"/>
                  </a:solidFill>
                  <a:latin typeface="Myriad Pro Cond"/>
                  <a:cs typeface="Myriad Pro Cond"/>
                </a:rPr>
                <a:t>CATEGORIES</a:t>
              </a:r>
              <a:endParaRPr sz="2000" dirty="0">
                <a:solidFill>
                  <a:prstClr val="black"/>
                </a:solidFill>
                <a:latin typeface="Myriad Pro Cond"/>
                <a:cs typeface="Myriad Pro Cond"/>
              </a:endParaRPr>
            </a:p>
          </p:txBody>
        </p:sp>
        <p:grpSp>
          <p:nvGrpSpPr>
            <p:cNvPr id="54" name="Group 53"/>
            <p:cNvGrpSpPr/>
            <p:nvPr/>
          </p:nvGrpSpPr>
          <p:grpSpPr>
            <a:xfrm>
              <a:off x="76200" y="698002"/>
              <a:ext cx="8616432" cy="2270569"/>
              <a:chOff x="108697" y="698002"/>
              <a:chExt cx="8616432" cy="2270569"/>
            </a:xfrm>
          </p:grpSpPr>
          <p:sp>
            <p:nvSpPr>
              <p:cNvPr id="18" name="object 18"/>
              <p:cNvSpPr/>
              <p:nvPr/>
            </p:nvSpPr>
            <p:spPr>
              <a:xfrm>
                <a:off x="108697" y="888935"/>
                <a:ext cx="8606118" cy="0"/>
              </a:xfrm>
              <a:custGeom>
                <a:avLst/>
                <a:gdLst/>
                <a:ahLst/>
                <a:cxnLst/>
                <a:rect l="l" t="t" r="r" b="b"/>
                <a:pathLst>
                  <a:path w="14630400">
                    <a:moveTo>
                      <a:pt x="0" y="0"/>
                    </a:moveTo>
                    <a:lnTo>
                      <a:pt x="14630400" y="0"/>
                    </a:lnTo>
                  </a:path>
                </a:pathLst>
              </a:custGeom>
              <a:ln w="25400">
                <a:solidFill>
                  <a:srgbClr val="FFFFFF"/>
                </a:solidFill>
              </a:ln>
            </p:spPr>
            <p:txBody>
              <a:bodyPr wrap="square" lIns="0" tIns="0" rIns="0" bIns="0" rtlCol="0"/>
              <a:lstStyle/>
              <a:p>
                <a:pPr>
                  <a:defRPr/>
                </a:pPr>
                <a:endParaRPr>
                  <a:solidFill>
                    <a:prstClr val="black"/>
                  </a:solidFill>
                </a:endParaRPr>
              </a:p>
            </p:txBody>
          </p:sp>
          <p:sp>
            <p:nvSpPr>
              <p:cNvPr id="19" name="object 19"/>
              <p:cNvSpPr/>
              <p:nvPr/>
            </p:nvSpPr>
            <p:spPr>
              <a:xfrm>
                <a:off x="108697" y="2955065"/>
                <a:ext cx="8606118" cy="0"/>
              </a:xfrm>
              <a:custGeom>
                <a:avLst/>
                <a:gdLst/>
                <a:ahLst/>
                <a:cxnLst/>
                <a:rect l="l" t="t" r="r" b="b"/>
                <a:pathLst>
                  <a:path w="14630400">
                    <a:moveTo>
                      <a:pt x="0" y="0"/>
                    </a:moveTo>
                    <a:lnTo>
                      <a:pt x="14630400" y="0"/>
                    </a:lnTo>
                  </a:path>
                </a:pathLst>
              </a:custGeom>
              <a:ln w="25400">
                <a:solidFill>
                  <a:srgbClr val="FFFFFF"/>
                </a:solidFill>
              </a:ln>
            </p:spPr>
            <p:txBody>
              <a:bodyPr wrap="square" lIns="0" tIns="0" rIns="0" bIns="0" rtlCol="0"/>
              <a:lstStyle/>
              <a:p>
                <a:pPr>
                  <a:defRPr/>
                </a:pPr>
                <a:endParaRPr>
                  <a:solidFill>
                    <a:prstClr val="black"/>
                  </a:solidFill>
                </a:endParaRPr>
              </a:p>
            </p:txBody>
          </p:sp>
          <p:sp>
            <p:nvSpPr>
              <p:cNvPr id="9" name="object 9"/>
              <p:cNvSpPr txBox="1"/>
              <p:nvPr/>
            </p:nvSpPr>
            <p:spPr>
              <a:xfrm>
                <a:off x="2964683" y="1958131"/>
                <a:ext cx="1205623" cy="320601"/>
              </a:xfrm>
              <a:prstGeom prst="rect">
                <a:avLst/>
              </a:prstGeom>
            </p:spPr>
            <p:txBody>
              <a:bodyPr vert="horz" wrap="square" lIns="0" tIns="12700" rIns="0" bIns="0" rtlCol="0">
                <a:spAutoFit/>
              </a:bodyPr>
              <a:lstStyle/>
              <a:p>
                <a:pPr marL="7938">
                  <a:spcBef>
                    <a:spcPts val="63"/>
                  </a:spcBef>
                  <a:defRPr/>
                </a:pPr>
                <a:r>
                  <a:rPr sz="2000" spc="-19" dirty="0">
                    <a:solidFill>
                      <a:srgbClr val="FFFFFF"/>
                    </a:solidFill>
                    <a:latin typeface="Myriad Pro Cond"/>
                    <a:cs typeface="Myriad Pro Cond"/>
                  </a:rPr>
                  <a:t>OF</a:t>
                </a:r>
                <a:r>
                  <a:rPr sz="2000" spc="-125" dirty="0">
                    <a:solidFill>
                      <a:srgbClr val="FFFFFF"/>
                    </a:solidFill>
                    <a:latin typeface="Myriad Pro Cond"/>
                    <a:cs typeface="Myriad Pro Cond"/>
                  </a:rPr>
                  <a:t> </a:t>
                </a:r>
                <a:r>
                  <a:rPr sz="2000" spc="-38" dirty="0">
                    <a:solidFill>
                      <a:srgbClr val="FFFFFF"/>
                    </a:solidFill>
                    <a:latin typeface="Myriad Pro Cond"/>
                    <a:cs typeface="Myriad Pro Cond"/>
                  </a:rPr>
                  <a:t>SPEND</a:t>
                </a:r>
                <a:endParaRPr sz="2000" dirty="0">
                  <a:solidFill>
                    <a:prstClr val="black"/>
                  </a:solidFill>
                  <a:latin typeface="Myriad Pro Cond"/>
                  <a:cs typeface="Myriad Pro Cond"/>
                </a:endParaRPr>
              </a:p>
            </p:txBody>
          </p:sp>
          <p:sp>
            <p:nvSpPr>
              <p:cNvPr id="10" name="object 10"/>
              <p:cNvSpPr txBox="1"/>
              <p:nvPr/>
            </p:nvSpPr>
            <p:spPr>
              <a:xfrm>
                <a:off x="2985247" y="698002"/>
                <a:ext cx="1592352" cy="1125308"/>
              </a:xfrm>
              <a:prstGeom prst="rect">
                <a:avLst/>
              </a:prstGeom>
            </p:spPr>
            <p:txBody>
              <a:bodyPr vert="horz" wrap="square" lIns="0" tIns="17145" rIns="0" bIns="0" rtlCol="0">
                <a:spAutoFit/>
              </a:bodyPr>
              <a:lstStyle/>
              <a:p>
                <a:pPr marL="7938">
                  <a:spcBef>
                    <a:spcPts val="84"/>
                  </a:spcBef>
                  <a:defRPr/>
                </a:pPr>
                <a:r>
                  <a:rPr sz="7200" b="1" spc="-138" dirty="0">
                    <a:solidFill>
                      <a:srgbClr val="FFFFFF"/>
                    </a:solidFill>
                    <a:latin typeface="Myriad Pro Cond"/>
                    <a:cs typeface="Myriad Pro Cond"/>
                  </a:rPr>
                  <a:t>23</a:t>
                </a:r>
                <a:endParaRPr sz="7200" dirty="0">
                  <a:solidFill>
                    <a:prstClr val="black"/>
                  </a:solidFill>
                  <a:latin typeface="Myriad Pro Cond"/>
                  <a:cs typeface="Myriad Pro Cond"/>
                </a:endParaRPr>
              </a:p>
            </p:txBody>
          </p:sp>
          <p:pic>
            <p:nvPicPr>
              <p:cNvPr id="49" name="Picture 48"/>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488428" y="914400"/>
                <a:ext cx="4236701" cy="1400975"/>
              </a:xfrm>
              <a:prstGeom prst="rect">
                <a:avLst/>
              </a:prstGeom>
            </p:spPr>
          </p:pic>
          <p:sp>
            <p:nvSpPr>
              <p:cNvPr id="56" name="object 17"/>
              <p:cNvSpPr txBox="1"/>
              <p:nvPr/>
            </p:nvSpPr>
            <p:spPr>
              <a:xfrm>
                <a:off x="2962700" y="2307813"/>
                <a:ext cx="5762204" cy="660758"/>
              </a:xfrm>
              <a:prstGeom prst="rect">
                <a:avLst/>
              </a:prstGeom>
            </p:spPr>
            <p:txBody>
              <a:bodyPr vert="horz" wrap="square" lIns="0" tIns="30480" rIns="0" bIns="0" rtlCol="0">
                <a:spAutoFit/>
              </a:bodyPr>
              <a:lstStyle/>
              <a:p>
                <a:pPr marL="12700" marR="5080" algn="just">
                  <a:lnSpc>
                    <a:spcPts val="1700"/>
                  </a:lnSpc>
                  <a:spcBef>
                    <a:spcPts val="240"/>
                  </a:spcBef>
                  <a:defRPr/>
                </a:pPr>
                <a:r>
                  <a:rPr sz="1050" dirty="0">
                    <a:solidFill>
                      <a:srgbClr val="FFFFFF"/>
                    </a:solidFill>
                    <a:latin typeface="Myriad Pro Cond"/>
                    <a:cs typeface="Myriad Pro Cond"/>
                  </a:rPr>
                  <a:t>AD PRODUCTION • </a:t>
                </a:r>
                <a:r>
                  <a:rPr sz="1050" spc="-5" dirty="0">
                    <a:solidFill>
                      <a:srgbClr val="FFFFFF"/>
                    </a:solidFill>
                    <a:latin typeface="Myriad Pro Cond"/>
                    <a:cs typeface="Myriad Pro Cond"/>
                  </a:rPr>
                  <a:t>AGENCIES </a:t>
                </a:r>
                <a:r>
                  <a:rPr sz="1050" dirty="0">
                    <a:solidFill>
                      <a:srgbClr val="FFFFFF"/>
                    </a:solidFill>
                    <a:latin typeface="Myriad Pro Cond"/>
                    <a:cs typeface="Myriad Pro Cond"/>
                  </a:rPr>
                  <a:t>•</a:t>
                </a:r>
                <a:r>
                  <a:rPr sz="1050" spc="110" dirty="0">
                    <a:solidFill>
                      <a:srgbClr val="FFFFFF"/>
                    </a:solidFill>
                    <a:latin typeface="Myriad Pro Cond"/>
                    <a:cs typeface="Myriad Pro Cond"/>
                  </a:rPr>
                  <a:t> </a:t>
                </a:r>
                <a:r>
                  <a:rPr sz="1050" dirty="0">
                    <a:solidFill>
                      <a:srgbClr val="FFFFFF"/>
                    </a:solidFill>
                    <a:latin typeface="Myriad Pro Cond"/>
                    <a:cs typeface="Myriad Pro Cond"/>
                  </a:rPr>
                  <a:t>FULFILLMENT</a:t>
                </a:r>
                <a:r>
                  <a:rPr lang="en-US" sz="1050" dirty="0">
                    <a:solidFill>
                      <a:srgbClr val="FFFFFF"/>
                    </a:solidFill>
                    <a:latin typeface="Myriad Pro Cond"/>
                    <a:cs typeface="Myriad Pro Cond"/>
                  </a:rPr>
                  <a:t> </a:t>
                </a:r>
                <a:r>
                  <a:rPr sz="1050" dirty="0">
                    <a:solidFill>
                      <a:srgbClr val="FFFFFF"/>
                    </a:solidFill>
                    <a:latin typeface="Myriad Pro Cond"/>
                    <a:cs typeface="Myriad Pro Cond"/>
                  </a:rPr>
                  <a:t>•</a:t>
                </a:r>
                <a:r>
                  <a:rPr sz="1050" spc="190" dirty="0">
                    <a:solidFill>
                      <a:srgbClr val="FFFFFF"/>
                    </a:solidFill>
                    <a:latin typeface="Myriad Pro Cond"/>
                    <a:cs typeface="Myriad Pro Cond"/>
                  </a:rPr>
                  <a:t> </a:t>
                </a:r>
                <a:r>
                  <a:rPr sz="1050" dirty="0">
                    <a:solidFill>
                      <a:srgbClr val="FFFFFF"/>
                    </a:solidFill>
                    <a:latin typeface="Myriad Pro Cond"/>
                    <a:cs typeface="Myriad Pro Cond"/>
                  </a:rPr>
                  <a:t>POS</a:t>
                </a:r>
                <a:r>
                  <a:rPr sz="1050" spc="190" dirty="0">
                    <a:solidFill>
                      <a:srgbClr val="FFFFFF"/>
                    </a:solidFill>
                    <a:latin typeface="Myriad Pro Cond"/>
                    <a:cs typeface="Myriad Pro Cond"/>
                  </a:rPr>
                  <a:t> </a:t>
                </a:r>
                <a:r>
                  <a:rPr sz="1050" dirty="0">
                    <a:solidFill>
                      <a:srgbClr val="FFFFFF"/>
                    </a:solidFill>
                    <a:latin typeface="Myriad Pro Cond"/>
                    <a:cs typeface="Myriad Pro Cond"/>
                  </a:rPr>
                  <a:t>-</a:t>
                </a:r>
                <a:r>
                  <a:rPr sz="1050" spc="190" dirty="0">
                    <a:solidFill>
                      <a:srgbClr val="FFFFFF"/>
                    </a:solidFill>
                    <a:latin typeface="Myriad Pro Cond"/>
                    <a:cs typeface="Myriad Pro Cond"/>
                  </a:rPr>
                  <a:t> </a:t>
                </a:r>
                <a:r>
                  <a:rPr sz="1050" spc="-5" dirty="0">
                    <a:solidFill>
                      <a:srgbClr val="FFFFFF"/>
                    </a:solidFill>
                    <a:latin typeface="Myriad Pro Cond"/>
                    <a:cs typeface="Myriad Pro Cond"/>
                  </a:rPr>
                  <a:t>PREMIUMS</a:t>
                </a:r>
                <a:r>
                  <a:rPr sz="1050" spc="190" dirty="0">
                    <a:solidFill>
                      <a:srgbClr val="FFFFFF"/>
                    </a:solidFill>
                    <a:latin typeface="Myriad Pro Cond"/>
                    <a:cs typeface="Myriad Pro Cond"/>
                  </a:rPr>
                  <a:t> </a:t>
                </a:r>
                <a:r>
                  <a:rPr sz="1050" dirty="0">
                    <a:solidFill>
                      <a:srgbClr val="FFFFFF"/>
                    </a:solidFill>
                    <a:latin typeface="Myriad Pro Cond"/>
                    <a:cs typeface="Myriad Pro Cond"/>
                  </a:rPr>
                  <a:t>•</a:t>
                </a:r>
                <a:r>
                  <a:rPr sz="1050" spc="190" dirty="0">
                    <a:solidFill>
                      <a:srgbClr val="FFFFFF"/>
                    </a:solidFill>
                    <a:latin typeface="Myriad Pro Cond"/>
                    <a:cs typeface="Myriad Pro Cond"/>
                  </a:rPr>
                  <a:t> </a:t>
                </a:r>
                <a:r>
                  <a:rPr sz="1050" spc="-5" dirty="0">
                    <a:solidFill>
                      <a:srgbClr val="FFFFFF"/>
                    </a:solidFill>
                    <a:latin typeface="Myriad Pro Cond"/>
                    <a:cs typeface="Myriad Pro Cond"/>
                  </a:rPr>
                  <a:t>PERMANENT</a:t>
                </a:r>
                <a:r>
                  <a:rPr sz="1050" spc="190" dirty="0">
                    <a:solidFill>
                      <a:srgbClr val="FFFFFF"/>
                    </a:solidFill>
                    <a:latin typeface="Myriad Pro Cond"/>
                    <a:cs typeface="Myriad Pro Cond"/>
                  </a:rPr>
                  <a:t> </a:t>
                </a:r>
                <a:r>
                  <a:rPr sz="1050" spc="-15" dirty="0">
                    <a:solidFill>
                      <a:srgbClr val="FFFFFF"/>
                    </a:solidFill>
                    <a:latin typeface="Myriad Pro Cond"/>
                    <a:cs typeface="Myriad Pro Cond"/>
                  </a:rPr>
                  <a:t>DISPLAYS</a:t>
                </a:r>
                <a:r>
                  <a:rPr sz="1050" spc="190" dirty="0">
                    <a:solidFill>
                      <a:srgbClr val="FFFFFF"/>
                    </a:solidFill>
                    <a:latin typeface="Myriad Pro Cond"/>
                    <a:cs typeface="Myriad Pro Cond"/>
                  </a:rPr>
                  <a:t> </a:t>
                </a:r>
                <a:r>
                  <a:rPr sz="1050" dirty="0">
                    <a:solidFill>
                      <a:srgbClr val="FFFFFF"/>
                    </a:solidFill>
                    <a:latin typeface="Myriad Pro Cond"/>
                    <a:cs typeface="Myriad Pro Cond"/>
                  </a:rPr>
                  <a:t>•</a:t>
                </a:r>
                <a:r>
                  <a:rPr sz="1050" spc="135" dirty="0">
                    <a:solidFill>
                      <a:srgbClr val="FFFFFF"/>
                    </a:solidFill>
                    <a:latin typeface="Myriad Pro Cond"/>
                    <a:cs typeface="Myriad Pro Cond"/>
                  </a:rPr>
                  <a:t> </a:t>
                </a:r>
                <a:r>
                  <a:rPr sz="1050" spc="-5" dirty="0">
                    <a:solidFill>
                      <a:srgbClr val="FFFFFF"/>
                    </a:solidFill>
                    <a:latin typeface="Myriad Pro Cond"/>
                    <a:cs typeface="Myriad Pro Cond"/>
                  </a:rPr>
                  <a:t>TEMPORARY</a:t>
                </a:r>
                <a:r>
                  <a:rPr sz="1050" spc="190" dirty="0">
                    <a:solidFill>
                      <a:srgbClr val="FFFFFF"/>
                    </a:solidFill>
                    <a:latin typeface="Myriad Pro Cond"/>
                    <a:cs typeface="Myriad Pro Cond"/>
                  </a:rPr>
                  <a:t> </a:t>
                </a:r>
                <a:r>
                  <a:rPr sz="1050" spc="-15" dirty="0">
                    <a:solidFill>
                      <a:srgbClr val="FFFFFF"/>
                    </a:solidFill>
                    <a:latin typeface="Myriad Pro Cond"/>
                    <a:cs typeface="Myriad Pro Cond"/>
                  </a:rPr>
                  <a:t>DISPLAYS</a:t>
                </a:r>
                <a:r>
                  <a:rPr sz="1050" spc="190" dirty="0">
                    <a:solidFill>
                      <a:srgbClr val="FFFFFF"/>
                    </a:solidFill>
                    <a:latin typeface="Myriad Pro Cond"/>
                    <a:cs typeface="Myriad Pro Cond"/>
                  </a:rPr>
                  <a:t> </a:t>
                </a:r>
                <a:r>
                  <a:rPr sz="1050" spc="-10" dirty="0">
                    <a:solidFill>
                      <a:srgbClr val="FFFFFF"/>
                    </a:solidFill>
                    <a:latin typeface="Myriad Pro Cond"/>
                    <a:cs typeface="Myriad Pro Cond"/>
                  </a:rPr>
                  <a:t>PRIMARY </a:t>
                </a:r>
                <a:r>
                  <a:rPr sz="1050" dirty="0">
                    <a:solidFill>
                      <a:srgbClr val="FFFFFF"/>
                    </a:solidFill>
                    <a:latin typeface="Myriad Pro Cond"/>
                    <a:cs typeface="Myriad Pro Cond"/>
                  </a:rPr>
                  <a:t>FREIGHT • FLEET  FUEL  •</a:t>
                </a:r>
                <a:r>
                  <a:rPr sz="1050" spc="130" dirty="0">
                    <a:solidFill>
                      <a:srgbClr val="FFFFFF"/>
                    </a:solidFill>
                    <a:latin typeface="Myriad Pro Cond"/>
                    <a:cs typeface="Myriad Pro Cond"/>
                  </a:rPr>
                  <a:t> </a:t>
                </a:r>
                <a:r>
                  <a:rPr lang="en-US" sz="1050" spc="130" dirty="0">
                    <a:solidFill>
                      <a:srgbClr val="FFFFFF"/>
                    </a:solidFill>
                    <a:latin typeface="Myriad Pro Cond"/>
                    <a:cs typeface="Myriad Pro Cond"/>
                  </a:rPr>
                  <a:t>FOOD INGREDIENTS</a:t>
                </a:r>
                <a:r>
                  <a:rPr lang="en-US" sz="1050" dirty="0">
                    <a:solidFill>
                      <a:srgbClr val="FFFFFF"/>
                    </a:solidFill>
                    <a:latin typeface="Myriad Pro Cond"/>
                    <a:cs typeface="Myriad Pro Cond"/>
                  </a:rPr>
                  <a:t> •  BEVERAGE INGREDIENTS </a:t>
                </a:r>
                <a:r>
                  <a:rPr sz="1050" dirty="0">
                    <a:solidFill>
                      <a:srgbClr val="FFFFFF"/>
                    </a:solidFill>
                    <a:latin typeface="Myriad Pro Cond"/>
                    <a:cs typeface="Myriad Pro Cond"/>
                  </a:rPr>
                  <a:t>LICENSING</a:t>
                </a:r>
                <a:r>
                  <a:rPr sz="1050" spc="130" dirty="0">
                    <a:solidFill>
                      <a:srgbClr val="FFFFFF"/>
                    </a:solidFill>
                    <a:latin typeface="Myriad Pro Cond"/>
                    <a:cs typeface="Myriad Pro Cond"/>
                  </a:rPr>
                  <a:t> </a:t>
                </a:r>
                <a:r>
                  <a:rPr sz="1050" dirty="0">
                    <a:solidFill>
                      <a:srgbClr val="FFFFFF"/>
                    </a:solidFill>
                    <a:latin typeface="Myriad Pro Cond"/>
                    <a:cs typeface="Myriad Pro Cond"/>
                  </a:rPr>
                  <a:t>AND</a:t>
                </a:r>
                <a:r>
                  <a:rPr sz="1050" spc="130" dirty="0">
                    <a:solidFill>
                      <a:srgbClr val="FFFFFF"/>
                    </a:solidFill>
                    <a:latin typeface="Myriad Pro Cond"/>
                    <a:cs typeface="Myriad Pro Cond"/>
                  </a:rPr>
                  <a:t> </a:t>
                </a:r>
                <a:r>
                  <a:rPr sz="1050" spc="-10" dirty="0">
                    <a:solidFill>
                      <a:srgbClr val="FFFFFF"/>
                    </a:solidFill>
                    <a:latin typeface="Myriad Pro Cond"/>
                    <a:cs typeface="Myriad Pro Cond"/>
                  </a:rPr>
                  <a:t>REGISTRATION</a:t>
                </a:r>
                <a:r>
                  <a:rPr sz="1050" spc="130" dirty="0">
                    <a:solidFill>
                      <a:srgbClr val="FFFFFF"/>
                    </a:solidFill>
                    <a:latin typeface="Myriad Pro Cond"/>
                    <a:cs typeface="Myriad Pro Cond"/>
                  </a:rPr>
                  <a:t> </a:t>
                </a:r>
                <a:r>
                  <a:rPr sz="1050" dirty="0">
                    <a:solidFill>
                      <a:srgbClr val="FFFFFF"/>
                    </a:solidFill>
                    <a:latin typeface="Myriad Pro Cond"/>
                    <a:cs typeface="Myriad Pro Cond"/>
                  </a:rPr>
                  <a:t>•</a:t>
                </a:r>
                <a:r>
                  <a:rPr sz="1050" spc="130" dirty="0">
                    <a:solidFill>
                      <a:srgbClr val="FFFFFF"/>
                    </a:solidFill>
                    <a:latin typeface="Myriad Pro Cond"/>
                    <a:cs typeface="Myriad Pro Cond"/>
                  </a:rPr>
                  <a:t> </a:t>
                </a:r>
                <a:r>
                  <a:rPr sz="1050" dirty="0">
                    <a:solidFill>
                      <a:srgbClr val="FFFFFF"/>
                    </a:solidFill>
                    <a:latin typeface="Myriad Pro Cond"/>
                    <a:cs typeface="Myriad Pro Cond"/>
                  </a:rPr>
                  <a:t>•TRUCK/TRAILER -</a:t>
                </a:r>
                <a:r>
                  <a:rPr sz="1050" spc="80" dirty="0">
                    <a:solidFill>
                      <a:srgbClr val="FFFFFF"/>
                    </a:solidFill>
                    <a:latin typeface="Myriad Pro Cond"/>
                    <a:cs typeface="Myriad Pro Cond"/>
                  </a:rPr>
                  <a:t> </a:t>
                </a:r>
                <a:r>
                  <a:rPr sz="1050" dirty="0">
                    <a:solidFill>
                      <a:srgbClr val="FFFFFF"/>
                    </a:solidFill>
                    <a:latin typeface="Myriad Pro Cond"/>
                    <a:cs typeface="Myriad Pro Cond"/>
                  </a:rPr>
                  <a:t>SERVICES</a:t>
                </a:r>
                <a:r>
                  <a:rPr sz="1050" spc="80" dirty="0">
                    <a:solidFill>
                      <a:srgbClr val="FFFFFF"/>
                    </a:solidFill>
                    <a:latin typeface="Myriad Pro Cond"/>
                    <a:cs typeface="Myriad Pro Cond"/>
                  </a:rPr>
                  <a:t> </a:t>
                </a:r>
                <a:r>
                  <a:rPr sz="1050" dirty="0">
                    <a:solidFill>
                      <a:srgbClr val="FFFFFF"/>
                    </a:solidFill>
                    <a:latin typeface="Myriad Pro Cond"/>
                    <a:cs typeface="Myriad Pro Cond"/>
                  </a:rPr>
                  <a:t>•</a:t>
                </a:r>
                <a:endParaRPr sz="1050" dirty="0">
                  <a:solidFill>
                    <a:prstClr val="black"/>
                  </a:solidFill>
                  <a:latin typeface="Myriad Pro Cond"/>
                  <a:cs typeface="Myriad Pro Cond"/>
                </a:endParaRPr>
              </a:p>
            </p:txBody>
          </p:sp>
        </p:grpSp>
      </p:grpSp>
    </p:spTree>
    <p:extLst>
      <p:ext uri="{BB962C8B-B14F-4D97-AF65-F5344CB8AC3E}">
        <p14:creationId xmlns:p14="http://schemas.microsoft.com/office/powerpoint/2010/main" val="187487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1+#ppt_w/2"/>
                                          </p:val>
                                        </p:tav>
                                        <p:tav tm="100000">
                                          <p:val>
                                            <p:strVal val="#ppt_x"/>
                                          </p:val>
                                        </p:tav>
                                      </p:tavLst>
                                    </p:anim>
                                    <p:anim calcmode="lin" valueType="num">
                                      <p:cBhvr additive="base">
                                        <p:cTn id="14"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additive="base">
                                        <p:cTn id="2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animEffect transition="in" filter="fade">
                                      <p:cBhvr>
                                        <p:cTn id="31" dur="1000"/>
                                        <p:tgtEl>
                                          <p:spTgt spid="17">
                                            <p:txEl>
                                              <p:pRg st="3" end="3"/>
                                            </p:txEl>
                                          </p:spTgt>
                                        </p:tgtEl>
                                      </p:cBhvr>
                                    </p:animEffect>
                                    <p:anim calcmode="lin" valueType="num">
                                      <p:cBhvr>
                                        <p:cTn id="32"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xEl>
                                              <p:pRg st="4" end="4"/>
                                            </p:txEl>
                                          </p:spTgt>
                                        </p:tgtEl>
                                        <p:attrNameLst>
                                          <p:attrName>style.visibility</p:attrName>
                                        </p:attrNameLst>
                                      </p:cBhvr>
                                      <p:to>
                                        <p:strVal val="visible"/>
                                      </p:to>
                                    </p:set>
                                    <p:animEffect transition="in" filter="fade">
                                      <p:cBhvr>
                                        <p:cTn id="38" dur="1000"/>
                                        <p:tgtEl>
                                          <p:spTgt spid="17">
                                            <p:txEl>
                                              <p:pRg st="4" end="4"/>
                                            </p:txEl>
                                          </p:spTgt>
                                        </p:tgtEl>
                                      </p:cBhvr>
                                    </p:animEffect>
                                    <p:anim calcmode="lin" valueType="num">
                                      <p:cBhvr>
                                        <p:cTn id="39"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fade">
                                      <p:cBhvr>
                                        <p:cTn id="45" dur="1000"/>
                                        <p:tgtEl>
                                          <p:spTgt spid="17">
                                            <p:txEl>
                                              <p:pRg st="5" end="5"/>
                                            </p:txEl>
                                          </p:spTgt>
                                        </p:tgtEl>
                                      </p:cBhvr>
                                    </p:animEffect>
                                    <p:anim calcmode="lin" valueType="num">
                                      <p:cBhvr>
                                        <p:cTn id="46"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xEl>
                                              <p:pRg st="6" end="6"/>
                                            </p:txEl>
                                          </p:spTgt>
                                        </p:tgtEl>
                                        <p:attrNameLst>
                                          <p:attrName>style.visibility</p:attrName>
                                        </p:attrNameLst>
                                      </p:cBhvr>
                                      <p:to>
                                        <p:strVal val="visible"/>
                                      </p:to>
                                    </p:set>
                                    <p:animEffect transition="in" filter="fade">
                                      <p:cBhvr>
                                        <p:cTn id="52" dur="1000"/>
                                        <p:tgtEl>
                                          <p:spTgt spid="17">
                                            <p:txEl>
                                              <p:pRg st="6" end="6"/>
                                            </p:txEl>
                                          </p:spTgt>
                                        </p:tgtEl>
                                      </p:cBhvr>
                                    </p:animEffect>
                                    <p:anim calcmode="lin" valueType="num">
                                      <p:cBhvr>
                                        <p:cTn id="53"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8195"/>
                                        </p:tgtEl>
                                        <p:attrNameLst>
                                          <p:attrName>style.visibility</p:attrName>
                                        </p:attrNameLst>
                                      </p:cBhvr>
                                      <p:to>
                                        <p:strVal val="visible"/>
                                      </p:to>
                                    </p:set>
                                    <p:anim calcmode="lin" valueType="num">
                                      <p:cBhvr additive="base">
                                        <p:cTn id="59" dur="500" fill="hold"/>
                                        <p:tgtEl>
                                          <p:spTgt spid="8195"/>
                                        </p:tgtEl>
                                        <p:attrNameLst>
                                          <p:attrName>ppt_x</p:attrName>
                                        </p:attrNameLst>
                                      </p:cBhvr>
                                      <p:tavLst>
                                        <p:tav tm="0">
                                          <p:val>
                                            <p:strVal val="1+#ppt_w/2"/>
                                          </p:val>
                                        </p:tav>
                                        <p:tav tm="100000">
                                          <p:val>
                                            <p:strVal val="#ppt_x"/>
                                          </p:val>
                                        </p:tav>
                                      </p:tavLst>
                                    </p:anim>
                                    <p:anim calcmode="lin" valueType="num">
                                      <p:cBhvr additive="base">
                                        <p:cTn id="60" dur="5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additive="base">
                                        <p:cTn id="65" dur="500" fill="hold"/>
                                        <p:tgtEl>
                                          <p:spTgt spid="60"/>
                                        </p:tgtEl>
                                        <p:attrNameLst>
                                          <p:attrName>ppt_x</p:attrName>
                                        </p:attrNameLst>
                                      </p:cBhvr>
                                      <p:tavLst>
                                        <p:tav tm="0">
                                          <p:val>
                                            <p:strVal val="#ppt_x"/>
                                          </p:val>
                                        </p:tav>
                                        <p:tav tm="100000">
                                          <p:val>
                                            <p:strVal val="#ppt_x"/>
                                          </p:val>
                                        </p:tav>
                                      </p:tavLst>
                                    </p:anim>
                                    <p:anim calcmode="lin" valueType="num">
                                      <p:cBhvr additive="base">
                                        <p:cTn id="6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 y="228600"/>
            <a:ext cx="4509531" cy="609600"/>
          </a:xfrm>
        </p:spPr>
        <p:txBody>
          <a:bodyPr>
            <a:normAutofit fontScale="90000"/>
          </a:bodyPr>
          <a:lstStyle/>
          <a:p>
            <a:pPr eaLnBrk="1" hangingPunct="1">
              <a:defRPr/>
            </a:pPr>
            <a:r>
              <a:rPr lang="en-US" sz="2800" dirty="0"/>
              <a:t>PepsiCo’s Supplier Diversity Team</a:t>
            </a:r>
          </a:p>
        </p:txBody>
      </p:sp>
      <p:sp>
        <p:nvSpPr>
          <p:cNvPr id="3" name="Slide Number Placeholder 2"/>
          <p:cNvSpPr>
            <a:spLocks noGrp="1"/>
          </p:cNvSpPr>
          <p:nvPr>
            <p:ph type="sldNum" sz="quarter" idx="12"/>
          </p:nvPr>
        </p:nvSpPr>
        <p:spPr/>
        <p:txBody>
          <a:bodyPr/>
          <a:lstStyle/>
          <a:p>
            <a:pPr>
              <a:defRPr/>
            </a:pPr>
            <a:fld id="{DCFDF214-76F4-824B-AC21-6E3ADBA07003}" type="slidenum">
              <a:rPr lang="en-US" smtClean="0">
                <a:solidFill>
                  <a:prstClr val="black">
                    <a:tint val="75000"/>
                  </a:prstClr>
                </a:solidFill>
              </a:rPr>
              <a:pPr>
                <a:defRPr/>
              </a:pPr>
              <a:t>19</a:t>
            </a:fld>
            <a:endParaRPr lang="en-US">
              <a:solidFill>
                <a:prstClr val="black">
                  <a:tint val="75000"/>
                </a:prstClr>
              </a:solidFill>
            </a:endParaRPr>
          </a:p>
        </p:txBody>
      </p:sp>
      <p:sp>
        <p:nvSpPr>
          <p:cNvPr id="4" name="Rectangle 3"/>
          <p:cNvSpPr/>
          <p:nvPr/>
        </p:nvSpPr>
        <p:spPr>
          <a:xfrm>
            <a:off x="1333317" y="1382292"/>
            <a:ext cx="3809998" cy="3785652"/>
          </a:xfrm>
          <a:prstGeom prst="rect">
            <a:avLst/>
          </a:prstGeom>
        </p:spPr>
        <p:txBody>
          <a:bodyPr wrap="square">
            <a:spAutoFit/>
          </a:bodyPr>
          <a:lstStyle/>
          <a:p>
            <a:r>
              <a:rPr lang="en-US" sz="2000" b="1" dirty="0">
                <a:solidFill>
                  <a:srgbClr val="000000"/>
                </a:solidFill>
                <a:latin typeface="Myriad Pro Cond" pitchFamily="34" charset="0"/>
                <a:ea typeface="Times New Roman"/>
              </a:rPr>
              <a:t>Paige Adams</a:t>
            </a:r>
          </a:p>
          <a:p>
            <a:r>
              <a:rPr lang="en-US" dirty="0">
                <a:solidFill>
                  <a:srgbClr val="000000"/>
                </a:solidFill>
                <a:latin typeface="Myriad Pro Cond" pitchFamily="34" charset="0"/>
                <a:ea typeface="Times New Roman"/>
              </a:rPr>
              <a:t>Sr. Manager, Supplier Diversity</a:t>
            </a:r>
            <a:br>
              <a:rPr lang="en-US" dirty="0">
                <a:solidFill>
                  <a:srgbClr val="000000"/>
                </a:solidFill>
                <a:latin typeface="Myriad Pro Cond" pitchFamily="34" charset="0"/>
                <a:ea typeface="Times New Roman"/>
              </a:rPr>
            </a:br>
            <a:r>
              <a:rPr lang="en-US" b="1" dirty="0">
                <a:solidFill>
                  <a:srgbClr val="001C6E"/>
                </a:solidFill>
                <a:latin typeface="Myriad Pro Cond" pitchFamily="34" charset="0"/>
                <a:ea typeface="Times New Roman"/>
                <a:hlinkClick r:id="rId3"/>
              </a:rPr>
              <a:t>Paige.Adams@pepsico.com</a:t>
            </a:r>
            <a:endParaRPr lang="en-US" b="1" dirty="0">
              <a:solidFill>
                <a:srgbClr val="001C6E"/>
              </a:solidFill>
              <a:latin typeface="Myriad Pro Cond" pitchFamily="34" charset="0"/>
              <a:ea typeface="Times New Roman"/>
            </a:endParaRPr>
          </a:p>
          <a:p>
            <a:r>
              <a:rPr lang="en-US" b="1" dirty="0">
                <a:solidFill>
                  <a:prstClr val="black"/>
                </a:solidFill>
                <a:latin typeface="Myriad Pro Cond" pitchFamily="34" charset="0"/>
                <a:ea typeface="Times New Roman"/>
              </a:rPr>
              <a:t>Plano, TX</a:t>
            </a:r>
          </a:p>
          <a:p>
            <a:endParaRPr lang="en-US" sz="2000" b="1" dirty="0">
              <a:solidFill>
                <a:srgbClr val="000000"/>
              </a:solidFill>
              <a:latin typeface="Myriad Pro Cond" pitchFamily="34" charset="0"/>
              <a:ea typeface="Times New Roman"/>
            </a:endParaRPr>
          </a:p>
          <a:p>
            <a:r>
              <a:rPr lang="en-US" sz="2000" b="1" dirty="0" err="1">
                <a:solidFill>
                  <a:srgbClr val="000000"/>
                </a:solidFill>
                <a:latin typeface="Myriad Pro Cond" pitchFamily="34" charset="0"/>
                <a:ea typeface="Times New Roman"/>
              </a:rPr>
              <a:t>Trung</a:t>
            </a:r>
            <a:r>
              <a:rPr lang="en-US" sz="2000" b="1" dirty="0">
                <a:solidFill>
                  <a:srgbClr val="000000"/>
                </a:solidFill>
                <a:latin typeface="Myriad Pro Cond" pitchFamily="34" charset="0"/>
                <a:ea typeface="Times New Roman"/>
              </a:rPr>
              <a:t> Tieu</a:t>
            </a:r>
            <a:endParaRPr lang="en-US" sz="2000" b="1" dirty="0">
              <a:solidFill>
                <a:prstClr val="black"/>
              </a:solidFill>
              <a:latin typeface="Myriad Pro Cond" pitchFamily="34" charset="0"/>
              <a:ea typeface="Times New Roman"/>
            </a:endParaRPr>
          </a:p>
          <a:p>
            <a:r>
              <a:rPr lang="en-US" dirty="0">
                <a:solidFill>
                  <a:srgbClr val="000000"/>
                </a:solidFill>
                <a:latin typeface="Myriad Pro Cond" pitchFamily="34" charset="0"/>
                <a:ea typeface="Times New Roman"/>
              </a:rPr>
              <a:t>Assoc. Manager Supplier Diversity</a:t>
            </a:r>
            <a:endParaRPr lang="en-US" sz="2400" dirty="0">
              <a:solidFill>
                <a:prstClr val="black"/>
              </a:solidFill>
              <a:latin typeface="Myriad Pro Cond" pitchFamily="34" charset="0"/>
              <a:ea typeface="Times New Roman"/>
            </a:endParaRPr>
          </a:p>
          <a:p>
            <a:r>
              <a:rPr lang="en-US" b="1" dirty="0">
                <a:solidFill>
                  <a:srgbClr val="001C6E"/>
                </a:solidFill>
                <a:latin typeface="Myriad Pro Cond" pitchFamily="34" charset="0"/>
                <a:ea typeface="Times New Roman"/>
                <a:hlinkClick r:id="rId4"/>
              </a:rPr>
              <a:t>Trung.T.Tieu@pepsico.com</a:t>
            </a:r>
            <a:endParaRPr lang="en-US" b="1" dirty="0">
              <a:solidFill>
                <a:prstClr val="black"/>
              </a:solidFill>
              <a:latin typeface="Myriad Pro Cond" pitchFamily="34" charset="0"/>
              <a:ea typeface="Times New Roman"/>
            </a:endParaRPr>
          </a:p>
          <a:p>
            <a:r>
              <a:rPr lang="en-US" dirty="0">
                <a:solidFill>
                  <a:srgbClr val="000000"/>
                </a:solidFill>
                <a:latin typeface="Myriad Pro Cond" pitchFamily="34" charset="0"/>
                <a:ea typeface="Times New Roman"/>
              </a:rPr>
              <a:t>Purchase, NY</a:t>
            </a:r>
            <a:br>
              <a:rPr lang="en-US" dirty="0">
                <a:solidFill>
                  <a:srgbClr val="000000"/>
                </a:solidFill>
                <a:latin typeface="Myriad Pro Cond" pitchFamily="34" charset="0"/>
                <a:ea typeface="Times New Roman"/>
              </a:rPr>
            </a:br>
            <a:endParaRPr lang="en-US" dirty="0">
              <a:solidFill>
                <a:srgbClr val="000000"/>
              </a:solidFill>
              <a:latin typeface="Myriad Pro Cond" pitchFamily="34" charset="0"/>
              <a:ea typeface="Times New Roman"/>
            </a:endParaRPr>
          </a:p>
          <a:p>
            <a:pPr lvl="1"/>
            <a:endParaRPr lang="en-US" dirty="0">
              <a:solidFill>
                <a:srgbClr val="000000"/>
              </a:solidFill>
              <a:latin typeface="Myriad Pro Cond" pitchFamily="34" charset="0"/>
              <a:ea typeface="Calibri"/>
            </a:endParaRPr>
          </a:p>
          <a:p>
            <a:pPr lvl="1"/>
            <a:endParaRPr lang="en-US" sz="2400" dirty="0">
              <a:solidFill>
                <a:prstClr val="black"/>
              </a:solidFill>
              <a:latin typeface="Myriad Pro Cond" pitchFamily="34" charset="0"/>
              <a:ea typeface="Calibri"/>
            </a:endParaRPr>
          </a:p>
          <a:p>
            <a:r>
              <a:rPr lang="en-US" sz="1200" dirty="0">
                <a:solidFill>
                  <a:srgbClr val="000000"/>
                </a:solidFill>
                <a:latin typeface="Myriad Pro Cond" pitchFamily="34" charset="0"/>
                <a:ea typeface="Times New Roman"/>
              </a:rPr>
              <a:t> </a:t>
            </a:r>
            <a:endParaRPr lang="en-US" sz="2800" dirty="0">
              <a:solidFill>
                <a:prstClr val="black"/>
              </a:solidFill>
              <a:latin typeface="Myriad Pro Cond" pitchFamily="34" charset="0"/>
              <a:ea typeface="Calibri"/>
            </a:endParaRPr>
          </a:p>
        </p:txBody>
      </p:sp>
      <p:sp>
        <p:nvSpPr>
          <p:cNvPr id="8" name="Rectangle 7"/>
          <p:cNvSpPr/>
          <p:nvPr/>
        </p:nvSpPr>
        <p:spPr>
          <a:xfrm>
            <a:off x="1295403" y="4805571"/>
            <a:ext cx="3695882" cy="1231106"/>
          </a:xfrm>
          <a:prstGeom prst="rect">
            <a:avLst/>
          </a:prstGeom>
        </p:spPr>
        <p:txBody>
          <a:bodyPr wrap="square">
            <a:spAutoFit/>
          </a:bodyPr>
          <a:lstStyle/>
          <a:p>
            <a:r>
              <a:rPr lang="en-US" sz="2000" b="1" dirty="0">
                <a:solidFill>
                  <a:srgbClr val="000000"/>
                </a:solidFill>
                <a:latin typeface="Myriad Pro Cond" pitchFamily="34" charset="0"/>
                <a:ea typeface="Times New Roman"/>
              </a:rPr>
              <a:t>Milena </a:t>
            </a:r>
            <a:r>
              <a:rPr lang="en-US" sz="2000" b="1" dirty="0" err="1">
                <a:solidFill>
                  <a:srgbClr val="000000"/>
                </a:solidFill>
                <a:latin typeface="Myriad Pro Cond" pitchFamily="34" charset="0"/>
                <a:ea typeface="Times New Roman"/>
              </a:rPr>
              <a:t>Yoraschek</a:t>
            </a:r>
            <a:endParaRPr lang="en-US" sz="2000" b="1" dirty="0">
              <a:solidFill>
                <a:prstClr val="black"/>
              </a:solidFill>
              <a:latin typeface="Myriad Pro Cond" pitchFamily="34" charset="0"/>
              <a:ea typeface="Times New Roman"/>
            </a:endParaRPr>
          </a:p>
          <a:p>
            <a:r>
              <a:rPr lang="en-US" dirty="0">
                <a:solidFill>
                  <a:srgbClr val="000000"/>
                </a:solidFill>
                <a:latin typeface="Myriad Pro Cond" pitchFamily="34" charset="0"/>
                <a:ea typeface="Times New Roman"/>
              </a:rPr>
              <a:t>Supplier Diversity Coordinator</a:t>
            </a:r>
            <a:endParaRPr lang="en-US" sz="2400" dirty="0">
              <a:solidFill>
                <a:prstClr val="black"/>
              </a:solidFill>
              <a:latin typeface="Myriad Pro Cond" pitchFamily="34" charset="0"/>
              <a:ea typeface="Times New Roman"/>
            </a:endParaRPr>
          </a:p>
          <a:p>
            <a:r>
              <a:rPr lang="en-US" b="1" dirty="0" err="1">
                <a:solidFill>
                  <a:srgbClr val="001C6E"/>
                </a:solidFill>
                <a:latin typeface="Myriad Pro Cond" pitchFamily="34" charset="0"/>
                <a:ea typeface="Times New Roman"/>
              </a:rPr>
              <a:t>Milena.Yoraschek@pepsico.com</a:t>
            </a:r>
            <a:r>
              <a:rPr lang="en-US" dirty="0" err="1">
                <a:solidFill>
                  <a:srgbClr val="000000"/>
                </a:solidFill>
                <a:latin typeface="Myriad Pro Cond" pitchFamily="34" charset="0"/>
                <a:ea typeface="Calibri"/>
              </a:rPr>
              <a:t>Purchase</a:t>
            </a:r>
            <a:r>
              <a:rPr lang="en-US" dirty="0">
                <a:solidFill>
                  <a:srgbClr val="000000"/>
                </a:solidFill>
                <a:latin typeface="Myriad Pro Cond" pitchFamily="34" charset="0"/>
                <a:ea typeface="Calibri"/>
              </a:rPr>
              <a:t>, NY</a:t>
            </a:r>
            <a:endParaRPr lang="en-US" sz="2800" dirty="0">
              <a:solidFill>
                <a:prstClr val="black"/>
              </a:solidFill>
              <a:latin typeface="Myriad Pro Cond" pitchFamily="34" charset="0"/>
              <a:ea typeface="Calibri"/>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469" y="2895600"/>
            <a:ext cx="908018" cy="1362028"/>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9469" y="4822448"/>
            <a:ext cx="908018" cy="1197352"/>
          </a:xfrm>
          <a:prstGeom prst="rect">
            <a:avLst/>
          </a:prstGeom>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9471" y="1243740"/>
            <a:ext cx="945931" cy="1362028"/>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29200" y="0"/>
            <a:ext cx="4114800" cy="6858000"/>
          </a:xfrm>
          <a:prstGeom prst="rect">
            <a:avLst/>
          </a:prstGeom>
        </p:spPr>
      </p:pic>
    </p:spTree>
    <p:extLst>
      <p:ext uri="{BB962C8B-B14F-4D97-AF65-F5344CB8AC3E}">
        <p14:creationId xmlns:p14="http://schemas.microsoft.com/office/powerpoint/2010/main" val="290102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0" y="0"/>
            <a:ext cx="9144000" cy="6858000"/>
          </a:xfrm>
          <a:prstGeom prst="rect">
            <a:avLst/>
          </a:prstGeom>
          <a:blipFill dpi="0" rotWithShape="1">
            <a:blip r:embed="rId3">
              <a:alphaModFix amt="2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8DB81226-0000-411B-ABBC-D46E1C09A520}" type="slidenum">
              <a:rPr lang="en-US" smtClean="0"/>
              <a:t>2</a:t>
            </a:fld>
            <a:endParaRPr lang="en-US" dirty="0"/>
          </a:p>
        </p:txBody>
      </p:sp>
      <p:sp>
        <p:nvSpPr>
          <p:cNvPr id="8" name="TextBox 7"/>
          <p:cNvSpPr txBox="1"/>
          <p:nvPr/>
        </p:nvSpPr>
        <p:spPr>
          <a:xfrm>
            <a:off x="0" y="0"/>
            <a:ext cx="8077200" cy="646331"/>
          </a:xfrm>
          <a:prstGeom prst="rect">
            <a:avLst/>
          </a:prstGeom>
          <a:solidFill>
            <a:schemeClr val="accent1"/>
          </a:solidFill>
        </p:spPr>
        <p:txBody>
          <a:bodyPr wrap="square" rtlCol="0">
            <a:spAutoFit/>
          </a:bodyPr>
          <a:lstStyle/>
          <a:p>
            <a:r>
              <a:rPr lang="en-US" sz="3600" i="1" dirty="0" smtClean="0">
                <a:solidFill>
                  <a:schemeClr val="bg1"/>
                </a:solidFill>
                <a:latin typeface="AmericanSans" panose="02000000000000000000" pitchFamily="50" charset="0"/>
              </a:rPr>
              <a:t>American WHY</a:t>
            </a:r>
            <a:endParaRPr lang="en-US" sz="3600" i="1" dirty="0">
              <a:solidFill>
                <a:schemeClr val="bg1"/>
              </a:solidFill>
              <a:latin typeface="AmericanSans" panose="02000000000000000000" pitchFamily="50" charset="0"/>
            </a:endParaRPr>
          </a:p>
        </p:txBody>
      </p:sp>
      <p:sp>
        <p:nvSpPr>
          <p:cNvPr id="109" name="Right Triangle 108"/>
          <p:cNvSpPr/>
          <p:nvPr/>
        </p:nvSpPr>
        <p:spPr>
          <a:xfrm>
            <a:off x="8077200" y="0"/>
            <a:ext cx="914400" cy="64633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764210" y="1981200"/>
            <a:ext cx="7615579" cy="2895600"/>
            <a:chOff x="457051" y="817778"/>
            <a:chExt cx="3465874" cy="2484626"/>
          </a:xfrm>
          <a:solidFill>
            <a:schemeClr val="bg1"/>
          </a:solidFill>
        </p:grpSpPr>
        <p:sp>
          <p:nvSpPr>
            <p:cNvPr id="47" name="Rounded Rectangle 46"/>
            <p:cNvSpPr/>
            <p:nvPr/>
          </p:nvSpPr>
          <p:spPr>
            <a:xfrm>
              <a:off x="457051" y="817778"/>
              <a:ext cx="3465874" cy="2484626"/>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653248" y="1227949"/>
              <a:ext cx="3073480" cy="1663790"/>
            </a:xfrm>
            <a:prstGeom prst="rect">
              <a:avLst/>
            </a:prstGeom>
            <a:grpFill/>
          </p:spPr>
          <p:txBody>
            <a:bodyPr wrap="square" rtlCol="0">
              <a:spAutoFit/>
            </a:bodyPr>
            <a:lstStyle/>
            <a:p>
              <a:pPr algn="ctr"/>
              <a:r>
                <a:rPr lang="en-US" sz="6000" dirty="0" smtClean="0">
                  <a:solidFill>
                    <a:srgbClr val="0078D2"/>
                  </a:solidFill>
                  <a:latin typeface="AmericanSans" panose="02000000000000000000" pitchFamily="50" charset="0"/>
                </a:rPr>
                <a:t>To care for people on life’s journey</a:t>
              </a:r>
              <a:endParaRPr lang="en-US" sz="6000" dirty="0">
                <a:solidFill>
                  <a:srgbClr val="0078D2"/>
                </a:solidFill>
                <a:latin typeface="AmericanSans" panose="02000000000000000000" pitchFamily="50" charset="0"/>
              </a:endParaRPr>
            </a:p>
          </p:txBody>
        </p:sp>
      </p:grpSp>
    </p:spTree>
    <p:extLst>
      <p:ext uri="{BB962C8B-B14F-4D97-AF65-F5344CB8AC3E}">
        <p14:creationId xmlns:p14="http://schemas.microsoft.com/office/powerpoint/2010/main" val="870236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3962400" cy="1143000"/>
          </a:xfrm>
        </p:spPr>
        <p:txBody>
          <a:bodyPr>
            <a:normAutofit fontScale="90000"/>
          </a:bodyPr>
          <a:lstStyle/>
          <a:p>
            <a:r>
              <a:rPr lang="en-US" dirty="0"/>
              <a:t>Get connected!</a:t>
            </a:r>
          </a:p>
        </p:txBody>
      </p:sp>
      <p:sp>
        <p:nvSpPr>
          <p:cNvPr id="3" name="Slide Number Placeholder 2"/>
          <p:cNvSpPr>
            <a:spLocks noGrp="1"/>
          </p:cNvSpPr>
          <p:nvPr>
            <p:ph type="sldNum" sz="quarter" idx="12"/>
          </p:nvPr>
        </p:nvSpPr>
        <p:spPr/>
        <p:txBody>
          <a:bodyPr/>
          <a:lstStyle/>
          <a:p>
            <a:pPr>
              <a:defRPr/>
            </a:pPr>
            <a:fld id="{DCFDF214-76F4-824B-AC21-6E3ADBA07003}" type="slidenum">
              <a:rPr lang="en-US" smtClean="0">
                <a:solidFill>
                  <a:prstClr val="black">
                    <a:tint val="75000"/>
                  </a:prstClr>
                </a:solidFill>
              </a:rPr>
              <a:pPr>
                <a:defRPr/>
              </a:pPr>
              <a:t>20</a:t>
            </a:fld>
            <a:endParaRPr lang="en-US">
              <a:solidFill>
                <a:prstClr val="black">
                  <a:tint val="75000"/>
                </a:prstClr>
              </a:solidFill>
            </a:endParaRPr>
          </a:p>
        </p:txBody>
      </p:sp>
      <p:sp>
        <p:nvSpPr>
          <p:cNvPr id="4" name="TextBox 3"/>
          <p:cNvSpPr txBox="1"/>
          <p:nvPr/>
        </p:nvSpPr>
        <p:spPr>
          <a:xfrm>
            <a:off x="0" y="1219200"/>
            <a:ext cx="5867400" cy="4401205"/>
          </a:xfrm>
          <a:prstGeom prst="rect">
            <a:avLst/>
          </a:prstGeom>
          <a:noFill/>
        </p:spPr>
        <p:txBody>
          <a:bodyPr wrap="square" rtlCol="0">
            <a:spAutoFit/>
          </a:bodyPr>
          <a:lstStyle/>
          <a:p>
            <a:r>
              <a:rPr lang="en-US" sz="2800" b="1" u="sng" dirty="0">
                <a:solidFill>
                  <a:srgbClr val="002060"/>
                </a:solidFill>
                <a:latin typeface="Myriad Pro Cond" pitchFamily="34" charset="0"/>
              </a:rPr>
              <a:t>How to register your company</a:t>
            </a:r>
            <a:endParaRPr lang="en-US" sz="2800" u="sng" dirty="0">
              <a:solidFill>
                <a:srgbClr val="002060"/>
              </a:solidFill>
              <a:latin typeface="Myriad Pro Cond" pitchFamily="34" charset="0"/>
            </a:endParaRPr>
          </a:p>
          <a:p>
            <a:r>
              <a:rPr lang="en-US" sz="2800" dirty="0">
                <a:solidFill>
                  <a:srgbClr val="002060"/>
                </a:solidFill>
                <a:latin typeface="Myriad Pro Cond" pitchFamily="34" charset="0"/>
              </a:rPr>
              <a:t>If you are a certified </a:t>
            </a:r>
            <a:r>
              <a:rPr lang="en-US" sz="2800" dirty="0" err="1">
                <a:solidFill>
                  <a:srgbClr val="002060"/>
                </a:solidFill>
                <a:latin typeface="Myriad Pro Cond" pitchFamily="34" charset="0"/>
              </a:rPr>
              <a:t>DivBE</a:t>
            </a:r>
            <a:r>
              <a:rPr lang="en-US" sz="2800" dirty="0">
                <a:solidFill>
                  <a:srgbClr val="002060"/>
                </a:solidFill>
                <a:latin typeface="Myriad Pro Cond" pitchFamily="34" charset="0"/>
              </a:rPr>
              <a:t> and are interested in registering with PepsiCo as part of our Supplier Diversity program, please go to: </a:t>
            </a:r>
            <a:r>
              <a:rPr lang="en-US" sz="2800" u="sng" dirty="0">
                <a:solidFill>
                  <a:srgbClr val="002060"/>
                </a:solidFill>
                <a:latin typeface="Myriad Pro Cond" pitchFamily="34" charset="0"/>
                <a:hlinkClick r:id="rId3"/>
              </a:rPr>
              <a:t>www.PepsiCo.com/SDRegistration</a:t>
            </a:r>
            <a:r>
              <a:rPr lang="en-US" sz="2800" dirty="0">
                <a:solidFill>
                  <a:srgbClr val="002060"/>
                </a:solidFill>
                <a:latin typeface="Myriad Pro Cond" pitchFamily="34" charset="0"/>
              </a:rPr>
              <a:t> . </a:t>
            </a:r>
          </a:p>
          <a:p>
            <a:endParaRPr lang="en-US" sz="2800" dirty="0">
              <a:solidFill>
                <a:srgbClr val="002060"/>
              </a:solidFill>
              <a:latin typeface="Myriad Pro Cond" pitchFamily="34" charset="0"/>
            </a:endParaRPr>
          </a:p>
          <a:p>
            <a:r>
              <a:rPr lang="en-US" sz="2800" dirty="0">
                <a:solidFill>
                  <a:srgbClr val="002060"/>
                </a:solidFill>
                <a:latin typeface="Myriad Pro Cond" pitchFamily="34" charset="0"/>
              </a:rPr>
              <a:t>Follow us on twitter</a:t>
            </a:r>
          </a:p>
          <a:p>
            <a:r>
              <a:rPr lang="en-US" sz="2800" dirty="0">
                <a:solidFill>
                  <a:srgbClr val="002060"/>
                </a:solidFill>
                <a:latin typeface="Myriad Pro Cond" pitchFamily="34" charset="0"/>
              </a:rPr>
              <a:t>@</a:t>
            </a:r>
            <a:r>
              <a:rPr lang="en-US" sz="2800" dirty="0" err="1">
                <a:solidFill>
                  <a:srgbClr val="002060"/>
                </a:solidFill>
                <a:latin typeface="Myriad Pro Cond" pitchFamily="34" charset="0"/>
              </a:rPr>
              <a:t>PepsiCoSD</a:t>
            </a:r>
            <a:endParaRPr lang="en-US" sz="2800" dirty="0">
              <a:solidFill>
                <a:srgbClr val="002060"/>
              </a:solidFill>
              <a:latin typeface="Myriad Pro Cond" pitchFamily="34" charset="0"/>
            </a:endParaRPr>
          </a:p>
          <a:p>
            <a:r>
              <a:rPr lang="en-US" sz="2800" dirty="0">
                <a:solidFill>
                  <a:srgbClr val="002060"/>
                </a:solidFill>
                <a:latin typeface="Myriad Pro Cond" pitchFamily="34" charset="0"/>
              </a:rPr>
              <a:t>@</a:t>
            </a:r>
            <a:r>
              <a:rPr lang="en-US" sz="2800" dirty="0" err="1">
                <a:solidFill>
                  <a:srgbClr val="002060"/>
                </a:solidFill>
                <a:latin typeface="Myriad Pro Cond" pitchFamily="34" charset="0"/>
              </a:rPr>
              <a:t>PepsiCoTrung</a:t>
            </a:r>
            <a:endParaRPr lang="en-US" sz="2800" dirty="0">
              <a:solidFill>
                <a:srgbClr val="002060"/>
              </a:solidFill>
              <a:latin typeface="Myriad Pro Cond" pitchFamily="34"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3536" y="241086"/>
            <a:ext cx="3400096" cy="3400096"/>
          </a:xfrm>
          <a:prstGeom prst="rect">
            <a:avLst/>
          </a:prstGeom>
        </p:spPr>
      </p:pic>
      <p:pic>
        <p:nvPicPr>
          <p:cNvPr id="7171"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20406" y="3821812"/>
            <a:ext cx="3400096" cy="254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693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99" t="10050" r="8245" b="5403"/>
          <a:stretch/>
        </p:blipFill>
        <p:spPr bwMode="auto">
          <a:xfrm>
            <a:off x="0" y="-5255"/>
            <a:ext cx="9143999" cy="686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123603"/>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ELL PPT A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1714" cy="5143500"/>
          </a:xfrm>
          <a:prstGeom prst="rect">
            <a:avLst/>
          </a:prstGeom>
        </p:spPr>
      </p:pic>
      <p:sp>
        <p:nvSpPr>
          <p:cNvPr id="5" name="Title 8"/>
          <p:cNvSpPr txBox="1">
            <a:spLocks/>
          </p:cNvSpPr>
          <p:nvPr/>
        </p:nvSpPr>
        <p:spPr>
          <a:xfrm>
            <a:off x="1546860" y="1096225"/>
            <a:ext cx="8763000" cy="919932"/>
          </a:xfrm>
          <a:prstGeom prst="rect">
            <a:avLst/>
          </a:prstGeom>
        </p:spPr>
        <p:txBody>
          <a:bodyPr/>
          <a:lstStyle>
            <a:lvl1pPr algn="l" defTabSz="1219170" rtl="0" eaLnBrk="1" latinLnBrk="0" hangingPunct="1">
              <a:lnSpc>
                <a:spcPct val="100000"/>
              </a:lnSpc>
              <a:spcBef>
                <a:spcPct val="0"/>
              </a:spcBef>
              <a:buNone/>
              <a:defRPr sz="2400" b="0" kern="1200" cap="none" baseline="0">
                <a:solidFill>
                  <a:schemeClr val="tx1"/>
                </a:solidFill>
                <a:latin typeface="+mj-lt"/>
                <a:ea typeface="+mj-ea"/>
                <a:cs typeface="+mj-cs"/>
              </a:defRPr>
            </a:lvl1pPr>
          </a:lstStyle>
          <a:p>
            <a:pPr>
              <a:spcAft>
                <a:spcPts val="450"/>
              </a:spcAft>
            </a:pPr>
            <a:r>
              <a:rPr lang="en-GB" sz="2100" dirty="0">
                <a:solidFill>
                  <a:schemeClr val="accent2"/>
                </a:solidFill>
                <a:latin typeface="+mn-lt"/>
              </a:rPr>
              <a:t> </a:t>
            </a:r>
            <a:br>
              <a:rPr lang="en-GB" sz="2100" dirty="0">
                <a:solidFill>
                  <a:schemeClr val="accent2"/>
                </a:solidFill>
                <a:latin typeface="+mn-lt"/>
              </a:rPr>
            </a:br>
            <a:endParaRPr lang="en-GB" sz="1125" dirty="0">
              <a:solidFill>
                <a:schemeClr val="accent2"/>
              </a:solidFill>
            </a:endParaRPr>
          </a:p>
          <a:p>
            <a:pPr>
              <a:spcAft>
                <a:spcPts val="450"/>
              </a:spcAft>
            </a:pPr>
            <a:endParaRPr lang="en-GB" sz="1125" dirty="0">
              <a:solidFill>
                <a:schemeClr val="accent2"/>
              </a:solidFill>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488" y="2143830"/>
            <a:ext cx="2447858" cy="2410392"/>
          </a:xfrm>
          <a:prstGeom prst="rect">
            <a:avLst/>
          </a:prstGeom>
        </p:spPr>
      </p:pic>
      <p:sp>
        <p:nvSpPr>
          <p:cNvPr id="8" name="TextBox 7"/>
          <p:cNvSpPr txBox="1"/>
          <p:nvPr/>
        </p:nvSpPr>
        <p:spPr bwMode="auto">
          <a:xfrm>
            <a:off x="526423" y="4678513"/>
            <a:ext cx="2881475" cy="963854"/>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a:spcBef>
                <a:spcPts val="450"/>
              </a:spcBef>
            </a:pPr>
            <a:r>
              <a:rPr lang="en-US" sz="1350" dirty="0">
                <a:solidFill>
                  <a:srgbClr val="595959"/>
                </a:solidFill>
              </a:rPr>
              <a:t>Brian Hall </a:t>
            </a:r>
          </a:p>
          <a:p>
            <a:pPr>
              <a:spcBef>
                <a:spcPts val="450"/>
              </a:spcBef>
            </a:pPr>
            <a:r>
              <a:rPr lang="en-US" sz="1200" dirty="0">
                <a:solidFill>
                  <a:srgbClr val="595959"/>
                </a:solidFill>
              </a:rPr>
              <a:t>Manager, Supplier Diversity, Advocacy &amp; SBLO </a:t>
            </a:r>
          </a:p>
          <a:p>
            <a:pPr>
              <a:spcBef>
                <a:spcPts val="450"/>
              </a:spcBef>
            </a:pPr>
            <a:r>
              <a:rPr lang="en-US" sz="1200" dirty="0">
                <a:solidFill>
                  <a:srgbClr val="595959"/>
                </a:solidFill>
              </a:rPr>
              <a:t>Shell Oil Company</a:t>
            </a:r>
          </a:p>
          <a:p>
            <a:pPr marL="151210" indent="-151210" defTabSz="268281">
              <a:lnSpc>
                <a:spcPct val="140000"/>
              </a:lnSpc>
              <a:buClr>
                <a:schemeClr val="accent2"/>
              </a:buClr>
              <a:buSzPct val="85000"/>
              <a:buFont typeface="Wingdings" panose="05000000000000000000" pitchFamily="2" charset="2"/>
              <a:buChar char=""/>
            </a:pPr>
            <a:endParaRPr lang="en-US" sz="1200" dirty="0" err="1">
              <a:solidFill>
                <a:srgbClr val="595959"/>
              </a:solidFill>
            </a:endParaRPr>
          </a:p>
        </p:txBody>
      </p:sp>
      <p:sp>
        <p:nvSpPr>
          <p:cNvPr id="3" name="Rectangle 2">
            <a:extLst>
              <a:ext uri="{FF2B5EF4-FFF2-40B4-BE49-F238E27FC236}">
                <a16:creationId xmlns:a16="http://schemas.microsoft.com/office/drawing/2014/main" xmlns="" id="{C44238A8-EC45-4FD7-B309-D9C6B8AEEF8E}"/>
              </a:ext>
            </a:extLst>
          </p:cNvPr>
          <p:cNvSpPr/>
          <p:nvPr/>
        </p:nvSpPr>
        <p:spPr>
          <a:xfrm>
            <a:off x="1546860" y="1013849"/>
            <a:ext cx="2789507"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srgbClr val="FF0000"/>
                </a:solidFill>
              </a:rPr>
              <a:t>THIS IS SHELL </a:t>
            </a:r>
          </a:p>
        </p:txBody>
      </p:sp>
    </p:spTree>
    <p:extLst>
      <p:ext uri="{BB962C8B-B14F-4D97-AF65-F5344CB8AC3E}">
        <p14:creationId xmlns:p14="http://schemas.microsoft.com/office/powerpoint/2010/main" val="98694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Definitions &amp; cautionary note</a:t>
            </a:r>
          </a:p>
        </p:txBody>
      </p:sp>
      <p:sp>
        <p:nvSpPr>
          <p:cNvPr id="9" name="Content Placeholder 8"/>
          <p:cNvSpPr>
            <a:spLocks noGrp="1"/>
          </p:cNvSpPr>
          <p:nvPr>
            <p:ph sz="quarter" idx="11"/>
          </p:nvPr>
        </p:nvSpPr>
        <p:spPr>
          <a:xfrm>
            <a:off x="381000" y="1751772"/>
            <a:ext cx="8378429" cy="3875122"/>
          </a:xfrm>
        </p:spPr>
        <p:txBody>
          <a:bodyPr/>
          <a:lstStyle/>
          <a:p>
            <a:r>
              <a:rPr lang="en-GB" sz="645" dirty="0"/>
              <a:t>The companies in which Royal Dutch Shell plc directly and indirectly owns investments are separate legal entities. In this presentation “Shell”, “Shell group” and “Royal Dutch Shell” are sometimes used for convenience where references are made to Royal Dutch Shell plc and its subsidiaries in general. Likewise, the words “we”, “us” and “our” are also used to refer to Royal Dutch Shell plc and its subsidiaries in general or to those who work for them. These terms are also used where no useful purpose is served by identifying the particular entity or entities. ‘‘Subsidiaries’’, “Shell subsidiaries” and “Shell companies” as used in this presentation refer to entities over which Royal Dutch Shell plc either directly or indirectly has control. Entities and unincorporated arrangements over which Shell has joint control are generally referred to as “joint ventures” and “joint operations”, respectively.  Entities over which Shell has significant influence but neither control nor joint control are referred to as “associates”. The term “Shell interest” is used for convenience to indicate the direct and/or indirect ownership interest held by Shell in an entity or unincorporated joint arrangement, after exclusion of all third-party interest. </a:t>
            </a:r>
            <a:endParaRPr lang="en-US" sz="645" dirty="0"/>
          </a:p>
          <a:p>
            <a:r>
              <a:rPr lang="en-GB" sz="645" dirty="0"/>
              <a:t> </a:t>
            </a:r>
            <a:endParaRPr lang="en-US" sz="645" dirty="0"/>
          </a:p>
          <a:p>
            <a:r>
              <a:rPr lang="en-GB" sz="645" dirty="0"/>
              <a:t>This presentation contains forward-looking statements (within the meaning of the U.S. Private Securities Litigation Reform Act of 1995) concerning the financial condition, results of operations and businesses of Royal Dutch Shell. All statements other than statements of historical fact are, or may be deemed to be, forward-looking statements. Forward-looking statements are statements of future expectations that are based on management’s current expectations and assumptions and involve known and unknown risks and uncertainties that could cause actual results, performance or events to differ materially from those expressed or implied in these statements. Forward-looking statements include, among other things, statements concerning the potential exposure of Royal Dutch Shell to market risks and statements expressing management’s expectations, beliefs, estimates, forecasts, projections and assumptions. These forward-looking statements are identified by their use of terms and phrases such as “aim”, “ambition’, ‘‘anticipate’’, ‘‘believe’’, ‘‘could’’, ‘‘estimate’’, ‘‘expect’’, ‘‘goals’’, ‘‘intend’’, ‘‘may’’, ‘‘objectives’’, ‘‘outlook’’, ‘‘plan’’, ‘‘probably’’, ‘‘project’’, ‘‘risks’’, “schedule”, ‘‘seek’’, ‘‘should’’, ‘‘target’’, ‘‘will’’ and similar terms and phrases. There are a number of factors that could affect the future operations of Royal Dutch Shell and could cause those results to differ materially from those expressed in the forward-looking statements included in this presentation, including (without limitation): (a) price fluctuations in crude oil and natural gas; (b) changes in demand for Shell’s products; (c) currency fluctuations; (d) drilling and production results; (e) reserves estimates; (f) loss of market share and industry competition; (g) environmental and physical risks; (h) risks associated with the identification of suitable potential acquisition properties and targets, and successful negotiation and completion of such transactions; (i) the risk of doing business in developing countries and countries subject to international sanctions; (j) legislative, fiscal and regulatory developments including regulatory measures addressing climate change; (k) economic and financial market conditions in various countries and regions; (l) political risks, including the risks of expropriation and renegotiation of the terms of contracts with governmental entities, delays or advancements in the approval of projects and delays in the reimbursement for shared costs; and (m) changes in trading conditions. No assurance is provided that future dividend payments will match or exceed previous dividend payments.  All forward-looking statements contained in this presentation are expressly qualified in their entirety by the cautionary statements contained or referred to in this section. Readers should not place undue reliance on forward-looking statements. Additional risk factors that may affect future results are contained in Royal Dutch Shell’s Form 20-F for the year ended December 31, 2017 (available at </a:t>
            </a:r>
            <a:r>
              <a:rPr lang="en-GB" sz="645" u="sng" dirty="0">
                <a:hlinkClick r:id="rId3"/>
              </a:rPr>
              <a:t>www.shell.com/investor</a:t>
            </a:r>
            <a:r>
              <a:rPr lang="en-GB" sz="645" dirty="0"/>
              <a:t> and </a:t>
            </a:r>
            <a:r>
              <a:rPr lang="en-GB" sz="645" u="sng" dirty="0">
                <a:hlinkClick r:id="rId4"/>
              </a:rPr>
              <a:t>www.sec.gov</a:t>
            </a:r>
            <a:r>
              <a:rPr lang="en-GB" sz="645" dirty="0"/>
              <a:t> ). These risk factors also expressly qualify all forward-looking statements contained in this presentation and should be considered by the reader.  Each forward-looking statement speaks only as of the date of this presentation, </a:t>
            </a:r>
            <a:r>
              <a:rPr lang="en-GB" sz="645" dirty="0">
                <a:solidFill>
                  <a:srgbClr val="DD1D21"/>
                </a:solidFill>
              </a:rPr>
              <a:t>May 28, 2019</a:t>
            </a:r>
            <a:r>
              <a:rPr lang="en-GB" sz="645" dirty="0"/>
              <a:t>. Neither Royal Dutch Shell plc nor any of its subsidiaries undertake any obligation to publicly update or revise any forward-looking statement as a result of new information, future events or other information. In light of these risks, results could differ materially from those stated, implied or inferred from the forward-looking statements contained in this presentation.</a:t>
            </a:r>
            <a:endParaRPr lang="en-US" sz="645" dirty="0"/>
          </a:p>
          <a:p>
            <a:r>
              <a:rPr lang="en-GB" sz="645" dirty="0"/>
              <a:t> </a:t>
            </a:r>
            <a:endParaRPr lang="en-US" sz="645" dirty="0"/>
          </a:p>
          <a:p>
            <a:r>
              <a:rPr lang="en-GB" sz="645" dirty="0"/>
              <a:t>We may have used certain terms, such as resources, in this presentation that the United States Securities and Exchange Commission (SEC) strictly prohibits us from including in our filings with the SEC.  U.S. Investors are urged to consider closely the disclosure in our Form 20-F, File No 1-32575, available on the SEC website www.sec.gov. </a:t>
            </a:r>
            <a:endParaRPr lang="en-US" sz="645" dirty="0"/>
          </a:p>
        </p:txBody>
      </p:sp>
      <p:sp>
        <p:nvSpPr>
          <p:cNvPr id="5" name="Date Placeholder 4"/>
          <p:cNvSpPr>
            <a:spLocks noGrp="1"/>
          </p:cNvSpPr>
          <p:nvPr>
            <p:ph type="dt" sz="half" idx="2"/>
          </p:nvPr>
        </p:nvSpPr>
        <p:spPr/>
        <p:txBody>
          <a:bodyPr/>
          <a:lstStyle/>
          <a:p>
            <a:pPr>
              <a:defRPr/>
            </a:pPr>
            <a:r>
              <a:rPr lang="en-GB" noProof="1"/>
              <a:t>March  2019</a:t>
            </a:r>
          </a:p>
        </p:txBody>
      </p:sp>
      <p:sp>
        <p:nvSpPr>
          <p:cNvPr id="6" name="Slide Number Placeholder 5"/>
          <p:cNvSpPr>
            <a:spLocks noGrp="1"/>
          </p:cNvSpPr>
          <p:nvPr>
            <p:ph type="sldNum" sz="quarter" idx="4"/>
          </p:nvPr>
        </p:nvSpPr>
        <p:spPr/>
        <p:txBody>
          <a:bodyPr/>
          <a:lstStyle/>
          <a:p>
            <a:fld id="{D32BAE6A-B452-4007-8177-56DD051636F9}" type="slidenum">
              <a:rPr lang="en-GB" noProof="1" smtClean="0"/>
              <a:pPr/>
              <a:t>23</a:t>
            </a:fld>
            <a:endParaRPr lang="en-GB" noProof="1"/>
          </a:p>
        </p:txBody>
      </p:sp>
      <p:sp>
        <p:nvSpPr>
          <p:cNvPr id="7" name="Footer Placeholder 6"/>
          <p:cNvSpPr>
            <a:spLocks noGrp="1"/>
          </p:cNvSpPr>
          <p:nvPr>
            <p:ph type="ftr" sz="quarter" idx="3"/>
          </p:nvPr>
        </p:nvSpPr>
        <p:spPr/>
        <p:txBody>
          <a:bodyPr/>
          <a:lstStyle/>
          <a:p>
            <a:pPr>
              <a:defRPr/>
            </a:pPr>
            <a:r>
              <a:rPr lang="en-GB" noProof="1"/>
              <a:t> </a:t>
            </a:r>
          </a:p>
        </p:txBody>
      </p:sp>
    </p:spTree>
    <p:extLst>
      <p:ext uri="{BB962C8B-B14F-4D97-AF65-F5344CB8AC3E}">
        <p14:creationId xmlns:p14="http://schemas.microsoft.com/office/powerpoint/2010/main" val="313891571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ELL PPT Art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1714" cy="5143500"/>
          </a:xfrm>
          <a:prstGeom prst="rect">
            <a:avLst/>
          </a:prstGeom>
        </p:spPr>
      </p:pic>
      <p:sp>
        <p:nvSpPr>
          <p:cNvPr id="5" name="Title 1"/>
          <p:cNvSpPr txBox="1">
            <a:spLocks/>
          </p:cNvSpPr>
          <p:nvPr/>
        </p:nvSpPr>
        <p:spPr>
          <a:xfrm>
            <a:off x="1486277" y="1109911"/>
            <a:ext cx="8378429" cy="564356"/>
          </a:xfrm>
          <a:prstGeom prst="rect">
            <a:avLst/>
          </a:prstGeom>
        </p:spPr>
        <p:txBody>
          <a:bodyPr/>
          <a:lstStyle>
            <a:lvl1pPr algn="l" defTabSz="1219170" rtl="0" eaLnBrk="1" latinLnBrk="0" hangingPunct="1">
              <a:lnSpc>
                <a:spcPct val="100000"/>
              </a:lnSpc>
              <a:spcBef>
                <a:spcPct val="0"/>
              </a:spcBef>
              <a:buNone/>
              <a:defRPr sz="2400" b="0" kern="1200" cap="none" baseline="0">
                <a:solidFill>
                  <a:schemeClr val="tx1"/>
                </a:solidFill>
                <a:latin typeface="+mj-lt"/>
                <a:ea typeface="+mj-ea"/>
                <a:cs typeface="+mj-cs"/>
              </a:defRPr>
            </a:lvl1pPr>
          </a:lstStyle>
          <a:p>
            <a:r>
              <a:rPr lang="en-GB" sz="2100" dirty="0">
                <a:latin typeface="+mn-lt"/>
              </a:rPr>
              <a:t>DELIVER TODAY, PREPARE FOR TOMORROW</a:t>
            </a:r>
            <a:r>
              <a:rPr lang="en-GB" dirty="0">
                <a:latin typeface="+mn-lt"/>
              </a:rPr>
              <a:t/>
            </a:r>
            <a:br>
              <a:rPr lang="en-GB" dirty="0">
                <a:latin typeface="+mn-lt"/>
              </a:rPr>
            </a:br>
            <a:r>
              <a:rPr lang="en-GB" sz="1500" dirty="0">
                <a:latin typeface="+mn-lt"/>
              </a:rPr>
              <a:t>SHELL FACTS AND IMPACT </a:t>
            </a:r>
          </a:p>
        </p:txBody>
      </p:sp>
      <p:sp>
        <p:nvSpPr>
          <p:cNvPr id="6" name="Rectangle 5"/>
          <p:cNvSpPr/>
          <p:nvPr/>
        </p:nvSpPr>
        <p:spPr>
          <a:xfrm>
            <a:off x="3597965" y="3890677"/>
            <a:ext cx="5783714" cy="157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40000"/>
              </a:lnSpc>
            </a:pPr>
            <a:r>
              <a:rPr lang="en-US" sz="1200" dirty="0">
                <a:solidFill>
                  <a:srgbClr val="DD1D21"/>
                </a:solidFill>
                <a:latin typeface="+mj-lt"/>
              </a:rPr>
              <a:t>Royal-Dutch Shell </a:t>
            </a:r>
          </a:p>
          <a:p>
            <a:pPr marL="214313" indent="-214313">
              <a:lnSpc>
                <a:spcPct val="140000"/>
              </a:lnSpc>
              <a:buFont typeface="Wingdings" charset="2"/>
              <a:buChar char="§"/>
            </a:pPr>
            <a:r>
              <a:rPr lang="en-US" sz="1200" dirty="0">
                <a:solidFill>
                  <a:srgbClr val="DD1D21"/>
                </a:solidFill>
                <a:latin typeface="+mj-lt"/>
              </a:rPr>
              <a:t>70+ COUNTRIES</a:t>
            </a:r>
          </a:p>
          <a:p>
            <a:pPr marL="214313" indent="-214313">
              <a:lnSpc>
                <a:spcPct val="140000"/>
              </a:lnSpc>
              <a:buFont typeface="Wingdings" charset="2"/>
              <a:buChar char="§"/>
            </a:pPr>
            <a:r>
              <a:rPr lang="en-US" sz="1200" dirty="0">
                <a:solidFill>
                  <a:srgbClr val="DD1D21"/>
                </a:solidFill>
                <a:latin typeface="+mj-lt"/>
              </a:rPr>
              <a:t>92,000 EMPLOYEES</a:t>
            </a:r>
          </a:p>
          <a:p>
            <a:pPr marL="214313" indent="-214313">
              <a:lnSpc>
                <a:spcPct val="140000"/>
              </a:lnSpc>
              <a:buFont typeface="Wingdings" charset="2"/>
              <a:buChar char="§"/>
            </a:pPr>
            <a:r>
              <a:rPr lang="en-US" sz="1200" dirty="0">
                <a:solidFill>
                  <a:srgbClr val="DD1D21"/>
                </a:solidFill>
                <a:latin typeface="+mj-lt"/>
              </a:rPr>
              <a:t>57.1 MILLION TONNES OF LNG SOLD DURING THE YEAR</a:t>
            </a:r>
          </a:p>
          <a:p>
            <a:pPr marL="214313" indent="-214313">
              <a:lnSpc>
                <a:spcPct val="140000"/>
              </a:lnSpc>
              <a:buFont typeface="Wingdings" charset="2"/>
              <a:buChar char="§"/>
            </a:pPr>
            <a:r>
              <a:rPr lang="en-US" sz="1200" dirty="0">
                <a:solidFill>
                  <a:srgbClr val="DD1D21"/>
                </a:solidFill>
                <a:latin typeface="+mj-lt"/>
              </a:rPr>
              <a:t>22 REFINERIES </a:t>
            </a:r>
          </a:p>
          <a:p>
            <a:pPr marL="214313" indent="-214313">
              <a:lnSpc>
                <a:spcPct val="140000"/>
              </a:lnSpc>
              <a:buFont typeface="Wingdings" charset="2"/>
              <a:buChar char="§"/>
            </a:pPr>
            <a:r>
              <a:rPr lang="en-US" sz="1200" dirty="0">
                <a:solidFill>
                  <a:srgbClr val="DD1D21"/>
                </a:solidFill>
                <a:latin typeface="+mj-lt"/>
              </a:rPr>
              <a:t>3.7 MILLION BARRELS OF OIL EQUIVALENT WE PRODUCE PER DAY</a:t>
            </a:r>
          </a:p>
          <a:p>
            <a:pPr>
              <a:lnSpc>
                <a:spcPct val="90000"/>
              </a:lnSpc>
            </a:pPr>
            <a:endParaRPr lang="en-GB" sz="1200" dirty="0">
              <a:solidFill>
                <a:srgbClr val="FF0000"/>
              </a:solidFill>
            </a:endParaRPr>
          </a:p>
          <a:p>
            <a:endParaRPr lang="en-US" sz="1200" dirty="0"/>
          </a:p>
          <a:p>
            <a:endParaRPr lang="en-US" sz="1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012" y="2471154"/>
            <a:ext cx="3182658" cy="1342684"/>
          </a:xfrm>
          <a:prstGeom prst="rect">
            <a:avLst/>
          </a:prstGeom>
        </p:spPr>
      </p:pic>
      <p:sp>
        <p:nvSpPr>
          <p:cNvPr id="12" name="TextBox 11"/>
          <p:cNvSpPr txBox="1"/>
          <p:nvPr/>
        </p:nvSpPr>
        <p:spPr bwMode="auto">
          <a:xfrm>
            <a:off x="777617" y="5595104"/>
            <a:ext cx="4328160" cy="19389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40000"/>
              </a:lnSpc>
              <a:buClr>
                <a:schemeClr val="accent2"/>
              </a:buClr>
              <a:buSzPct val="85000"/>
            </a:pPr>
            <a:r>
              <a:rPr lang="en-US" sz="900" dirty="0">
                <a:solidFill>
                  <a:schemeClr val="accent1"/>
                </a:solidFill>
              </a:rPr>
              <a:t>https://eu001-sp.shell.com/sites/AAAAA1605/UI/ERUS/SR/</a:t>
            </a:r>
            <a:r>
              <a:rPr lang="en-US" sz="900" dirty="0" err="1">
                <a:solidFill>
                  <a:schemeClr val="accent1"/>
                </a:solidFill>
              </a:rPr>
              <a:t>default.aspx</a:t>
            </a:r>
            <a:endParaRPr lang="en-US" sz="900" dirty="0">
              <a:solidFill>
                <a:schemeClr val="accent1"/>
              </a:solidFill>
            </a:endParaRPr>
          </a:p>
        </p:txBody>
      </p:sp>
      <p:pic>
        <p:nvPicPr>
          <p:cNvPr id="2" name="Picture 1">
            <a:extLst>
              <a:ext uri="{FF2B5EF4-FFF2-40B4-BE49-F238E27FC236}">
                <a16:creationId xmlns:a16="http://schemas.microsoft.com/office/drawing/2014/main" xmlns="" id="{ADC8F3A6-2DE9-42BD-9760-EB04F3E89FD9}"/>
              </a:ext>
            </a:extLst>
          </p:cNvPr>
          <p:cNvPicPr>
            <a:picLocks noChangeAspect="1"/>
          </p:cNvPicPr>
          <p:nvPr/>
        </p:nvPicPr>
        <p:blipFill>
          <a:blip r:embed="rId4"/>
          <a:stretch>
            <a:fillRect/>
          </a:stretch>
        </p:blipFill>
        <p:spPr>
          <a:xfrm>
            <a:off x="447567" y="2101367"/>
            <a:ext cx="4508383" cy="1124810"/>
          </a:xfrm>
          <a:prstGeom prst="rect">
            <a:avLst/>
          </a:prstGeom>
        </p:spPr>
      </p:pic>
      <p:pic>
        <p:nvPicPr>
          <p:cNvPr id="3" name="Picture 2">
            <a:extLst>
              <a:ext uri="{FF2B5EF4-FFF2-40B4-BE49-F238E27FC236}">
                <a16:creationId xmlns:a16="http://schemas.microsoft.com/office/drawing/2014/main" xmlns="" id="{E4B3175B-1398-41FB-A5FB-D9534D3E8351}"/>
              </a:ext>
            </a:extLst>
          </p:cNvPr>
          <p:cNvPicPr>
            <a:picLocks noChangeAspect="1"/>
          </p:cNvPicPr>
          <p:nvPr/>
        </p:nvPicPr>
        <p:blipFill>
          <a:blip r:embed="rId5"/>
          <a:stretch>
            <a:fillRect/>
          </a:stretch>
        </p:blipFill>
        <p:spPr>
          <a:xfrm>
            <a:off x="447567" y="3590344"/>
            <a:ext cx="3097720" cy="1640592"/>
          </a:xfrm>
          <a:prstGeom prst="rect">
            <a:avLst/>
          </a:prstGeom>
        </p:spPr>
      </p:pic>
    </p:spTree>
    <p:extLst>
      <p:ext uri="{BB962C8B-B14F-4D97-AF65-F5344CB8AC3E}">
        <p14:creationId xmlns:p14="http://schemas.microsoft.com/office/powerpoint/2010/main" val="1225165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le 1"/>
          <p:cNvSpPr>
            <a:spLocks noGrp="1"/>
          </p:cNvSpPr>
          <p:nvPr>
            <p:ph type="title"/>
          </p:nvPr>
        </p:nvSpPr>
        <p:spPr>
          <a:prstGeom prst="rect">
            <a:avLst/>
          </a:prstGeom>
        </p:spPr>
        <p:txBody>
          <a:bodyPr/>
          <a:lstStyle/>
          <a:p>
            <a:r>
              <a:rPr lang="en-US" dirty="0"/>
              <a:t>Shell business overview</a:t>
            </a:r>
          </a:p>
        </p:txBody>
      </p:sp>
      <p:cxnSp>
        <p:nvCxnSpPr>
          <p:cNvPr id="157" name="Straight Connector 156"/>
          <p:cNvCxnSpPr/>
          <p:nvPr/>
        </p:nvCxnSpPr>
        <p:spPr>
          <a:xfrm>
            <a:off x="381000" y="3504331"/>
            <a:ext cx="3267772" cy="0"/>
          </a:xfrm>
          <a:prstGeom prst="line">
            <a:avLst/>
          </a:prstGeom>
          <a:grpFill/>
          <a:ln w="9525" cmpd="sng">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293179" y="2291036"/>
            <a:ext cx="3467071" cy="0"/>
          </a:xfrm>
          <a:prstGeom prst="line">
            <a:avLst/>
          </a:prstGeom>
          <a:grpFill/>
          <a:ln w="9525" cmpd="sng">
            <a:solidFill>
              <a:srgbClr val="009EB4"/>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111837" y="2415157"/>
            <a:ext cx="1667161" cy="550219"/>
            <a:chOff x="513309" y="2019149"/>
            <a:chExt cx="2222881" cy="733624"/>
          </a:xfrm>
        </p:grpSpPr>
        <p:grpSp>
          <p:nvGrpSpPr>
            <p:cNvPr id="58" name="Group 57"/>
            <p:cNvGrpSpPr>
              <a:grpSpLocks noChangeAspect="1"/>
            </p:cNvGrpSpPr>
            <p:nvPr/>
          </p:nvGrpSpPr>
          <p:grpSpPr>
            <a:xfrm>
              <a:off x="1765325" y="2019149"/>
              <a:ext cx="637999" cy="310378"/>
              <a:chOff x="4132263" y="95250"/>
              <a:chExt cx="704850" cy="342900"/>
            </a:xfrm>
            <a:solidFill>
              <a:srgbClr val="009EB4"/>
            </a:solidFill>
          </p:grpSpPr>
          <p:sp>
            <p:nvSpPr>
              <p:cNvPr id="59" name="Freeform 11"/>
              <p:cNvSpPr>
                <a:spLocks/>
              </p:cNvSpPr>
              <p:nvPr/>
            </p:nvSpPr>
            <p:spPr bwMode="auto">
              <a:xfrm>
                <a:off x="4195763" y="323850"/>
                <a:ext cx="117475" cy="57150"/>
              </a:xfrm>
              <a:custGeom>
                <a:avLst/>
                <a:gdLst>
                  <a:gd name="T0" fmla="*/ 38 w 74"/>
                  <a:gd name="T1" fmla="*/ 36 h 36"/>
                  <a:gd name="T2" fmla="*/ 38 w 74"/>
                  <a:gd name="T3" fmla="*/ 36 h 36"/>
                  <a:gd name="T4" fmla="*/ 44 w 74"/>
                  <a:gd name="T5" fmla="*/ 36 h 36"/>
                  <a:gd name="T6" fmla="*/ 52 w 74"/>
                  <a:gd name="T7" fmla="*/ 34 h 36"/>
                  <a:gd name="T8" fmla="*/ 58 w 74"/>
                  <a:gd name="T9" fmla="*/ 30 h 36"/>
                  <a:gd name="T10" fmla="*/ 64 w 74"/>
                  <a:gd name="T11" fmla="*/ 26 h 36"/>
                  <a:gd name="T12" fmla="*/ 68 w 74"/>
                  <a:gd name="T13" fmla="*/ 20 h 36"/>
                  <a:gd name="T14" fmla="*/ 72 w 74"/>
                  <a:gd name="T15" fmla="*/ 14 h 36"/>
                  <a:gd name="T16" fmla="*/ 74 w 74"/>
                  <a:gd name="T17" fmla="*/ 6 h 36"/>
                  <a:gd name="T18" fmla="*/ 74 w 74"/>
                  <a:gd name="T19" fmla="*/ 0 h 36"/>
                  <a:gd name="T20" fmla="*/ 68 w 74"/>
                  <a:gd name="T21" fmla="*/ 0 h 36"/>
                  <a:gd name="T22" fmla="*/ 68 w 74"/>
                  <a:gd name="T23" fmla="*/ 0 h 36"/>
                  <a:gd name="T24" fmla="*/ 68 w 74"/>
                  <a:gd name="T25" fmla="*/ 6 h 36"/>
                  <a:gd name="T26" fmla="*/ 66 w 74"/>
                  <a:gd name="T27" fmla="*/ 12 h 36"/>
                  <a:gd name="T28" fmla="*/ 60 w 74"/>
                  <a:gd name="T29" fmla="*/ 22 h 36"/>
                  <a:gd name="T30" fmla="*/ 50 w 74"/>
                  <a:gd name="T31" fmla="*/ 28 h 36"/>
                  <a:gd name="T32" fmla="*/ 44 w 74"/>
                  <a:gd name="T33" fmla="*/ 30 h 36"/>
                  <a:gd name="T34" fmla="*/ 38 w 74"/>
                  <a:gd name="T35" fmla="*/ 30 h 36"/>
                  <a:gd name="T36" fmla="*/ 38 w 74"/>
                  <a:gd name="T37" fmla="*/ 30 h 36"/>
                  <a:gd name="T38" fmla="*/ 32 w 74"/>
                  <a:gd name="T39" fmla="*/ 30 h 36"/>
                  <a:gd name="T40" fmla="*/ 26 w 74"/>
                  <a:gd name="T41" fmla="*/ 28 h 36"/>
                  <a:gd name="T42" fmla="*/ 16 w 74"/>
                  <a:gd name="T43" fmla="*/ 22 h 36"/>
                  <a:gd name="T44" fmla="*/ 8 w 74"/>
                  <a:gd name="T45" fmla="*/ 12 h 36"/>
                  <a:gd name="T46" fmla="*/ 8 w 74"/>
                  <a:gd name="T47" fmla="*/ 6 h 36"/>
                  <a:gd name="T48" fmla="*/ 6 w 74"/>
                  <a:gd name="T49" fmla="*/ 0 h 36"/>
                  <a:gd name="T50" fmla="*/ 0 w 74"/>
                  <a:gd name="T51" fmla="*/ 0 h 36"/>
                  <a:gd name="T52" fmla="*/ 0 w 74"/>
                  <a:gd name="T53" fmla="*/ 0 h 36"/>
                  <a:gd name="T54" fmla="*/ 0 w 74"/>
                  <a:gd name="T55" fmla="*/ 6 h 36"/>
                  <a:gd name="T56" fmla="*/ 2 w 74"/>
                  <a:gd name="T57" fmla="*/ 14 h 36"/>
                  <a:gd name="T58" fmla="*/ 6 w 74"/>
                  <a:gd name="T59" fmla="*/ 20 h 36"/>
                  <a:gd name="T60" fmla="*/ 10 w 74"/>
                  <a:gd name="T61" fmla="*/ 26 h 36"/>
                  <a:gd name="T62" fmla="*/ 16 w 74"/>
                  <a:gd name="T63" fmla="*/ 30 h 36"/>
                  <a:gd name="T64" fmla="*/ 22 w 74"/>
                  <a:gd name="T65" fmla="*/ 34 h 36"/>
                  <a:gd name="T66" fmla="*/ 30 w 74"/>
                  <a:gd name="T67" fmla="*/ 36 h 36"/>
                  <a:gd name="T68" fmla="*/ 38 w 7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36">
                    <a:moveTo>
                      <a:pt x="38" y="36"/>
                    </a:moveTo>
                    <a:lnTo>
                      <a:pt x="38" y="36"/>
                    </a:lnTo>
                    <a:lnTo>
                      <a:pt x="44" y="36"/>
                    </a:lnTo>
                    <a:lnTo>
                      <a:pt x="52" y="34"/>
                    </a:lnTo>
                    <a:lnTo>
                      <a:pt x="58" y="30"/>
                    </a:lnTo>
                    <a:lnTo>
                      <a:pt x="64" y="26"/>
                    </a:lnTo>
                    <a:lnTo>
                      <a:pt x="68" y="20"/>
                    </a:lnTo>
                    <a:lnTo>
                      <a:pt x="72" y="14"/>
                    </a:lnTo>
                    <a:lnTo>
                      <a:pt x="74" y="6"/>
                    </a:lnTo>
                    <a:lnTo>
                      <a:pt x="74" y="0"/>
                    </a:lnTo>
                    <a:lnTo>
                      <a:pt x="68" y="0"/>
                    </a:lnTo>
                    <a:lnTo>
                      <a:pt x="68" y="0"/>
                    </a:lnTo>
                    <a:lnTo>
                      <a:pt x="68" y="6"/>
                    </a:lnTo>
                    <a:lnTo>
                      <a:pt x="66" y="12"/>
                    </a:lnTo>
                    <a:lnTo>
                      <a:pt x="60" y="22"/>
                    </a:lnTo>
                    <a:lnTo>
                      <a:pt x="50" y="28"/>
                    </a:lnTo>
                    <a:lnTo>
                      <a:pt x="44" y="30"/>
                    </a:lnTo>
                    <a:lnTo>
                      <a:pt x="38" y="30"/>
                    </a:lnTo>
                    <a:lnTo>
                      <a:pt x="38" y="30"/>
                    </a:lnTo>
                    <a:lnTo>
                      <a:pt x="32" y="30"/>
                    </a:lnTo>
                    <a:lnTo>
                      <a:pt x="26" y="28"/>
                    </a:lnTo>
                    <a:lnTo>
                      <a:pt x="16" y="22"/>
                    </a:lnTo>
                    <a:lnTo>
                      <a:pt x="8" y="12"/>
                    </a:lnTo>
                    <a:lnTo>
                      <a:pt x="8" y="6"/>
                    </a:lnTo>
                    <a:lnTo>
                      <a:pt x="6" y="0"/>
                    </a:lnTo>
                    <a:lnTo>
                      <a:pt x="0" y="0"/>
                    </a:lnTo>
                    <a:lnTo>
                      <a:pt x="0" y="0"/>
                    </a:lnTo>
                    <a:lnTo>
                      <a:pt x="0" y="6"/>
                    </a:lnTo>
                    <a:lnTo>
                      <a:pt x="2" y="14"/>
                    </a:lnTo>
                    <a:lnTo>
                      <a:pt x="6" y="20"/>
                    </a:lnTo>
                    <a:lnTo>
                      <a:pt x="10" y="26"/>
                    </a:lnTo>
                    <a:lnTo>
                      <a:pt x="16" y="30"/>
                    </a:lnTo>
                    <a:lnTo>
                      <a:pt x="22" y="34"/>
                    </a:lnTo>
                    <a:lnTo>
                      <a:pt x="30" y="36"/>
                    </a:lnTo>
                    <a:lnTo>
                      <a:pt x="38"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60" name="Freeform 12"/>
              <p:cNvSpPr>
                <a:spLocks/>
              </p:cNvSpPr>
              <p:nvPr/>
            </p:nvSpPr>
            <p:spPr bwMode="auto">
              <a:xfrm>
                <a:off x="4195763" y="323850"/>
                <a:ext cx="117475" cy="57150"/>
              </a:xfrm>
              <a:custGeom>
                <a:avLst/>
                <a:gdLst>
                  <a:gd name="T0" fmla="*/ 38 w 74"/>
                  <a:gd name="T1" fmla="*/ 36 h 36"/>
                  <a:gd name="T2" fmla="*/ 38 w 74"/>
                  <a:gd name="T3" fmla="*/ 36 h 36"/>
                  <a:gd name="T4" fmla="*/ 44 w 74"/>
                  <a:gd name="T5" fmla="*/ 36 h 36"/>
                  <a:gd name="T6" fmla="*/ 52 w 74"/>
                  <a:gd name="T7" fmla="*/ 34 h 36"/>
                  <a:gd name="T8" fmla="*/ 58 w 74"/>
                  <a:gd name="T9" fmla="*/ 30 h 36"/>
                  <a:gd name="T10" fmla="*/ 64 w 74"/>
                  <a:gd name="T11" fmla="*/ 26 h 36"/>
                  <a:gd name="T12" fmla="*/ 68 w 74"/>
                  <a:gd name="T13" fmla="*/ 20 h 36"/>
                  <a:gd name="T14" fmla="*/ 72 w 74"/>
                  <a:gd name="T15" fmla="*/ 14 h 36"/>
                  <a:gd name="T16" fmla="*/ 74 w 74"/>
                  <a:gd name="T17" fmla="*/ 6 h 36"/>
                  <a:gd name="T18" fmla="*/ 74 w 74"/>
                  <a:gd name="T19" fmla="*/ 0 h 36"/>
                  <a:gd name="T20" fmla="*/ 68 w 74"/>
                  <a:gd name="T21" fmla="*/ 0 h 36"/>
                  <a:gd name="T22" fmla="*/ 68 w 74"/>
                  <a:gd name="T23" fmla="*/ 0 h 36"/>
                  <a:gd name="T24" fmla="*/ 68 w 74"/>
                  <a:gd name="T25" fmla="*/ 6 h 36"/>
                  <a:gd name="T26" fmla="*/ 66 w 74"/>
                  <a:gd name="T27" fmla="*/ 12 h 36"/>
                  <a:gd name="T28" fmla="*/ 60 w 74"/>
                  <a:gd name="T29" fmla="*/ 22 h 36"/>
                  <a:gd name="T30" fmla="*/ 50 w 74"/>
                  <a:gd name="T31" fmla="*/ 28 h 36"/>
                  <a:gd name="T32" fmla="*/ 44 w 74"/>
                  <a:gd name="T33" fmla="*/ 30 h 36"/>
                  <a:gd name="T34" fmla="*/ 38 w 74"/>
                  <a:gd name="T35" fmla="*/ 30 h 36"/>
                  <a:gd name="T36" fmla="*/ 38 w 74"/>
                  <a:gd name="T37" fmla="*/ 30 h 36"/>
                  <a:gd name="T38" fmla="*/ 32 w 74"/>
                  <a:gd name="T39" fmla="*/ 30 h 36"/>
                  <a:gd name="T40" fmla="*/ 26 w 74"/>
                  <a:gd name="T41" fmla="*/ 28 h 36"/>
                  <a:gd name="T42" fmla="*/ 16 w 74"/>
                  <a:gd name="T43" fmla="*/ 22 h 36"/>
                  <a:gd name="T44" fmla="*/ 8 w 74"/>
                  <a:gd name="T45" fmla="*/ 12 h 36"/>
                  <a:gd name="T46" fmla="*/ 8 w 74"/>
                  <a:gd name="T47" fmla="*/ 6 h 36"/>
                  <a:gd name="T48" fmla="*/ 6 w 74"/>
                  <a:gd name="T49" fmla="*/ 0 h 36"/>
                  <a:gd name="T50" fmla="*/ 0 w 74"/>
                  <a:gd name="T51" fmla="*/ 0 h 36"/>
                  <a:gd name="T52" fmla="*/ 0 w 74"/>
                  <a:gd name="T53" fmla="*/ 0 h 36"/>
                  <a:gd name="T54" fmla="*/ 0 w 74"/>
                  <a:gd name="T55" fmla="*/ 6 h 36"/>
                  <a:gd name="T56" fmla="*/ 2 w 74"/>
                  <a:gd name="T57" fmla="*/ 14 h 36"/>
                  <a:gd name="T58" fmla="*/ 6 w 74"/>
                  <a:gd name="T59" fmla="*/ 20 h 36"/>
                  <a:gd name="T60" fmla="*/ 10 w 74"/>
                  <a:gd name="T61" fmla="*/ 26 h 36"/>
                  <a:gd name="T62" fmla="*/ 16 w 74"/>
                  <a:gd name="T63" fmla="*/ 30 h 36"/>
                  <a:gd name="T64" fmla="*/ 22 w 74"/>
                  <a:gd name="T65" fmla="*/ 34 h 36"/>
                  <a:gd name="T66" fmla="*/ 30 w 74"/>
                  <a:gd name="T67" fmla="*/ 36 h 36"/>
                  <a:gd name="T68" fmla="*/ 38 w 7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36">
                    <a:moveTo>
                      <a:pt x="38" y="36"/>
                    </a:moveTo>
                    <a:lnTo>
                      <a:pt x="38" y="36"/>
                    </a:lnTo>
                    <a:lnTo>
                      <a:pt x="44" y="36"/>
                    </a:lnTo>
                    <a:lnTo>
                      <a:pt x="52" y="34"/>
                    </a:lnTo>
                    <a:lnTo>
                      <a:pt x="58" y="30"/>
                    </a:lnTo>
                    <a:lnTo>
                      <a:pt x="64" y="26"/>
                    </a:lnTo>
                    <a:lnTo>
                      <a:pt x="68" y="20"/>
                    </a:lnTo>
                    <a:lnTo>
                      <a:pt x="72" y="14"/>
                    </a:lnTo>
                    <a:lnTo>
                      <a:pt x="74" y="6"/>
                    </a:lnTo>
                    <a:lnTo>
                      <a:pt x="74" y="0"/>
                    </a:lnTo>
                    <a:lnTo>
                      <a:pt x="68" y="0"/>
                    </a:lnTo>
                    <a:lnTo>
                      <a:pt x="68" y="0"/>
                    </a:lnTo>
                    <a:lnTo>
                      <a:pt x="68" y="6"/>
                    </a:lnTo>
                    <a:lnTo>
                      <a:pt x="66" y="12"/>
                    </a:lnTo>
                    <a:lnTo>
                      <a:pt x="60" y="22"/>
                    </a:lnTo>
                    <a:lnTo>
                      <a:pt x="50" y="28"/>
                    </a:lnTo>
                    <a:lnTo>
                      <a:pt x="44" y="30"/>
                    </a:lnTo>
                    <a:lnTo>
                      <a:pt x="38" y="30"/>
                    </a:lnTo>
                    <a:lnTo>
                      <a:pt x="38" y="30"/>
                    </a:lnTo>
                    <a:lnTo>
                      <a:pt x="32" y="30"/>
                    </a:lnTo>
                    <a:lnTo>
                      <a:pt x="26" y="28"/>
                    </a:lnTo>
                    <a:lnTo>
                      <a:pt x="16" y="22"/>
                    </a:lnTo>
                    <a:lnTo>
                      <a:pt x="8" y="12"/>
                    </a:lnTo>
                    <a:lnTo>
                      <a:pt x="8" y="6"/>
                    </a:lnTo>
                    <a:lnTo>
                      <a:pt x="6" y="0"/>
                    </a:lnTo>
                    <a:lnTo>
                      <a:pt x="0" y="0"/>
                    </a:lnTo>
                    <a:lnTo>
                      <a:pt x="0" y="0"/>
                    </a:lnTo>
                    <a:lnTo>
                      <a:pt x="0" y="6"/>
                    </a:lnTo>
                    <a:lnTo>
                      <a:pt x="2" y="14"/>
                    </a:lnTo>
                    <a:lnTo>
                      <a:pt x="6" y="20"/>
                    </a:lnTo>
                    <a:lnTo>
                      <a:pt x="10" y="26"/>
                    </a:lnTo>
                    <a:lnTo>
                      <a:pt x="16" y="30"/>
                    </a:lnTo>
                    <a:lnTo>
                      <a:pt x="22" y="34"/>
                    </a:lnTo>
                    <a:lnTo>
                      <a:pt x="30" y="36"/>
                    </a:lnTo>
                    <a:lnTo>
                      <a:pt x="38" y="3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61" name="Freeform 13"/>
              <p:cNvSpPr>
                <a:spLocks/>
              </p:cNvSpPr>
              <p:nvPr/>
            </p:nvSpPr>
            <p:spPr bwMode="auto">
              <a:xfrm>
                <a:off x="4167188" y="323850"/>
                <a:ext cx="174625" cy="85726"/>
              </a:xfrm>
              <a:custGeom>
                <a:avLst/>
                <a:gdLst>
                  <a:gd name="T0" fmla="*/ 0 w 110"/>
                  <a:gd name="T1" fmla="*/ 0 h 54"/>
                  <a:gd name="T2" fmla="*/ 0 w 110"/>
                  <a:gd name="T3" fmla="*/ 0 h 54"/>
                  <a:gd name="T4" fmla="*/ 2 w 110"/>
                  <a:gd name="T5" fmla="*/ 10 h 54"/>
                  <a:gd name="T6" fmla="*/ 6 w 110"/>
                  <a:gd name="T7" fmla="*/ 20 h 54"/>
                  <a:gd name="T8" fmla="*/ 10 w 110"/>
                  <a:gd name="T9" fmla="*/ 30 h 54"/>
                  <a:gd name="T10" fmla="*/ 16 w 110"/>
                  <a:gd name="T11" fmla="*/ 38 h 54"/>
                  <a:gd name="T12" fmla="*/ 24 w 110"/>
                  <a:gd name="T13" fmla="*/ 44 h 54"/>
                  <a:gd name="T14" fmla="*/ 34 w 110"/>
                  <a:gd name="T15" fmla="*/ 50 h 54"/>
                  <a:gd name="T16" fmla="*/ 44 w 110"/>
                  <a:gd name="T17" fmla="*/ 52 h 54"/>
                  <a:gd name="T18" fmla="*/ 56 w 110"/>
                  <a:gd name="T19" fmla="*/ 54 h 54"/>
                  <a:gd name="T20" fmla="*/ 56 w 110"/>
                  <a:gd name="T21" fmla="*/ 54 h 54"/>
                  <a:gd name="T22" fmla="*/ 66 w 110"/>
                  <a:gd name="T23" fmla="*/ 52 h 54"/>
                  <a:gd name="T24" fmla="*/ 76 w 110"/>
                  <a:gd name="T25" fmla="*/ 50 h 54"/>
                  <a:gd name="T26" fmla="*/ 86 w 110"/>
                  <a:gd name="T27" fmla="*/ 44 h 54"/>
                  <a:gd name="T28" fmla="*/ 94 w 110"/>
                  <a:gd name="T29" fmla="*/ 38 h 54"/>
                  <a:gd name="T30" fmla="*/ 100 w 110"/>
                  <a:gd name="T31" fmla="*/ 30 h 54"/>
                  <a:gd name="T32" fmla="*/ 106 w 110"/>
                  <a:gd name="T33" fmla="*/ 20 h 54"/>
                  <a:gd name="T34" fmla="*/ 108 w 110"/>
                  <a:gd name="T35" fmla="*/ 10 h 54"/>
                  <a:gd name="T36" fmla="*/ 110 w 110"/>
                  <a:gd name="T37" fmla="*/ 0 h 54"/>
                  <a:gd name="T38" fmla="*/ 104 w 110"/>
                  <a:gd name="T39" fmla="*/ 0 h 54"/>
                  <a:gd name="T40" fmla="*/ 104 w 110"/>
                  <a:gd name="T41" fmla="*/ 0 h 54"/>
                  <a:gd name="T42" fmla="*/ 102 w 110"/>
                  <a:gd name="T43" fmla="*/ 8 h 54"/>
                  <a:gd name="T44" fmla="*/ 100 w 110"/>
                  <a:gd name="T45" fmla="*/ 18 h 54"/>
                  <a:gd name="T46" fmla="*/ 96 w 110"/>
                  <a:gd name="T47" fmla="*/ 26 h 54"/>
                  <a:gd name="T48" fmla="*/ 90 w 110"/>
                  <a:gd name="T49" fmla="*/ 34 h 54"/>
                  <a:gd name="T50" fmla="*/ 82 w 110"/>
                  <a:gd name="T51" fmla="*/ 40 h 54"/>
                  <a:gd name="T52" fmla="*/ 74 w 110"/>
                  <a:gd name="T53" fmla="*/ 44 h 54"/>
                  <a:gd name="T54" fmla="*/ 66 w 110"/>
                  <a:gd name="T55" fmla="*/ 46 h 54"/>
                  <a:gd name="T56" fmla="*/ 56 w 110"/>
                  <a:gd name="T57" fmla="*/ 48 h 54"/>
                  <a:gd name="T58" fmla="*/ 56 w 110"/>
                  <a:gd name="T59" fmla="*/ 48 h 54"/>
                  <a:gd name="T60" fmla="*/ 46 w 110"/>
                  <a:gd name="T61" fmla="*/ 46 h 54"/>
                  <a:gd name="T62" fmla="*/ 36 w 110"/>
                  <a:gd name="T63" fmla="*/ 44 h 54"/>
                  <a:gd name="T64" fmla="*/ 28 w 110"/>
                  <a:gd name="T65" fmla="*/ 40 h 54"/>
                  <a:gd name="T66" fmla="*/ 22 w 110"/>
                  <a:gd name="T67" fmla="*/ 34 h 54"/>
                  <a:gd name="T68" fmla="*/ 16 w 110"/>
                  <a:gd name="T69" fmla="*/ 26 h 54"/>
                  <a:gd name="T70" fmla="*/ 12 w 110"/>
                  <a:gd name="T71" fmla="*/ 18 h 54"/>
                  <a:gd name="T72" fmla="*/ 8 w 110"/>
                  <a:gd name="T73" fmla="*/ 8 h 54"/>
                  <a:gd name="T74" fmla="*/ 8 w 110"/>
                  <a:gd name="T75" fmla="*/ 0 h 54"/>
                  <a:gd name="T76" fmla="*/ 0 w 110"/>
                  <a:gd name="T77" fmla="*/ 0 h 54"/>
                  <a:gd name="T78" fmla="*/ 0 w 110"/>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54">
                    <a:moveTo>
                      <a:pt x="0" y="0"/>
                    </a:moveTo>
                    <a:lnTo>
                      <a:pt x="0" y="0"/>
                    </a:lnTo>
                    <a:lnTo>
                      <a:pt x="2" y="10"/>
                    </a:lnTo>
                    <a:lnTo>
                      <a:pt x="6" y="20"/>
                    </a:lnTo>
                    <a:lnTo>
                      <a:pt x="10" y="30"/>
                    </a:lnTo>
                    <a:lnTo>
                      <a:pt x="16" y="38"/>
                    </a:lnTo>
                    <a:lnTo>
                      <a:pt x="24" y="44"/>
                    </a:lnTo>
                    <a:lnTo>
                      <a:pt x="34" y="50"/>
                    </a:lnTo>
                    <a:lnTo>
                      <a:pt x="44" y="52"/>
                    </a:lnTo>
                    <a:lnTo>
                      <a:pt x="56" y="54"/>
                    </a:lnTo>
                    <a:lnTo>
                      <a:pt x="56" y="54"/>
                    </a:lnTo>
                    <a:lnTo>
                      <a:pt x="66" y="52"/>
                    </a:lnTo>
                    <a:lnTo>
                      <a:pt x="76" y="50"/>
                    </a:lnTo>
                    <a:lnTo>
                      <a:pt x="86" y="44"/>
                    </a:lnTo>
                    <a:lnTo>
                      <a:pt x="94" y="38"/>
                    </a:lnTo>
                    <a:lnTo>
                      <a:pt x="100" y="30"/>
                    </a:lnTo>
                    <a:lnTo>
                      <a:pt x="106" y="20"/>
                    </a:lnTo>
                    <a:lnTo>
                      <a:pt x="108" y="10"/>
                    </a:lnTo>
                    <a:lnTo>
                      <a:pt x="110" y="0"/>
                    </a:lnTo>
                    <a:lnTo>
                      <a:pt x="104" y="0"/>
                    </a:lnTo>
                    <a:lnTo>
                      <a:pt x="104" y="0"/>
                    </a:lnTo>
                    <a:lnTo>
                      <a:pt x="102" y="8"/>
                    </a:lnTo>
                    <a:lnTo>
                      <a:pt x="100" y="18"/>
                    </a:lnTo>
                    <a:lnTo>
                      <a:pt x="96" y="26"/>
                    </a:lnTo>
                    <a:lnTo>
                      <a:pt x="90" y="34"/>
                    </a:lnTo>
                    <a:lnTo>
                      <a:pt x="82" y="40"/>
                    </a:lnTo>
                    <a:lnTo>
                      <a:pt x="74" y="44"/>
                    </a:lnTo>
                    <a:lnTo>
                      <a:pt x="66" y="46"/>
                    </a:lnTo>
                    <a:lnTo>
                      <a:pt x="56" y="48"/>
                    </a:lnTo>
                    <a:lnTo>
                      <a:pt x="56" y="48"/>
                    </a:lnTo>
                    <a:lnTo>
                      <a:pt x="46" y="46"/>
                    </a:lnTo>
                    <a:lnTo>
                      <a:pt x="36" y="44"/>
                    </a:lnTo>
                    <a:lnTo>
                      <a:pt x="28" y="40"/>
                    </a:lnTo>
                    <a:lnTo>
                      <a:pt x="22" y="34"/>
                    </a:lnTo>
                    <a:lnTo>
                      <a:pt x="16" y="26"/>
                    </a:lnTo>
                    <a:lnTo>
                      <a:pt x="12" y="18"/>
                    </a:lnTo>
                    <a:lnTo>
                      <a:pt x="8" y="8"/>
                    </a:lnTo>
                    <a:lnTo>
                      <a:pt x="8"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62" name="Freeform 14"/>
              <p:cNvSpPr>
                <a:spLocks/>
              </p:cNvSpPr>
              <p:nvPr/>
            </p:nvSpPr>
            <p:spPr bwMode="auto">
              <a:xfrm>
                <a:off x="4141788" y="323850"/>
                <a:ext cx="228600" cy="114300"/>
              </a:xfrm>
              <a:custGeom>
                <a:avLst/>
                <a:gdLst>
                  <a:gd name="T0" fmla="*/ 72 w 144"/>
                  <a:gd name="T1" fmla="*/ 64 h 72"/>
                  <a:gd name="T2" fmla="*/ 72 w 144"/>
                  <a:gd name="T3" fmla="*/ 64 h 72"/>
                  <a:gd name="T4" fmla="*/ 58 w 144"/>
                  <a:gd name="T5" fmla="*/ 64 h 72"/>
                  <a:gd name="T6" fmla="*/ 46 w 144"/>
                  <a:gd name="T7" fmla="*/ 60 h 72"/>
                  <a:gd name="T8" fmla="*/ 34 w 144"/>
                  <a:gd name="T9" fmla="*/ 54 h 72"/>
                  <a:gd name="T10" fmla="*/ 26 w 144"/>
                  <a:gd name="T11" fmla="*/ 46 h 72"/>
                  <a:gd name="T12" fmla="*/ 18 w 144"/>
                  <a:gd name="T13" fmla="*/ 36 h 72"/>
                  <a:gd name="T14" fmla="*/ 12 w 144"/>
                  <a:gd name="T15" fmla="*/ 24 h 72"/>
                  <a:gd name="T16" fmla="*/ 8 w 144"/>
                  <a:gd name="T17" fmla="*/ 12 h 72"/>
                  <a:gd name="T18" fmla="*/ 6 w 144"/>
                  <a:gd name="T19" fmla="*/ 0 h 72"/>
                  <a:gd name="T20" fmla="*/ 0 w 144"/>
                  <a:gd name="T21" fmla="*/ 0 h 72"/>
                  <a:gd name="T22" fmla="*/ 0 w 144"/>
                  <a:gd name="T23" fmla="*/ 0 h 72"/>
                  <a:gd name="T24" fmla="*/ 0 w 144"/>
                  <a:gd name="T25" fmla="*/ 14 h 72"/>
                  <a:gd name="T26" fmla="*/ 4 w 144"/>
                  <a:gd name="T27" fmla="*/ 28 h 72"/>
                  <a:gd name="T28" fmla="*/ 12 w 144"/>
                  <a:gd name="T29" fmla="*/ 40 h 72"/>
                  <a:gd name="T30" fmla="*/ 20 w 144"/>
                  <a:gd name="T31" fmla="*/ 50 h 72"/>
                  <a:gd name="T32" fmla="*/ 32 w 144"/>
                  <a:gd name="T33" fmla="*/ 60 h 72"/>
                  <a:gd name="T34" fmla="*/ 44 w 144"/>
                  <a:gd name="T35" fmla="*/ 66 h 72"/>
                  <a:gd name="T36" fmla="*/ 56 w 144"/>
                  <a:gd name="T37" fmla="*/ 70 h 72"/>
                  <a:gd name="T38" fmla="*/ 72 w 144"/>
                  <a:gd name="T39" fmla="*/ 72 h 72"/>
                  <a:gd name="T40" fmla="*/ 72 w 144"/>
                  <a:gd name="T41" fmla="*/ 72 h 72"/>
                  <a:gd name="T42" fmla="*/ 86 w 144"/>
                  <a:gd name="T43" fmla="*/ 70 h 72"/>
                  <a:gd name="T44" fmla="*/ 100 w 144"/>
                  <a:gd name="T45" fmla="*/ 66 h 72"/>
                  <a:gd name="T46" fmla="*/ 112 w 144"/>
                  <a:gd name="T47" fmla="*/ 60 h 72"/>
                  <a:gd name="T48" fmla="*/ 122 w 144"/>
                  <a:gd name="T49" fmla="*/ 50 h 72"/>
                  <a:gd name="T50" fmla="*/ 132 w 144"/>
                  <a:gd name="T51" fmla="*/ 40 h 72"/>
                  <a:gd name="T52" fmla="*/ 138 w 144"/>
                  <a:gd name="T53" fmla="*/ 28 h 72"/>
                  <a:gd name="T54" fmla="*/ 142 w 144"/>
                  <a:gd name="T55" fmla="*/ 14 h 72"/>
                  <a:gd name="T56" fmla="*/ 144 w 144"/>
                  <a:gd name="T57" fmla="*/ 0 h 72"/>
                  <a:gd name="T58" fmla="*/ 136 w 144"/>
                  <a:gd name="T59" fmla="*/ 0 h 72"/>
                  <a:gd name="T60" fmla="*/ 136 w 144"/>
                  <a:gd name="T61" fmla="*/ 0 h 72"/>
                  <a:gd name="T62" fmla="*/ 136 w 144"/>
                  <a:gd name="T63" fmla="*/ 12 h 72"/>
                  <a:gd name="T64" fmla="*/ 132 w 144"/>
                  <a:gd name="T65" fmla="*/ 24 h 72"/>
                  <a:gd name="T66" fmla="*/ 126 w 144"/>
                  <a:gd name="T67" fmla="*/ 36 h 72"/>
                  <a:gd name="T68" fmla="*/ 118 w 144"/>
                  <a:gd name="T69" fmla="*/ 46 h 72"/>
                  <a:gd name="T70" fmla="*/ 108 w 144"/>
                  <a:gd name="T71" fmla="*/ 54 h 72"/>
                  <a:gd name="T72" fmla="*/ 96 w 144"/>
                  <a:gd name="T73" fmla="*/ 60 h 72"/>
                  <a:gd name="T74" fmla="*/ 84 w 144"/>
                  <a:gd name="T75" fmla="*/ 64 h 72"/>
                  <a:gd name="T76" fmla="*/ 72 w 144"/>
                  <a:gd name="T7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2">
                    <a:moveTo>
                      <a:pt x="72" y="64"/>
                    </a:moveTo>
                    <a:lnTo>
                      <a:pt x="72" y="64"/>
                    </a:lnTo>
                    <a:lnTo>
                      <a:pt x="58" y="64"/>
                    </a:lnTo>
                    <a:lnTo>
                      <a:pt x="46" y="60"/>
                    </a:lnTo>
                    <a:lnTo>
                      <a:pt x="34" y="54"/>
                    </a:lnTo>
                    <a:lnTo>
                      <a:pt x="26" y="46"/>
                    </a:lnTo>
                    <a:lnTo>
                      <a:pt x="18" y="36"/>
                    </a:lnTo>
                    <a:lnTo>
                      <a:pt x="12" y="24"/>
                    </a:lnTo>
                    <a:lnTo>
                      <a:pt x="8" y="12"/>
                    </a:lnTo>
                    <a:lnTo>
                      <a:pt x="6" y="0"/>
                    </a:lnTo>
                    <a:lnTo>
                      <a:pt x="0" y="0"/>
                    </a:lnTo>
                    <a:lnTo>
                      <a:pt x="0" y="0"/>
                    </a:lnTo>
                    <a:lnTo>
                      <a:pt x="0" y="14"/>
                    </a:lnTo>
                    <a:lnTo>
                      <a:pt x="4" y="28"/>
                    </a:lnTo>
                    <a:lnTo>
                      <a:pt x="12" y="40"/>
                    </a:lnTo>
                    <a:lnTo>
                      <a:pt x="20" y="50"/>
                    </a:lnTo>
                    <a:lnTo>
                      <a:pt x="32" y="60"/>
                    </a:lnTo>
                    <a:lnTo>
                      <a:pt x="44" y="66"/>
                    </a:lnTo>
                    <a:lnTo>
                      <a:pt x="56" y="70"/>
                    </a:lnTo>
                    <a:lnTo>
                      <a:pt x="72" y="72"/>
                    </a:lnTo>
                    <a:lnTo>
                      <a:pt x="72" y="72"/>
                    </a:lnTo>
                    <a:lnTo>
                      <a:pt x="86" y="70"/>
                    </a:lnTo>
                    <a:lnTo>
                      <a:pt x="100" y="66"/>
                    </a:lnTo>
                    <a:lnTo>
                      <a:pt x="112" y="60"/>
                    </a:lnTo>
                    <a:lnTo>
                      <a:pt x="122" y="50"/>
                    </a:lnTo>
                    <a:lnTo>
                      <a:pt x="132" y="40"/>
                    </a:lnTo>
                    <a:lnTo>
                      <a:pt x="138" y="28"/>
                    </a:lnTo>
                    <a:lnTo>
                      <a:pt x="142" y="14"/>
                    </a:lnTo>
                    <a:lnTo>
                      <a:pt x="144" y="0"/>
                    </a:lnTo>
                    <a:lnTo>
                      <a:pt x="136" y="0"/>
                    </a:lnTo>
                    <a:lnTo>
                      <a:pt x="136" y="0"/>
                    </a:lnTo>
                    <a:lnTo>
                      <a:pt x="136" y="12"/>
                    </a:lnTo>
                    <a:lnTo>
                      <a:pt x="132" y="24"/>
                    </a:lnTo>
                    <a:lnTo>
                      <a:pt x="126" y="36"/>
                    </a:lnTo>
                    <a:lnTo>
                      <a:pt x="118" y="46"/>
                    </a:lnTo>
                    <a:lnTo>
                      <a:pt x="108" y="54"/>
                    </a:lnTo>
                    <a:lnTo>
                      <a:pt x="96" y="60"/>
                    </a:lnTo>
                    <a:lnTo>
                      <a:pt x="84" y="64"/>
                    </a:lnTo>
                    <a:lnTo>
                      <a:pt x="72"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63" name="Freeform 15"/>
              <p:cNvSpPr>
                <a:spLocks/>
              </p:cNvSpPr>
              <p:nvPr/>
            </p:nvSpPr>
            <p:spPr bwMode="auto">
              <a:xfrm>
                <a:off x="4141788" y="323850"/>
                <a:ext cx="228600" cy="114300"/>
              </a:xfrm>
              <a:custGeom>
                <a:avLst/>
                <a:gdLst>
                  <a:gd name="T0" fmla="*/ 72 w 144"/>
                  <a:gd name="T1" fmla="*/ 64 h 72"/>
                  <a:gd name="T2" fmla="*/ 72 w 144"/>
                  <a:gd name="T3" fmla="*/ 64 h 72"/>
                  <a:gd name="T4" fmla="*/ 58 w 144"/>
                  <a:gd name="T5" fmla="*/ 64 h 72"/>
                  <a:gd name="T6" fmla="*/ 46 w 144"/>
                  <a:gd name="T7" fmla="*/ 60 h 72"/>
                  <a:gd name="T8" fmla="*/ 34 w 144"/>
                  <a:gd name="T9" fmla="*/ 54 h 72"/>
                  <a:gd name="T10" fmla="*/ 26 w 144"/>
                  <a:gd name="T11" fmla="*/ 46 h 72"/>
                  <a:gd name="T12" fmla="*/ 18 w 144"/>
                  <a:gd name="T13" fmla="*/ 36 h 72"/>
                  <a:gd name="T14" fmla="*/ 12 w 144"/>
                  <a:gd name="T15" fmla="*/ 24 h 72"/>
                  <a:gd name="T16" fmla="*/ 8 w 144"/>
                  <a:gd name="T17" fmla="*/ 12 h 72"/>
                  <a:gd name="T18" fmla="*/ 6 w 144"/>
                  <a:gd name="T19" fmla="*/ 0 h 72"/>
                  <a:gd name="T20" fmla="*/ 0 w 144"/>
                  <a:gd name="T21" fmla="*/ 0 h 72"/>
                  <a:gd name="T22" fmla="*/ 0 w 144"/>
                  <a:gd name="T23" fmla="*/ 0 h 72"/>
                  <a:gd name="T24" fmla="*/ 0 w 144"/>
                  <a:gd name="T25" fmla="*/ 14 h 72"/>
                  <a:gd name="T26" fmla="*/ 4 w 144"/>
                  <a:gd name="T27" fmla="*/ 28 h 72"/>
                  <a:gd name="T28" fmla="*/ 12 w 144"/>
                  <a:gd name="T29" fmla="*/ 40 h 72"/>
                  <a:gd name="T30" fmla="*/ 20 w 144"/>
                  <a:gd name="T31" fmla="*/ 50 h 72"/>
                  <a:gd name="T32" fmla="*/ 32 w 144"/>
                  <a:gd name="T33" fmla="*/ 60 h 72"/>
                  <a:gd name="T34" fmla="*/ 44 w 144"/>
                  <a:gd name="T35" fmla="*/ 66 h 72"/>
                  <a:gd name="T36" fmla="*/ 56 w 144"/>
                  <a:gd name="T37" fmla="*/ 70 h 72"/>
                  <a:gd name="T38" fmla="*/ 72 w 144"/>
                  <a:gd name="T39" fmla="*/ 72 h 72"/>
                  <a:gd name="T40" fmla="*/ 72 w 144"/>
                  <a:gd name="T41" fmla="*/ 72 h 72"/>
                  <a:gd name="T42" fmla="*/ 86 w 144"/>
                  <a:gd name="T43" fmla="*/ 70 h 72"/>
                  <a:gd name="T44" fmla="*/ 100 w 144"/>
                  <a:gd name="T45" fmla="*/ 66 h 72"/>
                  <a:gd name="T46" fmla="*/ 112 w 144"/>
                  <a:gd name="T47" fmla="*/ 60 h 72"/>
                  <a:gd name="T48" fmla="*/ 122 w 144"/>
                  <a:gd name="T49" fmla="*/ 50 h 72"/>
                  <a:gd name="T50" fmla="*/ 132 w 144"/>
                  <a:gd name="T51" fmla="*/ 40 h 72"/>
                  <a:gd name="T52" fmla="*/ 138 w 144"/>
                  <a:gd name="T53" fmla="*/ 28 h 72"/>
                  <a:gd name="T54" fmla="*/ 142 w 144"/>
                  <a:gd name="T55" fmla="*/ 14 h 72"/>
                  <a:gd name="T56" fmla="*/ 144 w 144"/>
                  <a:gd name="T57" fmla="*/ 0 h 72"/>
                  <a:gd name="T58" fmla="*/ 136 w 144"/>
                  <a:gd name="T59" fmla="*/ 0 h 72"/>
                  <a:gd name="T60" fmla="*/ 136 w 144"/>
                  <a:gd name="T61" fmla="*/ 0 h 72"/>
                  <a:gd name="T62" fmla="*/ 136 w 144"/>
                  <a:gd name="T63" fmla="*/ 12 h 72"/>
                  <a:gd name="T64" fmla="*/ 132 w 144"/>
                  <a:gd name="T65" fmla="*/ 24 h 72"/>
                  <a:gd name="T66" fmla="*/ 126 w 144"/>
                  <a:gd name="T67" fmla="*/ 36 h 72"/>
                  <a:gd name="T68" fmla="*/ 118 w 144"/>
                  <a:gd name="T69" fmla="*/ 46 h 72"/>
                  <a:gd name="T70" fmla="*/ 108 w 144"/>
                  <a:gd name="T71" fmla="*/ 54 h 72"/>
                  <a:gd name="T72" fmla="*/ 96 w 144"/>
                  <a:gd name="T73" fmla="*/ 60 h 72"/>
                  <a:gd name="T74" fmla="*/ 84 w 144"/>
                  <a:gd name="T75" fmla="*/ 64 h 72"/>
                  <a:gd name="T76" fmla="*/ 72 w 144"/>
                  <a:gd name="T7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2">
                    <a:moveTo>
                      <a:pt x="72" y="64"/>
                    </a:moveTo>
                    <a:lnTo>
                      <a:pt x="72" y="64"/>
                    </a:lnTo>
                    <a:lnTo>
                      <a:pt x="58" y="64"/>
                    </a:lnTo>
                    <a:lnTo>
                      <a:pt x="46" y="60"/>
                    </a:lnTo>
                    <a:lnTo>
                      <a:pt x="34" y="54"/>
                    </a:lnTo>
                    <a:lnTo>
                      <a:pt x="26" y="46"/>
                    </a:lnTo>
                    <a:lnTo>
                      <a:pt x="18" y="36"/>
                    </a:lnTo>
                    <a:lnTo>
                      <a:pt x="12" y="24"/>
                    </a:lnTo>
                    <a:lnTo>
                      <a:pt x="8" y="12"/>
                    </a:lnTo>
                    <a:lnTo>
                      <a:pt x="6" y="0"/>
                    </a:lnTo>
                    <a:lnTo>
                      <a:pt x="0" y="0"/>
                    </a:lnTo>
                    <a:lnTo>
                      <a:pt x="0" y="0"/>
                    </a:lnTo>
                    <a:lnTo>
                      <a:pt x="0" y="14"/>
                    </a:lnTo>
                    <a:lnTo>
                      <a:pt x="4" y="28"/>
                    </a:lnTo>
                    <a:lnTo>
                      <a:pt x="12" y="40"/>
                    </a:lnTo>
                    <a:lnTo>
                      <a:pt x="20" y="50"/>
                    </a:lnTo>
                    <a:lnTo>
                      <a:pt x="32" y="60"/>
                    </a:lnTo>
                    <a:lnTo>
                      <a:pt x="44" y="66"/>
                    </a:lnTo>
                    <a:lnTo>
                      <a:pt x="56" y="70"/>
                    </a:lnTo>
                    <a:lnTo>
                      <a:pt x="72" y="72"/>
                    </a:lnTo>
                    <a:lnTo>
                      <a:pt x="72" y="72"/>
                    </a:lnTo>
                    <a:lnTo>
                      <a:pt x="86" y="70"/>
                    </a:lnTo>
                    <a:lnTo>
                      <a:pt x="100" y="66"/>
                    </a:lnTo>
                    <a:lnTo>
                      <a:pt x="112" y="60"/>
                    </a:lnTo>
                    <a:lnTo>
                      <a:pt x="122" y="50"/>
                    </a:lnTo>
                    <a:lnTo>
                      <a:pt x="132" y="40"/>
                    </a:lnTo>
                    <a:lnTo>
                      <a:pt x="138" y="28"/>
                    </a:lnTo>
                    <a:lnTo>
                      <a:pt x="142" y="14"/>
                    </a:lnTo>
                    <a:lnTo>
                      <a:pt x="144" y="0"/>
                    </a:lnTo>
                    <a:lnTo>
                      <a:pt x="136" y="0"/>
                    </a:lnTo>
                    <a:lnTo>
                      <a:pt x="136" y="0"/>
                    </a:lnTo>
                    <a:lnTo>
                      <a:pt x="136" y="12"/>
                    </a:lnTo>
                    <a:lnTo>
                      <a:pt x="132" y="24"/>
                    </a:lnTo>
                    <a:lnTo>
                      <a:pt x="126" y="36"/>
                    </a:lnTo>
                    <a:lnTo>
                      <a:pt x="118" y="46"/>
                    </a:lnTo>
                    <a:lnTo>
                      <a:pt x="108" y="54"/>
                    </a:lnTo>
                    <a:lnTo>
                      <a:pt x="96" y="60"/>
                    </a:lnTo>
                    <a:lnTo>
                      <a:pt x="84" y="64"/>
                    </a:lnTo>
                    <a:lnTo>
                      <a:pt x="72" y="64"/>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64" name="Freeform 16"/>
              <p:cNvSpPr>
                <a:spLocks/>
              </p:cNvSpPr>
              <p:nvPr/>
            </p:nvSpPr>
            <p:spPr bwMode="auto">
              <a:xfrm>
                <a:off x="4132263" y="95250"/>
                <a:ext cx="704850" cy="219075"/>
              </a:xfrm>
              <a:custGeom>
                <a:avLst/>
                <a:gdLst>
                  <a:gd name="T0" fmla="*/ 440 w 444"/>
                  <a:gd name="T1" fmla="*/ 36 h 138"/>
                  <a:gd name="T2" fmla="*/ 432 w 444"/>
                  <a:gd name="T3" fmla="*/ 30 h 138"/>
                  <a:gd name="T4" fmla="*/ 408 w 444"/>
                  <a:gd name="T5" fmla="*/ 22 h 138"/>
                  <a:gd name="T6" fmla="*/ 354 w 444"/>
                  <a:gd name="T7" fmla="*/ 22 h 138"/>
                  <a:gd name="T8" fmla="*/ 352 w 444"/>
                  <a:gd name="T9" fmla="*/ 82 h 138"/>
                  <a:gd name="T10" fmla="*/ 354 w 444"/>
                  <a:gd name="T11" fmla="*/ 86 h 138"/>
                  <a:gd name="T12" fmla="*/ 360 w 444"/>
                  <a:gd name="T13" fmla="*/ 86 h 138"/>
                  <a:gd name="T14" fmla="*/ 356 w 444"/>
                  <a:gd name="T15" fmla="*/ 96 h 138"/>
                  <a:gd name="T16" fmla="*/ 354 w 444"/>
                  <a:gd name="T17" fmla="*/ 92 h 138"/>
                  <a:gd name="T18" fmla="*/ 344 w 444"/>
                  <a:gd name="T19" fmla="*/ 92 h 138"/>
                  <a:gd name="T20" fmla="*/ 344 w 444"/>
                  <a:gd name="T21" fmla="*/ 2 h 138"/>
                  <a:gd name="T22" fmla="*/ 220 w 444"/>
                  <a:gd name="T23" fmla="*/ 0 h 138"/>
                  <a:gd name="T24" fmla="*/ 214 w 444"/>
                  <a:gd name="T25" fmla="*/ 90 h 138"/>
                  <a:gd name="T26" fmla="*/ 196 w 444"/>
                  <a:gd name="T27" fmla="*/ 92 h 138"/>
                  <a:gd name="T28" fmla="*/ 194 w 444"/>
                  <a:gd name="T29" fmla="*/ 106 h 138"/>
                  <a:gd name="T30" fmla="*/ 142 w 444"/>
                  <a:gd name="T31" fmla="*/ 130 h 138"/>
                  <a:gd name="T32" fmla="*/ 132 w 444"/>
                  <a:gd name="T33" fmla="*/ 116 h 138"/>
                  <a:gd name="T34" fmla="*/ 120 w 444"/>
                  <a:gd name="T35" fmla="*/ 116 h 138"/>
                  <a:gd name="T36" fmla="*/ 110 w 444"/>
                  <a:gd name="T37" fmla="*/ 130 h 138"/>
                  <a:gd name="T38" fmla="*/ 94 w 444"/>
                  <a:gd name="T39" fmla="*/ 124 h 138"/>
                  <a:gd name="T40" fmla="*/ 78 w 444"/>
                  <a:gd name="T41" fmla="*/ 116 h 138"/>
                  <a:gd name="T42" fmla="*/ 68 w 444"/>
                  <a:gd name="T43" fmla="*/ 120 h 138"/>
                  <a:gd name="T44" fmla="*/ 48 w 444"/>
                  <a:gd name="T45" fmla="*/ 130 h 138"/>
                  <a:gd name="T46" fmla="*/ 44 w 444"/>
                  <a:gd name="T47" fmla="*/ 120 h 138"/>
                  <a:gd name="T48" fmla="*/ 32 w 444"/>
                  <a:gd name="T49" fmla="*/ 114 h 138"/>
                  <a:gd name="T50" fmla="*/ 18 w 444"/>
                  <a:gd name="T51" fmla="*/ 124 h 138"/>
                  <a:gd name="T52" fmla="*/ 4 w 444"/>
                  <a:gd name="T53" fmla="*/ 130 h 138"/>
                  <a:gd name="T54" fmla="*/ 0 w 444"/>
                  <a:gd name="T55" fmla="*/ 134 h 138"/>
                  <a:gd name="T56" fmla="*/ 160 w 444"/>
                  <a:gd name="T57" fmla="*/ 138 h 138"/>
                  <a:gd name="T58" fmla="*/ 194 w 444"/>
                  <a:gd name="T59" fmla="*/ 118 h 138"/>
                  <a:gd name="T60" fmla="*/ 242 w 444"/>
                  <a:gd name="T61" fmla="*/ 124 h 138"/>
                  <a:gd name="T62" fmla="*/ 248 w 444"/>
                  <a:gd name="T63" fmla="*/ 134 h 138"/>
                  <a:gd name="T64" fmla="*/ 258 w 444"/>
                  <a:gd name="T65" fmla="*/ 138 h 138"/>
                  <a:gd name="T66" fmla="*/ 274 w 444"/>
                  <a:gd name="T67" fmla="*/ 130 h 138"/>
                  <a:gd name="T68" fmla="*/ 316 w 444"/>
                  <a:gd name="T69" fmla="*/ 124 h 138"/>
                  <a:gd name="T70" fmla="*/ 354 w 444"/>
                  <a:gd name="T71" fmla="*/ 126 h 138"/>
                  <a:gd name="T72" fmla="*/ 376 w 444"/>
                  <a:gd name="T73" fmla="*/ 124 h 138"/>
                  <a:gd name="T74" fmla="*/ 388 w 444"/>
                  <a:gd name="T75" fmla="*/ 136 h 138"/>
                  <a:gd name="T76" fmla="*/ 400 w 444"/>
                  <a:gd name="T77" fmla="*/ 136 h 138"/>
                  <a:gd name="T78" fmla="*/ 412 w 444"/>
                  <a:gd name="T79" fmla="*/ 124 h 138"/>
                  <a:gd name="T80" fmla="*/ 434 w 444"/>
                  <a:gd name="T81" fmla="*/ 124 h 138"/>
                  <a:gd name="T82" fmla="*/ 440 w 444"/>
                  <a:gd name="T83" fmla="*/ 122 h 138"/>
                  <a:gd name="T84" fmla="*/ 444 w 444"/>
                  <a:gd name="T85" fmla="*/ 66 h 138"/>
                  <a:gd name="T86" fmla="*/ 442 w 444"/>
                  <a:gd name="T87" fmla="*/ 6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138">
                    <a:moveTo>
                      <a:pt x="440" y="62"/>
                    </a:moveTo>
                    <a:lnTo>
                      <a:pt x="436" y="36"/>
                    </a:lnTo>
                    <a:lnTo>
                      <a:pt x="440" y="36"/>
                    </a:lnTo>
                    <a:lnTo>
                      <a:pt x="440" y="34"/>
                    </a:lnTo>
                    <a:lnTo>
                      <a:pt x="432" y="30"/>
                    </a:lnTo>
                    <a:lnTo>
                      <a:pt x="432" y="30"/>
                    </a:lnTo>
                    <a:lnTo>
                      <a:pt x="428" y="26"/>
                    </a:lnTo>
                    <a:lnTo>
                      <a:pt x="420" y="24"/>
                    </a:lnTo>
                    <a:lnTo>
                      <a:pt x="408" y="22"/>
                    </a:lnTo>
                    <a:lnTo>
                      <a:pt x="408" y="22"/>
                    </a:lnTo>
                    <a:lnTo>
                      <a:pt x="354" y="22"/>
                    </a:lnTo>
                    <a:lnTo>
                      <a:pt x="354" y="22"/>
                    </a:lnTo>
                    <a:lnTo>
                      <a:pt x="352" y="22"/>
                    </a:lnTo>
                    <a:lnTo>
                      <a:pt x="352" y="24"/>
                    </a:lnTo>
                    <a:lnTo>
                      <a:pt x="352" y="82"/>
                    </a:lnTo>
                    <a:lnTo>
                      <a:pt x="352" y="82"/>
                    </a:lnTo>
                    <a:lnTo>
                      <a:pt x="352" y="84"/>
                    </a:lnTo>
                    <a:lnTo>
                      <a:pt x="354" y="86"/>
                    </a:lnTo>
                    <a:lnTo>
                      <a:pt x="354" y="86"/>
                    </a:lnTo>
                    <a:lnTo>
                      <a:pt x="354" y="86"/>
                    </a:lnTo>
                    <a:lnTo>
                      <a:pt x="360" y="86"/>
                    </a:lnTo>
                    <a:lnTo>
                      <a:pt x="360" y="96"/>
                    </a:lnTo>
                    <a:lnTo>
                      <a:pt x="356" y="96"/>
                    </a:lnTo>
                    <a:lnTo>
                      <a:pt x="356" y="96"/>
                    </a:lnTo>
                    <a:lnTo>
                      <a:pt x="356" y="96"/>
                    </a:lnTo>
                    <a:lnTo>
                      <a:pt x="356" y="94"/>
                    </a:lnTo>
                    <a:lnTo>
                      <a:pt x="354" y="92"/>
                    </a:lnTo>
                    <a:lnTo>
                      <a:pt x="354" y="92"/>
                    </a:lnTo>
                    <a:lnTo>
                      <a:pt x="354" y="92"/>
                    </a:lnTo>
                    <a:lnTo>
                      <a:pt x="344" y="92"/>
                    </a:lnTo>
                    <a:lnTo>
                      <a:pt x="344" y="6"/>
                    </a:lnTo>
                    <a:lnTo>
                      <a:pt x="344" y="6"/>
                    </a:lnTo>
                    <a:lnTo>
                      <a:pt x="344" y="2"/>
                    </a:lnTo>
                    <a:lnTo>
                      <a:pt x="340" y="0"/>
                    </a:lnTo>
                    <a:lnTo>
                      <a:pt x="220" y="0"/>
                    </a:lnTo>
                    <a:lnTo>
                      <a:pt x="220" y="0"/>
                    </a:lnTo>
                    <a:lnTo>
                      <a:pt x="216" y="2"/>
                    </a:lnTo>
                    <a:lnTo>
                      <a:pt x="214" y="6"/>
                    </a:lnTo>
                    <a:lnTo>
                      <a:pt x="214" y="90"/>
                    </a:lnTo>
                    <a:lnTo>
                      <a:pt x="200" y="90"/>
                    </a:lnTo>
                    <a:lnTo>
                      <a:pt x="200" y="90"/>
                    </a:lnTo>
                    <a:lnTo>
                      <a:pt x="196" y="92"/>
                    </a:lnTo>
                    <a:lnTo>
                      <a:pt x="194" y="96"/>
                    </a:lnTo>
                    <a:lnTo>
                      <a:pt x="194" y="96"/>
                    </a:lnTo>
                    <a:lnTo>
                      <a:pt x="194" y="106"/>
                    </a:lnTo>
                    <a:lnTo>
                      <a:pt x="158" y="130"/>
                    </a:lnTo>
                    <a:lnTo>
                      <a:pt x="142" y="130"/>
                    </a:lnTo>
                    <a:lnTo>
                      <a:pt x="142" y="130"/>
                    </a:lnTo>
                    <a:lnTo>
                      <a:pt x="142" y="124"/>
                    </a:lnTo>
                    <a:lnTo>
                      <a:pt x="138" y="120"/>
                    </a:lnTo>
                    <a:lnTo>
                      <a:pt x="132" y="116"/>
                    </a:lnTo>
                    <a:lnTo>
                      <a:pt x="126" y="114"/>
                    </a:lnTo>
                    <a:lnTo>
                      <a:pt x="126" y="114"/>
                    </a:lnTo>
                    <a:lnTo>
                      <a:pt x="120" y="116"/>
                    </a:lnTo>
                    <a:lnTo>
                      <a:pt x="116" y="120"/>
                    </a:lnTo>
                    <a:lnTo>
                      <a:pt x="112" y="124"/>
                    </a:lnTo>
                    <a:lnTo>
                      <a:pt x="110" y="130"/>
                    </a:lnTo>
                    <a:lnTo>
                      <a:pt x="96" y="130"/>
                    </a:lnTo>
                    <a:lnTo>
                      <a:pt x="96" y="130"/>
                    </a:lnTo>
                    <a:lnTo>
                      <a:pt x="94" y="124"/>
                    </a:lnTo>
                    <a:lnTo>
                      <a:pt x="90" y="120"/>
                    </a:lnTo>
                    <a:lnTo>
                      <a:pt x="86" y="116"/>
                    </a:lnTo>
                    <a:lnTo>
                      <a:pt x="78" y="116"/>
                    </a:lnTo>
                    <a:lnTo>
                      <a:pt x="78" y="116"/>
                    </a:lnTo>
                    <a:lnTo>
                      <a:pt x="74" y="118"/>
                    </a:lnTo>
                    <a:lnTo>
                      <a:pt x="68" y="120"/>
                    </a:lnTo>
                    <a:lnTo>
                      <a:pt x="66" y="126"/>
                    </a:lnTo>
                    <a:lnTo>
                      <a:pt x="64" y="130"/>
                    </a:lnTo>
                    <a:lnTo>
                      <a:pt x="48" y="130"/>
                    </a:lnTo>
                    <a:lnTo>
                      <a:pt x="48" y="130"/>
                    </a:lnTo>
                    <a:lnTo>
                      <a:pt x="48" y="124"/>
                    </a:lnTo>
                    <a:lnTo>
                      <a:pt x="44" y="120"/>
                    </a:lnTo>
                    <a:lnTo>
                      <a:pt x="40" y="116"/>
                    </a:lnTo>
                    <a:lnTo>
                      <a:pt x="32" y="114"/>
                    </a:lnTo>
                    <a:lnTo>
                      <a:pt x="32" y="114"/>
                    </a:lnTo>
                    <a:lnTo>
                      <a:pt x="26" y="116"/>
                    </a:lnTo>
                    <a:lnTo>
                      <a:pt x="22" y="120"/>
                    </a:lnTo>
                    <a:lnTo>
                      <a:pt x="18" y="124"/>
                    </a:lnTo>
                    <a:lnTo>
                      <a:pt x="16" y="130"/>
                    </a:lnTo>
                    <a:lnTo>
                      <a:pt x="4" y="130"/>
                    </a:lnTo>
                    <a:lnTo>
                      <a:pt x="4" y="130"/>
                    </a:lnTo>
                    <a:lnTo>
                      <a:pt x="0" y="132"/>
                    </a:lnTo>
                    <a:lnTo>
                      <a:pt x="0" y="134"/>
                    </a:lnTo>
                    <a:lnTo>
                      <a:pt x="0" y="134"/>
                    </a:lnTo>
                    <a:lnTo>
                      <a:pt x="0" y="136"/>
                    </a:lnTo>
                    <a:lnTo>
                      <a:pt x="4" y="138"/>
                    </a:lnTo>
                    <a:lnTo>
                      <a:pt x="160" y="138"/>
                    </a:lnTo>
                    <a:lnTo>
                      <a:pt x="194" y="114"/>
                    </a:lnTo>
                    <a:lnTo>
                      <a:pt x="194" y="118"/>
                    </a:lnTo>
                    <a:lnTo>
                      <a:pt x="194" y="118"/>
                    </a:lnTo>
                    <a:lnTo>
                      <a:pt x="196" y="122"/>
                    </a:lnTo>
                    <a:lnTo>
                      <a:pt x="200" y="124"/>
                    </a:lnTo>
                    <a:lnTo>
                      <a:pt x="242" y="124"/>
                    </a:lnTo>
                    <a:lnTo>
                      <a:pt x="242" y="124"/>
                    </a:lnTo>
                    <a:lnTo>
                      <a:pt x="244" y="130"/>
                    </a:lnTo>
                    <a:lnTo>
                      <a:pt x="248" y="134"/>
                    </a:lnTo>
                    <a:lnTo>
                      <a:pt x="252" y="136"/>
                    </a:lnTo>
                    <a:lnTo>
                      <a:pt x="258" y="138"/>
                    </a:lnTo>
                    <a:lnTo>
                      <a:pt x="258" y="138"/>
                    </a:lnTo>
                    <a:lnTo>
                      <a:pt x="264" y="136"/>
                    </a:lnTo>
                    <a:lnTo>
                      <a:pt x="270" y="134"/>
                    </a:lnTo>
                    <a:lnTo>
                      <a:pt x="274" y="130"/>
                    </a:lnTo>
                    <a:lnTo>
                      <a:pt x="276" y="124"/>
                    </a:lnTo>
                    <a:lnTo>
                      <a:pt x="316" y="124"/>
                    </a:lnTo>
                    <a:lnTo>
                      <a:pt x="316" y="124"/>
                    </a:lnTo>
                    <a:lnTo>
                      <a:pt x="318" y="126"/>
                    </a:lnTo>
                    <a:lnTo>
                      <a:pt x="354" y="126"/>
                    </a:lnTo>
                    <a:lnTo>
                      <a:pt x="354" y="126"/>
                    </a:lnTo>
                    <a:lnTo>
                      <a:pt x="356" y="124"/>
                    </a:lnTo>
                    <a:lnTo>
                      <a:pt x="376" y="124"/>
                    </a:lnTo>
                    <a:lnTo>
                      <a:pt x="376" y="124"/>
                    </a:lnTo>
                    <a:lnTo>
                      <a:pt x="380" y="130"/>
                    </a:lnTo>
                    <a:lnTo>
                      <a:pt x="384" y="134"/>
                    </a:lnTo>
                    <a:lnTo>
                      <a:pt x="388" y="136"/>
                    </a:lnTo>
                    <a:lnTo>
                      <a:pt x="394" y="138"/>
                    </a:lnTo>
                    <a:lnTo>
                      <a:pt x="394" y="138"/>
                    </a:lnTo>
                    <a:lnTo>
                      <a:pt x="400" y="136"/>
                    </a:lnTo>
                    <a:lnTo>
                      <a:pt x="406" y="134"/>
                    </a:lnTo>
                    <a:lnTo>
                      <a:pt x="410" y="130"/>
                    </a:lnTo>
                    <a:lnTo>
                      <a:pt x="412" y="124"/>
                    </a:lnTo>
                    <a:lnTo>
                      <a:pt x="428" y="124"/>
                    </a:lnTo>
                    <a:lnTo>
                      <a:pt x="428" y="124"/>
                    </a:lnTo>
                    <a:lnTo>
                      <a:pt x="434" y="124"/>
                    </a:lnTo>
                    <a:lnTo>
                      <a:pt x="434" y="124"/>
                    </a:lnTo>
                    <a:lnTo>
                      <a:pt x="438" y="124"/>
                    </a:lnTo>
                    <a:lnTo>
                      <a:pt x="440" y="122"/>
                    </a:lnTo>
                    <a:lnTo>
                      <a:pt x="442" y="120"/>
                    </a:lnTo>
                    <a:lnTo>
                      <a:pt x="444" y="116"/>
                    </a:lnTo>
                    <a:lnTo>
                      <a:pt x="444" y="66"/>
                    </a:lnTo>
                    <a:lnTo>
                      <a:pt x="444" y="66"/>
                    </a:lnTo>
                    <a:lnTo>
                      <a:pt x="442" y="64"/>
                    </a:lnTo>
                    <a:lnTo>
                      <a:pt x="442" y="62"/>
                    </a:lnTo>
                    <a:lnTo>
                      <a:pt x="440" y="6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65" name="Freeform 17"/>
              <p:cNvSpPr>
                <a:spLocks/>
              </p:cNvSpPr>
              <p:nvPr/>
            </p:nvSpPr>
            <p:spPr bwMode="auto">
              <a:xfrm>
                <a:off x="4132263" y="95250"/>
                <a:ext cx="704850" cy="219075"/>
              </a:xfrm>
              <a:custGeom>
                <a:avLst/>
                <a:gdLst>
                  <a:gd name="T0" fmla="*/ 440 w 444"/>
                  <a:gd name="T1" fmla="*/ 36 h 138"/>
                  <a:gd name="T2" fmla="*/ 432 w 444"/>
                  <a:gd name="T3" fmla="*/ 30 h 138"/>
                  <a:gd name="T4" fmla="*/ 408 w 444"/>
                  <a:gd name="T5" fmla="*/ 22 h 138"/>
                  <a:gd name="T6" fmla="*/ 354 w 444"/>
                  <a:gd name="T7" fmla="*/ 22 h 138"/>
                  <a:gd name="T8" fmla="*/ 352 w 444"/>
                  <a:gd name="T9" fmla="*/ 82 h 138"/>
                  <a:gd name="T10" fmla="*/ 354 w 444"/>
                  <a:gd name="T11" fmla="*/ 86 h 138"/>
                  <a:gd name="T12" fmla="*/ 360 w 444"/>
                  <a:gd name="T13" fmla="*/ 86 h 138"/>
                  <a:gd name="T14" fmla="*/ 356 w 444"/>
                  <a:gd name="T15" fmla="*/ 96 h 138"/>
                  <a:gd name="T16" fmla="*/ 354 w 444"/>
                  <a:gd name="T17" fmla="*/ 92 h 138"/>
                  <a:gd name="T18" fmla="*/ 344 w 444"/>
                  <a:gd name="T19" fmla="*/ 92 h 138"/>
                  <a:gd name="T20" fmla="*/ 344 w 444"/>
                  <a:gd name="T21" fmla="*/ 2 h 138"/>
                  <a:gd name="T22" fmla="*/ 220 w 444"/>
                  <a:gd name="T23" fmla="*/ 0 h 138"/>
                  <a:gd name="T24" fmla="*/ 214 w 444"/>
                  <a:gd name="T25" fmla="*/ 90 h 138"/>
                  <a:gd name="T26" fmla="*/ 196 w 444"/>
                  <a:gd name="T27" fmla="*/ 92 h 138"/>
                  <a:gd name="T28" fmla="*/ 194 w 444"/>
                  <a:gd name="T29" fmla="*/ 106 h 138"/>
                  <a:gd name="T30" fmla="*/ 142 w 444"/>
                  <a:gd name="T31" fmla="*/ 130 h 138"/>
                  <a:gd name="T32" fmla="*/ 132 w 444"/>
                  <a:gd name="T33" fmla="*/ 116 h 138"/>
                  <a:gd name="T34" fmla="*/ 120 w 444"/>
                  <a:gd name="T35" fmla="*/ 116 h 138"/>
                  <a:gd name="T36" fmla="*/ 110 w 444"/>
                  <a:gd name="T37" fmla="*/ 130 h 138"/>
                  <a:gd name="T38" fmla="*/ 94 w 444"/>
                  <a:gd name="T39" fmla="*/ 124 h 138"/>
                  <a:gd name="T40" fmla="*/ 78 w 444"/>
                  <a:gd name="T41" fmla="*/ 116 h 138"/>
                  <a:gd name="T42" fmla="*/ 68 w 444"/>
                  <a:gd name="T43" fmla="*/ 120 h 138"/>
                  <a:gd name="T44" fmla="*/ 48 w 444"/>
                  <a:gd name="T45" fmla="*/ 130 h 138"/>
                  <a:gd name="T46" fmla="*/ 44 w 444"/>
                  <a:gd name="T47" fmla="*/ 120 h 138"/>
                  <a:gd name="T48" fmla="*/ 32 w 444"/>
                  <a:gd name="T49" fmla="*/ 114 h 138"/>
                  <a:gd name="T50" fmla="*/ 18 w 444"/>
                  <a:gd name="T51" fmla="*/ 124 h 138"/>
                  <a:gd name="T52" fmla="*/ 4 w 444"/>
                  <a:gd name="T53" fmla="*/ 130 h 138"/>
                  <a:gd name="T54" fmla="*/ 0 w 444"/>
                  <a:gd name="T55" fmla="*/ 134 h 138"/>
                  <a:gd name="T56" fmla="*/ 160 w 444"/>
                  <a:gd name="T57" fmla="*/ 138 h 138"/>
                  <a:gd name="T58" fmla="*/ 194 w 444"/>
                  <a:gd name="T59" fmla="*/ 118 h 138"/>
                  <a:gd name="T60" fmla="*/ 242 w 444"/>
                  <a:gd name="T61" fmla="*/ 124 h 138"/>
                  <a:gd name="T62" fmla="*/ 248 w 444"/>
                  <a:gd name="T63" fmla="*/ 134 h 138"/>
                  <a:gd name="T64" fmla="*/ 258 w 444"/>
                  <a:gd name="T65" fmla="*/ 138 h 138"/>
                  <a:gd name="T66" fmla="*/ 274 w 444"/>
                  <a:gd name="T67" fmla="*/ 130 h 138"/>
                  <a:gd name="T68" fmla="*/ 316 w 444"/>
                  <a:gd name="T69" fmla="*/ 124 h 138"/>
                  <a:gd name="T70" fmla="*/ 354 w 444"/>
                  <a:gd name="T71" fmla="*/ 126 h 138"/>
                  <a:gd name="T72" fmla="*/ 376 w 444"/>
                  <a:gd name="T73" fmla="*/ 124 h 138"/>
                  <a:gd name="T74" fmla="*/ 388 w 444"/>
                  <a:gd name="T75" fmla="*/ 136 h 138"/>
                  <a:gd name="T76" fmla="*/ 400 w 444"/>
                  <a:gd name="T77" fmla="*/ 136 h 138"/>
                  <a:gd name="T78" fmla="*/ 412 w 444"/>
                  <a:gd name="T79" fmla="*/ 124 h 138"/>
                  <a:gd name="T80" fmla="*/ 434 w 444"/>
                  <a:gd name="T81" fmla="*/ 124 h 138"/>
                  <a:gd name="T82" fmla="*/ 440 w 444"/>
                  <a:gd name="T83" fmla="*/ 122 h 138"/>
                  <a:gd name="T84" fmla="*/ 444 w 444"/>
                  <a:gd name="T85" fmla="*/ 66 h 138"/>
                  <a:gd name="T86" fmla="*/ 442 w 444"/>
                  <a:gd name="T87" fmla="*/ 6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138">
                    <a:moveTo>
                      <a:pt x="440" y="62"/>
                    </a:moveTo>
                    <a:lnTo>
                      <a:pt x="436" y="36"/>
                    </a:lnTo>
                    <a:lnTo>
                      <a:pt x="440" y="36"/>
                    </a:lnTo>
                    <a:lnTo>
                      <a:pt x="440" y="34"/>
                    </a:lnTo>
                    <a:lnTo>
                      <a:pt x="432" y="30"/>
                    </a:lnTo>
                    <a:lnTo>
                      <a:pt x="432" y="30"/>
                    </a:lnTo>
                    <a:lnTo>
                      <a:pt x="428" y="26"/>
                    </a:lnTo>
                    <a:lnTo>
                      <a:pt x="420" y="24"/>
                    </a:lnTo>
                    <a:lnTo>
                      <a:pt x="408" y="22"/>
                    </a:lnTo>
                    <a:lnTo>
                      <a:pt x="408" y="22"/>
                    </a:lnTo>
                    <a:lnTo>
                      <a:pt x="354" y="22"/>
                    </a:lnTo>
                    <a:lnTo>
                      <a:pt x="354" y="22"/>
                    </a:lnTo>
                    <a:lnTo>
                      <a:pt x="352" y="22"/>
                    </a:lnTo>
                    <a:lnTo>
                      <a:pt x="352" y="24"/>
                    </a:lnTo>
                    <a:lnTo>
                      <a:pt x="352" y="82"/>
                    </a:lnTo>
                    <a:lnTo>
                      <a:pt x="352" y="82"/>
                    </a:lnTo>
                    <a:lnTo>
                      <a:pt x="352" y="84"/>
                    </a:lnTo>
                    <a:lnTo>
                      <a:pt x="354" y="86"/>
                    </a:lnTo>
                    <a:lnTo>
                      <a:pt x="354" y="86"/>
                    </a:lnTo>
                    <a:lnTo>
                      <a:pt x="354" y="86"/>
                    </a:lnTo>
                    <a:lnTo>
                      <a:pt x="360" y="86"/>
                    </a:lnTo>
                    <a:lnTo>
                      <a:pt x="360" y="96"/>
                    </a:lnTo>
                    <a:lnTo>
                      <a:pt x="356" y="96"/>
                    </a:lnTo>
                    <a:lnTo>
                      <a:pt x="356" y="96"/>
                    </a:lnTo>
                    <a:lnTo>
                      <a:pt x="356" y="96"/>
                    </a:lnTo>
                    <a:lnTo>
                      <a:pt x="356" y="94"/>
                    </a:lnTo>
                    <a:lnTo>
                      <a:pt x="354" y="92"/>
                    </a:lnTo>
                    <a:lnTo>
                      <a:pt x="354" y="92"/>
                    </a:lnTo>
                    <a:lnTo>
                      <a:pt x="354" y="92"/>
                    </a:lnTo>
                    <a:lnTo>
                      <a:pt x="344" y="92"/>
                    </a:lnTo>
                    <a:lnTo>
                      <a:pt x="344" y="6"/>
                    </a:lnTo>
                    <a:lnTo>
                      <a:pt x="344" y="6"/>
                    </a:lnTo>
                    <a:lnTo>
                      <a:pt x="344" y="2"/>
                    </a:lnTo>
                    <a:lnTo>
                      <a:pt x="340" y="0"/>
                    </a:lnTo>
                    <a:lnTo>
                      <a:pt x="220" y="0"/>
                    </a:lnTo>
                    <a:lnTo>
                      <a:pt x="220" y="0"/>
                    </a:lnTo>
                    <a:lnTo>
                      <a:pt x="216" y="2"/>
                    </a:lnTo>
                    <a:lnTo>
                      <a:pt x="214" y="6"/>
                    </a:lnTo>
                    <a:lnTo>
                      <a:pt x="214" y="90"/>
                    </a:lnTo>
                    <a:lnTo>
                      <a:pt x="200" y="90"/>
                    </a:lnTo>
                    <a:lnTo>
                      <a:pt x="200" y="90"/>
                    </a:lnTo>
                    <a:lnTo>
                      <a:pt x="196" y="92"/>
                    </a:lnTo>
                    <a:lnTo>
                      <a:pt x="194" y="96"/>
                    </a:lnTo>
                    <a:lnTo>
                      <a:pt x="194" y="96"/>
                    </a:lnTo>
                    <a:lnTo>
                      <a:pt x="194" y="106"/>
                    </a:lnTo>
                    <a:lnTo>
                      <a:pt x="158" y="130"/>
                    </a:lnTo>
                    <a:lnTo>
                      <a:pt x="142" y="130"/>
                    </a:lnTo>
                    <a:lnTo>
                      <a:pt x="142" y="130"/>
                    </a:lnTo>
                    <a:lnTo>
                      <a:pt x="142" y="124"/>
                    </a:lnTo>
                    <a:lnTo>
                      <a:pt x="138" y="120"/>
                    </a:lnTo>
                    <a:lnTo>
                      <a:pt x="132" y="116"/>
                    </a:lnTo>
                    <a:lnTo>
                      <a:pt x="126" y="114"/>
                    </a:lnTo>
                    <a:lnTo>
                      <a:pt x="126" y="114"/>
                    </a:lnTo>
                    <a:lnTo>
                      <a:pt x="120" y="116"/>
                    </a:lnTo>
                    <a:lnTo>
                      <a:pt x="116" y="120"/>
                    </a:lnTo>
                    <a:lnTo>
                      <a:pt x="112" y="124"/>
                    </a:lnTo>
                    <a:lnTo>
                      <a:pt x="110" y="130"/>
                    </a:lnTo>
                    <a:lnTo>
                      <a:pt x="96" y="130"/>
                    </a:lnTo>
                    <a:lnTo>
                      <a:pt x="96" y="130"/>
                    </a:lnTo>
                    <a:lnTo>
                      <a:pt x="94" y="124"/>
                    </a:lnTo>
                    <a:lnTo>
                      <a:pt x="90" y="120"/>
                    </a:lnTo>
                    <a:lnTo>
                      <a:pt x="86" y="116"/>
                    </a:lnTo>
                    <a:lnTo>
                      <a:pt x="78" y="116"/>
                    </a:lnTo>
                    <a:lnTo>
                      <a:pt x="78" y="116"/>
                    </a:lnTo>
                    <a:lnTo>
                      <a:pt x="74" y="118"/>
                    </a:lnTo>
                    <a:lnTo>
                      <a:pt x="68" y="120"/>
                    </a:lnTo>
                    <a:lnTo>
                      <a:pt x="66" y="126"/>
                    </a:lnTo>
                    <a:lnTo>
                      <a:pt x="64" y="130"/>
                    </a:lnTo>
                    <a:lnTo>
                      <a:pt x="48" y="130"/>
                    </a:lnTo>
                    <a:lnTo>
                      <a:pt x="48" y="130"/>
                    </a:lnTo>
                    <a:lnTo>
                      <a:pt x="48" y="124"/>
                    </a:lnTo>
                    <a:lnTo>
                      <a:pt x="44" y="120"/>
                    </a:lnTo>
                    <a:lnTo>
                      <a:pt x="40" y="116"/>
                    </a:lnTo>
                    <a:lnTo>
                      <a:pt x="32" y="114"/>
                    </a:lnTo>
                    <a:lnTo>
                      <a:pt x="32" y="114"/>
                    </a:lnTo>
                    <a:lnTo>
                      <a:pt x="26" y="116"/>
                    </a:lnTo>
                    <a:lnTo>
                      <a:pt x="22" y="120"/>
                    </a:lnTo>
                    <a:lnTo>
                      <a:pt x="18" y="124"/>
                    </a:lnTo>
                    <a:lnTo>
                      <a:pt x="16" y="130"/>
                    </a:lnTo>
                    <a:lnTo>
                      <a:pt x="4" y="130"/>
                    </a:lnTo>
                    <a:lnTo>
                      <a:pt x="4" y="130"/>
                    </a:lnTo>
                    <a:lnTo>
                      <a:pt x="0" y="132"/>
                    </a:lnTo>
                    <a:lnTo>
                      <a:pt x="0" y="134"/>
                    </a:lnTo>
                    <a:lnTo>
                      <a:pt x="0" y="134"/>
                    </a:lnTo>
                    <a:lnTo>
                      <a:pt x="0" y="136"/>
                    </a:lnTo>
                    <a:lnTo>
                      <a:pt x="4" y="138"/>
                    </a:lnTo>
                    <a:lnTo>
                      <a:pt x="160" y="138"/>
                    </a:lnTo>
                    <a:lnTo>
                      <a:pt x="194" y="114"/>
                    </a:lnTo>
                    <a:lnTo>
                      <a:pt x="194" y="118"/>
                    </a:lnTo>
                    <a:lnTo>
                      <a:pt x="194" y="118"/>
                    </a:lnTo>
                    <a:lnTo>
                      <a:pt x="196" y="122"/>
                    </a:lnTo>
                    <a:lnTo>
                      <a:pt x="200" y="124"/>
                    </a:lnTo>
                    <a:lnTo>
                      <a:pt x="242" y="124"/>
                    </a:lnTo>
                    <a:lnTo>
                      <a:pt x="242" y="124"/>
                    </a:lnTo>
                    <a:lnTo>
                      <a:pt x="244" y="130"/>
                    </a:lnTo>
                    <a:lnTo>
                      <a:pt x="248" y="134"/>
                    </a:lnTo>
                    <a:lnTo>
                      <a:pt x="252" y="136"/>
                    </a:lnTo>
                    <a:lnTo>
                      <a:pt x="258" y="138"/>
                    </a:lnTo>
                    <a:lnTo>
                      <a:pt x="258" y="138"/>
                    </a:lnTo>
                    <a:lnTo>
                      <a:pt x="264" y="136"/>
                    </a:lnTo>
                    <a:lnTo>
                      <a:pt x="270" y="134"/>
                    </a:lnTo>
                    <a:lnTo>
                      <a:pt x="274" y="130"/>
                    </a:lnTo>
                    <a:lnTo>
                      <a:pt x="276" y="124"/>
                    </a:lnTo>
                    <a:lnTo>
                      <a:pt x="316" y="124"/>
                    </a:lnTo>
                    <a:lnTo>
                      <a:pt x="316" y="124"/>
                    </a:lnTo>
                    <a:lnTo>
                      <a:pt x="318" y="126"/>
                    </a:lnTo>
                    <a:lnTo>
                      <a:pt x="354" y="126"/>
                    </a:lnTo>
                    <a:lnTo>
                      <a:pt x="354" y="126"/>
                    </a:lnTo>
                    <a:lnTo>
                      <a:pt x="356" y="124"/>
                    </a:lnTo>
                    <a:lnTo>
                      <a:pt x="376" y="124"/>
                    </a:lnTo>
                    <a:lnTo>
                      <a:pt x="376" y="124"/>
                    </a:lnTo>
                    <a:lnTo>
                      <a:pt x="380" y="130"/>
                    </a:lnTo>
                    <a:lnTo>
                      <a:pt x="384" y="134"/>
                    </a:lnTo>
                    <a:lnTo>
                      <a:pt x="388" y="136"/>
                    </a:lnTo>
                    <a:lnTo>
                      <a:pt x="394" y="138"/>
                    </a:lnTo>
                    <a:lnTo>
                      <a:pt x="394" y="138"/>
                    </a:lnTo>
                    <a:lnTo>
                      <a:pt x="400" y="136"/>
                    </a:lnTo>
                    <a:lnTo>
                      <a:pt x="406" y="134"/>
                    </a:lnTo>
                    <a:lnTo>
                      <a:pt x="410" y="130"/>
                    </a:lnTo>
                    <a:lnTo>
                      <a:pt x="412" y="124"/>
                    </a:lnTo>
                    <a:lnTo>
                      <a:pt x="428" y="124"/>
                    </a:lnTo>
                    <a:lnTo>
                      <a:pt x="428" y="124"/>
                    </a:lnTo>
                    <a:lnTo>
                      <a:pt x="434" y="124"/>
                    </a:lnTo>
                    <a:lnTo>
                      <a:pt x="434" y="124"/>
                    </a:lnTo>
                    <a:lnTo>
                      <a:pt x="438" y="124"/>
                    </a:lnTo>
                    <a:lnTo>
                      <a:pt x="440" y="122"/>
                    </a:lnTo>
                    <a:lnTo>
                      <a:pt x="442" y="120"/>
                    </a:lnTo>
                    <a:lnTo>
                      <a:pt x="444" y="116"/>
                    </a:lnTo>
                    <a:lnTo>
                      <a:pt x="444" y="66"/>
                    </a:lnTo>
                    <a:lnTo>
                      <a:pt x="444" y="66"/>
                    </a:lnTo>
                    <a:lnTo>
                      <a:pt x="442" y="64"/>
                    </a:lnTo>
                    <a:lnTo>
                      <a:pt x="442" y="62"/>
                    </a:lnTo>
                    <a:lnTo>
                      <a:pt x="440" y="62"/>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grpSp>
        <p:sp>
          <p:nvSpPr>
            <p:cNvPr id="165" name="TextBox 164"/>
            <p:cNvSpPr txBox="1"/>
            <p:nvPr/>
          </p:nvSpPr>
          <p:spPr bwMode="auto">
            <a:xfrm>
              <a:off x="1720190" y="2383441"/>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Exploring for oil </a:t>
              </a:r>
              <a:br>
                <a:rPr lang="en-US" sz="750">
                  <a:solidFill>
                    <a:srgbClr val="404040"/>
                  </a:solidFill>
                </a:rPr>
              </a:br>
              <a:r>
                <a:rPr lang="en-US" sz="750">
                  <a:solidFill>
                    <a:srgbClr val="404040"/>
                  </a:solidFill>
                </a:rPr>
                <a:t>and gas: onshore</a:t>
              </a:r>
              <a:endParaRPr lang="en-US" sz="750" dirty="0">
                <a:solidFill>
                  <a:srgbClr val="404040"/>
                </a:solidFill>
              </a:endParaRPr>
            </a:p>
          </p:txBody>
        </p:sp>
        <p:grpSp>
          <p:nvGrpSpPr>
            <p:cNvPr id="51" name="Group 50"/>
            <p:cNvGrpSpPr>
              <a:grpSpLocks noChangeAspect="1"/>
            </p:cNvGrpSpPr>
            <p:nvPr/>
          </p:nvGrpSpPr>
          <p:grpSpPr>
            <a:xfrm>
              <a:off x="559730" y="2042140"/>
              <a:ext cx="603513" cy="287387"/>
              <a:chOff x="2989263" y="34925"/>
              <a:chExt cx="666750" cy="317500"/>
            </a:xfrm>
            <a:solidFill>
              <a:srgbClr val="009EB4"/>
            </a:solidFill>
          </p:grpSpPr>
          <p:sp>
            <p:nvSpPr>
              <p:cNvPr id="52" name="Freeform 5"/>
              <p:cNvSpPr>
                <a:spLocks/>
              </p:cNvSpPr>
              <p:nvPr/>
            </p:nvSpPr>
            <p:spPr bwMode="auto">
              <a:xfrm>
                <a:off x="2989263" y="34925"/>
                <a:ext cx="666750" cy="219075"/>
              </a:xfrm>
              <a:custGeom>
                <a:avLst/>
                <a:gdLst>
                  <a:gd name="T0" fmla="*/ 122 w 420"/>
                  <a:gd name="T1" fmla="*/ 110 h 138"/>
                  <a:gd name="T2" fmla="*/ 122 w 420"/>
                  <a:gd name="T3" fmla="*/ 110 h 138"/>
                  <a:gd name="T4" fmla="*/ 118 w 420"/>
                  <a:gd name="T5" fmla="*/ 98 h 138"/>
                  <a:gd name="T6" fmla="*/ 116 w 420"/>
                  <a:gd name="T7" fmla="*/ 94 h 138"/>
                  <a:gd name="T8" fmla="*/ 110 w 420"/>
                  <a:gd name="T9" fmla="*/ 90 h 138"/>
                  <a:gd name="T10" fmla="*/ 96 w 420"/>
                  <a:gd name="T11" fmla="*/ 78 h 138"/>
                  <a:gd name="T12" fmla="*/ 92 w 420"/>
                  <a:gd name="T13" fmla="*/ 50 h 138"/>
                  <a:gd name="T14" fmla="*/ 118 w 420"/>
                  <a:gd name="T15" fmla="*/ 50 h 138"/>
                  <a:gd name="T16" fmla="*/ 118 w 420"/>
                  <a:gd name="T17" fmla="*/ 20 h 138"/>
                  <a:gd name="T18" fmla="*/ 118 w 420"/>
                  <a:gd name="T19" fmla="*/ 20 h 138"/>
                  <a:gd name="T20" fmla="*/ 120 w 420"/>
                  <a:gd name="T21" fmla="*/ 12 h 138"/>
                  <a:gd name="T22" fmla="*/ 124 w 420"/>
                  <a:gd name="T23" fmla="*/ 6 h 138"/>
                  <a:gd name="T24" fmla="*/ 132 w 420"/>
                  <a:gd name="T25" fmla="*/ 2 h 138"/>
                  <a:gd name="T26" fmla="*/ 140 w 420"/>
                  <a:gd name="T27" fmla="*/ 0 h 138"/>
                  <a:gd name="T28" fmla="*/ 194 w 420"/>
                  <a:gd name="T29" fmla="*/ 0 h 138"/>
                  <a:gd name="T30" fmla="*/ 194 w 420"/>
                  <a:gd name="T31" fmla="*/ 0 h 138"/>
                  <a:gd name="T32" fmla="*/ 202 w 420"/>
                  <a:gd name="T33" fmla="*/ 2 h 138"/>
                  <a:gd name="T34" fmla="*/ 208 w 420"/>
                  <a:gd name="T35" fmla="*/ 6 h 138"/>
                  <a:gd name="T36" fmla="*/ 212 w 420"/>
                  <a:gd name="T37" fmla="*/ 12 h 138"/>
                  <a:gd name="T38" fmla="*/ 214 w 420"/>
                  <a:gd name="T39" fmla="*/ 20 h 138"/>
                  <a:gd name="T40" fmla="*/ 214 w 420"/>
                  <a:gd name="T41" fmla="*/ 22 h 138"/>
                  <a:gd name="T42" fmla="*/ 230 w 420"/>
                  <a:gd name="T43" fmla="*/ 22 h 138"/>
                  <a:gd name="T44" fmla="*/ 230 w 420"/>
                  <a:gd name="T45" fmla="*/ 50 h 138"/>
                  <a:gd name="T46" fmla="*/ 372 w 420"/>
                  <a:gd name="T47" fmla="*/ 50 h 138"/>
                  <a:gd name="T48" fmla="*/ 380 w 420"/>
                  <a:gd name="T49" fmla="*/ 42 h 138"/>
                  <a:gd name="T50" fmla="*/ 420 w 420"/>
                  <a:gd name="T51" fmla="*/ 42 h 138"/>
                  <a:gd name="T52" fmla="*/ 404 w 420"/>
                  <a:gd name="T53" fmla="*/ 90 h 138"/>
                  <a:gd name="T54" fmla="*/ 410 w 420"/>
                  <a:gd name="T55" fmla="*/ 92 h 138"/>
                  <a:gd name="T56" fmla="*/ 410 w 420"/>
                  <a:gd name="T57" fmla="*/ 92 h 138"/>
                  <a:gd name="T58" fmla="*/ 414 w 420"/>
                  <a:gd name="T59" fmla="*/ 96 h 138"/>
                  <a:gd name="T60" fmla="*/ 416 w 420"/>
                  <a:gd name="T61" fmla="*/ 100 h 138"/>
                  <a:gd name="T62" fmla="*/ 416 w 420"/>
                  <a:gd name="T63" fmla="*/ 104 h 138"/>
                  <a:gd name="T64" fmla="*/ 416 w 420"/>
                  <a:gd name="T65" fmla="*/ 104 h 138"/>
                  <a:gd name="T66" fmla="*/ 416 w 420"/>
                  <a:gd name="T67" fmla="*/ 108 h 138"/>
                  <a:gd name="T68" fmla="*/ 414 w 420"/>
                  <a:gd name="T69" fmla="*/ 112 h 138"/>
                  <a:gd name="T70" fmla="*/ 412 w 420"/>
                  <a:gd name="T71" fmla="*/ 116 h 138"/>
                  <a:gd name="T72" fmla="*/ 410 w 420"/>
                  <a:gd name="T73" fmla="*/ 116 h 138"/>
                  <a:gd name="T74" fmla="*/ 158 w 420"/>
                  <a:gd name="T75" fmla="*/ 116 h 138"/>
                  <a:gd name="T76" fmla="*/ 158 w 420"/>
                  <a:gd name="T77" fmla="*/ 116 h 138"/>
                  <a:gd name="T78" fmla="*/ 98 w 420"/>
                  <a:gd name="T79" fmla="*/ 116 h 138"/>
                  <a:gd name="T80" fmla="*/ 98 w 420"/>
                  <a:gd name="T81" fmla="*/ 116 h 138"/>
                  <a:gd name="T82" fmla="*/ 96 w 420"/>
                  <a:gd name="T83" fmla="*/ 124 h 138"/>
                  <a:gd name="T84" fmla="*/ 90 w 420"/>
                  <a:gd name="T85" fmla="*/ 132 h 138"/>
                  <a:gd name="T86" fmla="*/ 84 w 420"/>
                  <a:gd name="T87" fmla="*/ 136 h 138"/>
                  <a:gd name="T88" fmla="*/ 76 w 420"/>
                  <a:gd name="T89" fmla="*/ 138 h 138"/>
                  <a:gd name="T90" fmla="*/ 76 w 420"/>
                  <a:gd name="T91" fmla="*/ 138 h 138"/>
                  <a:gd name="T92" fmla="*/ 68 w 420"/>
                  <a:gd name="T93" fmla="*/ 136 h 138"/>
                  <a:gd name="T94" fmla="*/ 60 w 420"/>
                  <a:gd name="T95" fmla="*/ 132 h 138"/>
                  <a:gd name="T96" fmla="*/ 56 w 420"/>
                  <a:gd name="T97" fmla="*/ 124 h 138"/>
                  <a:gd name="T98" fmla="*/ 54 w 420"/>
                  <a:gd name="T99" fmla="*/ 116 h 138"/>
                  <a:gd name="T100" fmla="*/ 0 w 420"/>
                  <a:gd name="T101" fmla="*/ 116 h 138"/>
                  <a:gd name="T102" fmla="*/ 0 w 420"/>
                  <a:gd name="T103" fmla="*/ 110 h 138"/>
                  <a:gd name="T104" fmla="*/ 122 w 420"/>
                  <a:gd name="T105" fmla="*/ 110 h 138"/>
                  <a:gd name="T106" fmla="*/ 122 w 420"/>
                  <a:gd name="T107"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0" h="138">
                    <a:moveTo>
                      <a:pt x="122" y="110"/>
                    </a:moveTo>
                    <a:lnTo>
                      <a:pt x="122" y="110"/>
                    </a:lnTo>
                    <a:lnTo>
                      <a:pt x="118" y="98"/>
                    </a:lnTo>
                    <a:lnTo>
                      <a:pt x="116" y="94"/>
                    </a:lnTo>
                    <a:lnTo>
                      <a:pt x="110" y="90"/>
                    </a:lnTo>
                    <a:lnTo>
                      <a:pt x="96" y="78"/>
                    </a:lnTo>
                    <a:lnTo>
                      <a:pt x="92" y="50"/>
                    </a:lnTo>
                    <a:lnTo>
                      <a:pt x="118" y="50"/>
                    </a:lnTo>
                    <a:lnTo>
                      <a:pt x="118" y="20"/>
                    </a:lnTo>
                    <a:lnTo>
                      <a:pt x="118" y="20"/>
                    </a:lnTo>
                    <a:lnTo>
                      <a:pt x="120" y="12"/>
                    </a:lnTo>
                    <a:lnTo>
                      <a:pt x="124" y="6"/>
                    </a:lnTo>
                    <a:lnTo>
                      <a:pt x="132" y="2"/>
                    </a:lnTo>
                    <a:lnTo>
                      <a:pt x="140" y="0"/>
                    </a:lnTo>
                    <a:lnTo>
                      <a:pt x="194" y="0"/>
                    </a:lnTo>
                    <a:lnTo>
                      <a:pt x="194" y="0"/>
                    </a:lnTo>
                    <a:lnTo>
                      <a:pt x="202" y="2"/>
                    </a:lnTo>
                    <a:lnTo>
                      <a:pt x="208" y="6"/>
                    </a:lnTo>
                    <a:lnTo>
                      <a:pt x="212" y="12"/>
                    </a:lnTo>
                    <a:lnTo>
                      <a:pt x="214" y="20"/>
                    </a:lnTo>
                    <a:lnTo>
                      <a:pt x="214" y="22"/>
                    </a:lnTo>
                    <a:lnTo>
                      <a:pt x="230" y="22"/>
                    </a:lnTo>
                    <a:lnTo>
                      <a:pt x="230" y="50"/>
                    </a:lnTo>
                    <a:lnTo>
                      <a:pt x="372" y="50"/>
                    </a:lnTo>
                    <a:lnTo>
                      <a:pt x="380" y="42"/>
                    </a:lnTo>
                    <a:lnTo>
                      <a:pt x="420" y="42"/>
                    </a:lnTo>
                    <a:lnTo>
                      <a:pt x="404" y="90"/>
                    </a:lnTo>
                    <a:lnTo>
                      <a:pt x="410" y="92"/>
                    </a:lnTo>
                    <a:lnTo>
                      <a:pt x="410" y="92"/>
                    </a:lnTo>
                    <a:lnTo>
                      <a:pt x="414" y="96"/>
                    </a:lnTo>
                    <a:lnTo>
                      <a:pt x="416" y="100"/>
                    </a:lnTo>
                    <a:lnTo>
                      <a:pt x="416" y="104"/>
                    </a:lnTo>
                    <a:lnTo>
                      <a:pt x="416" y="104"/>
                    </a:lnTo>
                    <a:lnTo>
                      <a:pt x="416" y="108"/>
                    </a:lnTo>
                    <a:lnTo>
                      <a:pt x="414" y="112"/>
                    </a:lnTo>
                    <a:lnTo>
                      <a:pt x="412" y="116"/>
                    </a:lnTo>
                    <a:lnTo>
                      <a:pt x="410" y="116"/>
                    </a:lnTo>
                    <a:lnTo>
                      <a:pt x="158" y="116"/>
                    </a:lnTo>
                    <a:lnTo>
                      <a:pt x="158" y="116"/>
                    </a:lnTo>
                    <a:lnTo>
                      <a:pt x="98" y="116"/>
                    </a:lnTo>
                    <a:lnTo>
                      <a:pt x="98" y="116"/>
                    </a:lnTo>
                    <a:lnTo>
                      <a:pt x="96" y="124"/>
                    </a:lnTo>
                    <a:lnTo>
                      <a:pt x="90" y="132"/>
                    </a:lnTo>
                    <a:lnTo>
                      <a:pt x="84" y="136"/>
                    </a:lnTo>
                    <a:lnTo>
                      <a:pt x="76" y="138"/>
                    </a:lnTo>
                    <a:lnTo>
                      <a:pt x="76" y="138"/>
                    </a:lnTo>
                    <a:lnTo>
                      <a:pt x="68" y="136"/>
                    </a:lnTo>
                    <a:lnTo>
                      <a:pt x="60" y="132"/>
                    </a:lnTo>
                    <a:lnTo>
                      <a:pt x="56" y="124"/>
                    </a:lnTo>
                    <a:lnTo>
                      <a:pt x="54" y="116"/>
                    </a:lnTo>
                    <a:lnTo>
                      <a:pt x="0" y="116"/>
                    </a:lnTo>
                    <a:lnTo>
                      <a:pt x="0" y="110"/>
                    </a:lnTo>
                    <a:lnTo>
                      <a:pt x="122" y="110"/>
                    </a:lnTo>
                    <a:lnTo>
                      <a:pt x="122"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53" name="Freeform 6"/>
              <p:cNvSpPr>
                <a:spLocks/>
              </p:cNvSpPr>
              <p:nvPr/>
            </p:nvSpPr>
            <p:spPr bwMode="auto">
              <a:xfrm>
                <a:off x="3046413" y="234950"/>
                <a:ext cx="123825" cy="63500"/>
              </a:xfrm>
              <a:custGeom>
                <a:avLst/>
                <a:gdLst>
                  <a:gd name="T0" fmla="*/ 40 w 78"/>
                  <a:gd name="T1" fmla="*/ 40 h 40"/>
                  <a:gd name="T2" fmla="*/ 40 w 78"/>
                  <a:gd name="T3" fmla="*/ 40 h 40"/>
                  <a:gd name="T4" fmla="*/ 32 w 78"/>
                  <a:gd name="T5" fmla="*/ 38 h 40"/>
                  <a:gd name="T6" fmla="*/ 24 w 78"/>
                  <a:gd name="T7" fmla="*/ 36 h 40"/>
                  <a:gd name="T8" fmla="*/ 18 w 78"/>
                  <a:gd name="T9" fmla="*/ 32 h 40"/>
                  <a:gd name="T10" fmla="*/ 12 w 78"/>
                  <a:gd name="T11" fmla="*/ 28 h 40"/>
                  <a:gd name="T12" fmla="*/ 8 w 78"/>
                  <a:gd name="T13" fmla="*/ 22 h 40"/>
                  <a:gd name="T14" fmla="*/ 4 w 78"/>
                  <a:gd name="T15" fmla="*/ 16 h 40"/>
                  <a:gd name="T16" fmla="*/ 2 w 78"/>
                  <a:gd name="T17" fmla="*/ 8 h 40"/>
                  <a:gd name="T18" fmla="*/ 0 w 78"/>
                  <a:gd name="T19" fmla="*/ 0 h 40"/>
                  <a:gd name="T20" fmla="*/ 8 w 78"/>
                  <a:gd name="T21" fmla="*/ 0 h 40"/>
                  <a:gd name="T22" fmla="*/ 8 w 78"/>
                  <a:gd name="T23" fmla="*/ 0 h 40"/>
                  <a:gd name="T24" fmla="*/ 8 w 78"/>
                  <a:gd name="T25" fmla="*/ 8 h 40"/>
                  <a:gd name="T26" fmla="*/ 10 w 78"/>
                  <a:gd name="T27" fmla="*/ 14 h 40"/>
                  <a:gd name="T28" fmla="*/ 16 w 78"/>
                  <a:gd name="T29" fmla="*/ 24 h 40"/>
                  <a:gd name="T30" fmla="*/ 28 w 78"/>
                  <a:gd name="T31" fmla="*/ 30 h 40"/>
                  <a:gd name="T32" fmla="*/ 34 w 78"/>
                  <a:gd name="T33" fmla="*/ 32 h 40"/>
                  <a:gd name="T34" fmla="*/ 40 w 78"/>
                  <a:gd name="T35" fmla="*/ 32 h 40"/>
                  <a:gd name="T36" fmla="*/ 40 w 78"/>
                  <a:gd name="T37" fmla="*/ 32 h 40"/>
                  <a:gd name="T38" fmla="*/ 46 w 78"/>
                  <a:gd name="T39" fmla="*/ 32 h 40"/>
                  <a:gd name="T40" fmla="*/ 52 w 78"/>
                  <a:gd name="T41" fmla="*/ 30 h 40"/>
                  <a:gd name="T42" fmla="*/ 62 w 78"/>
                  <a:gd name="T43" fmla="*/ 24 h 40"/>
                  <a:gd name="T44" fmla="*/ 68 w 78"/>
                  <a:gd name="T45" fmla="*/ 14 h 40"/>
                  <a:gd name="T46" fmla="*/ 70 w 78"/>
                  <a:gd name="T47" fmla="*/ 8 h 40"/>
                  <a:gd name="T48" fmla="*/ 72 w 78"/>
                  <a:gd name="T49" fmla="*/ 0 h 40"/>
                  <a:gd name="T50" fmla="*/ 78 w 78"/>
                  <a:gd name="T51" fmla="*/ 0 h 40"/>
                  <a:gd name="T52" fmla="*/ 78 w 78"/>
                  <a:gd name="T53" fmla="*/ 0 h 40"/>
                  <a:gd name="T54" fmla="*/ 78 w 78"/>
                  <a:gd name="T55" fmla="*/ 8 h 40"/>
                  <a:gd name="T56" fmla="*/ 74 w 78"/>
                  <a:gd name="T57" fmla="*/ 16 h 40"/>
                  <a:gd name="T58" fmla="*/ 72 w 78"/>
                  <a:gd name="T59" fmla="*/ 22 h 40"/>
                  <a:gd name="T60" fmla="*/ 66 w 78"/>
                  <a:gd name="T61" fmla="*/ 28 h 40"/>
                  <a:gd name="T62" fmla="*/ 60 w 78"/>
                  <a:gd name="T63" fmla="*/ 32 h 40"/>
                  <a:gd name="T64" fmla="*/ 54 w 78"/>
                  <a:gd name="T65" fmla="*/ 36 h 40"/>
                  <a:gd name="T66" fmla="*/ 48 w 78"/>
                  <a:gd name="T67" fmla="*/ 38 h 40"/>
                  <a:gd name="T68" fmla="*/ 40 w 78"/>
                  <a:gd name="T6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40">
                    <a:moveTo>
                      <a:pt x="40" y="40"/>
                    </a:moveTo>
                    <a:lnTo>
                      <a:pt x="40" y="40"/>
                    </a:lnTo>
                    <a:lnTo>
                      <a:pt x="32" y="38"/>
                    </a:lnTo>
                    <a:lnTo>
                      <a:pt x="24" y="36"/>
                    </a:lnTo>
                    <a:lnTo>
                      <a:pt x="18" y="32"/>
                    </a:lnTo>
                    <a:lnTo>
                      <a:pt x="12" y="28"/>
                    </a:lnTo>
                    <a:lnTo>
                      <a:pt x="8" y="22"/>
                    </a:lnTo>
                    <a:lnTo>
                      <a:pt x="4" y="16"/>
                    </a:lnTo>
                    <a:lnTo>
                      <a:pt x="2" y="8"/>
                    </a:lnTo>
                    <a:lnTo>
                      <a:pt x="0" y="0"/>
                    </a:lnTo>
                    <a:lnTo>
                      <a:pt x="8" y="0"/>
                    </a:lnTo>
                    <a:lnTo>
                      <a:pt x="8" y="0"/>
                    </a:lnTo>
                    <a:lnTo>
                      <a:pt x="8" y="8"/>
                    </a:lnTo>
                    <a:lnTo>
                      <a:pt x="10" y="14"/>
                    </a:lnTo>
                    <a:lnTo>
                      <a:pt x="16" y="24"/>
                    </a:lnTo>
                    <a:lnTo>
                      <a:pt x="28" y="30"/>
                    </a:lnTo>
                    <a:lnTo>
                      <a:pt x="34" y="32"/>
                    </a:lnTo>
                    <a:lnTo>
                      <a:pt x="40" y="32"/>
                    </a:lnTo>
                    <a:lnTo>
                      <a:pt x="40" y="32"/>
                    </a:lnTo>
                    <a:lnTo>
                      <a:pt x="46" y="32"/>
                    </a:lnTo>
                    <a:lnTo>
                      <a:pt x="52" y="30"/>
                    </a:lnTo>
                    <a:lnTo>
                      <a:pt x="62" y="24"/>
                    </a:lnTo>
                    <a:lnTo>
                      <a:pt x="68" y="14"/>
                    </a:lnTo>
                    <a:lnTo>
                      <a:pt x="70" y="8"/>
                    </a:lnTo>
                    <a:lnTo>
                      <a:pt x="72" y="0"/>
                    </a:lnTo>
                    <a:lnTo>
                      <a:pt x="78" y="0"/>
                    </a:lnTo>
                    <a:lnTo>
                      <a:pt x="78" y="0"/>
                    </a:lnTo>
                    <a:lnTo>
                      <a:pt x="78" y="8"/>
                    </a:lnTo>
                    <a:lnTo>
                      <a:pt x="74" y="16"/>
                    </a:lnTo>
                    <a:lnTo>
                      <a:pt x="72" y="22"/>
                    </a:lnTo>
                    <a:lnTo>
                      <a:pt x="66" y="28"/>
                    </a:lnTo>
                    <a:lnTo>
                      <a:pt x="60" y="32"/>
                    </a:lnTo>
                    <a:lnTo>
                      <a:pt x="54" y="36"/>
                    </a:lnTo>
                    <a:lnTo>
                      <a:pt x="48" y="38"/>
                    </a:lnTo>
                    <a:lnTo>
                      <a:pt x="40"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54" name="Freeform 7"/>
              <p:cNvSpPr>
                <a:spLocks/>
              </p:cNvSpPr>
              <p:nvPr/>
            </p:nvSpPr>
            <p:spPr bwMode="auto">
              <a:xfrm>
                <a:off x="3046413" y="234950"/>
                <a:ext cx="123825" cy="63500"/>
              </a:xfrm>
              <a:custGeom>
                <a:avLst/>
                <a:gdLst>
                  <a:gd name="T0" fmla="*/ 40 w 78"/>
                  <a:gd name="T1" fmla="*/ 40 h 40"/>
                  <a:gd name="T2" fmla="*/ 40 w 78"/>
                  <a:gd name="T3" fmla="*/ 40 h 40"/>
                  <a:gd name="T4" fmla="*/ 32 w 78"/>
                  <a:gd name="T5" fmla="*/ 38 h 40"/>
                  <a:gd name="T6" fmla="*/ 24 w 78"/>
                  <a:gd name="T7" fmla="*/ 36 h 40"/>
                  <a:gd name="T8" fmla="*/ 18 w 78"/>
                  <a:gd name="T9" fmla="*/ 32 h 40"/>
                  <a:gd name="T10" fmla="*/ 12 w 78"/>
                  <a:gd name="T11" fmla="*/ 28 h 40"/>
                  <a:gd name="T12" fmla="*/ 8 w 78"/>
                  <a:gd name="T13" fmla="*/ 22 h 40"/>
                  <a:gd name="T14" fmla="*/ 4 w 78"/>
                  <a:gd name="T15" fmla="*/ 16 h 40"/>
                  <a:gd name="T16" fmla="*/ 2 w 78"/>
                  <a:gd name="T17" fmla="*/ 8 h 40"/>
                  <a:gd name="T18" fmla="*/ 0 w 78"/>
                  <a:gd name="T19" fmla="*/ 0 h 40"/>
                  <a:gd name="T20" fmla="*/ 8 w 78"/>
                  <a:gd name="T21" fmla="*/ 0 h 40"/>
                  <a:gd name="T22" fmla="*/ 8 w 78"/>
                  <a:gd name="T23" fmla="*/ 0 h 40"/>
                  <a:gd name="T24" fmla="*/ 8 w 78"/>
                  <a:gd name="T25" fmla="*/ 8 h 40"/>
                  <a:gd name="T26" fmla="*/ 10 w 78"/>
                  <a:gd name="T27" fmla="*/ 14 h 40"/>
                  <a:gd name="T28" fmla="*/ 16 w 78"/>
                  <a:gd name="T29" fmla="*/ 24 h 40"/>
                  <a:gd name="T30" fmla="*/ 28 w 78"/>
                  <a:gd name="T31" fmla="*/ 30 h 40"/>
                  <a:gd name="T32" fmla="*/ 34 w 78"/>
                  <a:gd name="T33" fmla="*/ 32 h 40"/>
                  <a:gd name="T34" fmla="*/ 40 w 78"/>
                  <a:gd name="T35" fmla="*/ 32 h 40"/>
                  <a:gd name="T36" fmla="*/ 40 w 78"/>
                  <a:gd name="T37" fmla="*/ 32 h 40"/>
                  <a:gd name="T38" fmla="*/ 46 w 78"/>
                  <a:gd name="T39" fmla="*/ 32 h 40"/>
                  <a:gd name="T40" fmla="*/ 52 w 78"/>
                  <a:gd name="T41" fmla="*/ 30 h 40"/>
                  <a:gd name="T42" fmla="*/ 62 w 78"/>
                  <a:gd name="T43" fmla="*/ 24 h 40"/>
                  <a:gd name="T44" fmla="*/ 68 w 78"/>
                  <a:gd name="T45" fmla="*/ 14 h 40"/>
                  <a:gd name="T46" fmla="*/ 70 w 78"/>
                  <a:gd name="T47" fmla="*/ 8 h 40"/>
                  <a:gd name="T48" fmla="*/ 72 w 78"/>
                  <a:gd name="T49" fmla="*/ 0 h 40"/>
                  <a:gd name="T50" fmla="*/ 78 w 78"/>
                  <a:gd name="T51" fmla="*/ 0 h 40"/>
                  <a:gd name="T52" fmla="*/ 78 w 78"/>
                  <a:gd name="T53" fmla="*/ 0 h 40"/>
                  <a:gd name="T54" fmla="*/ 78 w 78"/>
                  <a:gd name="T55" fmla="*/ 8 h 40"/>
                  <a:gd name="T56" fmla="*/ 74 w 78"/>
                  <a:gd name="T57" fmla="*/ 16 h 40"/>
                  <a:gd name="T58" fmla="*/ 72 w 78"/>
                  <a:gd name="T59" fmla="*/ 22 h 40"/>
                  <a:gd name="T60" fmla="*/ 66 w 78"/>
                  <a:gd name="T61" fmla="*/ 28 h 40"/>
                  <a:gd name="T62" fmla="*/ 60 w 78"/>
                  <a:gd name="T63" fmla="*/ 32 h 40"/>
                  <a:gd name="T64" fmla="*/ 54 w 78"/>
                  <a:gd name="T65" fmla="*/ 36 h 40"/>
                  <a:gd name="T66" fmla="*/ 48 w 78"/>
                  <a:gd name="T67" fmla="*/ 38 h 40"/>
                  <a:gd name="T68" fmla="*/ 40 w 78"/>
                  <a:gd name="T6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40">
                    <a:moveTo>
                      <a:pt x="40" y="40"/>
                    </a:moveTo>
                    <a:lnTo>
                      <a:pt x="40" y="40"/>
                    </a:lnTo>
                    <a:lnTo>
                      <a:pt x="32" y="38"/>
                    </a:lnTo>
                    <a:lnTo>
                      <a:pt x="24" y="36"/>
                    </a:lnTo>
                    <a:lnTo>
                      <a:pt x="18" y="32"/>
                    </a:lnTo>
                    <a:lnTo>
                      <a:pt x="12" y="28"/>
                    </a:lnTo>
                    <a:lnTo>
                      <a:pt x="8" y="22"/>
                    </a:lnTo>
                    <a:lnTo>
                      <a:pt x="4" y="16"/>
                    </a:lnTo>
                    <a:lnTo>
                      <a:pt x="2" y="8"/>
                    </a:lnTo>
                    <a:lnTo>
                      <a:pt x="0" y="0"/>
                    </a:lnTo>
                    <a:lnTo>
                      <a:pt x="8" y="0"/>
                    </a:lnTo>
                    <a:lnTo>
                      <a:pt x="8" y="0"/>
                    </a:lnTo>
                    <a:lnTo>
                      <a:pt x="8" y="8"/>
                    </a:lnTo>
                    <a:lnTo>
                      <a:pt x="10" y="14"/>
                    </a:lnTo>
                    <a:lnTo>
                      <a:pt x="16" y="24"/>
                    </a:lnTo>
                    <a:lnTo>
                      <a:pt x="28" y="30"/>
                    </a:lnTo>
                    <a:lnTo>
                      <a:pt x="34" y="32"/>
                    </a:lnTo>
                    <a:lnTo>
                      <a:pt x="40" y="32"/>
                    </a:lnTo>
                    <a:lnTo>
                      <a:pt x="40" y="32"/>
                    </a:lnTo>
                    <a:lnTo>
                      <a:pt x="46" y="32"/>
                    </a:lnTo>
                    <a:lnTo>
                      <a:pt x="52" y="30"/>
                    </a:lnTo>
                    <a:lnTo>
                      <a:pt x="62" y="24"/>
                    </a:lnTo>
                    <a:lnTo>
                      <a:pt x="68" y="14"/>
                    </a:lnTo>
                    <a:lnTo>
                      <a:pt x="70" y="8"/>
                    </a:lnTo>
                    <a:lnTo>
                      <a:pt x="72" y="0"/>
                    </a:lnTo>
                    <a:lnTo>
                      <a:pt x="78" y="0"/>
                    </a:lnTo>
                    <a:lnTo>
                      <a:pt x="78" y="0"/>
                    </a:lnTo>
                    <a:lnTo>
                      <a:pt x="78" y="8"/>
                    </a:lnTo>
                    <a:lnTo>
                      <a:pt x="74" y="16"/>
                    </a:lnTo>
                    <a:lnTo>
                      <a:pt x="72" y="22"/>
                    </a:lnTo>
                    <a:lnTo>
                      <a:pt x="66" y="28"/>
                    </a:lnTo>
                    <a:lnTo>
                      <a:pt x="60" y="32"/>
                    </a:lnTo>
                    <a:lnTo>
                      <a:pt x="54" y="36"/>
                    </a:lnTo>
                    <a:lnTo>
                      <a:pt x="48" y="38"/>
                    </a:lnTo>
                    <a:lnTo>
                      <a:pt x="40" y="4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55" name="Freeform 8"/>
              <p:cNvSpPr>
                <a:spLocks/>
              </p:cNvSpPr>
              <p:nvPr/>
            </p:nvSpPr>
            <p:spPr bwMode="auto">
              <a:xfrm>
                <a:off x="3021013" y="234950"/>
                <a:ext cx="177800" cy="88900"/>
              </a:xfrm>
              <a:custGeom>
                <a:avLst/>
                <a:gdLst>
                  <a:gd name="T0" fmla="*/ 112 w 112"/>
                  <a:gd name="T1" fmla="*/ 0 h 56"/>
                  <a:gd name="T2" fmla="*/ 112 w 112"/>
                  <a:gd name="T3" fmla="*/ 0 h 56"/>
                  <a:gd name="T4" fmla="*/ 110 w 112"/>
                  <a:gd name="T5" fmla="*/ 12 h 56"/>
                  <a:gd name="T6" fmla="*/ 108 w 112"/>
                  <a:gd name="T7" fmla="*/ 22 h 56"/>
                  <a:gd name="T8" fmla="*/ 102 w 112"/>
                  <a:gd name="T9" fmla="*/ 32 h 56"/>
                  <a:gd name="T10" fmla="*/ 96 w 112"/>
                  <a:gd name="T11" fmla="*/ 40 h 56"/>
                  <a:gd name="T12" fmla="*/ 86 w 112"/>
                  <a:gd name="T13" fmla="*/ 48 h 56"/>
                  <a:gd name="T14" fmla="*/ 78 w 112"/>
                  <a:gd name="T15" fmla="*/ 52 h 56"/>
                  <a:gd name="T16" fmla="*/ 66 w 112"/>
                  <a:gd name="T17" fmla="*/ 56 h 56"/>
                  <a:gd name="T18" fmla="*/ 56 w 112"/>
                  <a:gd name="T19" fmla="*/ 56 h 56"/>
                  <a:gd name="T20" fmla="*/ 56 w 112"/>
                  <a:gd name="T21" fmla="*/ 56 h 56"/>
                  <a:gd name="T22" fmla="*/ 44 w 112"/>
                  <a:gd name="T23" fmla="*/ 56 h 56"/>
                  <a:gd name="T24" fmla="*/ 34 w 112"/>
                  <a:gd name="T25" fmla="*/ 52 h 56"/>
                  <a:gd name="T26" fmla="*/ 24 w 112"/>
                  <a:gd name="T27" fmla="*/ 48 h 56"/>
                  <a:gd name="T28" fmla="*/ 16 w 112"/>
                  <a:gd name="T29" fmla="*/ 40 h 56"/>
                  <a:gd name="T30" fmla="*/ 8 w 112"/>
                  <a:gd name="T31" fmla="*/ 32 h 56"/>
                  <a:gd name="T32" fmla="*/ 4 w 112"/>
                  <a:gd name="T33" fmla="*/ 22 h 56"/>
                  <a:gd name="T34" fmla="*/ 0 w 112"/>
                  <a:gd name="T35" fmla="*/ 12 h 56"/>
                  <a:gd name="T36" fmla="*/ 0 w 112"/>
                  <a:gd name="T37" fmla="*/ 0 h 56"/>
                  <a:gd name="T38" fmla="*/ 6 w 112"/>
                  <a:gd name="T39" fmla="*/ 0 h 56"/>
                  <a:gd name="T40" fmla="*/ 6 w 112"/>
                  <a:gd name="T41" fmla="*/ 0 h 56"/>
                  <a:gd name="T42" fmla="*/ 6 w 112"/>
                  <a:gd name="T43" fmla="*/ 10 h 56"/>
                  <a:gd name="T44" fmla="*/ 10 w 112"/>
                  <a:gd name="T45" fmla="*/ 20 h 56"/>
                  <a:gd name="T46" fmla="*/ 14 w 112"/>
                  <a:gd name="T47" fmla="*/ 28 h 56"/>
                  <a:gd name="T48" fmla="*/ 20 w 112"/>
                  <a:gd name="T49" fmla="*/ 36 h 56"/>
                  <a:gd name="T50" fmla="*/ 28 w 112"/>
                  <a:gd name="T51" fmla="*/ 42 h 56"/>
                  <a:gd name="T52" fmla="*/ 36 w 112"/>
                  <a:gd name="T53" fmla="*/ 46 h 56"/>
                  <a:gd name="T54" fmla="*/ 46 w 112"/>
                  <a:gd name="T55" fmla="*/ 50 h 56"/>
                  <a:gd name="T56" fmla="*/ 56 w 112"/>
                  <a:gd name="T57" fmla="*/ 50 h 56"/>
                  <a:gd name="T58" fmla="*/ 56 w 112"/>
                  <a:gd name="T59" fmla="*/ 50 h 56"/>
                  <a:gd name="T60" fmla="*/ 66 w 112"/>
                  <a:gd name="T61" fmla="*/ 50 h 56"/>
                  <a:gd name="T62" fmla="*/ 74 w 112"/>
                  <a:gd name="T63" fmla="*/ 46 h 56"/>
                  <a:gd name="T64" fmla="*/ 84 w 112"/>
                  <a:gd name="T65" fmla="*/ 42 h 56"/>
                  <a:gd name="T66" fmla="*/ 90 w 112"/>
                  <a:gd name="T67" fmla="*/ 36 h 56"/>
                  <a:gd name="T68" fmla="*/ 96 w 112"/>
                  <a:gd name="T69" fmla="*/ 28 h 56"/>
                  <a:gd name="T70" fmla="*/ 100 w 112"/>
                  <a:gd name="T71" fmla="*/ 20 h 56"/>
                  <a:gd name="T72" fmla="*/ 104 w 112"/>
                  <a:gd name="T73" fmla="*/ 10 h 56"/>
                  <a:gd name="T74" fmla="*/ 104 w 112"/>
                  <a:gd name="T75" fmla="*/ 0 h 56"/>
                  <a:gd name="T76" fmla="*/ 112 w 112"/>
                  <a:gd name="T7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56">
                    <a:moveTo>
                      <a:pt x="112" y="0"/>
                    </a:moveTo>
                    <a:lnTo>
                      <a:pt x="112" y="0"/>
                    </a:lnTo>
                    <a:lnTo>
                      <a:pt x="110" y="12"/>
                    </a:lnTo>
                    <a:lnTo>
                      <a:pt x="108" y="22"/>
                    </a:lnTo>
                    <a:lnTo>
                      <a:pt x="102" y="32"/>
                    </a:lnTo>
                    <a:lnTo>
                      <a:pt x="96" y="40"/>
                    </a:lnTo>
                    <a:lnTo>
                      <a:pt x="86" y="48"/>
                    </a:lnTo>
                    <a:lnTo>
                      <a:pt x="78" y="52"/>
                    </a:lnTo>
                    <a:lnTo>
                      <a:pt x="66" y="56"/>
                    </a:lnTo>
                    <a:lnTo>
                      <a:pt x="56" y="56"/>
                    </a:lnTo>
                    <a:lnTo>
                      <a:pt x="56" y="56"/>
                    </a:lnTo>
                    <a:lnTo>
                      <a:pt x="44" y="56"/>
                    </a:lnTo>
                    <a:lnTo>
                      <a:pt x="34" y="52"/>
                    </a:lnTo>
                    <a:lnTo>
                      <a:pt x="24" y="48"/>
                    </a:lnTo>
                    <a:lnTo>
                      <a:pt x="16" y="40"/>
                    </a:lnTo>
                    <a:lnTo>
                      <a:pt x="8" y="32"/>
                    </a:lnTo>
                    <a:lnTo>
                      <a:pt x="4" y="22"/>
                    </a:lnTo>
                    <a:lnTo>
                      <a:pt x="0" y="12"/>
                    </a:lnTo>
                    <a:lnTo>
                      <a:pt x="0" y="0"/>
                    </a:lnTo>
                    <a:lnTo>
                      <a:pt x="6" y="0"/>
                    </a:lnTo>
                    <a:lnTo>
                      <a:pt x="6" y="0"/>
                    </a:lnTo>
                    <a:lnTo>
                      <a:pt x="6" y="10"/>
                    </a:lnTo>
                    <a:lnTo>
                      <a:pt x="10" y="20"/>
                    </a:lnTo>
                    <a:lnTo>
                      <a:pt x="14" y="28"/>
                    </a:lnTo>
                    <a:lnTo>
                      <a:pt x="20" y="36"/>
                    </a:lnTo>
                    <a:lnTo>
                      <a:pt x="28" y="42"/>
                    </a:lnTo>
                    <a:lnTo>
                      <a:pt x="36" y="46"/>
                    </a:lnTo>
                    <a:lnTo>
                      <a:pt x="46" y="50"/>
                    </a:lnTo>
                    <a:lnTo>
                      <a:pt x="56" y="50"/>
                    </a:lnTo>
                    <a:lnTo>
                      <a:pt x="56" y="50"/>
                    </a:lnTo>
                    <a:lnTo>
                      <a:pt x="66" y="50"/>
                    </a:lnTo>
                    <a:lnTo>
                      <a:pt x="74" y="46"/>
                    </a:lnTo>
                    <a:lnTo>
                      <a:pt x="84" y="42"/>
                    </a:lnTo>
                    <a:lnTo>
                      <a:pt x="90" y="36"/>
                    </a:lnTo>
                    <a:lnTo>
                      <a:pt x="96" y="28"/>
                    </a:lnTo>
                    <a:lnTo>
                      <a:pt x="100" y="20"/>
                    </a:lnTo>
                    <a:lnTo>
                      <a:pt x="104" y="10"/>
                    </a:lnTo>
                    <a:lnTo>
                      <a:pt x="104" y="0"/>
                    </a:lnTo>
                    <a:lnTo>
                      <a:pt x="1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56" name="Freeform 9"/>
              <p:cNvSpPr>
                <a:spLocks/>
              </p:cNvSpPr>
              <p:nvPr/>
            </p:nvSpPr>
            <p:spPr bwMode="auto">
              <a:xfrm>
                <a:off x="2992438" y="234950"/>
                <a:ext cx="234949" cy="117475"/>
              </a:xfrm>
              <a:custGeom>
                <a:avLst/>
                <a:gdLst>
                  <a:gd name="T0" fmla="*/ 74 w 148"/>
                  <a:gd name="T1" fmla="*/ 68 h 74"/>
                  <a:gd name="T2" fmla="*/ 74 w 148"/>
                  <a:gd name="T3" fmla="*/ 68 h 74"/>
                  <a:gd name="T4" fmla="*/ 86 w 148"/>
                  <a:gd name="T5" fmla="*/ 66 h 74"/>
                  <a:gd name="T6" fmla="*/ 100 w 148"/>
                  <a:gd name="T7" fmla="*/ 62 h 74"/>
                  <a:gd name="T8" fmla="*/ 112 w 148"/>
                  <a:gd name="T9" fmla="*/ 56 h 74"/>
                  <a:gd name="T10" fmla="*/ 122 w 148"/>
                  <a:gd name="T11" fmla="*/ 48 h 74"/>
                  <a:gd name="T12" fmla="*/ 130 w 148"/>
                  <a:gd name="T13" fmla="*/ 38 h 74"/>
                  <a:gd name="T14" fmla="*/ 136 w 148"/>
                  <a:gd name="T15" fmla="*/ 26 h 74"/>
                  <a:gd name="T16" fmla="*/ 140 w 148"/>
                  <a:gd name="T17" fmla="*/ 14 h 74"/>
                  <a:gd name="T18" fmla="*/ 140 w 148"/>
                  <a:gd name="T19" fmla="*/ 0 h 74"/>
                  <a:gd name="T20" fmla="*/ 148 w 148"/>
                  <a:gd name="T21" fmla="*/ 0 h 74"/>
                  <a:gd name="T22" fmla="*/ 148 w 148"/>
                  <a:gd name="T23" fmla="*/ 0 h 74"/>
                  <a:gd name="T24" fmla="*/ 146 w 148"/>
                  <a:gd name="T25" fmla="*/ 16 h 74"/>
                  <a:gd name="T26" fmla="*/ 142 w 148"/>
                  <a:gd name="T27" fmla="*/ 30 h 74"/>
                  <a:gd name="T28" fmla="*/ 134 w 148"/>
                  <a:gd name="T29" fmla="*/ 42 h 74"/>
                  <a:gd name="T30" fmla="*/ 126 w 148"/>
                  <a:gd name="T31" fmla="*/ 54 h 74"/>
                  <a:gd name="T32" fmla="*/ 114 w 148"/>
                  <a:gd name="T33" fmla="*/ 62 h 74"/>
                  <a:gd name="T34" fmla="*/ 102 w 148"/>
                  <a:gd name="T35" fmla="*/ 68 h 74"/>
                  <a:gd name="T36" fmla="*/ 88 w 148"/>
                  <a:gd name="T37" fmla="*/ 74 h 74"/>
                  <a:gd name="T38" fmla="*/ 74 w 148"/>
                  <a:gd name="T39" fmla="*/ 74 h 74"/>
                  <a:gd name="T40" fmla="*/ 74 w 148"/>
                  <a:gd name="T41" fmla="*/ 74 h 74"/>
                  <a:gd name="T42" fmla="*/ 58 w 148"/>
                  <a:gd name="T43" fmla="*/ 74 h 74"/>
                  <a:gd name="T44" fmla="*/ 44 w 148"/>
                  <a:gd name="T45" fmla="*/ 68 h 74"/>
                  <a:gd name="T46" fmla="*/ 32 w 148"/>
                  <a:gd name="T47" fmla="*/ 62 h 74"/>
                  <a:gd name="T48" fmla="*/ 22 w 148"/>
                  <a:gd name="T49" fmla="*/ 54 h 74"/>
                  <a:gd name="T50" fmla="*/ 12 w 148"/>
                  <a:gd name="T51" fmla="*/ 42 h 74"/>
                  <a:gd name="T52" fmla="*/ 6 w 148"/>
                  <a:gd name="T53" fmla="*/ 30 h 74"/>
                  <a:gd name="T54" fmla="*/ 0 w 148"/>
                  <a:gd name="T55" fmla="*/ 16 h 74"/>
                  <a:gd name="T56" fmla="*/ 0 w 148"/>
                  <a:gd name="T57" fmla="*/ 0 h 74"/>
                  <a:gd name="T58" fmla="*/ 6 w 148"/>
                  <a:gd name="T59" fmla="*/ 0 h 74"/>
                  <a:gd name="T60" fmla="*/ 6 w 148"/>
                  <a:gd name="T61" fmla="*/ 0 h 74"/>
                  <a:gd name="T62" fmla="*/ 8 w 148"/>
                  <a:gd name="T63" fmla="*/ 14 h 74"/>
                  <a:gd name="T64" fmla="*/ 12 w 148"/>
                  <a:gd name="T65" fmla="*/ 26 h 74"/>
                  <a:gd name="T66" fmla="*/ 18 w 148"/>
                  <a:gd name="T67" fmla="*/ 38 h 74"/>
                  <a:gd name="T68" fmla="*/ 26 w 148"/>
                  <a:gd name="T69" fmla="*/ 48 h 74"/>
                  <a:gd name="T70" fmla="*/ 36 w 148"/>
                  <a:gd name="T71" fmla="*/ 56 h 74"/>
                  <a:gd name="T72" fmla="*/ 48 w 148"/>
                  <a:gd name="T73" fmla="*/ 62 h 74"/>
                  <a:gd name="T74" fmla="*/ 60 w 148"/>
                  <a:gd name="T75" fmla="*/ 66 h 74"/>
                  <a:gd name="T76" fmla="*/ 74 w 148"/>
                  <a:gd name="T77"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74">
                    <a:moveTo>
                      <a:pt x="74" y="68"/>
                    </a:moveTo>
                    <a:lnTo>
                      <a:pt x="74" y="68"/>
                    </a:lnTo>
                    <a:lnTo>
                      <a:pt x="86" y="66"/>
                    </a:lnTo>
                    <a:lnTo>
                      <a:pt x="100" y="62"/>
                    </a:lnTo>
                    <a:lnTo>
                      <a:pt x="112" y="56"/>
                    </a:lnTo>
                    <a:lnTo>
                      <a:pt x="122" y="48"/>
                    </a:lnTo>
                    <a:lnTo>
                      <a:pt x="130" y="38"/>
                    </a:lnTo>
                    <a:lnTo>
                      <a:pt x="136" y="26"/>
                    </a:lnTo>
                    <a:lnTo>
                      <a:pt x="140" y="14"/>
                    </a:lnTo>
                    <a:lnTo>
                      <a:pt x="140" y="0"/>
                    </a:lnTo>
                    <a:lnTo>
                      <a:pt x="148" y="0"/>
                    </a:lnTo>
                    <a:lnTo>
                      <a:pt x="148" y="0"/>
                    </a:lnTo>
                    <a:lnTo>
                      <a:pt x="146" y="16"/>
                    </a:lnTo>
                    <a:lnTo>
                      <a:pt x="142" y="30"/>
                    </a:lnTo>
                    <a:lnTo>
                      <a:pt x="134" y="42"/>
                    </a:lnTo>
                    <a:lnTo>
                      <a:pt x="126" y="54"/>
                    </a:lnTo>
                    <a:lnTo>
                      <a:pt x="114" y="62"/>
                    </a:lnTo>
                    <a:lnTo>
                      <a:pt x="102" y="68"/>
                    </a:lnTo>
                    <a:lnTo>
                      <a:pt x="88" y="74"/>
                    </a:lnTo>
                    <a:lnTo>
                      <a:pt x="74" y="74"/>
                    </a:lnTo>
                    <a:lnTo>
                      <a:pt x="74" y="74"/>
                    </a:lnTo>
                    <a:lnTo>
                      <a:pt x="58" y="74"/>
                    </a:lnTo>
                    <a:lnTo>
                      <a:pt x="44" y="68"/>
                    </a:lnTo>
                    <a:lnTo>
                      <a:pt x="32" y="62"/>
                    </a:lnTo>
                    <a:lnTo>
                      <a:pt x="22" y="54"/>
                    </a:lnTo>
                    <a:lnTo>
                      <a:pt x="12" y="42"/>
                    </a:lnTo>
                    <a:lnTo>
                      <a:pt x="6" y="30"/>
                    </a:lnTo>
                    <a:lnTo>
                      <a:pt x="0" y="16"/>
                    </a:lnTo>
                    <a:lnTo>
                      <a:pt x="0" y="0"/>
                    </a:lnTo>
                    <a:lnTo>
                      <a:pt x="6" y="0"/>
                    </a:lnTo>
                    <a:lnTo>
                      <a:pt x="6" y="0"/>
                    </a:lnTo>
                    <a:lnTo>
                      <a:pt x="8" y="14"/>
                    </a:lnTo>
                    <a:lnTo>
                      <a:pt x="12" y="26"/>
                    </a:lnTo>
                    <a:lnTo>
                      <a:pt x="18" y="38"/>
                    </a:lnTo>
                    <a:lnTo>
                      <a:pt x="26" y="48"/>
                    </a:lnTo>
                    <a:lnTo>
                      <a:pt x="36" y="56"/>
                    </a:lnTo>
                    <a:lnTo>
                      <a:pt x="48" y="62"/>
                    </a:lnTo>
                    <a:lnTo>
                      <a:pt x="60" y="66"/>
                    </a:lnTo>
                    <a:lnTo>
                      <a:pt x="74" y="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57" name="Freeform 10"/>
              <p:cNvSpPr>
                <a:spLocks/>
              </p:cNvSpPr>
              <p:nvPr/>
            </p:nvSpPr>
            <p:spPr bwMode="auto">
              <a:xfrm>
                <a:off x="2992438" y="234950"/>
                <a:ext cx="234949" cy="117475"/>
              </a:xfrm>
              <a:custGeom>
                <a:avLst/>
                <a:gdLst>
                  <a:gd name="T0" fmla="*/ 74 w 148"/>
                  <a:gd name="T1" fmla="*/ 68 h 74"/>
                  <a:gd name="T2" fmla="*/ 74 w 148"/>
                  <a:gd name="T3" fmla="*/ 68 h 74"/>
                  <a:gd name="T4" fmla="*/ 86 w 148"/>
                  <a:gd name="T5" fmla="*/ 66 h 74"/>
                  <a:gd name="T6" fmla="*/ 100 w 148"/>
                  <a:gd name="T7" fmla="*/ 62 h 74"/>
                  <a:gd name="T8" fmla="*/ 112 w 148"/>
                  <a:gd name="T9" fmla="*/ 56 h 74"/>
                  <a:gd name="T10" fmla="*/ 122 w 148"/>
                  <a:gd name="T11" fmla="*/ 48 h 74"/>
                  <a:gd name="T12" fmla="*/ 130 w 148"/>
                  <a:gd name="T13" fmla="*/ 38 h 74"/>
                  <a:gd name="T14" fmla="*/ 136 w 148"/>
                  <a:gd name="T15" fmla="*/ 26 h 74"/>
                  <a:gd name="T16" fmla="*/ 140 w 148"/>
                  <a:gd name="T17" fmla="*/ 14 h 74"/>
                  <a:gd name="T18" fmla="*/ 140 w 148"/>
                  <a:gd name="T19" fmla="*/ 0 h 74"/>
                  <a:gd name="T20" fmla="*/ 148 w 148"/>
                  <a:gd name="T21" fmla="*/ 0 h 74"/>
                  <a:gd name="T22" fmla="*/ 148 w 148"/>
                  <a:gd name="T23" fmla="*/ 0 h 74"/>
                  <a:gd name="T24" fmla="*/ 146 w 148"/>
                  <a:gd name="T25" fmla="*/ 16 h 74"/>
                  <a:gd name="T26" fmla="*/ 142 w 148"/>
                  <a:gd name="T27" fmla="*/ 30 h 74"/>
                  <a:gd name="T28" fmla="*/ 134 w 148"/>
                  <a:gd name="T29" fmla="*/ 42 h 74"/>
                  <a:gd name="T30" fmla="*/ 126 w 148"/>
                  <a:gd name="T31" fmla="*/ 54 h 74"/>
                  <a:gd name="T32" fmla="*/ 114 w 148"/>
                  <a:gd name="T33" fmla="*/ 62 h 74"/>
                  <a:gd name="T34" fmla="*/ 102 w 148"/>
                  <a:gd name="T35" fmla="*/ 68 h 74"/>
                  <a:gd name="T36" fmla="*/ 88 w 148"/>
                  <a:gd name="T37" fmla="*/ 74 h 74"/>
                  <a:gd name="T38" fmla="*/ 74 w 148"/>
                  <a:gd name="T39" fmla="*/ 74 h 74"/>
                  <a:gd name="T40" fmla="*/ 74 w 148"/>
                  <a:gd name="T41" fmla="*/ 74 h 74"/>
                  <a:gd name="T42" fmla="*/ 58 w 148"/>
                  <a:gd name="T43" fmla="*/ 74 h 74"/>
                  <a:gd name="T44" fmla="*/ 44 w 148"/>
                  <a:gd name="T45" fmla="*/ 68 h 74"/>
                  <a:gd name="T46" fmla="*/ 32 w 148"/>
                  <a:gd name="T47" fmla="*/ 62 h 74"/>
                  <a:gd name="T48" fmla="*/ 22 w 148"/>
                  <a:gd name="T49" fmla="*/ 54 h 74"/>
                  <a:gd name="T50" fmla="*/ 12 w 148"/>
                  <a:gd name="T51" fmla="*/ 42 h 74"/>
                  <a:gd name="T52" fmla="*/ 6 w 148"/>
                  <a:gd name="T53" fmla="*/ 30 h 74"/>
                  <a:gd name="T54" fmla="*/ 0 w 148"/>
                  <a:gd name="T55" fmla="*/ 16 h 74"/>
                  <a:gd name="T56" fmla="*/ 0 w 148"/>
                  <a:gd name="T57" fmla="*/ 0 h 74"/>
                  <a:gd name="T58" fmla="*/ 6 w 148"/>
                  <a:gd name="T59" fmla="*/ 0 h 74"/>
                  <a:gd name="T60" fmla="*/ 6 w 148"/>
                  <a:gd name="T61" fmla="*/ 0 h 74"/>
                  <a:gd name="T62" fmla="*/ 8 w 148"/>
                  <a:gd name="T63" fmla="*/ 14 h 74"/>
                  <a:gd name="T64" fmla="*/ 12 w 148"/>
                  <a:gd name="T65" fmla="*/ 26 h 74"/>
                  <a:gd name="T66" fmla="*/ 18 w 148"/>
                  <a:gd name="T67" fmla="*/ 38 h 74"/>
                  <a:gd name="T68" fmla="*/ 26 w 148"/>
                  <a:gd name="T69" fmla="*/ 48 h 74"/>
                  <a:gd name="T70" fmla="*/ 36 w 148"/>
                  <a:gd name="T71" fmla="*/ 56 h 74"/>
                  <a:gd name="T72" fmla="*/ 48 w 148"/>
                  <a:gd name="T73" fmla="*/ 62 h 74"/>
                  <a:gd name="T74" fmla="*/ 60 w 148"/>
                  <a:gd name="T75" fmla="*/ 66 h 74"/>
                  <a:gd name="T76" fmla="*/ 74 w 148"/>
                  <a:gd name="T77"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74">
                    <a:moveTo>
                      <a:pt x="74" y="68"/>
                    </a:moveTo>
                    <a:lnTo>
                      <a:pt x="74" y="68"/>
                    </a:lnTo>
                    <a:lnTo>
                      <a:pt x="86" y="66"/>
                    </a:lnTo>
                    <a:lnTo>
                      <a:pt x="100" y="62"/>
                    </a:lnTo>
                    <a:lnTo>
                      <a:pt x="112" y="56"/>
                    </a:lnTo>
                    <a:lnTo>
                      <a:pt x="122" y="48"/>
                    </a:lnTo>
                    <a:lnTo>
                      <a:pt x="130" y="38"/>
                    </a:lnTo>
                    <a:lnTo>
                      <a:pt x="136" y="26"/>
                    </a:lnTo>
                    <a:lnTo>
                      <a:pt x="140" y="14"/>
                    </a:lnTo>
                    <a:lnTo>
                      <a:pt x="140" y="0"/>
                    </a:lnTo>
                    <a:lnTo>
                      <a:pt x="148" y="0"/>
                    </a:lnTo>
                    <a:lnTo>
                      <a:pt x="148" y="0"/>
                    </a:lnTo>
                    <a:lnTo>
                      <a:pt x="146" y="16"/>
                    </a:lnTo>
                    <a:lnTo>
                      <a:pt x="142" y="30"/>
                    </a:lnTo>
                    <a:lnTo>
                      <a:pt x="134" y="42"/>
                    </a:lnTo>
                    <a:lnTo>
                      <a:pt x="126" y="54"/>
                    </a:lnTo>
                    <a:lnTo>
                      <a:pt x="114" y="62"/>
                    </a:lnTo>
                    <a:lnTo>
                      <a:pt x="102" y="68"/>
                    </a:lnTo>
                    <a:lnTo>
                      <a:pt x="88" y="74"/>
                    </a:lnTo>
                    <a:lnTo>
                      <a:pt x="74" y="74"/>
                    </a:lnTo>
                    <a:lnTo>
                      <a:pt x="74" y="74"/>
                    </a:lnTo>
                    <a:lnTo>
                      <a:pt x="58" y="74"/>
                    </a:lnTo>
                    <a:lnTo>
                      <a:pt x="44" y="68"/>
                    </a:lnTo>
                    <a:lnTo>
                      <a:pt x="32" y="62"/>
                    </a:lnTo>
                    <a:lnTo>
                      <a:pt x="22" y="54"/>
                    </a:lnTo>
                    <a:lnTo>
                      <a:pt x="12" y="42"/>
                    </a:lnTo>
                    <a:lnTo>
                      <a:pt x="6" y="30"/>
                    </a:lnTo>
                    <a:lnTo>
                      <a:pt x="0" y="16"/>
                    </a:lnTo>
                    <a:lnTo>
                      <a:pt x="0" y="0"/>
                    </a:lnTo>
                    <a:lnTo>
                      <a:pt x="6" y="0"/>
                    </a:lnTo>
                    <a:lnTo>
                      <a:pt x="6" y="0"/>
                    </a:lnTo>
                    <a:lnTo>
                      <a:pt x="8" y="14"/>
                    </a:lnTo>
                    <a:lnTo>
                      <a:pt x="12" y="26"/>
                    </a:lnTo>
                    <a:lnTo>
                      <a:pt x="18" y="38"/>
                    </a:lnTo>
                    <a:lnTo>
                      <a:pt x="26" y="48"/>
                    </a:lnTo>
                    <a:lnTo>
                      <a:pt x="36" y="56"/>
                    </a:lnTo>
                    <a:lnTo>
                      <a:pt x="48" y="62"/>
                    </a:lnTo>
                    <a:lnTo>
                      <a:pt x="60" y="66"/>
                    </a:lnTo>
                    <a:lnTo>
                      <a:pt x="74" y="68"/>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grpSp>
        <p:sp>
          <p:nvSpPr>
            <p:cNvPr id="166" name="TextBox 165"/>
            <p:cNvSpPr txBox="1"/>
            <p:nvPr/>
          </p:nvSpPr>
          <p:spPr bwMode="auto">
            <a:xfrm>
              <a:off x="513309" y="2383440"/>
              <a:ext cx="1016000" cy="369331"/>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dirty="0">
                  <a:solidFill>
                    <a:srgbClr val="404040"/>
                  </a:solidFill>
                </a:rPr>
                <a:t>Exploring for oil </a:t>
              </a:r>
              <a:br>
                <a:rPr lang="en-US" sz="750" dirty="0">
                  <a:solidFill>
                    <a:srgbClr val="404040"/>
                  </a:solidFill>
                </a:rPr>
              </a:br>
              <a:r>
                <a:rPr lang="en-US" sz="750" dirty="0">
                  <a:solidFill>
                    <a:srgbClr val="404040"/>
                  </a:solidFill>
                </a:rPr>
                <a:t>and gas: offshore</a:t>
              </a:r>
            </a:p>
          </p:txBody>
        </p:sp>
      </p:grpSp>
      <p:sp>
        <p:nvSpPr>
          <p:cNvPr id="148" name="Rectangle 147"/>
          <p:cNvSpPr/>
          <p:nvPr/>
        </p:nvSpPr>
        <p:spPr>
          <a:xfrm>
            <a:off x="6107855" y="2005286"/>
            <a:ext cx="285750" cy="285749"/>
          </a:xfrm>
          <a:prstGeom prst="rect">
            <a:avLst/>
          </a:prstGeom>
          <a:solidFill>
            <a:srgbClr val="009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0" name="TextBox 149"/>
          <p:cNvSpPr txBox="1"/>
          <p:nvPr/>
        </p:nvSpPr>
        <p:spPr bwMode="auto">
          <a:xfrm>
            <a:off x="6107855" y="2035478"/>
            <a:ext cx="298340" cy="225366"/>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algn="ctr" defTabSz="268281">
              <a:buClr>
                <a:srgbClr val="DD1D21"/>
              </a:buClr>
              <a:buSzPct val="85000"/>
            </a:pPr>
            <a:r>
              <a:rPr lang="en-US" sz="938">
                <a:solidFill>
                  <a:srgbClr val="FFFFFF"/>
                </a:solidFill>
                <a:latin typeface="Futura Bold"/>
                <a:cs typeface="Futura Light"/>
              </a:rPr>
              <a:t>01</a:t>
            </a:r>
            <a:endParaRPr lang="en-US" sz="938" dirty="0">
              <a:solidFill>
                <a:srgbClr val="FFFFFF"/>
              </a:solidFill>
              <a:latin typeface="Futura Light"/>
              <a:cs typeface="Futura Light"/>
            </a:endParaRPr>
          </a:p>
        </p:txBody>
      </p:sp>
      <p:sp>
        <p:nvSpPr>
          <p:cNvPr id="151" name="TextBox 150"/>
          <p:cNvSpPr txBox="1"/>
          <p:nvPr/>
        </p:nvSpPr>
        <p:spPr bwMode="auto">
          <a:xfrm>
            <a:off x="6471019" y="2005286"/>
            <a:ext cx="2289230" cy="285750"/>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defTabSz="268281">
              <a:buClr>
                <a:srgbClr val="DD1D21"/>
              </a:buClr>
              <a:buSzPct val="85000"/>
            </a:pPr>
            <a:r>
              <a:rPr lang="en-US" sz="938">
                <a:solidFill>
                  <a:srgbClr val="404040"/>
                </a:solidFill>
                <a:latin typeface="Futura Bold"/>
                <a:cs typeface="Futura Light"/>
              </a:rPr>
              <a:t>Exploration</a:t>
            </a:r>
            <a:endParaRPr lang="en-US" sz="938" dirty="0">
              <a:solidFill>
                <a:srgbClr val="404040"/>
              </a:solidFill>
              <a:latin typeface="Futura Bold"/>
              <a:cs typeface="Futura Light"/>
            </a:endParaRPr>
          </a:p>
        </p:txBody>
      </p:sp>
      <p:cxnSp>
        <p:nvCxnSpPr>
          <p:cNvPr id="149" name="Straight Connector 148"/>
          <p:cNvCxnSpPr/>
          <p:nvPr/>
        </p:nvCxnSpPr>
        <p:spPr>
          <a:xfrm>
            <a:off x="2089573" y="4676080"/>
            <a:ext cx="4964855" cy="0"/>
          </a:xfrm>
          <a:prstGeom prst="line">
            <a:avLst/>
          </a:prstGeom>
          <a:grpFill/>
          <a:ln w="9525" cmpd="sng">
            <a:solidFill>
              <a:srgbClr val="BED50F"/>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2122783" y="4768428"/>
            <a:ext cx="5225546" cy="585879"/>
            <a:chOff x="2830377" y="5258101"/>
            <a:chExt cx="6967395" cy="781172"/>
          </a:xfrm>
        </p:grpSpPr>
        <p:sp>
          <p:nvSpPr>
            <p:cNvPr id="98" name="Freeform 45"/>
            <p:cNvSpPr>
              <a:spLocks noChangeAspect="1" noEditPoints="1"/>
            </p:cNvSpPr>
            <p:nvPr/>
          </p:nvSpPr>
          <p:spPr bwMode="auto">
            <a:xfrm>
              <a:off x="6718242" y="5293950"/>
              <a:ext cx="448995" cy="284672"/>
            </a:xfrm>
            <a:custGeom>
              <a:avLst/>
              <a:gdLst>
                <a:gd name="T0" fmla="*/ 376 w 388"/>
                <a:gd name="T1" fmla="*/ 240 h 246"/>
                <a:gd name="T2" fmla="*/ 376 w 388"/>
                <a:gd name="T3" fmla="*/ 142 h 246"/>
                <a:gd name="T4" fmla="*/ 368 w 388"/>
                <a:gd name="T5" fmla="*/ 138 h 246"/>
                <a:gd name="T6" fmla="*/ 324 w 388"/>
                <a:gd name="T7" fmla="*/ 138 h 246"/>
                <a:gd name="T8" fmla="*/ 320 w 388"/>
                <a:gd name="T9" fmla="*/ 146 h 246"/>
                <a:gd name="T10" fmla="*/ 306 w 388"/>
                <a:gd name="T11" fmla="*/ 150 h 246"/>
                <a:gd name="T12" fmla="*/ 284 w 388"/>
                <a:gd name="T13" fmla="*/ 158 h 246"/>
                <a:gd name="T14" fmla="*/ 276 w 388"/>
                <a:gd name="T15" fmla="*/ 240 h 246"/>
                <a:gd name="T16" fmla="*/ 236 w 388"/>
                <a:gd name="T17" fmla="*/ 112 h 246"/>
                <a:gd name="T18" fmla="*/ 196 w 388"/>
                <a:gd name="T19" fmla="*/ 118 h 246"/>
                <a:gd name="T20" fmla="*/ 188 w 388"/>
                <a:gd name="T21" fmla="*/ 130 h 246"/>
                <a:gd name="T22" fmla="*/ 142 w 388"/>
                <a:gd name="T23" fmla="*/ 240 h 246"/>
                <a:gd name="T24" fmla="*/ 140 w 388"/>
                <a:gd name="T25" fmla="*/ 138 h 246"/>
                <a:gd name="T26" fmla="*/ 126 w 388"/>
                <a:gd name="T27" fmla="*/ 130 h 246"/>
                <a:gd name="T28" fmla="*/ 124 w 388"/>
                <a:gd name="T29" fmla="*/ 76 h 246"/>
                <a:gd name="T30" fmla="*/ 118 w 388"/>
                <a:gd name="T31" fmla="*/ 72 h 246"/>
                <a:gd name="T32" fmla="*/ 82 w 388"/>
                <a:gd name="T33" fmla="*/ 72 h 246"/>
                <a:gd name="T34" fmla="*/ 80 w 388"/>
                <a:gd name="T35" fmla="*/ 0 h 246"/>
                <a:gd name="T36" fmla="*/ 68 w 388"/>
                <a:gd name="T37" fmla="*/ 0 h 246"/>
                <a:gd name="T38" fmla="*/ 66 w 388"/>
                <a:gd name="T39" fmla="*/ 98 h 246"/>
                <a:gd name="T40" fmla="*/ 54 w 388"/>
                <a:gd name="T41" fmla="*/ 108 h 246"/>
                <a:gd name="T42" fmla="*/ 54 w 388"/>
                <a:gd name="T43" fmla="*/ 174 h 246"/>
                <a:gd name="T44" fmla="*/ 44 w 388"/>
                <a:gd name="T45" fmla="*/ 166 h 246"/>
                <a:gd name="T46" fmla="*/ 44 w 388"/>
                <a:gd name="T47" fmla="*/ 68 h 246"/>
                <a:gd name="T48" fmla="*/ 36 w 388"/>
                <a:gd name="T49" fmla="*/ 66 h 246"/>
                <a:gd name="T50" fmla="*/ 26 w 388"/>
                <a:gd name="T51" fmla="*/ 68 h 246"/>
                <a:gd name="T52" fmla="*/ 22 w 388"/>
                <a:gd name="T53" fmla="*/ 168 h 246"/>
                <a:gd name="T54" fmla="*/ 16 w 388"/>
                <a:gd name="T55" fmla="*/ 180 h 246"/>
                <a:gd name="T56" fmla="*/ 0 w 388"/>
                <a:gd name="T57" fmla="*/ 240 h 246"/>
                <a:gd name="T58" fmla="*/ 388 w 388"/>
                <a:gd name="T59" fmla="*/ 240 h 246"/>
                <a:gd name="T60" fmla="*/ 110 w 388"/>
                <a:gd name="T61" fmla="*/ 130 h 246"/>
                <a:gd name="T62" fmla="*/ 102 w 388"/>
                <a:gd name="T63" fmla="*/ 142 h 246"/>
                <a:gd name="T64" fmla="*/ 94 w 388"/>
                <a:gd name="T65" fmla="*/ 112 h 246"/>
                <a:gd name="T66" fmla="*/ 90 w 388"/>
                <a:gd name="T67" fmla="*/ 104 h 246"/>
                <a:gd name="T68" fmla="*/ 82 w 388"/>
                <a:gd name="T69" fmla="*/ 80 h 246"/>
                <a:gd name="T70" fmla="*/ 118 w 388"/>
                <a:gd name="T71" fmla="*/ 130 h 246"/>
                <a:gd name="T72" fmla="*/ 268 w 388"/>
                <a:gd name="T73" fmla="*/ 174 h 246"/>
                <a:gd name="T74" fmla="*/ 268 w 388"/>
                <a:gd name="T75" fmla="*/ 164 h 246"/>
                <a:gd name="T76" fmla="*/ 196 w 388"/>
                <a:gd name="T77" fmla="*/ 126 h 246"/>
                <a:gd name="T78" fmla="*/ 228 w 388"/>
                <a:gd name="T79" fmla="*/ 122 h 246"/>
                <a:gd name="T80" fmla="*/ 164 w 388"/>
                <a:gd name="T81" fmla="*/ 160 h 246"/>
                <a:gd name="T82" fmla="*/ 158 w 388"/>
                <a:gd name="T83" fmla="*/ 164 h 246"/>
                <a:gd name="T84" fmla="*/ 158 w 388"/>
                <a:gd name="T85" fmla="*/ 198 h 246"/>
                <a:gd name="T86" fmla="*/ 176 w 388"/>
                <a:gd name="T87" fmla="*/ 226 h 246"/>
                <a:gd name="T88" fmla="*/ 204 w 388"/>
                <a:gd name="T89" fmla="*/ 240 h 246"/>
                <a:gd name="T90" fmla="*/ 268 w 388"/>
                <a:gd name="T91" fmla="*/ 240 h 246"/>
                <a:gd name="T92" fmla="*/ 228 w 388"/>
                <a:gd name="T93" fmla="*/ 238 h 246"/>
                <a:gd name="T94" fmla="*/ 250 w 388"/>
                <a:gd name="T95" fmla="*/ 226 h 246"/>
                <a:gd name="T96" fmla="*/ 266 w 388"/>
                <a:gd name="T97" fmla="*/ 206 h 246"/>
                <a:gd name="T98" fmla="*/ 268 w 388"/>
                <a:gd name="T99" fmla="*/ 240 h 246"/>
                <a:gd name="T100" fmla="*/ 364 w 388"/>
                <a:gd name="T101" fmla="*/ 160 h 246"/>
                <a:gd name="T102" fmla="*/ 360 w 388"/>
                <a:gd name="T103" fmla="*/ 156 h 246"/>
                <a:gd name="T104" fmla="*/ 328 w 388"/>
                <a:gd name="T105" fmla="*/ 150 h 246"/>
                <a:gd name="T106" fmla="*/ 368 w 388"/>
                <a:gd name="T107" fmla="*/ 2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8" h="246">
                  <a:moveTo>
                    <a:pt x="388" y="240"/>
                  </a:moveTo>
                  <a:lnTo>
                    <a:pt x="376" y="240"/>
                  </a:lnTo>
                  <a:lnTo>
                    <a:pt x="376" y="240"/>
                  </a:lnTo>
                  <a:lnTo>
                    <a:pt x="376" y="146"/>
                  </a:lnTo>
                  <a:lnTo>
                    <a:pt x="376" y="146"/>
                  </a:lnTo>
                  <a:lnTo>
                    <a:pt x="376" y="142"/>
                  </a:lnTo>
                  <a:lnTo>
                    <a:pt x="374" y="140"/>
                  </a:lnTo>
                  <a:lnTo>
                    <a:pt x="372" y="138"/>
                  </a:lnTo>
                  <a:lnTo>
                    <a:pt x="368" y="138"/>
                  </a:lnTo>
                  <a:lnTo>
                    <a:pt x="328" y="138"/>
                  </a:lnTo>
                  <a:lnTo>
                    <a:pt x="328" y="138"/>
                  </a:lnTo>
                  <a:lnTo>
                    <a:pt x="324" y="138"/>
                  </a:lnTo>
                  <a:lnTo>
                    <a:pt x="322" y="140"/>
                  </a:lnTo>
                  <a:lnTo>
                    <a:pt x="320" y="142"/>
                  </a:lnTo>
                  <a:lnTo>
                    <a:pt x="320" y="146"/>
                  </a:lnTo>
                  <a:lnTo>
                    <a:pt x="320" y="150"/>
                  </a:lnTo>
                  <a:lnTo>
                    <a:pt x="320" y="150"/>
                  </a:lnTo>
                  <a:lnTo>
                    <a:pt x="306" y="150"/>
                  </a:lnTo>
                  <a:lnTo>
                    <a:pt x="294" y="154"/>
                  </a:lnTo>
                  <a:lnTo>
                    <a:pt x="286" y="156"/>
                  </a:lnTo>
                  <a:lnTo>
                    <a:pt x="284" y="158"/>
                  </a:lnTo>
                  <a:lnTo>
                    <a:pt x="284" y="160"/>
                  </a:lnTo>
                  <a:lnTo>
                    <a:pt x="284" y="240"/>
                  </a:lnTo>
                  <a:lnTo>
                    <a:pt x="276" y="240"/>
                  </a:lnTo>
                  <a:lnTo>
                    <a:pt x="276" y="160"/>
                  </a:lnTo>
                  <a:lnTo>
                    <a:pt x="236" y="130"/>
                  </a:lnTo>
                  <a:lnTo>
                    <a:pt x="236" y="112"/>
                  </a:lnTo>
                  <a:lnTo>
                    <a:pt x="228" y="112"/>
                  </a:lnTo>
                  <a:lnTo>
                    <a:pt x="228" y="118"/>
                  </a:lnTo>
                  <a:lnTo>
                    <a:pt x="196" y="118"/>
                  </a:lnTo>
                  <a:lnTo>
                    <a:pt x="196" y="112"/>
                  </a:lnTo>
                  <a:lnTo>
                    <a:pt x="188" y="112"/>
                  </a:lnTo>
                  <a:lnTo>
                    <a:pt x="188" y="130"/>
                  </a:lnTo>
                  <a:lnTo>
                    <a:pt x="150" y="160"/>
                  </a:lnTo>
                  <a:lnTo>
                    <a:pt x="150" y="240"/>
                  </a:lnTo>
                  <a:lnTo>
                    <a:pt x="142" y="240"/>
                  </a:lnTo>
                  <a:lnTo>
                    <a:pt x="142" y="142"/>
                  </a:lnTo>
                  <a:lnTo>
                    <a:pt x="142" y="142"/>
                  </a:lnTo>
                  <a:lnTo>
                    <a:pt x="140" y="138"/>
                  </a:lnTo>
                  <a:lnTo>
                    <a:pt x="136" y="134"/>
                  </a:lnTo>
                  <a:lnTo>
                    <a:pt x="132" y="130"/>
                  </a:lnTo>
                  <a:lnTo>
                    <a:pt x="126" y="130"/>
                  </a:lnTo>
                  <a:lnTo>
                    <a:pt x="126" y="80"/>
                  </a:lnTo>
                  <a:lnTo>
                    <a:pt x="126" y="80"/>
                  </a:lnTo>
                  <a:lnTo>
                    <a:pt x="124" y="76"/>
                  </a:lnTo>
                  <a:lnTo>
                    <a:pt x="122" y="74"/>
                  </a:lnTo>
                  <a:lnTo>
                    <a:pt x="120" y="72"/>
                  </a:lnTo>
                  <a:lnTo>
                    <a:pt x="118" y="72"/>
                  </a:lnTo>
                  <a:lnTo>
                    <a:pt x="118" y="72"/>
                  </a:lnTo>
                  <a:lnTo>
                    <a:pt x="116" y="72"/>
                  </a:lnTo>
                  <a:lnTo>
                    <a:pt x="82" y="72"/>
                  </a:lnTo>
                  <a:lnTo>
                    <a:pt x="82" y="2"/>
                  </a:lnTo>
                  <a:lnTo>
                    <a:pt x="82" y="2"/>
                  </a:lnTo>
                  <a:lnTo>
                    <a:pt x="80" y="0"/>
                  </a:lnTo>
                  <a:lnTo>
                    <a:pt x="74" y="0"/>
                  </a:lnTo>
                  <a:lnTo>
                    <a:pt x="74" y="0"/>
                  </a:lnTo>
                  <a:lnTo>
                    <a:pt x="68" y="0"/>
                  </a:lnTo>
                  <a:lnTo>
                    <a:pt x="66" y="2"/>
                  </a:lnTo>
                  <a:lnTo>
                    <a:pt x="66" y="98"/>
                  </a:lnTo>
                  <a:lnTo>
                    <a:pt x="66" y="98"/>
                  </a:lnTo>
                  <a:lnTo>
                    <a:pt x="60" y="102"/>
                  </a:lnTo>
                  <a:lnTo>
                    <a:pt x="56" y="104"/>
                  </a:lnTo>
                  <a:lnTo>
                    <a:pt x="54" y="108"/>
                  </a:lnTo>
                  <a:lnTo>
                    <a:pt x="54" y="112"/>
                  </a:lnTo>
                  <a:lnTo>
                    <a:pt x="54" y="172"/>
                  </a:lnTo>
                  <a:lnTo>
                    <a:pt x="54" y="174"/>
                  </a:lnTo>
                  <a:lnTo>
                    <a:pt x="54" y="174"/>
                  </a:lnTo>
                  <a:lnTo>
                    <a:pt x="50" y="168"/>
                  </a:lnTo>
                  <a:lnTo>
                    <a:pt x="44" y="166"/>
                  </a:lnTo>
                  <a:lnTo>
                    <a:pt x="44" y="68"/>
                  </a:lnTo>
                  <a:lnTo>
                    <a:pt x="44" y="68"/>
                  </a:lnTo>
                  <a:lnTo>
                    <a:pt x="44" y="68"/>
                  </a:lnTo>
                  <a:lnTo>
                    <a:pt x="42" y="66"/>
                  </a:lnTo>
                  <a:lnTo>
                    <a:pt x="36" y="66"/>
                  </a:lnTo>
                  <a:lnTo>
                    <a:pt x="36" y="66"/>
                  </a:lnTo>
                  <a:lnTo>
                    <a:pt x="30" y="66"/>
                  </a:lnTo>
                  <a:lnTo>
                    <a:pt x="26" y="68"/>
                  </a:lnTo>
                  <a:lnTo>
                    <a:pt x="26" y="68"/>
                  </a:lnTo>
                  <a:lnTo>
                    <a:pt x="26" y="166"/>
                  </a:lnTo>
                  <a:lnTo>
                    <a:pt x="26" y="166"/>
                  </a:lnTo>
                  <a:lnTo>
                    <a:pt x="22" y="168"/>
                  </a:lnTo>
                  <a:lnTo>
                    <a:pt x="18" y="170"/>
                  </a:lnTo>
                  <a:lnTo>
                    <a:pt x="16" y="174"/>
                  </a:lnTo>
                  <a:lnTo>
                    <a:pt x="16" y="180"/>
                  </a:lnTo>
                  <a:lnTo>
                    <a:pt x="16" y="238"/>
                  </a:lnTo>
                  <a:lnTo>
                    <a:pt x="16" y="240"/>
                  </a:lnTo>
                  <a:lnTo>
                    <a:pt x="0" y="240"/>
                  </a:lnTo>
                  <a:lnTo>
                    <a:pt x="0" y="246"/>
                  </a:lnTo>
                  <a:lnTo>
                    <a:pt x="388" y="244"/>
                  </a:lnTo>
                  <a:lnTo>
                    <a:pt x="388" y="240"/>
                  </a:lnTo>
                  <a:close/>
                  <a:moveTo>
                    <a:pt x="118" y="130"/>
                  </a:moveTo>
                  <a:lnTo>
                    <a:pt x="118" y="130"/>
                  </a:lnTo>
                  <a:lnTo>
                    <a:pt x="110" y="130"/>
                  </a:lnTo>
                  <a:lnTo>
                    <a:pt x="106" y="134"/>
                  </a:lnTo>
                  <a:lnTo>
                    <a:pt x="102" y="138"/>
                  </a:lnTo>
                  <a:lnTo>
                    <a:pt x="102" y="142"/>
                  </a:lnTo>
                  <a:lnTo>
                    <a:pt x="102" y="172"/>
                  </a:lnTo>
                  <a:lnTo>
                    <a:pt x="94" y="172"/>
                  </a:lnTo>
                  <a:lnTo>
                    <a:pt x="94" y="112"/>
                  </a:lnTo>
                  <a:lnTo>
                    <a:pt x="94" y="112"/>
                  </a:lnTo>
                  <a:lnTo>
                    <a:pt x="92" y="108"/>
                  </a:lnTo>
                  <a:lnTo>
                    <a:pt x="90" y="104"/>
                  </a:lnTo>
                  <a:lnTo>
                    <a:pt x="86" y="102"/>
                  </a:lnTo>
                  <a:lnTo>
                    <a:pt x="82" y="98"/>
                  </a:lnTo>
                  <a:lnTo>
                    <a:pt x="82" y="80"/>
                  </a:lnTo>
                  <a:lnTo>
                    <a:pt x="118" y="80"/>
                  </a:lnTo>
                  <a:lnTo>
                    <a:pt x="118" y="130"/>
                  </a:lnTo>
                  <a:lnTo>
                    <a:pt x="118" y="130"/>
                  </a:lnTo>
                  <a:close/>
                  <a:moveTo>
                    <a:pt x="268" y="164"/>
                  </a:moveTo>
                  <a:lnTo>
                    <a:pt x="268" y="174"/>
                  </a:lnTo>
                  <a:lnTo>
                    <a:pt x="268" y="174"/>
                  </a:lnTo>
                  <a:lnTo>
                    <a:pt x="266" y="166"/>
                  </a:lnTo>
                  <a:lnTo>
                    <a:pt x="262" y="158"/>
                  </a:lnTo>
                  <a:lnTo>
                    <a:pt x="268" y="164"/>
                  </a:lnTo>
                  <a:close/>
                  <a:moveTo>
                    <a:pt x="228" y="122"/>
                  </a:moveTo>
                  <a:lnTo>
                    <a:pt x="228" y="126"/>
                  </a:lnTo>
                  <a:lnTo>
                    <a:pt x="196" y="126"/>
                  </a:lnTo>
                  <a:lnTo>
                    <a:pt x="196" y="122"/>
                  </a:lnTo>
                  <a:lnTo>
                    <a:pt x="196" y="122"/>
                  </a:lnTo>
                  <a:lnTo>
                    <a:pt x="228" y="122"/>
                  </a:lnTo>
                  <a:close/>
                  <a:moveTo>
                    <a:pt x="158" y="164"/>
                  </a:moveTo>
                  <a:lnTo>
                    <a:pt x="158" y="164"/>
                  </a:lnTo>
                  <a:lnTo>
                    <a:pt x="164" y="160"/>
                  </a:lnTo>
                  <a:lnTo>
                    <a:pt x="164" y="160"/>
                  </a:lnTo>
                  <a:lnTo>
                    <a:pt x="158" y="172"/>
                  </a:lnTo>
                  <a:lnTo>
                    <a:pt x="158" y="164"/>
                  </a:lnTo>
                  <a:close/>
                  <a:moveTo>
                    <a:pt x="158" y="240"/>
                  </a:moveTo>
                  <a:lnTo>
                    <a:pt x="158" y="198"/>
                  </a:lnTo>
                  <a:lnTo>
                    <a:pt x="158" y="198"/>
                  </a:lnTo>
                  <a:lnTo>
                    <a:pt x="160" y="206"/>
                  </a:lnTo>
                  <a:lnTo>
                    <a:pt x="164" y="214"/>
                  </a:lnTo>
                  <a:lnTo>
                    <a:pt x="176" y="226"/>
                  </a:lnTo>
                  <a:lnTo>
                    <a:pt x="188" y="236"/>
                  </a:lnTo>
                  <a:lnTo>
                    <a:pt x="196" y="238"/>
                  </a:lnTo>
                  <a:lnTo>
                    <a:pt x="204" y="240"/>
                  </a:lnTo>
                  <a:lnTo>
                    <a:pt x="158" y="240"/>
                  </a:lnTo>
                  <a:close/>
                  <a:moveTo>
                    <a:pt x="268" y="240"/>
                  </a:moveTo>
                  <a:lnTo>
                    <a:pt x="268" y="240"/>
                  </a:lnTo>
                  <a:lnTo>
                    <a:pt x="220" y="240"/>
                  </a:lnTo>
                  <a:lnTo>
                    <a:pt x="220" y="240"/>
                  </a:lnTo>
                  <a:lnTo>
                    <a:pt x="228" y="238"/>
                  </a:lnTo>
                  <a:lnTo>
                    <a:pt x="236" y="234"/>
                  </a:lnTo>
                  <a:lnTo>
                    <a:pt x="244" y="230"/>
                  </a:lnTo>
                  <a:lnTo>
                    <a:pt x="250" y="226"/>
                  </a:lnTo>
                  <a:lnTo>
                    <a:pt x="256" y="220"/>
                  </a:lnTo>
                  <a:lnTo>
                    <a:pt x="262" y="212"/>
                  </a:lnTo>
                  <a:lnTo>
                    <a:pt x="266" y="206"/>
                  </a:lnTo>
                  <a:lnTo>
                    <a:pt x="268" y="198"/>
                  </a:lnTo>
                  <a:lnTo>
                    <a:pt x="268" y="240"/>
                  </a:lnTo>
                  <a:lnTo>
                    <a:pt x="268" y="240"/>
                  </a:lnTo>
                  <a:lnTo>
                    <a:pt x="268" y="240"/>
                  </a:lnTo>
                  <a:close/>
                  <a:moveTo>
                    <a:pt x="364" y="240"/>
                  </a:moveTo>
                  <a:lnTo>
                    <a:pt x="364" y="160"/>
                  </a:lnTo>
                  <a:lnTo>
                    <a:pt x="364" y="160"/>
                  </a:lnTo>
                  <a:lnTo>
                    <a:pt x="362" y="158"/>
                  </a:lnTo>
                  <a:lnTo>
                    <a:pt x="360" y="156"/>
                  </a:lnTo>
                  <a:lnTo>
                    <a:pt x="354" y="154"/>
                  </a:lnTo>
                  <a:lnTo>
                    <a:pt x="342" y="150"/>
                  </a:lnTo>
                  <a:lnTo>
                    <a:pt x="328" y="150"/>
                  </a:lnTo>
                  <a:lnTo>
                    <a:pt x="328" y="146"/>
                  </a:lnTo>
                  <a:lnTo>
                    <a:pt x="368" y="146"/>
                  </a:lnTo>
                  <a:lnTo>
                    <a:pt x="368" y="240"/>
                  </a:lnTo>
                  <a:lnTo>
                    <a:pt x="364" y="240"/>
                  </a:lnTo>
                  <a:close/>
                </a:path>
              </a:pathLst>
            </a:custGeom>
            <a:solidFill>
              <a:srgbClr val="BED50F"/>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67" name="TextBox 166"/>
            <p:cNvSpPr txBox="1"/>
            <p:nvPr/>
          </p:nvSpPr>
          <p:spPr bwMode="auto">
            <a:xfrm>
              <a:off x="6714267" y="5669941"/>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Producing petrochemicals</a:t>
              </a:r>
              <a:endParaRPr lang="en-US" sz="750" dirty="0">
                <a:solidFill>
                  <a:srgbClr val="404040"/>
                </a:solidFill>
              </a:endParaRPr>
            </a:p>
          </p:txBody>
        </p:sp>
        <p:grpSp>
          <p:nvGrpSpPr>
            <p:cNvPr id="104" name="Group 103"/>
            <p:cNvGrpSpPr>
              <a:grpSpLocks noChangeAspect="1"/>
            </p:cNvGrpSpPr>
            <p:nvPr/>
          </p:nvGrpSpPr>
          <p:grpSpPr>
            <a:xfrm>
              <a:off x="8899221" y="5258101"/>
              <a:ext cx="222048" cy="320521"/>
              <a:chOff x="5313363" y="6270625"/>
              <a:chExt cx="365125" cy="527050"/>
            </a:xfrm>
            <a:solidFill>
              <a:srgbClr val="89CFDC"/>
            </a:solidFill>
          </p:grpSpPr>
          <p:sp>
            <p:nvSpPr>
              <p:cNvPr id="105" name="Freeform 50"/>
              <p:cNvSpPr>
                <a:spLocks noEditPoints="1"/>
              </p:cNvSpPr>
              <p:nvPr/>
            </p:nvSpPr>
            <p:spPr bwMode="auto">
              <a:xfrm>
                <a:off x="5313363" y="6270625"/>
                <a:ext cx="358775" cy="377825"/>
              </a:xfrm>
              <a:custGeom>
                <a:avLst/>
                <a:gdLst>
                  <a:gd name="T0" fmla="*/ 112 w 226"/>
                  <a:gd name="T1" fmla="*/ 144 h 238"/>
                  <a:gd name="T2" fmla="*/ 116 w 226"/>
                  <a:gd name="T3" fmla="*/ 142 h 238"/>
                  <a:gd name="T4" fmla="*/ 120 w 226"/>
                  <a:gd name="T5" fmla="*/ 140 h 238"/>
                  <a:gd name="T6" fmla="*/ 122 w 226"/>
                  <a:gd name="T7" fmla="*/ 140 h 238"/>
                  <a:gd name="T8" fmla="*/ 124 w 226"/>
                  <a:gd name="T9" fmla="*/ 142 h 238"/>
                  <a:gd name="T10" fmla="*/ 128 w 226"/>
                  <a:gd name="T11" fmla="*/ 144 h 238"/>
                  <a:gd name="T12" fmla="*/ 130 w 226"/>
                  <a:gd name="T13" fmla="*/ 144 h 238"/>
                  <a:gd name="T14" fmla="*/ 130 w 226"/>
                  <a:gd name="T15" fmla="*/ 144 h 238"/>
                  <a:gd name="T16" fmla="*/ 130 w 226"/>
                  <a:gd name="T17" fmla="*/ 144 h 238"/>
                  <a:gd name="T18" fmla="*/ 138 w 226"/>
                  <a:gd name="T19" fmla="*/ 146 h 238"/>
                  <a:gd name="T20" fmla="*/ 140 w 226"/>
                  <a:gd name="T21" fmla="*/ 148 h 238"/>
                  <a:gd name="T22" fmla="*/ 144 w 226"/>
                  <a:gd name="T23" fmla="*/ 148 h 238"/>
                  <a:gd name="T24" fmla="*/ 146 w 226"/>
                  <a:gd name="T25" fmla="*/ 150 h 238"/>
                  <a:gd name="T26" fmla="*/ 222 w 226"/>
                  <a:gd name="T27" fmla="*/ 238 h 238"/>
                  <a:gd name="T28" fmla="*/ 224 w 226"/>
                  <a:gd name="T29" fmla="*/ 236 h 238"/>
                  <a:gd name="T30" fmla="*/ 226 w 226"/>
                  <a:gd name="T31" fmla="*/ 228 h 238"/>
                  <a:gd name="T32" fmla="*/ 178 w 226"/>
                  <a:gd name="T33" fmla="*/ 150 h 238"/>
                  <a:gd name="T34" fmla="*/ 172 w 226"/>
                  <a:gd name="T35" fmla="*/ 146 h 238"/>
                  <a:gd name="T36" fmla="*/ 164 w 226"/>
                  <a:gd name="T37" fmla="*/ 144 h 238"/>
                  <a:gd name="T38" fmla="*/ 156 w 226"/>
                  <a:gd name="T39" fmla="*/ 138 h 238"/>
                  <a:gd name="T40" fmla="*/ 156 w 226"/>
                  <a:gd name="T41" fmla="*/ 138 h 238"/>
                  <a:gd name="T42" fmla="*/ 156 w 226"/>
                  <a:gd name="T43" fmla="*/ 134 h 238"/>
                  <a:gd name="T44" fmla="*/ 154 w 226"/>
                  <a:gd name="T45" fmla="*/ 130 h 238"/>
                  <a:gd name="T46" fmla="*/ 152 w 226"/>
                  <a:gd name="T47" fmla="*/ 126 h 238"/>
                  <a:gd name="T48" fmla="*/ 152 w 226"/>
                  <a:gd name="T49" fmla="*/ 120 h 238"/>
                  <a:gd name="T50" fmla="*/ 152 w 226"/>
                  <a:gd name="T51" fmla="*/ 118 h 238"/>
                  <a:gd name="T52" fmla="*/ 150 w 226"/>
                  <a:gd name="T53" fmla="*/ 114 h 238"/>
                  <a:gd name="T54" fmla="*/ 152 w 226"/>
                  <a:gd name="T55" fmla="*/ 112 h 238"/>
                  <a:gd name="T56" fmla="*/ 188 w 226"/>
                  <a:gd name="T57" fmla="*/ 2 h 238"/>
                  <a:gd name="T58" fmla="*/ 186 w 226"/>
                  <a:gd name="T59" fmla="*/ 0 h 238"/>
                  <a:gd name="T60" fmla="*/ 180 w 226"/>
                  <a:gd name="T61" fmla="*/ 4 h 238"/>
                  <a:gd name="T62" fmla="*/ 136 w 226"/>
                  <a:gd name="T63" fmla="*/ 86 h 238"/>
                  <a:gd name="T64" fmla="*/ 136 w 226"/>
                  <a:gd name="T65" fmla="*/ 92 h 238"/>
                  <a:gd name="T66" fmla="*/ 138 w 226"/>
                  <a:gd name="T67" fmla="*/ 98 h 238"/>
                  <a:gd name="T68" fmla="*/ 136 w 226"/>
                  <a:gd name="T69" fmla="*/ 108 h 238"/>
                  <a:gd name="T70" fmla="*/ 136 w 226"/>
                  <a:gd name="T71" fmla="*/ 110 h 238"/>
                  <a:gd name="T72" fmla="*/ 134 w 226"/>
                  <a:gd name="T73" fmla="*/ 110 h 238"/>
                  <a:gd name="T74" fmla="*/ 130 w 226"/>
                  <a:gd name="T75" fmla="*/ 114 h 238"/>
                  <a:gd name="T76" fmla="*/ 128 w 226"/>
                  <a:gd name="T77" fmla="*/ 118 h 238"/>
                  <a:gd name="T78" fmla="*/ 122 w 226"/>
                  <a:gd name="T79" fmla="*/ 120 h 238"/>
                  <a:gd name="T80" fmla="*/ 120 w 226"/>
                  <a:gd name="T81" fmla="*/ 122 h 238"/>
                  <a:gd name="T82" fmla="*/ 118 w 226"/>
                  <a:gd name="T83" fmla="*/ 126 h 238"/>
                  <a:gd name="T84" fmla="*/ 2 w 226"/>
                  <a:gd name="T85" fmla="*/ 148 h 238"/>
                  <a:gd name="T86" fmla="*/ 0 w 226"/>
                  <a:gd name="T87" fmla="*/ 150 h 238"/>
                  <a:gd name="T88" fmla="*/ 8 w 226"/>
                  <a:gd name="T89" fmla="*/ 156 h 238"/>
                  <a:gd name="T90" fmla="*/ 14 w 226"/>
                  <a:gd name="T91" fmla="*/ 158 h 238"/>
                  <a:gd name="T92" fmla="*/ 100 w 226"/>
                  <a:gd name="T93" fmla="*/ 154 h 238"/>
                  <a:gd name="T94" fmla="*/ 134 w 226"/>
                  <a:gd name="T95" fmla="*/ 122 h 238"/>
                  <a:gd name="T96" fmla="*/ 138 w 226"/>
                  <a:gd name="T97" fmla="*/ 122 h 238"/>
                  <a:gd name="T98" fmla="*/ 144 w 226"/>
                  <a:gd name="T99" fmla="*/ 124 h 238"/>
                  <a:gd name="T100" fmla="*/ 144 w 226"/>
                  <a:gd name="T101" fmla="*/ 126 h 238"/>
                  <a:gd name="T102" fmla="*/ 144 w 226"/>
                  <a:gd name="T103" fmla="*/ 126 h 238"/>
                  <a:gd name="T104" fmla="*/ 140 w 226"/>
                  <a:gd name="T105" fmla="*/ 136 h 238"/>
                  <a:gd name="T106" fmla="*/ 140 w 226"/>
                  <a:gd name="T107" fmla="*/ 136 h 238"/>
                  <a:gd name="T108" fmla="*/ 138 w 226"/>
                  <a:gd name="T109" fmla="*/ 136 h 238"/>
                  <a:gd name="T110" fmla="*/ 132 w 226"/>
                  <a:gd name="T111" fmla="*/ 134 h 238"/>
                  <a:gd name="T112" fmla="*/ 130 w 226"/>
                  <a:gd name="T113" fmla="*/ 132 h 238"/>
                  <a:gd name="T114" fmla="*/ 130 w 226"/>
                  <a:gd name="T115" fmla="*/ 132 h 238"/>
                  <a:gd name="T116" fmla="*/ 134 w 226"/>
                  <a:gd name="T117" fmla="*/ 122 h 238"/>
                  <a:gd name="T118" fmla="*/ 134 w 226"/>
                  <a:gd name="T119" fmla="*/ 1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 h="238">
                    <a:moveTo>
                      <a:pt x="106" y="150"/>
                    </a:moveTo>
                    <a:lnTo>
                      <a:pt x="112" y="144"/>
                    </a:lnTo>
                    <a:lnTo>
                      <a:pt x="112" y="144"/>
                    </a:lnTo>
                    <a:lnTo>
                      <a:pt x="116" y="142"/>
                    </a:lnTo>
                    <a:lnTo>
                      <a:pt x="120" y="140"/>
                    </a:lnTo>
                    <a:lnTo>
                      <a:pt x="120" y="140"/>
                    </a:lnTo>
                    <a:lnTo>
                      <a:pt x="120" y="140"/>
                    </a:lnTo>
                    <a:lnTo>
                      <a:pt x="122" y="140"/>
                    </a:lnTo>
                    <a:lnTo>
                      <a:pt x="122" y="140"/>
                    </a:lnTo>
                    <a:lnTo>
                      <a:pt x="124" y="142"/>
                    </a:lnTo>
                    <a:lnTo>
                      <a:pt x="126" y="144"/>
                    </a:lnTo>
                    <a:lnTo>
                      <a:pt x="128" y="144"/>
                    </a:lnTo>
                    <a:lnTo>
                      <a:pt x="128" y="144"/>
                    </a:lnTo>
                    <a:lnTo>
                      <a:pt x="130" y="144"/>
                    </a:lnTo>
                    <a:lnTo>
                      <a:pt x="130" y="144"/>
                    </a:lnTo>
                    <a:lnTo>
                      <a:pt x="130" y="144"/>
                    </a:lnTo>
                    <a:lnTo>
                      <a:pt x="130" y="144"/>
                    </a:lnTo>
                    <a:lnTo>
                      <a:pt x="130" y="144"/>
                    </a:lnTo>
                    <a:lnTo>
                      <a:pt x="138" y="146"/>
                    </a:lnTo>
                    <a:lnTo>
                      <a:pt x="138" y="146"/>
                    </a:lnTo>
                    <a:lnTo>
                      <a:pt x="138" y="146"/>
                    </a:lnTo>
                    <a:lnTo>
                      <a:pt x="140" y="148"/>
                    </a:lnTo>
                    <a:lnTo>
                      <a:pt x="144" y="148"/>
                    </a:lnTo>
                    <a:lnTo>
                      <a:pt x="144" y="148"/>
                    </a:lnTo>
                    <a:lnTo>
                      <a:pt x="144" y="150"/>
                    </a:lnTo>
                    <a:lnTo>
                      <a:pt x="146" y="150"/>
                    </a:lnTo>
                    <a:lnTo>
                      <a:pt x="222" y="238"/>
                    </a:lnTo>
                    <a:lnTo>
                      <a:pt x="222" y="238"/>
                    </a:lnTo>
                    <a:lnTo>
                      <a:pt x="224" y="238"/>
                    </a:lnTo>
                    <a:lnTo>
                      <a:pt x="224" y="236"/>
                    </a:lnTo>
                    <a:lnTo>
                      <a:pt x="226" y="228"/>
                    </a:lnTo>
                    <a:lnTo>
                      <a:pt x="226" y="228"/>
                    </a:lnTo>
                    <a:lnTo>
                      <a:pt x="224" y="222"/>
                    </a:lnTo>
                    <a:lnTo>
                      <a:pt x="178" y="150"/>
                    </a:lnTo>
                    <a:lnTo>
                      <a:pt x="178" y="150"/>
                    </a:lnTo>
                    <a:lnTo>
                      <a:pt x="172" y="146"/>
                    </a:lnTo>
                    <a:lnTo>
                      <a:pt x="164" y="144"/>
                    </a:lnTo>
                    <a:lnTo>
                      <a:pt x="164" y="144"/>
                    </a:lnTo>
                    <a:lnTo>
                      <a:pt x="158" y="142"/>
                    </a:lnTo>
                    <a:lnTo>
                      <a:pt x="156" y="138"/>
                    </a:lnTo>
                    <a:lnTo>
                      <a:pt x="156" y="138"/>
                    </a:lnTo>
                    <a:lnTo>
                      <a:pt x="156" y="138"/>
                    </a:lnTo>
                    <a:lnTo>
                      <a:pt x="156" y="138"/>
                    </a:lnTo>
                    <a:lnTo>
                      <a:pt x="156" y="134"/>
                    </a:lnTo>
                    <a:lnTo>
                      <a:pt x="154" y="132"/>
                    </a:lnTo>
                    <a:lnTo>
                      <a:pt x="154" y="130"/>
                    </a:lnTo>
                    <a:lnTo>
                      <a:pt x="154" y="130"/>
                    </a:lnTo>
                    <a:lnTo>
                      <a:pt x="152" y="126"/>
                    </a:lnTo>
                    <a:lnTo>
                      <a:pt x="152" y="122"/>
                    </a:lnTo>
                    <a:lnTo>
                      <a:pt x="152" y="120"/>
                    </a:lnTo>
                    <a:lnTo>
                      <a:pt x="152" y="120"/>
                    </a:lnTo>
                    <a:lnTo>
                      <a:pt x="152" y="118"/>
                    </a:lnTo>
                    <a:lnTo>
                      <a:pt x="150" y="114"/>
                    </a:lnTo>
                    <a:lnTo>
                      <a:pt x="150" y="114"/>
                    </a:lnTo>
                    <a:lnTo>
                      <a:pt x="152" y="114"/>
                    </a:lnTo>
                    <a:lnTo>
                      <a:pt x="152" y="112"/>
                    </a:lnTo>
                    <a:lnTo>
                      <a:pt x="188" y="2"/>
                    </a:lnTo>
                    <a:lnTo>
                      <a:pt x="188" y="2"/>
                    </a:lnTo>
                    <a:lnTo>
                      <a:pt x="188" y="0"/>
                    </a:lnTo>
                    <a:lnTo>
                      <a:pt x="186" y="0"/>
                    </a:lnTo>
                    <a:lnTo>
                      <a:pt x="180" y="4"/>
                    </a:lnTo>
                    <a:lnTo>
                      <a:pt x="180" y="4"/>
                    </a:lnTo>
                    <a:lnTo>
                      <a:pt x="174" y="8"/>
                    </a:lnTo>
                    <a:lnTo>
                      <a:pt x="136" y="86"/>
                    </a:lnTo>
                    <a:lnTo>
                      <a:pt x="136" y="86"/>
                    </a:lnTo>
                    <a:lnTo>
                      <a:pt x="136" y="92"/>
                    </a:lnTo>
                    <a:lnTo>
                      <a:pt x="138" y="98"/>
                    </a:lnTo>
                    <a:lnTo>
                      <a:pt x="138" y="98"/>
                    </a:lnTo>
                    <a:lnTo>
                      <a:pt x="138" y="106"/>
                    </a:lnTo>
                    <a:lnTo>
                      <a:pt x="136" y="108"/>
                    </a:lnTo>
                    <a:lnTo>
                      <a:pt x="136" y="108"/>
                    </a:lnTo>
                    <a:lnTo>
                      <a:pt x="136" y="110"/>
                    </a:lnTo>
                    <a:lnTo>
                      <a:pt x="136" y="110"/>
                    </a:lnTo>
                    <a:lnTo>
                      <a:pt x="134" y="110"/>
                    </a:lnTo>
                    <a:lnTo>
                      <a:pt x="130" y="114"/>
                    </a:lnTo>
                    <a:lnTo>
                      <a:pt x="130" y="114"/>
                    </a:lnTo>
                    <a:lnTo>
                      <a:pt x="130" y="114"/>
                    </a:lnTo>
                    <a:lnTo>
                      <a:pt x="128" y="118"/>
                    </a:lnTo>
                    <a:lnTo>
                      <a:pt x="124" y="120"/>
                    </a:lnTo>
                    <a:lnTo>
                      <a:pt x="122" y="120"/>
                    </a:lnTo>
                    <a:lnTo>
                      <a:pt x="122" y="120"/>
                    </a:lnTo>
                    <a:lnTo>
                      <a:pt x="120" y="122"/>
                    </a:lnTo>
                    <a:lnTo>
                      <a:pt x="118" y="126"/>
                    </a:lnTo>
                    <a:lnTo>
                      <a:pt x="118" y="126"/>
                    </a:lnTo>
                    <a:lnTo>
                      <a:pt x="118" y="126"/>
                    </a:lnTo>
                    <a:lnTo>
                      <a:pt x="2" y="148"/>
                    </a:lnTo>
                    <a:lnTo>
                      <a:pt x="2" y="148"/>
                    </a:lnTo>
                    <a:lnTo>
                      <a:pt x="0" y="150"/>
                    </a:lnTo>
                    <a:lnTo>
                      <a:pt x="2" y="152"/>
                    </a:lnTo>
                    <a:lnTo>
                      <a:pt x="8" y="156"/>
                    </a:lnTo>
                    <a:lnTo>
                      <a:pt x="8" y="156"/>
                    </a:lnTo>
                    <a:lnTo>
                      <a:pt x="14" y="158"/>
                    </a:lnTo>
                    <a:lnTo>
                      <a:pt x="100" y="154"/>
                    </a:lnTo>
                    <a:lnTo>
                      <a:pt x="100" y="154"/>
                    </a:lnTo>
                    <a:lnTo>
                      <a:pt x="106" y="150"/>
                    </a:lnTo>
                    <a:close/>
                    <a:moveTo>
                      <a:pt x="134" y="122"/>
                    </a:moveTo>
                    <a:lnTo>
                      <a:pt x="134" y="122"/>
                    </a:lnTo>
                    <a:lnTo>
                      <a:pt x="138" y="122"/>
                    </a:lnTo>
                    <a:lnTo>
                      <a:pt x="140" y="122"/>
                    </a:lnTo>
                    <a:lnTo>
                      <a:pt x="144" y="124"/>
                    </a:lnTo>
                    <a:lnTo>
                      <a:pt x="144" y="126"/>
                    </a:lnTo>
                    <a:lnTo>
                      <a:pt x="144" y="126"/>
                    </a:lnTo>
                    <a:lnTo>
                      <a:pt x="144" y="126"/>
                    </a:lnTo>
                    <a:lnTo>
                      <a:pt x="144" y="126"/>
                    </a:lnTo>
                    <a:lnTo>
                      <a:pt x="144" y="132"/>
                    </a:lnTo>
                    <a:lnTo>
                      <a:pt x="140" y="136"/>
                    </a:lnTo>
                    <a:lnTo>
                      <a:pt x="140" y="136"/>
                    </a:lnTo>
                    <a:lnTo>
                      <a:pt x="140" y="136"/>
                    </a:lnTo>
                    <a:lnTo>
                      <a:pt x="140" y="136"/>
                    </a:lnTo>
                    <a:lnTo>
                      <a:pt x="138" y="136"/>
                    </a:lnTo>
                    <a:lnTo>
                      <a:pt x="134" y="136"/>
                    </a:lnTo>
                    <a:lnTo>
                      <a:pt x="132" y="134"/>
                    </a:lnTo>
                    <a:lnTo>
                      <a:pt x="130" y="132"/>
                    </a:lnTo>
                    <a:lnTo>
                      <a:pt x="130" y="132"/>
                    </a:lnTo>
                    <a:lnTo>
                      <a:pt x="130" y="132"/>
                    </a:lnTo>
                    <a:lnTo>
                      <a:pt x="130" y="132"/>
                    </a:lnTo>
                    <a:lnTo>
                      <a:pt x="130" y="126"/>
                    </a:lnTo>
                    <a:lnTo>
                      <a:pt x="134" y="122"/>
                    </a:lnTo>
                    <a:lnTo>
                      <a:pt x="134" y="122"/>
                    </a:lnTo>
                    <a:lnTo>
                      <a:pt x="134" y="122"/>
                    </a:lnTo>
                    <a:close/>
                  </a:path>
                </a:pathLst>
              </a:custGeom>
              <a:solidFill>
                <a:srgbClr val="BED5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06" name="Freeform 51"/>
              <p:cNvSpPr>
                <a:spLocks/>
              </p:cNvSpPr>
              <p:nvPr/>
            </p:nvSpPr>
            <p:spPr bwMode="auto">
              <a:xfrm>
                <a:off x="5313363" y="6270625"/>
                <a:ext cx="358775" cy="377825"/>
              </a:xfrm>
              <a:custGeom>
                <a:avLst/>
                <a:gdLst>
                  <a:gd name="T0" fmla="*/ 112 w 226"/>
                  <a:gd name="T1" fmla="*/ 144 h 238"/>
                  <a:gd name="T2" fmla="*/ 116 w 226"/>
                  <a:gd name="T3" fmla="*/ 142 h 238"/>
                  <a:gd name="T4" fmla="*/ 120 w 226"/>
                  <a:gd name="T5" fmla="*/ 140 h 238"/>
                  <a:gd name="T6" fmla="*/ 122 w 226"/>
                  <a:gd name="T7" fmla="*/ 140 h 238"/>
                  <a:gd name="T8" fmla="*/ 124 w 226"/>
                  <a:gd name="T9" fmla="*/ 142 h 238"/>
                  <a:gd name="T10" fmla="*/ 128 w 226"/>
                  <a:gd name="T11" fmla="*/ 144 h 238"/>
                  <a:gd name="T12" fmla="*/ 130 w 226"/>
                  <a:gd name="T13" fmla="*/ 144 h 238"/>
                  <a:gd name="T14" fmla="*/ 130 w 226"/>
                  <a:gd name="T15" fmla="*/ 144 h 238"/>
                  <a:gd name="T16" fmla="*/ 130 w 226"/>
                  <a:gd name="T17" fmla="*/ 144 h 238"/>
                  <a:gd name="T18" fmla="*/ 138 w 226"/>
                  <a:gd name="T19" fmla="*/ 146 h 238"/>
                  <a:gd name="T20" fmla="*/ 140 w 226"/>
                  <a:gd name="T21" fmla="*/ 148 h 238"/>
                  <a:gd name="T22" fmla="*/ 144 w 226"/>
                  <a:gd name="T23" fmla="*/ 148 h 238"/>
                  <a:gd name="T24" fmla="*/ 146 w 226"/>
                  <a:gd name="T25" fmla="*/ 150 h 238"/>
                  <a:gd name="T26" fmla="*/ 222 w 226"/>
                  <a:gd name="T27" fmla="*/ 238 h 238"/>
                  <a:gd name="T28" fmla="*/ 224 w 226"/>
                  <a:gd name="T29" fmla="*/ 236 h 238"/>
                  <a:gd name="T30" fmla="*/ 226 w 226"/>
                  <a:gd name="T31" fmla="*/ 228 h 238"/>
                  <a:gd name="T32" fmla="*/ 178 w 226"/>
                  <a:gd name="T33" fmla="*/ 150 h 238"/>
                  <a:gd name="T34" fmla="*/ 172 w 226"/>
                  <a:gd name="T35" fmla="*/ 146 h 238"/>
                  <a:gd name="T36" fmla="*/ 164 w 226"/>
                  <a:gd name="T37" fmla="*/ 144 h 238"/>
                  <a:gd name="T38" fmla="*/ 156 w 226"/>
                  <a:gd name="T39" fmla="*/ 138 h 238"/>
                  <a:gd name="T40" fmla="*/ 156 w 226"/>
                  <a:gd name="T41" fmla="*/ 138 h 238"/>
                  <a:gd name="T42" fmla="*/ 156 w 226"/>
                  <a:gd name="T43" fmla="*/ 134 h 238"/>
                  <a:gd name="T44" fmla="*/ 154 w 226"/>
                  <a:gd name="T45" fmla="*/ 130 h 238"/>
                  <a:gd name="T46" fmla="*/ 152 w 226"/>
                  <a:gd name="T47" fmla="*/ 126 h 238"/>
                  <a:gd name="T48" fmla="*/ 152 w 226"/>
                  <a:gd name="T49" fmla="*/ 120 h 238"/>
                  <a:gd name="T50" fmla="*/ 152 w 226"/>
                  <a:gd name="T51" fmla="*/ 118 h 238"/>
                  <a:gd name="T52" fmla="*/ 150 w 226"/>
                  <a:gd name="T53" fmla="*/ 114 h 238"/>
                  <a:gd name="T54" fmla="*/ 152 w 226"/>
                  <a:gd name="T55" fmla="*/ 112 h 238"/>
                  <a:gd name="T56" fmla="*/ 188 w 226"/>
                  <a:gd name="T57" fmla="*/ 2 h 238"/>
                  <a:gd name="T58" fmla="*/ 186 w 226"/>
                  <a:gd name="T59" fmla="*/ 0 h 238"/>
                  <a:gd name="T60" fmla="*/ 180 w 226"/>
                  <a:gd name="T61" fmla="*/ 4 h 238"/>
                  <a:gd name="T62" fmla="*/ 136 w 226"/>
                  <a:gd name="T63" fmla="*/ 86 h 238"/>
                  <a:gd name="T64" fmla="*/ 136 w 226"/>
                  <a:gd name="T65" fmla="*/ 92 h 238"/>
                  <a:gd name="T66" fmla="*/ 138 w 226"/>
                  <a:gd name="T67" fmla="*/ 98 h 238"/>
                  <a:gd name="T68" fmla="*/ 136 w 226"/>
                  <a:gd name="T69" fmla="*/ 108 h 238"/>
                  <a:gd name="T70" fmla="*/ 136 w 226"/>
                  <a:gd name="T71" fmla="*/ 110 h 238"/>
                  <a:gd name="T72" fmla="*/ 134 w 226"/>
                  <a:gd name="T73" fmla="*/ 110 h 238"/>
                  <a:gd name="T74" fmla="*/ 130 w 226"/>
                  <a:gd name="T75" fmla="*/ 114 h 238"/>
                  <a:gd name="T76" fmla="*/ 128 w 226"/>
                  <a:gd name="T77" fmla="*/ 118 h 238"/>
                  <a:gd name="T78" fmla="*/ 122 w 226"/>
                  <a:gd name="T79" fmla="*/ 120 h 238"/>
                  <a:gd name="T80" fmla="*/ 120 w 226"/>
                  <a:gd name="T81" fmla="*/ 122 h 238"/>
                  <a:gd name="T82" fmla="*/ 118 w 226"/>
                  <a:gd name="T83" fmla="*/ 126 h 238"/>
                  <a:gd name="T84" fmla="*/ 2 w 226"/>
                  <a:gd name="T85" fmla="*/ 148 h 238"/>
                  <a:gd name="T86" fmla="*/ 0 w 226"/>
                  <a:gd name="T87" fmla="*/ 150 h 238"/>
                  <a:gd name="T88" fmla="*/ 8 w 226"/>
                  <a:gd name="T89" fmla="*/ 156 h 238"/>
                  <a:gd name="T90" fmla="*/ 14 w 226"/>
                  <a:gd name="T91" fmla="*/ 158 h 238"/>
                  <a:gd name="T92" fmla="*/ 100 w 226"/>
                  <a:gd name="T93" fmla="*/ 15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6" h="238">
                    <a:moveTo>
                      <a:pt x="106" y="150"/>
                    </a:moveTo>
                    <a:lnTo>
                      <a:pt x="112" y="144"/>
                    </a:lnTo>
                    <a:lnTo>
                      <a:pt x="112" y="144"/>
                    </a:lnTo>
                    <a:lnTo>
                      <a:pt x="116" y="142"/>
                    </a:lnTo>
                    <a:lnTo>
                      <a:pt x="120" y="140"/>
                    </a:lnTo>
                    <a:lnTo>
                      <a:pt x="120" y="140"/>
                    </a:lnTo>
                    <a:lnTo>
                      <a:pt x="120" y="140"/>
                    </a:lnTo>
                    <a:lnTo>
                      <a:pt x="122" y="140"/>
                    </a:lnTo>
                    <a:lnTo>
                      <a:pt x="122" y="140"/>
                    </a:lnTo>
                    <a:lnTo>
                      <a:pt x="124" y="142"/>
                    </a:lnTo>
                    <a:lnTo>
                      <a:pt x="126" y="144"/>
                    </a:lnTo>
                    <a:lnTo>
                      <a:pt x="128" y="144"/>
                    </a:lnTo>
                    <a:lnTo>
                      <a:pt x="128" y="144"/>
                    </a:lnTo>
                    <a:lnTo>
                      <a:pt x="130" y="144"/>
                    </a:lnTo>
                    <a:lnTo>
                      <a:pt x="130" y="144"/>
                    </a:lnTo>
                    <a:lnTo>
                      <a:pt x="130" y="144"/>
                    </a:lnTo>
                    <a:lnTo>
                      <a:pt x="130" y="144"/>
                    </a:lnTo>
                    <a:lnTo>
                      <a:pt x="130" y="144"/>
                    </a:lnTo>
                    <a:lnTo>
                      <a:pt x="138" y="146"/>
                    </a:lnTo>
                    <a:lnTo>
                      <a:pt x="138" y="146"/>
                    </a:lnTo>
                    <a:lnTo>
                      <a:pt x="138" y="146"/>
                    </a:lnTo>
                    <a:lnTo>
                      <a:pt x="140" y="148"/>
                    </a:lnTo>
                    <a:lnTo>
                      <a:pt x="144" y="148"/>
                    </a:lnTo>
                    <a:lnTo>
                      <a:pt x="144" y="148"/>
                    </a:lnTo>
                    <a:lnTo>
                      <a:pt x="144" y="150"/>
                    </a:lnTo>
                    <a:lnTo>
                      <a:pt x="146" y="150"/>
                    </a:lnTo>
                    <a:lnTo>
                      <a:pt x="222" y="238"/>
                    </a:lnTo>
                    <a:lnTo>
                      <a:pt x="222" y="238"/>
                    </a:lnTo>
                    <a:lnTo>
                      <a:pt x="224" y="238"/>
                    </a:lnTo>
                    <a:lnTo>
                      <a:pt x="224" y="236"/>
                    </a:lnTo>
                    <a:lnTo>
                      <a:pt x="226" y="228"/>
                    </a:lnTo>
                    <a:lnTo>
                      <a:pt x="226" y="228"/>
                    </a:lnTo>
                    <a:lnTo>
                      <a:pt x="224" y="222"/>
                    </a:lnTo>
                    <a:lnTo>
                      <a:pt x="178" y="150"/>
                    </a:lnTo>
                    <a:lnTo>
                      <a:pt x="178" y="150"/>
                    </a:lnTo>
                    <a:lnTo>
                      <a:pt x="172" y="146"/>
                    </a:lnTo>
                    <a:lnTo>
                      <a:pt x="164" y="144"/>
                    </a:lnTo>
                    <a:lnTo>
                      <a:pt x="164" y="144"/>
                    </a:lnTo>
                    <a:lnTo>
                      <a:pt x="158" y="142"/>
                    </a:lnTo>
                    <a:lnTo>
                      <a:pt x="156" y="138"/>
                    </a:lnTo>
                    <a:lnTo>
                      <a:pt x="156" y="138"/>
                    </a:lnTo>
                    <a:lnTo>
                      <a:pt x="156" y="138"/>
                    </a:lnTo>
                    <a:lnTo>
                      <a:pt x="156" y="138"/>
                    </a:lnTo>
                    <a:lnTo>
                      <a:pt x="156" y="134"/>
                    </a:lnTo>
                    <a:lnTo>
                      <a:pt x="154" y="132"/>
                    </a:lnTo>
                    <a:lnTo>
                      <a:pt x="154" y="130"/>
                    </a:lnTo>
                    <a:lnTo>
                      <a:pt x="154" y="130"/>
                    </a:lnTo>
                    <a:lnTo>
                      <a:pt x="152" y="126"/>
                    </a:lnTo>
                    <a:lnTo>
                      <a:pt x="152" y="122"/>
                    </a:lnTo>
                    <a:lnTo>
                      <a:pt x="152" y="120"/>
                    </a:lnTo>
                    <a:lnTo>
                      <a:pt x="152" y="120"/>
                    </a:lnTo>
                    <a:lnTo>
                      <a:pt x="152" y="118"/>
                    </a:lnTo>
                    <a:lnTo>
                      <a:pt x="150" y="114"/>
                    </a:lnTo>
                    <a:lnTo>
                      <a:pt x="150" y="114"/>
                    </a:lnTo>
                    <a:lnTo>
                      <a:pt x="152" y="114"/>
                    </a:lnTo>
                    <a:lnTo>
                      <a:pt x="152" y="112"/>
                    </a:lnTo>
                    <a:lnTo>
                      <a:pt x="188" y="2"/>
                    </a:lnTo>
                    <a:lnTo>
                      <a:pt x="188" y="2"/>
                    </a:lnTo>
                    <a:lnTo>
                      <a:pt x="188" y="0"/>
                    </a:lnTo>
                    <a:lnTo>
                      <a:pt x="186" y="0"/>
                    </a:lnTo>
                    <a:lnTo>
                      <a:pt x="180" y="4"/>
                    </a:lnTo>
                    <a:lnTo>
                      <a:pt x="180" y="4"/>
                    </a:lnTo>
                    <a:lnTo>
                      <a:pt x="174" y="8"/>
                    </a:lnTo>
                    <a:lnTo>
                      <a:pt x="136" y="86"/>
                    </a:lnTo>
                    <a:lnTo>
                      <a:pt x="136" y="86"/>
                    </a:lnTo>
                    <a:lnTo>
                      <a:pt x="136" y="92"/>
                    </a:lnTo>
                    <a:lnTo>
                      <a:pt x="138" y="98"/>
                    </a:lnTo>
                    <a:lnTo>
                      <a:pt x="138" y="98"/>
                    </a:lnTo>
                    <a:lnTo>
                      <a:pt x="138" y="106"/>
                    </a:lnTo>
                    <a:lnTo>
                      <a:pt x="136" y="108"/>
                    </a:lnTo>
                    <a:lnTo>
                      <a:pt x="136" y="108"/>
                    </a:lnTo>
                    <a:lnTo>
                      <a:pt x="136" y="110"/>
                    </a:lnTo>
                    <a:lnTo>
                      <a:pt x="136" y="110"/>
                    </a:lnTo>
                    <a:lnTo>
                      <a:pt x="134" y="110"/>
                    </a:lnTo>
                    <a:lnTo>
                      <a:pt x="130" y="114"/>
                    </a:lnTo>
                    <a:lnTo>
                      <a:pt x="130" y="114"/>
                    </a:lnTo>
                    <a:lnTo>
                      <a:pt x="130" y="114"/>
                    </a:lnTo>
                    <a:lnTo>
                      <a:pt x="128" y="118"/>
                    </a:lnTo>
                    <a:lnTo>
                      <a:pt x="124" y="120"/>
                    </a:lnTo>
                    <a:lnTo>
                      <a:pt x="122" y="120"/>
                    </a:lnTo>
                    <a:lnTo>
                      <a:pt x="122" y="120"/>
                    </a:lnTo>
                    <a:lnTo>
                      <a:pt x="120" y="122"/>
                    </a:lnTo>
                    <a:lnTo>
                      <a:pt x="118" y="126"/>
                    </a:lnTo>
                    <a:lnTo>
                      <a:pt x="118" y="126"/>
                    </a:lnTo>
                    <a:lnTo>
                      <a:pt x="118" y="126"/>
                    </a:lnTo>
                    <a:lnTo>
                      <a:pt x="2" y="148"/>
                    </a:lnTo>
                    <a:lnTo>
                      <a:pt x="2" y="148"/>
                    </a:lnTo>
                    <a:lnTo>
                      <a:pt x="0" y="150"/>
                    </a:lnTo>
                    <a:lnTo>
                      <a:pt x="2" y="152"/>
                    </a:lnTo>
                    <a:lnTo>
                      <a:pt x="8" y="156"/>
                    </a:lnTo>
                    <a:lnTo>
                      <a:pt x="8" y="156"/>
                    </a:lnTo>
                    <a:lnTo>
                      <a:pt x="14" y="158"/>
                    </a:lnTo>
                    <a:lnTo>
                      <a:pt x="100" y="154"/>
                    </a:lnTo>
                    <a:lnTo>
                      <a:pt x="100" y="154"/>
                    </a:lnTo>
                    <a:lnTo>
                      <a:pt x="106" y="150"/>
                    </a:lnTo>
                  </a:path>
                </a:pathLst>
              </a:custGeom>
              <a:solidFill>
                <a:srgbClr val="BED5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07" name="Freeform 52"/>
              <p:cNvSpPr>
                <a:spLocks/>
              </p:cNvSpPr>
              <p:nvPr/>
            </p:nvSpPr>
            <p:spPr bwMode="auto">
              <a:xfrm>
                <a:off x="5519737" y="6464300"/>
                <a:ext cx="22225" cy="22225"/>
              </a:xfrm>
              <a:custGeom>
                <a:avLst/>
                <a:gdLst>
                  <a:gd name="T0" fmla="*/ 4 w 14"/>
                  <a:gd name="T1" fmla="*/ 0 h 14"/>
                  <a:gd name="T2" fmla="*/ 4 w 14"/>
                  <a:gd name="T3" fmla="*/ 0 h 14"/>
                  <a:gd name="T4" fmla="*/ 8 w 14"/>
                  <a:gd name="T5" fmla="*/ 0 h 14"/>
                  <a:gd name="T6" fmla="*/ 10 w 14"/>
                  <a:gd name="T7" fmla="*/ 0 h 14"/>
                  <a:gd name="T8" fmla="*/ 14 w 14"/>
                  <a:gd name="T9" fmla="*/ 2 h 14"/>
                  <a:gd name="T10" fmla="*/ 14 w 14"/>
                  <a:gd name="T11" fmla="*/ 4 h 14"/>
                  <a:gd name="T12" fmla="*/ 14 w 14"/>
                  <a:gd name="T13" fmla="*/ 4 h 14"/>
                  <a:gd name="T14" fmla="*/ 14 w 14"/>
                  <a:gd name="T15" fmla="*/ 4 h 14"/>
                  <a:gd name="T16" fmla="*/ 14 w 14"/>
                  <a:gd name="T17" fmla="*/ 4 h 14"/>
                  <a:gd name="T18" fmla="*/ 14 w 14"/>
                  <a:gd name="T19" fmla="*/ 10 h 14"/>
                  <a:gd name="T20" fmla="*/ 10 w 14"/>
                  <a:gd name="T21" fmla="*/ 14 h 14"/>
                  <a:gd name="T22" fmla="*/ 10 w 14"/>
                  <a:gd name="T23" fmla="*/ 14 h 14"/>
                  <a:gd name="T24" fmla="*/ 10 w 14"/>
                  <a:gd name="T25" fmla="*/ 14 h 14"/>
                  <a:gd name="T26" fmla="*/ 10 w 14"/>
                  <a:gd name="T27" fmla="*/ 14 h 14"/>
                  <a:gd name="T28" fmla="*/ 8 w 14"/>
                  <a:gd name="T29" fmla="*/ 14 h 14"/>
                  <a:gd name="T30" fmla="*/ 4 w 14"/>
                  <a:gd name="T31" fmla="*/ 14 h 14"/>
                  <a:gd name="T32" fmla="*/ 2 w 14"/>
                  <a:gd name="T33" fmla="*/ 12 h 14"/>
                  <a:gd name="T34" fmla="*/ 0 w 14"/>
                  <a:gd name="T35" fmla="*/ 10 h 14"/>
                  <a:gd name="T36" fmla="*/ 0 w 14"/>
                  <a:gd name="T37" fmla="*/ 10 h 14"/>
                  <a:gd name="T38" fmla="*/ 0 w 14"/>
                  <a:gd name="T39" fmla="*/ 10 h 14"/>
                  <a:gd name="T40" fmla="*/ 0 w 14"/>
                  <a:gd name="T41" fmla="*/ 10 h 14"/>
                  <a:gd name="T42" fmla="*/ 0 w 14"/>
                  <a:gd name="T43" fmla="*/ 4 h 14"/>
                  <a:gd name="T44" fmla="*/ 4 w 14"/>
                  <a:gd name="T45" fmla="*/ 0 h 14"/>
                  <a:gd name="T46" fmla="*/ 4 w 14"/>
                  <a:gd name="T47" fmla="*/ 0 h 14"/>
                  <a:gd name="T48" fmla="*/ 4 w 14"/>
                  <a:gd name="T4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14">
                    <a:moveTo>
                      <a:pt x="4" y="0"/>
                    </a:moveTo>
                    <a:lnTo>
                      <a:pt x="4" y="0"/>
                    </a:lnTo>
                    <a:lnTo>
                      <a:pt x="8" y="0"/>
                    </a:lnTo>
                    <a:lnTo>
                      <a:pt x="10" y="0"/>
                    </a:lnTo>
                    <a:lnTo>
                      <a:pt x="14" y="2"/>
                    </a:lnTo>
                    <a:lnTo>
                      <a:pt x="14" y="4"/>
                    </a:lnTo>
                    <a:lnTo>
                      <a:pt x="14" y="4"/>
                    </a:lnTo>
                    <a:lnTo>
                      <a:pt x="14" y="4"/>
                    </a:lnTo>
                    <a:lnTo>
                      <a:pt x="14" y="4"/>
                    </a:lnTo>
                    <a:lnTo>
                      <a:pt x="14" y="10"/>
                    </a:lnTo>
                    <a:lnTo>
                      <a:pt x="10" y="14"/>
                    </a:lnTo>
                    <a:lnTo>
                      <a:pt x="10" y="14"/>
                    </a:lnTo>
                    <a:lnTo>
                      <a:pt x="10" y="14"/>
                    </a:lnTo>
                    <a:lnTo>
                      <a:pt x="10" y="14"/>
                    </a:lnTo>
                    <a:lnTo>
                      <a:pt x="8" y="14"/>
                    </a:lnTo>
                    <a:lnTo>
                      <a:pt x="4" y="14"/>
                    </a:lnTo>
                    <a:lnTo>
                      <a:pt x="2" y="12"/>
                    </a:lnTo>
                    <a:lnTo>
                      <a:pt x="0" y="10"/>
                    </a:lnTo>
                    <a:lnTo>
                      <a:pt x="0" y="10"/>
                    </a:lnTo>
                    <a:lnTo>
                      <a:pt x="0" y="10"/>
                    </a:lnTo>
                    <a:lnTo>
                      <a:pt x="0" y="10"/>
                    </a:lnTo>
                    <a:lnTo>
                      <a:pt x="0" y="4"/>
                    </a:lnTo>
                    <a:lnTo>
                      <a:pt x="4" y="0"/>
                    </a:lnTo>
                    <a:lnTo>
                      <a:pt x="4" y="0"/>
                    </a:lnTo>
                    <a:lnTo>
                      <a:pt x="4"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08" name="Freeform 53"/>
              <p:cNvSpPr>
                <a:spLocks/>
              </p:cNvSpPr>
              <p:nvPr/>
            </p:nvSpPr>
            <p:spPr bwMode="auto">
              <a:xfrm>
                <a:off x="5405438" y="6477000"/>
                <a:ext cx="273050" cy="320675"/>
              </a:xfrm>
              <a:custGeom>
                <a:avLst/>
                <a:gdLst>
                  <a:gd name="T0" fmla="*/ 172 w 172"/>
                  <a:gd name="T1" fmla="*/ 182 h 202"/>
                  <a:gd name="T2" fmla="*/ 100 w 172"/>
                  <a:gd name="T3" fmla="*/ 182 h 202"/>
                  <a:gd name="T4" fmla="*/ 88 w 172"/>
                  <a:gd name="T5" fmla="*/ 8 h 202"/>
                  <a:gd name="T6" fmla="*/ 86 w 172"/>
                  <a:gd name="T7" fmla="*/ 6 h 202"/>
                  <a:gd name="T8" fmla="*/ 86 w 172"/>
                  <a:gd name="T9" fmla="*/ 6 h 202"/>
                  <a:gd name="T10" fmla="*/ 86 w 172"/>
                  <a:gd name="T11" fmla="*/ 4 h 202"/>
                  <a:gd name="T12" fmla="*/ 86 w 172"/>
                  <a:gd name="T13" fmla="*/ 4 h 202"/>
                  <a:gd name="T14" fmla="*/ 84 w 172"/>
                  <a:gd name="T15" fmla="*/ 4 h 202"/>
                  <a:gd name="T16" fmla="*/ 80 w 172"/>
                  <a:gd name="T17" fmla="*/ 2 h 202"/>
                  <a:gd name="T18" fmla="*/ 80 w 172"/>
                  <a:gd name="T19" fmla="*/ 2 h 202"/>
                  <a:gd name="T20" fmla="*/ 80 w 172"/>
                  <a:gd name="T21" fmla="*/ 2 h 202"/>
                  <a:gd name="T22" fmla="*/ 74 w 172"/>
                  <a:gd name="T23" fmla="*/ 0 h 202"/>
                  <a:gd name="T24" fmla="*/ 70 w 172"/>
                  <a:gd name="T25" fmla="*/ 184 h 202"/>
                  <a:gd name="T26" fmla="*/ 0 w 172"/>
                  <a:gd name="T27" fmla="*/ 184 h 202"/>
                  <a:gd name="T28" fmla="*/ 0 w 172"/>
                  <a:gd name="T29" fmla="*/ 192 h 202"/>
                  <a:gd name="T30" fmla="*/ 68 w 172"/>
                  <a:gd name="T31" fmla="*/ 192 h 202"/>
                  <a:gd name="T32" fmla="*/ 68 w 172"/>
                  <a:gd name="T33" fmla="*/ 194 h 202"/>
                  <a:gd name="T34" fmla="*/ 68 w 172"/>
                  <a:gd name="T35" fmla="*/ 194 h 202"/>
                  <a:gd name="T36" fmla="*/ 68 w 172"/>
                  <a:gd name="T37" fmla="*/ 194 h 202"/>
                  <a:gd name="T38" fmla="*/ 70 w 172"/>
                  <a:gd name="T39" fmla="*/ 198 h 202"/>
                  <a:gd name="T40" fmla="*/ 76 w 172"/>
                  <a:gd name="T41" fmla="*/ 202 h 202"/>
                  <a:gd name="T42" fmla="*/ 84 w 172"/>
                  <a:gd name="T43" fmla="*/ 202 h 202"/>
                  <a:gd name="T44" fmla="*/ 84 w 172"/>
                  <a:gd name="T45" fmla="*/ 202 h 202"/>
                  <a:gd name="T46" fmla="*/ 94 w 172"/>
                  <a:gd name="T47" fmla="*/ 200 h 202"/>
                  <a:gd name="T48" fmla="*/ 100 w 172"/>
                  <a:gd name="T49" fmla="*/ 198 h 202"/>
                  <a:gd name="T50" fmla="*/ 100 w 172"/>
                  <a:gd name="T51" fmla="*/ 194 h 202"/>
                  <a:gd name="T52" fmla="*/ 100 w 172"/>
                  <a:gd name="T53" fmla="*/ 192 h 202"/>
                  <a:gd name="T54" fmla="*/ 100 w 172"/>
                  <a:gd name="T55" fmla="*/ 190 h 202"/>
                  <a:gd name="T56" fmla="*/ 172 w 172"/>
                  <a:gd name="T57" fmla="*/ 190 h 202"/>
                  <a:gd name="T58" fmla="*/ 172 w 172"/>
                  <a:gd name="T59" fmla="*/ 182 h 202"/>
                  <a:gd name="T60" fmla="*/ 172 w 172"/>
                  <a:gd name="T61" fmla="*/ 1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2" h="202">
                    <a:moveTo>
                      <a:pt x="172" y="182"/>
                    </a:moveTo>
                    <a:lnTo>
                      <a:pt x="100" y="182"/>
                    </a:lnTo>
                    <a:lnTo>
                      <a:pt x="88" y="8"/>
                    </a:lnTo>
                    <a:lnTo>
                      <a:pt x="86" y="6"/>
                    </a:lnTo>
                    <a:lnTo>
                      <a:pt x="86" y="6"/>
                    </a:lnTo>
                    <a:lnTo>
                      <a:pt x="86" y="4"/>
                    </a:lnTo>
                    <a:lnTo>
                      <a:pt x="86" y="4"/>
                    </a:lnTo>
                    <a:lnTo>
                      <a:pt x="84" y="4"/>
                    </a:lnTo>
                    <a:lnTo>
                      <a:pt x="80" y="2"/>
                    </a:lnTo>
                    <a:lnTo>
                      <a:pt x="80" y="2"/>
                    </a:lnTo>
                    <a:lnTo>
                      <a:pt x="80" y="2"/>
                    </a:lnTo>
                    <a:lnTo>
                      <a:pt x="74" y="0"/>
                    </a:lnTo>
                    <a:lnTo>
                      <a:pt x="70" y="184"/>
                    </a:lnTo>
                    <a:lnTo>
                      <a:pt x="0" y="184"/>
                    </a:lnTo>
                    <a:lnTo>
                      <a:pt x="0" y="192"/>
                    </a:lnTo>
                    <a:lnTo>
                      <a:pt x="68" y="192"/>
                    </a:lnTo>
                    <a:lnTo>
                      <a:pt x="68" y="194"/>
                    </a:lnTo>
                    <a:lnTo>
                      <a:pt x="68" y="194"/>
                    </a:lnTo>
                    <a:lnTo>
                      <a:pt x="68" y="194"/>
                    </a:lnTo>
                    <a:lnTo>
                      <a:pt x="70" y="198"/>
                    </a:lnTo>
                    <a:lnTo>
                      <a:pt x="76" y="202"/>
                    </a:lnTo>
                    <a:lnTo>
                      <a:pt x="84" y="202"/>
                    </a:lnTo>
                    <a:lnTo>
                      <a:pt x="84" y="202"/>
                    </a:lnTo>
                    <a:lnTo>
                      <a:pt x="94" y="200"/>
                    </a:lnTo>
                    <a:lnTo>
                      <a:pt x="100" y="198"/>
                    </a:lnTo>
                    <a:lnTo>
                      <a:pt x="100" y="194"/>
                    </a:lnTo>
                    <a:lnTo>
                      <a:pt x="100" y="192"/>
                    </a:lnTo>
                    <a:lnTo>
                      <a:pt x="100" y="190"/>
                    </a:lnTo>
                    <a:lnTo>
                      <a:pt x="172" y="190"/>
                    </a:lnTo>
                    <a:lnTo>
                      <a:pt x="172" y="182"/>
                    </a:lnTo>
                    <a:lnTo>
                      <a:pt x="172" y="182"/>
                    </a:lnTo>
                    <a:close/>
                  </a:path>
                </a:pathLst>
              </a:custGeom>
              <a:solidFill>
                <a:srgbClr val="BED5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grpSp>
        <p:sp>
          <p:nvSpPr>
            <p:cNvPr id="170" name="TextBox 169"/>
            <p:cNvSpPr txBox="1"/>
            <p:nvPr/>
          </p:nvSpPr>
          <p:spPr bwMode="auto">
            <a:xfrm>
              <a:off x="8781772" y="5669941"/>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Generating </a:t>
              </a:r>
              <a:br>
                <a:rPr lang="en-US" sz="750">
                  <a:solidFill>
                    <a:srgbClr val="404040"/>
                  </a:solidFill>
                </a:rPr>
              </a:br>
              <a:r>
                <a:rPr lang="en-US" sz="750">
                  <a:solidFill>
                    <a:srgbClr val="404040"/>
                  </a:solidFill>
                </a:rPr>
                <a:t>power</a:t>
              </a:r>
              <a:endParaRPr lang="en-US" sz="750" dirty="0">
                <a:solidFill>
                  <a:srgbClr val="404040"/>
                </a:solidFill>
              </a:endParaRPr>
            </a:p>
          </p:txBody>
        </p:sp>
        <p:sp>
          <p:nvSpPr>
            <p:cNvPr id="97" name="Freeform 44"/>
            <p:cNvSpPr>
              <a:spLocks noChangeAspect="1" noEditPoints="1"/>
            </p:cNvSpPr>
            <p:nvPr/>
          </p:nvSpPr>
          <p:spPr bwMode="auto">
            <a:xfrm>
              <a:off x="3855258" y="5312632"/>
              <a:ext cx="526660" cy="265990"/>
            </a:xfrm>
            <a:custGeom>
              <a:avLst/>
              <a:gdLst>
                <a:gd name="T0" fmla="*/ 380 w 396"/>
                <a:gd name="T1" fmla="*/ 122 h 200"/>
                <a:gd name="T2" fmla="*/ 326 w 396"/>
                <a:gd name="T3" fmla="*/ 116 h 200"/>
                <a:gd name="T4" fmla="*/ 296 w 396"/>
                <a:gd name="T5" fmla="*/ 178 h 200"/>
                <a:gd name="T6" fmla="*/ 272 w 396"/>
                <a:gd name="T7" fmla="*/ 116 h 200"/>
                <a:gd name="T8" fmla="*/ 220 w 396"/>
                <a:gd name="T9" fmla="*/ 124 h 200"/>
                <a:gd name="T10" fmla="*/ 208 w 396"/>
                <a:gd name="T11" fmla="*/ 8 h 200"/>
                <a:gd name="T12" fmla="*/ 190 w 396"/>
                <a:gd name="T13" fmla="*/ 0 h 200"/>
                <a:gd name="T14" fmla="*/ 180 w 396"/>
                <a:gd name="T15" fmla="*/ 12 h 200"/>
                <a:gd name="T16" fmla="*/ 174 w 396"/>
                <a:gd name="T17" fmla="*/ 38 h 200"/>
                <a:gd name="T18" fmla="*/ 174 w 396"/>
                <a:gd name="T19" fmla="*/ 58 h 200"/>
                <a:gd name="T20" fmla="*/ 182 w 396"/>
                <a:gd name="T21" fmla="*/ 84 h 200"/>
                <a:gd name="T22" fmla="*/ 182 w 396"/>
                <a:gd name="T23" fmla="*/ 96 h 200"/>
                <a:gd name="T24" fmla="*/ 174 w 396"/>
                <a:gd name="T25" fmla="*/ 122 h 200"/>
                <a:gd name="T26" fmla="*/ 174 w 396"/>
                <a:gd name="T27" fmla="*/ 148 h 200"/>
                <a:gd name="T28" fmla="*/ 136 w 396"/>
                <a:gd name="T29" fmla="*/ 146 h 200"/>
                <a:gd name="T30" fmla="*/ 124 w 396"/>
                <a:gd name="T31" fmla="*/ 36 h 200"/>
                <a:gd name="T32" fmla="*/ 106 w 396"/>
                <a:gd name="T33" fmla="*/ 28 h 200"/>
                <a:gd name="T34" fmla="*/ 96 w 396"/>
                <a:gd name="T35" fmla="*/ 42 h 200"/>
                <a:gd name="T36" fmla="*/ 90 w 396"/>
                <a:gd name="T37" fmla="*/ 68 h 200"/>
                <a:gd name="T38" fmla="*/ 90 w 396"/>
                <a:gd name="T39" fmla="*/ 88 h 200"/>
                <a:gd name="T40" fmla="*/ 98 w 396"/>
                <a:gd name="T41" fmla="*/ 114 h 200"/>
                <a:gd name="T42" fmla="*/ 98 w 396"/>
                <a:gd name="T43" fmla="*/ 126 h 200"/>
                <a:gd name="T44" fmla="*/ 76 w 396"/>
                <a:gd name="T45" fmla="*/ 42 h 200"/>
                <a:gd name="T46" fmla="*/ 66 w 396"/>
                <a:gd name="T47" fmla="*/ 30 h 200"/>
                <a:gd name="T48" fmla="*/ 40 w 396"/>
                <a:gd name="T49" fmla="*/ 40 h 200"/>
                <a:gd name="T50" fmla="*/ 40 w 396"/>
                <a:gd name="T51" fmla="*/ 60 h 200"/>
                <a:gd name="T52" fmla="*/ 48 w 396"/>
                <a:gd name="T53" fmla="*/ 86 h 200"/>
                <a:gd name="T54" fmla="*/ 48 w 396"/>
                <a:gd name="T55" fmla="*/ 98 h 200"/>
                <a:gd name="T56" fmla="*/ 40 w 396"/>
                <a:gd name="T57" fmla="*/ 124 h 200"/>
                <a:gd name="T58" fmla="*/ 16 w 396"/>
                <a:gd name="T59" fmla="*/ 170 h 200"/>
                <a:gd name="T60" fmla="*/ 0 w 396"/>
                <a:gd name="T61" fmla="*/ 200 h 200"/>
                <a:gd name="T62" fmla="*/ 20 w 396"/>
                <a:gd name="T63" fmla="*/ 178 h 200"/>
                <a:gd name="T64" fmla="*/ 64 w 396"/>
                <a:gd name="T65" fmla="*/ 42 h 200"/>
                <a:gd name="T66" fmla="*/ 64 w 396"/>
                <a:gd name="T67" fmla="*/ 58 h 200"/>
                <a:gd name="T68" fmla="*/ 72 w 396"/>
                <a:gd name="T69" fmla="*/ 86 h 200"/>
                <a:gd name="T70" fmla="*/ 72 w 396"/>
                <a:gd name="T71" fmla="*/ 114 h 200"/>
                <a:gd name="T72" fmla="*/ 72 w 396"/>
                <a:gd name="T73" fmla="*/ 124 h 200"/>
                <a:gd name="T74" fmla="*/ 66 w 396"/>
                <a:gd name="T75" fmla="*/ 194 h 200"/>
                <a:gd name="T76" fmla="*/ 72 w 396"/>
                <a:gd name="T77" fmla="*/ 194 h 200"/>
                <a:gd name="T78" fmla="*/ 98 w 396"/>
                <a:gd name="T79" fmla="*/ 186 h 200"/>
                <a:gd name="T80" fmla="*/ 120 w 396"/>
                <a:gd name="T81" fmla="*/ 40 h 200"/>
                <a:gd name="T82" fmla="*/ 114 w 396"/>
                <a:gd name="T83" fmla="*/ 58 h 200"/>
                <a:gd name="T84" fmla="*/ 120 w 396"/>
                <a:gd name="T85" fmla="*/ 86 h 200"/>
                <a:gd name="T86" fmla="*/ 114 w 396"/>
                <a:gd name="T87" fmla="*/ 98 h 200"/>
                <a:gd name="T88" fmla="*/ 114 w 396"/>
                <a:gd name="T89" fmla="*/ 98 h 200"/>
                <a:gd name="T90" fmla="*/ 114 w 396"/>
                <a:gd name="T91" fmla="*/ 126 h 200"/>
                <a:gd name="T92" fmla="*/ 128 w 396"/>
                <a:gd name="T93" fmla="*/ 194 h 200"/>
                <a:gd name="T94" fmla="*/ 174 w 396"/>
                <a:gd name="T95" fmla="*/ 186 h 200"/>
                <a:gd name="T96" fmla="*/ 204 w 396"/>
                <a:gd name="T97" fmla="*/ 12 h 200"/>
                <a:gd name="T98" fmla="*/ 198 w 396"/>
                <a:gd name="T99" fmla="*/ 12 h 200"/>
                <a:gd name="T100" fmla="*/ 204 w 396"/>
                <a:gd name="T101" fmla="*/ 58 h 200"/>
                <a:gd name="T102" fmla="*/ 204 w 396"/>
                <a:gd name="T103" fmla="*/ 86 h 200"/>
                <a:gd name="T104" fmla="*/ 204 w 396"/>
                <a:gd name="T105" fmla="*/ 96 h 200"/>
                <a:gd name="T106" fmla="*/ 198 w 396"/>
                <a:gd name="T107" fmla="*/ 124 h 200"/>
                <a:gd name="T108" fmla="*/ 198 w 396"/>
                <a:gd name="T109" fmla="*/ 194 h 200"/>
                <a:gd name="T110" fmla="*/ 212 w 396"/>
                <a:gd name="T111" fmla="*/ 186 h 200"/>
                <a:gd name="T112" fmla="*/ 304 w 396"/>
                <a:gd name="T113"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200">
                  <a:moveTo>
                    <a:pt x="396" y="192"/>
                  </a:moveTo>
                  <a:lnTo>
                    <a:pt x="380" y="192"/>
                  </a:lnTo>
                  <a:lnTo>
                    <a:pt x="380" y="192"/>
                  </a:lnTo>
                  <a:lnTo>
                    <a:pt x="380" y="124"/>
                  </a:lnTo>
                  <a:lnTo>
                    <a:pt x="380" y="124"/>
                  </a:lnTo>
                  <a:lnTo>
                    <a:pt x="380" y="122"/>
                  </a:lnTo>
                  <a:lnTo>
                    <a:pt x="378" y="120"/>
                  </a:lnTo>
                  <a:lnTo>
                    <a:pt x="368" y="118"/>
                  </a:lnTo>
                  <a:lnTo>
                    <a:pt x="356" y="116"/>
                  </a:lnTo>
                  <a:lnTo>
                    <a:pt x="342" y="114"/>
                  </a:lnTo>
                  <a:lnTo>
                    <a:pt x="342" y="114"/>
                  </a:lnTo>
                  <a:lnTo>
                    <a:pt x="326" y="116"/>
                  </a:lnTo>
                  <a:lnTo>
                    <a:pt x="314" y="118"/>
                  </a:lnTo>
                  <a:lnTo>
                    <a:pt x="306" y="120"/>
                  </a:lnTo>
                  <a:lnTo>
                    <a:pt x="304" y="122"/>
                  </a:lnTo>
                  <a:lnTo>
                    <a:pt x="304" y="124"/>
                  </a:lnTo>
                  <a:lnTo>
                    <a:pt x="304" y="178"/>
                  </a:lnTo>
                  <a:lnTo>
                    <a:pt x="296" y="178"/>
                  </a:lnTo>
                  <a:lnTo>
                    <a:pt x="296" y="124"/>
                  </a:lnTo>
                  <a:lnTo>
                    <a:pt x="296" y="124"/>
                  </a:lnTo>
                  <a:lnTo>
                    <a:pt x="296" y="122"/>
                  </a:lnTo>
                  <a:lnTo>
                    <a:pt x="294" y="120"/>
                  </a:lnTo>
                  <a:lnTo>
                    <a:pt x="284" y="118"/>
                  </a:lnTo>
                  <a:lnTo>
                    <a:pt x="272" y="116"/>
                  </a:lnTo>
                  <a:lnTo>
                    <a:pt x="258" y="114"/>
                  </a:lnTo>
                  <a:lnTo>
                    <a:pt x="258" y="114"/>
                  </a:lnTo>
                  <a:lnTo>
                    <a:pt x="242" y="116"/>
                  </a:lnTo>
                  <a:lnTo>
                    <a:pt x="230" y="118"/>
                  </a:lnTo>
                  <a:lnTo>
                    <a:pt x="222" y="122"/>
                  </a:lnTo>
                  <a:lnTo>
                    <a:pt x="220" y="124"/>
                  </a:lnTo>
                  <a:lnTo>
                    <a:pt x="220" y="126"/>
                  </a:lnTo>
                  <a:lnTo>
                    <a:pt x="220" y="178"/>
                  </a:lnTo>
                  <a:lnTo>
                    <a:pt x="212" y="178"/>
                  </a:lnTo>
                  <a:lnTo>
                    <a:pt x="210" y="12"/>
                  </a:lnTo>
                  <a:lnTo>
                    <a:pt x="210" y="12"/>
                  </a:lnTo>
                  <a:lnTo>
                    <a:pt x="208" y="8"/>
                  </a:lnTo>
                  <a:lnTo>
                    <a:pt x="204" y="4"/>
                  </a:lnTo>
                  <a:lnTo>
                    <a:pt x="204" y="2"/>
                  </a:lnTo>
                  <a:lnTo>
                    <a:pt x="204" y="2"/>
                  </a:lnTo>
                  <a:lnTo>
                    <a:pt x="200" y="0"/>
                  </a:lnTo>
                  <a:lnTo>
                    <a:pt x="190" y="0"/>
                  </a:lnTo>
                  <a:lnTo>
                    <a:pt x="190" y="0"/>
                  </a:lnTo>
                  <a:lnTo>
                    <a:pt x="178" y="0"/>
                  </a:lnTo>
                  <a:lnTo>
                    <a:pt x="174" y="2"/>
                  </a:lnTo>
                  <a:lnTo>
                    <a:pt x="174" y="10"/>
                  </a:lnTo>
                  <a:lnTo>
                    <a:pt x="174" y="10"/>
                  </a:lnTo>
                  <a:lnTo>
                    <a:pt x="176" y="12"/>
                  </a:lnTo>
                  <a:lnTo>
                    <a:pt x="180" y="12"/>
                  </a:lnTo>
                  <a:lnTo>
                    <a:pt x="180" y="28"/>
                  </a:lnTo>
                  <a:lnTo>
                    <a:pt x="180" y="28"/>
                  </a:lnTo>
                  <a:lnTo>
                    <a:pt x="176" y="30"/>
                  </a:lnTo>
                  <a:lnTo>
                    <a:pt x="174" y="30"/>
                  </a:lnTo>
                  <a:lnTo>
                    <a:pt x="174" y="38"/>
                  </a:lnTo>
                  <a:lnTo>
                    <a:pt x="174" y="38"/>
                  </a:lnTo>
                  <a:lnTo>
                    <a:pt x="176" y="40"/>
                  </a:lnTo>
                  <a:lnTo>
                    <a:pt x="180" y="40"/>
                  </a:lnTo>
                  <a:lnTo>
                    <a:pt x="182" y="56"/>
                  </a:lnTo>
                  <a:lnTo>
                    <a:pt x="182" y="56"/>
                  </a:lnTo>
                  <a:lnTo>
                    <a:pt x="176" y="58"/>
                  </a:lnTo>
                  <a:lnTo>
                    <a:pt x="174" y="58"/>
                  </a:lnTo>
                  <a:lnTo>
                    <a:pt x="174" y="66"/>
                  </a:lnTo>
                  <a:lnTo>
                    <a:pt x="174" y="66"/>
                  </a:lnTo>
                  <a:lnTo>
                    <a:pt x="176" y="68"/>
                  </a:lnTo>
                  <a:lnTo>
                    <a:pt x="182" y="68"/>
                  </a:lnTo>
                  <a:lnTo>
                    <a:pt x="182" y="84"/>
                  </a:lnTo>
                  <a:lnTo>
                    <a:pt x="182" y="84"/>
                  </a:lnTo>
                  <a:lnTo>
                    <a:pt x="176" y="86"/>
                  </a:lnTo>
                  <a:lnTo>
                    <a:pt x="174" y="86"/>
                  </a:lnTo>
                  <a:lnTo>
                    <a:pt x="174" y="94"/>
                  </a:lnTo>
                  <a:lnTo>
                    <a:pt x="174" y="94"/>
                  </a:lnTo>
                  <a:lnTo>
                    <a:pt x="176" y="96"/>
                  </a:lnTo>
                  <a:lnTo>
                    <a:pt x="182" y="96"/>
                  </a:lnTo>
                  <a:lnTo>
                    <a:pt x="182" y="112"/>
                  </a:lnTo>
                  <a:lnTo>
                    <a:pt x="182" y="112"/>
                  </a:lnTo>
                  <a:lnTo>
                    <a:pt x="176" y="114"/>
                  </a:lnTo>
                  <a:lnTo>
                    <a:pt x="174" y="114"/>
                  </a:lnTo>
                  <a:lnTo>
                    <a:pt x="174" y="122"/>
                  </a:lnTo>
                  <a:lnTo>
                    <a:pt x="174" y="122"/>
                  </a:lnTo>
                  <a:lnTo>
                    <a:pt x="176" y="124"/>
                  </a:lnTo>
                  <a:lnTo>
                    <a:pt x="182" y="124"/>
                  </a:lnTo>
                  <a:lnTo>
                    <a:pt x="182" y="178"/>
                  </a:lnTo>
                  <a:lnTo>
                    <a:pt x="174" y="178"/>
                  </a:lnTo>
                  <a:lnTo>
                    <a:pt x="174" y="148"/>
                  </a:lnTo>
                  <a:lnTo>
                    <a:pt x="174" y="148"/>
                  </a:lnTo>
                  <a:lnTo>
                    <a:pt x="172" y="146"/>
                  </a:lnTo>
                  <a:lnTo>
                    <a:pt x="168" y="144"/>
                  </a:lnTo>
                  <a:lnTo>
                    <a:pt x="154" y="142"/>
                  </a:lnTo>
                  <a:lnTo>
                    <a:pt x="154" y="142"/>
                  </a:lnTo>
                  <a:lnTo>
                    <a:pt x="140" y="144"/>
                  </a:lnTo>
                  <a:lnTo>
                    <a:pt x="136" y="146"/>
                  </a:lnTo>
                  <a:lnTo>
                    <a:pt x="134" y="148"/>
                  </a:lnTo>
                  <a:lnTo>
                    <a:pt x="134" y="178"/>
                  </a:lnTo>
                  <a:lnTo>
                    <a:pt x="128" y="178"/>
                  </a:lnTo>
                  <a:lnTo>
                    <a:pt x="126" y="42"/>
                  </a:lnTo>
                  <a:lnTo>
                    <a:pt x="126" y="42"/>
                  </a:lnTo>
                  <a:lnTo>
                    <a:pt x="124" y="36"/>
                  </a:lnTo>
                  <a:lnTo>
                    <a:pt x="122" y="34"/>
                  </a:lnTo>
                  <a:lnTo>
                    <a:pt x="122" y="32"/>
                  </a:lnTo>
                  <a:lnTo>
                    <a:pt x="122" y="32"/>
                  </a:lnTo>
                  <a:lnTo>
                    <a:pt x="116" y="30"/>
                  </a:lnTo>
                  <a:lnTo>
                    <a:pt x="106" y="28"/>
                  </a:lnTo>
                  <a:lnTo>
                    <a:pt x="106" y="28"/>
                  </a:lnTo>
                  <a:lnTo>
                    <a:pt x="94" y="30"/>
                  </a:lnTo>
                  <a:lnTo>
                    <a:pt x="90" y="32"/>
                  </a:lnTo>
                  <a:lnTo>
                    <a:pt x="90" y="40"/>
                  </a:lnTo>
                  <a:lnTo>
                    <a:pt x="90" y="40"/>
                  </a:lnTo>
                  <a:lnTo>
                    <a:pt x="92" y="40"/>
                  </a:lnTo>
                  <a:lnTo>
                    <a:pt x="96" y="42"/>
                  </a:lnTo>
                  <a:lnTo>
                    <a:pt x="98" y="58"/>
                  </a:lnTo>
                  <a:lnTo>
                    <a:pt x="98" y="58"/>
                  </a:lnTo>
                  <a:lnTo>
                    <a:pt x="92" y="58"/>
                  </a:lnTo>
                  <a:lnTo>
                    <a:pt x="90" y="60"/>
                  </a:lnTo>
                  <a:lnTo>
                    <a:pt x="90" y="68"/>
                  </a:lnTo>
                  <a:lnTo>
                    <a:pt x="90" y="68"/>
                  </a:lnTo>
                  <a:lnTo>
                    <a:pt x="92" y="68"/>
                  </a:lnTo>
                  <a:lnTo>
                    <a:pt x="98" y="70"/>
                  </a:lnTo>
                  <a:lnTo>
                    <a:pt x="98" y="86"/>
                  </a:lnTo>
                  <a:lnTo>
                    <a:pt x="98" y="86"/>
                  </a:lnTo>
                  <a:lnTo>
                    <a:pt x="92" y="86"/>
                  </a:lnTo>
                  <a:lnTo>
                    <a:pt x="90" y="88"/>
                  </a:lnTo>
                  <a:lnTo>
                    <a:pt x="90" y="96"/>
                  </a:lnTo>
                  <a:lnTo>
                    <a:pt x="90" y="96"/>
                  </a:lnTo>
                  <a:lnTo>
                    <a:pt x="92" y="96"/>
                  </a:lnTo>
                  <a:lnTo>
                    <a:pt x="98" y="98"/>
                  </a:lnTo>
                  <a:lnTo>
                    <a:pt x="98" y="114"/>
                  </a:lnTo>
                  <a:lnTo>
                    <a:pt x="98" y="114"/>
                  </a:lnTo>
                  <a:lnTo>
                    <a:pt x="92" y="114"/>
                  </a:lnTo>
                  <a:lnTo>
                    <a:pt x="90" y="116"/>
                  </a:lnTo>
                  <a:lnTo>
                    <a:pt x="90" y="124"/>
                  </a:lnTo>
                  <a:lnTo>
                    <a:pt x="90" y="124"/>
                  </a:lnTo>
                  <a:lnTo>
                    <a:pt x="92" y="124"/>
                  </a:lnTo>
                  <a:lnTo>
                    <a:pt x="98" y="126"/>
                  </a:lnTo>
                  <a:lnTo>
                    <a:pt x="98" y="178"/>
                  </a:lnTo>
                  <a:lnTo>
                    <a:pt x="86" y="178"/>
                  </a:lnTo>
                  <a:lnTo>
                    <a:pt x="86" y="178"/>
                  </a:lnTo>
                  <a:lnTo>
                    <a:pt x="78" y="176"/>
                  </a:lnTo>
                  <a:lnTo>
                    <a:pt x="78" y="176"/>
                  </a:lnTo>
                  <a:lnTo>
                    <a:pt x="76" y="42"/>
                  </a:lnTo>
                  <a:lnTo>
                    <a:pt x="76" y="42"/>
                  </a:lnTo>
                  <a:lnTo>
                    <a:pt x="76" y="36"/>
                  </a:lnTo>
                  <a:lnTo>
                    <a:pt x="72" y="34"/>
                  </a:lnTo>
                  <a:lnTo>
                    <a:pt x="72" y="32"/>
                  </a:lnTo>
                  <a:lnTo>
                    <a:pt x="72" y="32"/>
                  </a:lnTo>
                  <a:lnTo>
                    <a:pt x="66" y="30"/>
                  </a:lnTo>
                  <a:lnTo>
                    <a:pt x="56" y="28"/>
                  </a:lnTo>
                  <a:lnTo>
                    <a:pt x="56" y="28"/>
                  </a:lnTo>
                  <a:lnTo>
                    <a:pt x="44" y="30"/>
                  </a:lnTo>
                  <a:lnTo>
                    <a:pt x="40" y="32"/>
                  </a:lnTo>
                  <a:lnTo>
                    <a:pt x="40" y="40"/>
                  </a:lnTo>
                  <a:lnTo>
                    <a:pt x="40" y="40"/>
                  </a:lnTo>
                  <a:lnTo>
                    <a:pt x="42" y="40"/>
                  </a:lnTo>
                  <a:lnTo>
                    <a:pt x="48" y="42"/>
                  </a:lnTo>
                  <a:lnTo>
                    <a:pt x="48" y="58"/>
                  </a:lnTo>
                  <a:lnTo>
                    <a:pt x="48" y="58"/>
                  </a:lnTo>
                  <a:lnTo>
                    <a:pt x="42" y="58"/>
                  </a:lnTo>
                  <a:lnTo>
                    <a:pt x="40" y="60"/>
                  </a:lnTo>
                  <a:lnTo>
                    <a:pt x="40" y="68"/>
                  </a:lnTo>
                  <a:lnTo>
                    <a:pt x="40" y="68"/>
                  </a:lnTo>
                  <a:lnTo>
                    <a:pt x="42" y="68"/>
                  </a:lnTo>
                  <a:lnTo>
                    <a:pt x="48" y="70"/>
                  </a:lnTo>
                  <a:lnTo>
                    <a:pt x="48" y="86"/>
                  </a:lnTo>
                  <a:lnTo>
                    <a:pt x="48" y="86"/>
                  </a:lnTo>
                  <a:lnTo>
                    <a:pt x="42" y="86"/>
                  </a:lnTo>
                  <a:lnTo>
                    <a:pt x="40" y="88"/>
                  </a:lnTo>
                  <a:lnTo>
                    <a:pt x="40" y="96"/>
                  </a:lnTo>
                  <a:lnTo>
                    <a:pt x="40" y="96"/>
                  </a:lnTo>
                  <a:lnTo>
                    <a:pt x="42" y="96"/>
                  </a:lnTo>
                  <a:lnTo>
                    <a:pt x="48" y="98"/>
                  </a:lnTo>
                  <a:lnTo>
                    <a:pt x="48" y="114"/>
                  </a:lnTo>
                  <a:lnTo>
                    <a:pt x="48" y="114"/>
                  </a:lnTo>
                  <a:lnTo>
                    <a:pt x="42" y="114"/>
                  </a:lnTo>
                  <a:lnTo>
                    <a:pt x="40" y="116"/>
                  </a:lnTo>
                  <a:lnTo>
                    <a:pt x="40" y="124"/>
                  </a:lnTo>
                  <a:lnTo>
                    <a:pt x="40" y="124"/>
                  </a:lnTo>
                  <a:lnTo>
                    <a:pt x="42" y="124"/>
                  </a:lnTo>
                  <a:lnTo>
                    <a:pt x="48" y="126"/>
                  </a:lnTo>
                  <a:lnTo>
                    <a:pt x="48" y="170"/>
                  </a:lnTo>
                  <a:lnTo>
                    <a:pt x="20" y="170"/>
                  </a:lnTo>
                  <a:lnTo>
                    <a:pt x="20" y="170"/>
                  </a:lnTo>
                  <a:lnTo>
                    <a:pt x="16" y="170"/>
                  </a:lnTo>
                  <a:lnTo>
                    <a:pt x="14" y="172"/>
                  </a:lnTo>
                  <a:lnTo>
                    <a:pt x="12" y="174"/>
                  </a:lnTo>
                  <a:lnTo>
                    <a:pt x="10" y="178"/>
                  </a:lnTo>
                  <a:lnTo>
                    <a:pt x="10" y="196"/>
                  </a:lnTo>
                  <a:lnTo>
                    <a:pt x="0" y="196"/>
                  </a:lnTo>
                  <a:lnTo>
                    <a:pt x="0" y="200"/>
                  </a:lnTo>
                  <a:lnTo>
                    <a:pt x="396" y="198"/>
                  </a:lnTo>
                  <a:lnTo>
                    <a:pt x="396" y="192"/>
                  </a:lnTo>
                  <a:close/>
                  <a:moveTo>
                    <a:pt x="48" y="194"/>
                  </a:moveTo>
                  <a:lnTo>
                    <a:pt x="20" y="194"/>
                  </a:lnTo>
                  <a:lnTo>
                    <a:pt x="20" y="178"/>
                  </a:lnTo>
                  <a:lnTo>
                    <a:pt x="20" y="178"/>
                  </a:lnTo>
                  <a:lnTo>
                    <a:pt x="20" y="176"/>
                  </a:lnTo>
                  <a:lnTo>
                    <a:pt x="48" y="176"/>
                  </a:lnTo>
                  <a:lnTo>
                    <a:pt x="48" y="194"/>
                  </a:lnTo>
                  <a:lnTo>
                    <a:pt x="48" y="194"/>
                  </a:lnTo>
                  <a:close/>
                  <a:moveTo>
                    <a:pt x="64" y="42"/>
                  </a:moveTo>
                  <a:lnTo>
                    <a:pt x="64" y="42"/>
                  </a:lnTo>
                  <a:lnTo>
                    <a:pt x="70" y="40"/>
                  </a:lnTo>
                  <a:lnTo>
                    <a:pt x="70" y="40"/>
                  </a:lnTo>
                  <a:lnTo>
                    <a:pt x="72" y="42"/>
                  </a:lnTo>
                  <a:lnTo>
                    <a:pt x="72" y="58"/>
                  </a:lnTo>
                  <a:lnTo>
                    <a:pt x="72" y="58"/>
                  </a:lnTo>
                  <a:lnTo>
                    <a:pt x="64" y="58"/>
                  </a:lnTo>
                  <a:lnTo>
                    <a:pt x="64" y="42"/>
                  </a:lnTo>
                  <a:close/>
                  <a:moveTo>
                    <a:pt x="64" y="70"/>
                  </a:moveTo>
                  <a:lnTo>
                    <a:pt x="64" y="70"/>
                  </a:lnTo>
                  <a:lnTo>
                    <a:pt x="72" y="68"/>
                  </a:lnTo>
                  <a:lnTo>
                    <a:pt x="72" y="86"/>
                  </a:lnTo>
                  <a:lnTo>
                    <a:pt x="72" y="86"/>
                  </a:lnTo>
                  <a:lnTo>
                    <a:pt x="64" y="86"/>
                  </a:lnTo>
                  <a:lnTo>
                    <a:pt x="64" y="70"/>
                  </a:lnTo>
                  <a:close/>
                  <a:moveTo>
                    <a:pt x="64" y="98"/>
                  </a:moveTo>
                  <a:lnTo>
                    <a:pt x="64" y="98"/>
                  </a:lnTo>
                  <a:lnTo>
                    <a:pt x="72" y="96"/>
                  </a:lnTo>
                  <a:lnTo>
                    <a:pt x="72" y="114"/>
                  </a:lnTo>
                  <a:lnTo>
                    <a:pt x="72" y="114"/>
                  </a:lnTo>
                  <a:lnTo>
                    <a:pt x="64" y="114"/>
                  </a:lnTo>
                  <a:lnTo>
                    <a:pt x="64" y="98"/>
                  </a:lnTo>
                  <a:close/>
                  <a:moveTo>
                    <a:pt x="64" y="126"/>
                  </a:moveTo>
                  <a:lnTo>
                    <a:pt x="64" y="126"/>
                  </a:lnTo>
                  <a:lnTo>
                    <a:pt x="72" y="124"/>
                  </a:lnTo>
                  <a:lnTo>
                    <a:pt x="72" y="172"/>
                  </a:lnTo>
                  <a:lnTo>
                    <a:pt x="72" y="172"/>
                  </a:lnTo>
                  <a:lnTo>
                    <a:pt x="72" y="172"/>
                  </a:lnTo>
                  <a:lnTo>
                    <a:pt x="66" y="170"/>
                  </a:lnTo>
                  <a:lnTo>
                    <a:pt x="64" y="126"/>
                  </a:lnTo>
                  <a:close/>
                  <a:moveTo>
                    <a:pt x="66" y="194"/>
                  </a:moveTo>
                  <a:lnTo>
                    <a:pt x="66" y="178"/>
                  </a:lnTo>
                  <a:lnTo>
                    <a:pt x="66" y="178"/>
                  </a:lnTo>
                  <a:lnTo>
                    <a:pt x="68" y="178"/>
                  </a:lnTo>
                  <a:lnTo>
                    <a:pt x="72" y="182"/>
                  </a:lnTo>
                  <a:lnTo>
                    <a:pt x="72" y="194"/>
                  </a:lnTo>
                  <a:lnTo>
                    <a:pt x="72" y="194"/>
                  </a:lnTo>
                  <a:lnTo>
                    <a:pt x="66" y="194"/>
                  </a:lnTo>
                  <a:close/>
                  <a:moveTo>
                    <a:pt x="78" y="194"/>
                  </a:moveTo>
                  <a:lnTo>
                    <a:pt x="78" y="184"/>
                  </a:lnTo>
                  <a:lnTo>
                    <a:pt x="78" y="184"/>
                  </a:lnTo>
                  <a:lnTo>
                    <a:pt x="86" y="186"/>
                  </a:lnTo>
                  <a:lnTo>
                    <a:pt x="98" y="186"/>
                  </a:lnTo>
                  <a:lnTo>
                    <a:pt x="98" y="194"/>
                  </a:lnTo>
                  <a:lnTo>
                    <a:pt x="98" y="194"/>
                  </a:lnTo>
                  <a:lnTo>
                    <a:pt x="78" y="194"/>
                  </a:lnTo>
                  <a:close/>
                  <a:moveTo>
                    <a:pt x="114" y="42"/>
                  </a:moveTo>
                  <a:lnTo>
                    <a:pt x="114" y="42"/>
                  </a:lnTo>
                  <a:lnTo>
                    <a:pt x="120" y="40"/>
                  </a:lnTo>
                  <a:lnTo>
                    <a:pt x="120" y="40"/>
                  </a:lnTo>
                  <a:lnTo>
                    <a:pt x="120" y="42"/>
                  </a:lnTo>
                  <a:lnTo>
                    <a:pt x="120" y="58"/>
                  </a:lnTo>
                  <a:lnTo>
                    <a:pt x="120" y="58"/>
                  </a:lnTo>
                  <a:lnTo>
                    <a:pt x="120" y="58"/>
                  </a:lnTo>
                  <a:lnTo>
                    <a:pt x="114" y="58"/>
                  </a:lnTo>
                  <a:lnTo>
                    <a:pt x="114" y="42"/>
                  </a:lnTo>
                  <a:close/>
                  <a:moveTo>
                    <a:pt x="114" y="70"/>
                  </a:moveTo>
                  <a:lnTo>
                    <a:pt x="114" y="70"/>
                  </a:lnTo>
                  <a:lnTo>
                    <a:pt x="120" y="68"/>
                  </a:lnTo>
                  <a:lnTo>
                    <a:pt x="120" y="86"/>
                  </a:lnTo>
                  <a:lnTo>
                    <a:pt x="120" y="86"/>
                  </a:lnTo>
                  <a:lnTo>
                    <a:pt x="120" y="86"/>
                  </a:lnTo>
                  <a:lnTo>
                    <a:pt x="120" y="86"/>
                  </a:lnTo>
                  <a:lnTo>
                    <a:pt x="120" y="86"/>
                  </a:lnTo>
                  <a:lnTo>
                    <a:pt x="114" y="86"/>
                  </a:lnTo>
                  <a:lnTo>
                    <a:pt x="114" y="70"/>
                  </a:lnTo>
                  <a:close/>
                  <a:moveTo>
                    <a:pt x="114" y="98"/>
                  </a:moveTo>
                  <a:lnTo>
                    <a:pt x="114" y="98"/>
                  </a:lnTo>
                  <a:lnTo>
                    <a:pt x="120" y="96"/>
                  </a:lnTo>
                  <a:lnTo>
                    <a:pt x="122" y="114"/>
                  </a:lnTo>
                  <a:lnTo>
                    <a:pt x="122" y="114"/>
                  </a:lnTo>
                  <a:lnTo>
                    <a:pt x="114" y="114"/>
                  </a:lnTo>
                  <a:lnTo>
                    <a:pt x="114" y="98"/>
                  </a:lnTo>
                  <a:close/>
                  <a:moveTo>
                    <a:pt x="114" y="126"/>
                  </a:moveTo>
                  <a:lnTo>
                    <a:pt x="114" y="126"/>
                  </a:lnTo>
                  <a:lnTo>
                    <a:pt x="122" y="124"/>
                  </a:lnTo>
                  <a:lnTo>
                    <a:pt x="122" y="178"/>
                  </a:lnTo>
                  <a:lnTo>
                    <a:pt x="114" y="178"/>
                  </a:lnTo>
                  <a:lnTo>
                    <a:pt x="114" y="126"/>
                  </a:lnTo>
                  <a:close/>
                  <a:moveTo>
                    <a:pt x="114" y="194"/>
                  </a:moveTo>
                  <a:lnTo>
                    <a:pt x="114" y="186"/>
                  </a:lnTo>
                  <a:lnTo>
                    <a:pt x="122" y="186"/>
                  </a:lnTo>
                  <a:lnTo>
                    <a:pt x="122" y="194"/>
                  </a:lnTo>
                  <a:lnTo>
                    <a:pt x="114" y="194"/>
                  </a:lnTo>
                  <a:close/>
                  <a:moveTo>
                    <a:pt x="128" y="194"/>
                  </a:moveTo>
                  <a:lnTo>
                    <a:pt x="128" y="186"/>
                  </a:lnTo>
                  <a:lnTo>
                    <a:pt x="134" y="186"/>
                  </a:lnTo>
                  <a:lnTo>
                    <a:pt x="134" y="194"/>
                  </a:lnTo>
                  <a:lnTo>
                    <a:pt x="128" y="194"/>
                  </a:lnTo>
                  <a:close/>
                  <a:moveTo>
                    <a:pt x="174" y="194"/>
                  </a:moveTo>
                  <a:lnTo>
                    <a:pt x="174" y="186"/>
                  </a:lnTo>
                  <a:lnTo>
                    <a:pt x="182" y="186"/>
                  </a:lnTo>
                  <a:lnTo>
                    <a:pt x="182" y="194"/>
                  </a:lnTo>
                  <a:lnTo>
                    <a:pt x="174" y="194"/>
                  </a:lnTo>
                  <a:close/>
                  <a:moveTo>
                    <a:pt x="198" y="12"/>
                  </a:moveTo>
                  <a:lnTo>
                    <a:pt x="198" y="12"/>
                  </a:lnTo>
                  <a:lnTo>
                    <a:pt x="204" y="12"/>
                  </a:lnTo>
                  <a:lnTo>
                    <a:pt x="204" y="12"/>
                  </a:lnTo>
                  <a:lnTo>
                    <a:pt x="204" y="12"/>
                  </a:lnTo>
                  <a:lnTo>
                    <a:pt x="204" y="30"/>
                  </a:lnTo>
                  <a:lnTo>
                    <a:pt x="204" y="30"/>
                  </a:lnTo>
                  <a:lnTo>
                    <a:pt x="198" y="28"/>
                  </a:lnTo>
                  <a:lnTo>
                    <a:pt x="198" y="12"/>
                  </a:lnTo>
                  <a:close/>
                  <a:moveTo>
                    <a:pt x="198" y="40"/>
                  </a:moveTo>
                  <a:lnTo>
                    <a:pt x="198" y="40"/>
                  </a:lnTo>
                  <a:lnTo>
                    <a:pt x="204" y="40"/>
                  </a:lnTo>
                  <a:lnTo>
                    <a:pt x="204" y="58"/>
                  </a:lnTo>
                  <a:lnTo>
                    <a:pt x="204" y="58"/>
                  </a:lnTo>
                  <a:lnTo>
                    <a:pt x="204" y="58"/>
                  </a:lnTo>
                  <a:lnTo>
                    <a:pt x="198" y="56"/>
                  </a:lnTo>
                  <a:lnTo>
                    <a:pt x="198" y="40"/>
                  </a:lnTo>
                  <a:close/>
                  <a:moveTo>
                    <a:pt x="198" y="68"/>
                  </a:moveTo>
                  <a:lnTo>
                    <a:pt x="198" y="68"/>
                  </a:lnTo>
                  <a:lnTo>
                    <a:pt x="204" y="68"/>
                  </a:lnTo>
                  <a:lnTo>
                    <a:pt x="204" y="86"/>
                  </a:lnTo>
                  <a:lnTo>
                    <a:pt x="204" y="86"/>
                  </a:lnTo>
                  <a:lnTo>
                    <a:pt x="198" y="84"/>
                  </a:lnTo>
                  <a:lnTo>
                    <a:pt x="198" y="68"/>
                  </a:lnTo>
                  <a:close/>
                  <a:moveTo>
                    <a:pt x="198" y="96"/>
                  </a:moveTo>
                  <a:lnTo>
                    <a:pt x="198" y="96"/>
                  </a:lnTo>
                  <a:lnTo>
                    <a:pt x="204" y="96"/>
                  </a:lnTo>
                  <a:lnTo>
                    <a:pt x="206" y="114"/>
                  </a:lnTo>
                  <a:lnTo>
                    <a:pt x="206" y="114"/>
                  </a:lnTo>
                  <a:lnTo>
                    <a:pt x="206" y="114"/>
                  </a:lnTo>
                  <a:lnTo>
                    <a:pt x="198" y="112"/>
                  </a:lnTo>
                  <a:lnTo>
                    <a:pt x="198" y="96"/>
                  </a:lnTo>
                  <a:close/>
                  <a:moveTo>
                    <a:pt x="198" y="124"/>
                  </a:moveTo>
                  <a:lnTo>
                    <a:pt x="198" y="124"/>
                  </a:lnTo>
                  <a:lnTo>
                    <a:pt x="206" y="124"/>
                  </a:lnTo>
                  <a:lnTo>
                    <a:pt x="206" y="178"/>
                  </a:lnTo>
                  <a:lnTo>
                    <a:pt x="198" y="178"/>
                  </a:lnTo>
                  <a:lnTo>
                    <a:pt x="198" y="124"/>
                  </a:lnTo>
                  <a:close/>
                  <a:moveTo>
                    <a:pt x="198" y="194"/>
                  </a:moveTo>
                  <a:lnTo>
                    <a:pt x="198" y="186"/>
                  </a:lnTo>
                  <a:lnTo>
                    <a:pt x="206" y="186"/>
                  </a:lnTo>
                  <a:lnTo>
                    <a:pt x="206" y="194"/>
                  </a:lnTo>
                  <a:lnTo>
                    <a:pt x="198" y="194"/>
                  </a:lnTo>
                  <a:close/>
                  <a:moveTo>
                    <a:pt x="212" y="194"/>
                  </a:moveTo>
                  <a:lnTo>
                    <a:pt x="212" y="186"/>
                  </a:lnTo>
                  <a:lnTo>
                    <a:pt x="220" y="184"/>
                  </a:lnTo>
                  <a:lnTo>
                    <a:pt x="220" y="194"/>
                  </a:lnTo>
                  <a:lnTo>
                    <a:pt x="212" y="194"/>
                  </a:lnTo>
                  <a:close/>
                  <a:moveTo>
                    <a:pt x="296" y="194"/>
                  </a:moveTo>
                  <a:lnTo>
                    <a:pt x="296" y="184"/>
                  </a:lnTo>
                  <a:lnTo>
                    <a:pt x="304" y="184"/>
                  </a:lnTo>
                  <a:lnTo>
                    <a:pt x="304" y="194"/>
                  </a:lnTo>
                  <a:lnTo>
                    <a:pt x="296" y="194"/>
                  </a:lnTo>
                  <a:close/>
                </a:path>
              </a:pathLst>
            </a:custGeom>
            <a:solidFill>
              <a:srgbClr val="BED50F"/>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68" name="TextBox 167"/>
            <p:cNvSpPr txBox="1"/>
            <p:nvPr/>
          </p:nvSpPr>
          <p:spPr bwMode="auto">
            <a:xfrm>
              <a:off x="3849736" y="5669941"/>
              <a:ext cx="1114937"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Refining oil into </a:t>
              </a:r>
              <a:br>
                <a:rPr lang="en-US" sz="750">
                  <a:solidFill>
                    <a:srgbClr val="404040"/>
                  </a:solidFill>
                </a:rPr>
              </a:br>
              <a:r>
                <a:rPr lang="en-US" sz="750">
                  <a:solidFill>
                    <a:srgbClr val="404040"/>
                  </a:solidFill>
                </a:rPr>
                <a:t>fuels and lubricants</a:t>
              </a:r>
              <a:endParaRPr lang="en-US" sz="750" dirty="0">
                <a:solidFill>
                  <a:srgbClr val="404040"/>
                </a:solidFill>
              </a:endParaRPr>
            </a:p>
          </p:txBody>
        </p:sp>
        <p:sp>
          <p:nvSpPr>
            <p:cNvPr id="103" name="Freeform 49"/>
            <p:cNvSpPr>
              <a:spLocks noChangeAspect="1" noEditPoints="1"/>
            </p:cNvSpPr>
            <p:nvPr/>
          </p:nvSpPr>
          <p:spPr bwMode="auto">
            <a:xfrm>
              <a:off x="5274335" y="5304616"/>
              <a:ext cx="497707" cy="274006"/>
            </a:xfrm>
            <a:custGeom>
              <a:avLst/>
              <a:gdLst>
                <a:gd name="T0" fmla="*/ 386 w 414"/>
                <a:gd name="T1" fmla="*/ 218 h 242"/>
                <a:gd name="T2" fmla="*/ 396 w 414"/>
                <a:gd name="T3" fmla="*/ 208 h 242"/>
                <a:gd name="T4" fmla="*/ 390 w 414"/>
                <a:gd name="T5" fmla="*/ 166 h 242"/>
                <a:gd name="T6" fmla="*/ 370 w 414"/>
                <a:gd name="T7" fmla="*/ 98 h 242"/>
                <a:gd name="T8" fmla="*/ 350 w 414"/>
                <a:gd name="T9" fmla="*/ 82 h 242"/>
                <a:gd name="T10" fmla="*/ 338 w 414"/>
                <a:gd name="T11" fmla="*/ 86 h 242"/>
                <a:gd name="T12" fmla="*/ 306 w 414"/>
                <a:gd name="T13" fmla="*/ 96 h 242"/>
                <a:gd name="T14" fmla="*/ 288 w 414"/>
                <a:gd name="T15" fmla="*/ 82 h 242"/>
                <a:gd name="T16" fmla="*/ 276 w 414"/>
                <a:gd name="T17" fmla="*/ 84 h 242"/>
                <a:gd name="T18" fmla="*/ 254 w 414"/>
                <a:gd name="T19" fmla="*/ 148 h 242"/>
                <a:gd name="T20" fmla="*/ 248 w 414"/>
                <a:gd name="T21" fmla="*/ 20 h 242"/>
                <a:gd name="T22" fmla="*/ 242 w 414"/>
                <a:gd name="T23" fmla="*/ 6 h 242"/>
                <a:gd name="T24" fmla="*/ 238 w 414"/>
                <a:gd name="T25" fmla="*/ 0 h 242"/>
                <a:gd name="T26" fmla="*/ 236 w 414"/>
                <a:gd name="T27" fmla="*/ 10 h 242"/>
                <a:gd name="T28" fmla="*/ 232 w 414"/>
                <a:gd name="T29" fmla="*/ 4 h 242"/>
                <a:gd name="T30" fmla="*/ 228 w 414"/>
                <a:gd name="T31" fmla="*/ 0 h 242"/>
                <a:gd name="T32" fmla="*/ 224 w 414"/>
                <a:gd name="T33" fmla="*/ 4 h 242"/>
                <a:gd name="T34" fmla="*/ 222 w 414"/>
                <a:gd name="T35" fmla="*/ 10 h 242"/>
                <a:gd name="T36" fmla="*/ 222 w 414"/>
                <a:gd name="T37" fmla="*/ 0 h 242"/>
                <a:gd name="T38" fmla="*/ 216 w 414"/>
                <a:gd name="T39" fmla="*/ 0 h 242"/>
                <a:gd name="T40" fmla="*/ 216 w 414"/>
                <a:gd name="T41" fmla="*/ 6 h 242"/>
                <a:gd name="T42" fmla="*/ 210 w 414"/>
                <a:gd name="T43" fmla="*/ 26 h 242"/>
                <a:gd name="T44" fmla="*/ 194 w 414"/>
                <a:gd name="T45" fmla="*/ 104 h 242"/>
                <a:gd name="T46" fmla="*/ 198 w 414"/>
                <a:gd name="T47" fmla="*/ 84 h 242"/>
                <a:gd name="T48" fmla="*/ 190 w 414"/>
                <a:gd name="T49" fmla="*/ 28 h 242"/>
                <a:gd name="T50" fmla="*/ 174 w 414"/>
                <a:gd name="T51" fmla="*/ 22 h 242"/>
                <a:gd name="T52" fmla="*/ 158 w 414"/>
                <a:gd name="T53" fmla="*/ 36 h 242"/>
                <a:gd name="T54" fmla="*/ 154 w 414"/>
                <a:gd name="T55" fmla="*/ 54 h 242"/>
                <a:gd name="T56" fmla="*/ 164 w 414"/>
                <a:gd name="T57" fmla="*/ 82 h 242"/>
                <a:gd name="T58" fmla="*/ 146 w 414"/>
                <a:gd name="T59" fmla="*/ 102 h 242"/>
                <a:gd name="T60" fmla="*/ 164 w 414"/>
                <a:gd name="T61" fmla="*/ 208 h 242"/>
                <a:gd name="T62" fmla="*/ 148 w 414"/>
                <a:gd name="T63" fmla="*/ 140 h 242"/>
                <a:gd name="T64" fmla="*/ 48 w 414"/>
                <a:gd name="T65" fmla="*/ 138 h 242"/>
                <a:gd name="T66" fmla="*/ 28 w 414"/>
                <a:gd name="T67" fmla="*/ 162 h 242"/>
                <a:gd name="T68" fmla="*/ 18 w 414"/>
                <a:gd name="T69" fmla="*/ 172 h 242"/>
                <a:gd name="T70" fmla="*/ 22 w 414"/>
                <a:gd name="T71" fmla="*/ 214 h 242"/>
                <a:gd name="T72" fmla="*/ 42 w 414"/>
                <a:gd name="T73" fmla="*/ 226 h 242"/>
                <a:gd name="T74" fmla="*/ 220 w 414"/>
                <a:gd name="T75" fmla="*/ 242 h 242"/>
                <a:gd name="T76" fmla="*/ 372 w 414"/>
                <a:gd name="T77" fmla="*/ 174 h 242"/>
                <a:gd name="T78" fmla="*/ 386 w 414"/>
                <a:gd name="T79" fmla="*/ 208 h 242"/>
                <a:gd name="T80" fmla="*/ 42 w 414"/>
                <a:gd name="T81" fmla="*/ 200 h 242"/>
                <a:gd name="T82" fmla="*/ 26 w 414"/>
                <a:gd name="T83" fmla="*/ 172 h 242"/>
                <a:gd name="T84" fmla="*/ 164 w 414"/>
                <a:gd name="T85" fmla="*/ 230 h 242"/>
                <a:gd name="T86" fmla="*/ 164 w 414"/>
                <a:gd name="T87" fmla="*/ 230 h 242"/>
                <a:gd name="T88" fmla="*/ 188 w 414"/>
                <a:gd name="T89" fmla="*/ 230 h 242"/>
                <a:gd name="T90" fmla="*/ 188 w 414"/>
                <a:gd name="T91" fmla="*/ 106 h 242"/>
                <a:gd name="T92" fmla="*/ 182 w 414"/>
                <a:gd name="T93" fmla="*/ 68 h 242"/>
                <a:gd name="T94" fmla="*/ 190 w 414"/>
                <a:gd name="T95" fmla="*/ 52 h 242"/>
                <a:gd name="T96" fmla="*/ 188 w 414"/>
                <a:gd name="T97" fmla="*/ 36 h 242"/>
                <a:gd name="T98" fmla="*/ 194 w 414"/>
                <a:gd name="T99" fmla="*/ 216 h 242"/>
                <a:gd name="T100" fmla="*/ 246 w 414"/>
                <a:gd name="T101" fmla="*/ 172 h 242"/>
                <a:gd name="T102" fmla="*/ 246 w 414"/>
                <a:gd name="T103" fmla="*/ 216 h 242"/>
                <a:gd name="T104" fmla="*/ 308 w 414"/>
                <a:gd name="T105" fmla="*/ 216 h 242"/>
                <a:gd name="T106" fmla="*/ 308 w 414"/>
                <a:gd name="T107" fmla="*/ 17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242">
                  <a:moveTo>
                    <a:pt x="414" y="232"/>
                  </a:moveTo>
                  <a:lnTo>
                    <a:pt x="372" y="232"/>
                  </a:lnTo>
                  <a:lnTo>
                    <a:pt x="372" y="232"/>
                  </a:lnTo>
                  <a:lnTo>
                    <a:pt x="372" y="218"/>
                  </a:lnTo>
                  <a:lnTo>
                    <a:pt x="386" y="218"/>
                  </a:lnTo>
                  <a:lnTo>
                    <a:pt x="386" y="218"/>
                  </a:lnTo>
                  <a:lnTo>
                    <a:pt x="390" y="216"/>
                  </a:lnTo>
                  <a:lnTo>
                    <a:pt x="392" y="214"/>
                  </a:lnTo>
                  <a:lnTo>
                    <a:pt x="394" y="212"/>
                  </a:lnTo>
                  <a:lnTo>
                    <a:pt x="396" y="208"/>
                  </a:lnTo>
                  <a:lnTo>
                    <a:pt x="396" y="174"/>
                  </a:lnTo>
                  <a:lnTo>
                    <a:pt x="396" y="174"/>
                  </a:lnTo>
                  <a:lnTo>
                    <a:pt x="396" y="170"/>
                  </a:lnTo>
                  <a:lnTo>
                    <a:pt x="394" y="168"/>
                  </a:lnTo>
                  <a:lnTo>
                    <a:pt x="390" y="166"/>
                  </a:lnTo>
                  <a:lnTo>
                    <a:pt x="386" y="164"/>
                  </a:lnTo>
                  <a:lnTo>
                    <a:pt x="372" y="164"/>
                  </a:lnTo>
                  <a:lnTo>
                    <a:pt x="372" y="104"/>
                  </a:lnTo>
                  <a:lnTo>
                    <a:pt x="372" y="104"/>
                  </a:lnTo>
                  <a:lnTo>
                    <a:pt x="370" y="98"/>
                  </a:lnTo>
                  <a:lnTo>
                    <a:pt x="366" y="92"/>
                  </a:lnTo>
                  <a:lnTo>
                    <a:pt x="360" y="88"/>
                  </a:lnTo>
                  <a:lnTo>
                    <a:pt x="350" y="86"/>
                  </a:lnTo>
                  <a:lnTo>
                    <a:pt x="350" y="82"/>
                  </a:lnTo>
                  <a:lnTo>
                    <a:pt x="350" y="82"/>
                  </a:lnTo>
                  <a:lnTo>
                    <a:pt x="344" y="82"/>
                  </a:lnTo>
                  <a:lnTo>
                    <a:pt x="344" y="82"/>
                  </a:lnTo>
                  <a:lnTo>
                    <a:pt x="338" y="82"/>
                  </a:lnTo>
                  <a:lnTo>
                    <a:pt x="338" y="86"/>
                  </a:lnTo>
                  <a:lnTo>
                    <a:pt x="338" y="86"/>
                  </a:lnTo>
                  <a:lnTo>
                    <a:pt x="334" y="86"/>
                  </a:lnTo>
                  <a:lnTo>
                    <a:pt x="328" y="88"/>
                  </a:lnTo>
                  <a:lnTo>
                    <a:pt x="308" y="102"/>
                  </a:lnTo>
                  <a:lnTo>
                    <a:pt x="308" y="102"/>
                  </a:lnTo>
                  <a:lnTo>
                    <a:pt x="306" y="96"/>
                  </a:lnTo>
                  <a:lnTo>
                    <a:pt x="302" y="90"/>
                  </a:lnTo>
                  <a:lnTo>
                    <a:pt x="296" y="88"/>
                  </a:lnTo>
                  <a:lnTo>
                    <a:pt x="288" y="84"/>
                  </a:lnTo>
                  <a:lnTo>
                    <a:pt x="288" y="82"/>
                  </a:lnTo>
                  <a:lnTo>
                    <a:pt x="288" y="82"/>
                  </a:lnTo>
                  <a:lnTo>
                    <a:pt x="282" y="80"/>
                  </a:lnTo>
                  <a:lnTo>
                    <a:pt x="282" y="80"/>
                  </a:lnTo>
                  <a:lnTo>
                    <a:pt x="276" y="82"/>
                  </a:lnTo>
                  <a:lnTo>
                    <a:pt x="276" y="84"/>
                  </a:lnTo>
                  <a:lnTo>
                    <a:pt x="276" y="84"/>
                  </a:lnTo>
                  <a:lnTo>
                    <a:pt x="266" y="88"/>
                  </a:lnTo>
                  <a:lnTo>
                    <a:pt x="260" y="92"/>
                  </a:lnTo>
                  <a:lnTo>
                    <a:pt x="256" y="96"/>
                  </a:lnTo>
                  <a:lnTo>
                    <a:pt x="254" y="102"/>
                  </a:lnTo>
                  <a:lnTo>
                    <a:pt x="254" y="148"/>
                  </a:lnTo>
                  <a:lnTo>
                    <a:pt x="254" y="148"/>
                  </a:lnTo>
                  <a:lnTo>
                    <a:pt x="246" y="154"/>
                  </a:lnTo>
                  <a:lnTo>
                    <a:pt x="246" y="26"/>
                  </a:lnTo>
                  <a:lnTo>
                    <a:pt x="248" y="26"/>
                  </a:lnTo>
                  <a:lnTo>
                    <a:pt x="248" y="20"/>
                  </a:lnTo>
                  <a:lnTo>
                    <a:pt x="244" y="20"/>
                  </a:lnTo>
                  <a:lnTo>
                    <a:pt x="244" y="10"/>
                  </a:lnTo>
                  <a:lnTo>
                    <a:pt x="242" y="10"/>
                  </a:lnTo>
                  <a:lnTo>
                    <a:pt x="242" y="6"/>
                  </a:lnTo>
                  <a:lnTo>
                    <a:pt x="242" y="6"/>
                  </a:lnTo>
                  <a:lnTo>
                    <a:pt x="242" y="4"/>
                  </a:lnTo>
                  <a:lnTo>
                    <a:pt x="242" y="4"/>
                  </a:lnTo>
                  <a:lnTo>
                    <a:pt x="242" y="0"/>
                  </a:lnTo>
                  <a:lnTo>
                    <a:pt x="238" y="0"/>
                  </a:lnTo>
                  <a:lnTo>
                    <a:pt x="238" y="0"/>
                  </a:lnTo>
                  <a:lnTo>
                    <a:pt x="236" y="0"/>
                  </a:lnTo>
                  <a:lnTo>
                    <a:pt x="234" y="4"/>
                  </a:lnTo>
                  <a:lnTo>
                    <a:pt x="234" y="4"/>
                  </a:lnTo>
                  <a:lnTo>
                    <a:pt x="236" y="6"/>
                  </a:lnTo>
                  <a:lnTo>
                    <a:pt x="236" y="10"/>
                  </a:lnTo>
                  <a:lnTo>
                    <a:pt x="234" y="10"/>
                  </a:lnTo>
                  <a:lnTo>
                    <a:pt x="232" y="10"/>
                  </a:lnTo>
                  <a:lnTo>
                    <a:pt x="232" y="6"/>
                  </a:lnTo>
                  <a:lnTo>
                    <a:pt x="232" y="6"/>
                  </a:lnTo>
                  <a:lnTo>
                    <a:pt x="232" y="4"/>
                  </a:lnTo>
                  <a:lnTo>
                    <a:pt x="232" y="4"/>
                  </a:lnTo>
                  <a:lnTo>
                    <a:pt x="232" y="0"/>
                  </a:lnTo>
                  <a:lnTo>
                    <a:pt x="228" y="0"/>
                  </a:lnTo>
                  <a:lnTo>
                    <a:pt x="228" y="0"/>
                  </a:lnTo>
                  <a:lnTo>
                    <a:pt x="228" y="0"/>
                  </a:lnTo>
                  <a:lnTo>
                    <a:pt x="228" y="0"/>
                  </a:lnTo>
                  <a:lnTo>
                    <a:pt x="226" y="0"/>
                  </a:lnTo>
                  <a:lnTo>
                    <a:pt x="224" y="4"/>
                  </a:lnTo>
                  <a:lnTo>
                    <a:pt x="224" y="4"/>
                  </a:lnTo>
                  <a:lnTo>
                    <a:pt x="224" y="4"/>
                  </a:lnTo>
                  <a:lnTo>
                    <a:pt x="224" y="4"/>
                  </a:lnTo>
                  <a:lnTo>
                    <a:pt x="226" y="6"/>
                  </a:lnTo>
                  <a:lnTo>
                    <a:pt x="226" y="10"/>
                  </a:lnTo>
                  <a:lnTo>
                    <a:pt x="224" y="10"/>
                  </a:lnTo>
                  <a:lnTo>
                    <a:pt x="222" y="10"/>
                  </a:lnTo>
                  <a:lnTo>
                    <a:pt x="222" y="6"/>
                  </a:lnTo>
                  <a:lnTo>
                    <a:pt x="222" y="6"/>
                  </a:lnTo>
                  <a:lnTo>
                    <a:pt x="222" y="4"/>
                  </a:lnTo>
                  <a:lnTo>
                    <a:pt x="222" y="4"/>
                  </a:lnTo>
                  <a:lnTo>
                    <a:pt x="222" y="0"/>
                  </a:lnTo>
                  <a:lnTo>
                    <a:pt x="218" y="0"/>
                  </a:lnTo>
                  <a:lnTo>
                    <a:pt x="218" y="0"/>
                  </a:lnTo>
                  <a:lnTo>
                    <a:pt x="218" y="0"/>
                  </a:lnTo>
                  <a:lnTo>
                    <a:pt x="218" y="0"/>
                  </a:lnTo>
                  <a:lnTo>
                    <a:pt x="216" y="0"/>
                  </a:lnTo>
                  <a:lnTo>
                    <a:pt x="214" y="4"/>
                  </a:lnTo>
                  <a:lnTo>
                    <a:pt x="214" y="4"/>
                  </a:lnTo>
                  <a:lnTo>
                    <a:pt x="214" y="4"/>
                  </a:lnTo>
                  <a:lnTo>
                    <a:pt x="214" y="4"/>
                  </a:lnTo>
                  <a:lnTo>
                    <a:pt x="216" y="6"/>
                  </a:lnTo>
                  <a:lnTo>
                    <a:pt x="216" y="10"/>
                  </a:lnTo>
                  <a:lnTo>
                    <a:pt x="214" y="10"/>
                  </a:lnTo>
                  <a:lnTo>
                    <a:pt x="214" y="20"/>
                  </a:lnTo>
                  <a:lnTo>
                    <a:pt x="210" y="20"/>
                  </a:lnTo>
                  <a:lnTo>
                    <a:pt x="210" y="26"/>
                  </a:lnTo>
                  <a:lnTo>
                    <a:pt x="210" y="26"/>
                  </a:lnTo>
                  <a:lnTo>
                    <a:pt x="210" y="208"/>
                  </a:lnTo>
                  <a:lnTo>
                    <a:pt x="194" y="208"/>
                  </a:lnTo>
                  <a:lnTo>
                    <a:pt x="194" y="104"/>
                  </a:lnTo>
                  <a:lnTo>
                    <a:pt x="194" y="104"/>
                  </a:lnTo>
                  <a:lnTo>
                    <a:pt x="198" y="104"/>
                  </a:lnTo>
                  <a:lnTo>
                    <a:pt x="200" y="102"/>
                  </a:lnTo>
                  <a:lnTo>
                    <a:pt x="200" y="86"/>
                  </a:lnTo>
                  <a:lnTo>
                    <a:pt x="200" y="86"/>
                  </a:lnTo>
                  <a:lnTo>
                    <a:pt x="198" y="84"/>
                  </a:lnTo>
                  <a:lnTo>
                    <a:pt x="194" y="84"/>
                  </a:lnTo>
                  <a:lnTo>
                    <a:pt x="194" y="38"/>
                  </a:lnTo>
                  <a:lnTo>
                    <a:pt x="194" y="38"/>
                  </a:lnTo>
                  <a:lnTo>
                    <a:pt x="194" y="32"/>
                  </a:lnTo>
                  <a:lnTo>
                    <a:pt x="190" y="28"/>
                  </a:lnTo>
                  <a:lnTo>
                    <a:pt x="190" y="24"/>
                  </a:lnTo>
                  <a:lnTo>
                    <a:pt x="190" y="24"/>
                  </a:lnTo>
                  <a:lnTo>
                    <a:pt x="184" y="22"/>
                  </a:lnTo>
                  <a:lnTo>
                    <a:pt x="174" y="22"/>
                  </a:lnTo>
                  <a:lnTo>
                    <a:pt x="174" y="22"/>
                  </a:lnTo>
                  <a:lnTo>
                    <a:pt x="162" y="22"/>
                  </a:lnTo>
                  <a:lnTo>
                    <a:pt x="156" y="24"/>
                  </a:lnTo>
                  <a:lnTo>
                    <a:pt x="156" y="34"/>
                  </a:lnTo>
                  <a:lnTo>
                    <a:pt x="156" y="34"/>
                  </a:lnTo>
                  <a:lnTo>
                    <a:pt x="158" y="36"/>
                  </a:lnTo>
                  <a:lnTo>
                    <a:pt x="164" y="38"/>
                  </a:lnTo>
                  <a:lnTo>
                    <a:pt x="164" y="50"/>
                  </a:lnTo>
                  <a:lnTo>
                    <a:pt x="164" y="50"/>
                  </a:lnTo>
                  <a:lnTo>
                    <a:pt x="156" y="52"/>
                  </a:lnTo>
                  <a:lnTo>
                    <a:pt x="154" y="54"/>
                  </a:lnTo>
                  <a:lnTo>
                    <a:pt x="154" y="66"/>
                  </a:lnTo>
                  <a:lnTo>
                    <a:pt x="154" y="66"/>
                  </a:lnTo>
                  <a:lnTo>
                    <a:pt x="156" y="68"/>
                  </a:lnTo>
                  <a:lnTo>
                    <a:pt x="164" y="68"/>
                  </a:lnTo>
                  <a:lnTo>
                    <a:pt x="164" y="82"/>
                  </a:lnTo>
                  <a:lnTo>
                    <a:pt x="164" y="82"/>
                  </a:lnTo>
                  <a:lnTo>
                    <a:pt x="152" y="82"/>
                  </a:lnTo>
                  <a:lnTo>
                    <a:pt x="148" y="84"/>
                  </a:lnTo>
                  <a:lnTo>
                    <a:pt x="146" y="86"/>
                  </a:lnTo>
                  <a:lnTo>
                    <a:pt x="146" y="102"/>
                  </a:lnTo>
                  <a:lnTo>
                    <a:pt x="146" y="102"/>
                  </a:lnTo>
                  <a:lnTo>
                    <a:pt x="148" y="104"/>
                  </a:lnTo>
                  <a:lnTo>
                    <a:pt x="152" y="104"/>
                  </a:lnTo>
                  <a:lnTo>
                    <a:pt x="164" y="106"/>
                  </a:lnTo>
                  <a:lnTo>
                    <a:pt x="164" y="208"/>
                  </a:lnTo>
                  <a:lnTo>
                    <a:pt x="150" y="208"/>
                  </a:lnTo>
                  <a:lnTo>
                    <a:pt x="150" y="202"/>
                  </a:lnTo>
                  <a:lnTo>
                    <a:pt x="150" y="144"/>
                  </a:lnTo>
                  <a:lnTo>
                    <a:pt x="150" y="144"/>
                  </a:lnTo>
                  <a:lnTo>
                    <a:pt x="148" y="140"/>
                  </a:lnTo>
                  <a:lnTo>
                    <a:pt x="146" y="138"/>
                  </a:lnTo>
                  <a:lnTo>
                    <a:pt x="102" y="126"/>
                  </a:lnTo>
                  <a:lnTo>
                    <a:pt x="102" y="126"/>
                  </a:lnTo>
                  <a:lnTo>
                    <a:pt x="92" y="126"/>
                  </a:lnTo>
                  <a:lnTo>
                    <a:pt x="48" y="138"/>
                  </a:lnTo>
                  <a:lnTo>
                    <a:pt x="48" y="138"/>
                  </a:lnTo>
                  <a:lnTo>
                    <a:pt x="44" y="140"/>
                  </a:lnTo>
                  <a:lnTo>
                    <a:pt x="44" y="144"/>
                  </a:lnTo>
                  <a:lnTo>
                    <a:pt x="44" y="162"/>
                  </a:lnTo>
                  <a:lnTo>
                    <a:pt x="28" y="162"/>
                  </a:lnTo>
                  <a:lnTo>
                    <a:pt x="28" y="162"/>
                  </a:lnTo>
                  <a:lnTo>
                    <a:pt x="24" y="164"/>
                  </a:lnTo>
                  <a:lnTo>
                    <a:pt x="20" y="166"/>
                  </a:lnTo>
                  <a:lnTo>
                    <a:pt x="18" y="168"/>
                  </a:lnTo>
                  <a:lnTo>
                    <a:pt x="18" y="172"/>
                  </a:lnTo>
                  <a:lnTo>
                    <a:pt x="16" y="206"/>
                  </a:lnTo>
                  <a:lnTo>
                    <a:pt x="16" y="206"/>
                  </a:lnTo>
                  <a:lnTo>
                    <a:pt x="18" y="208"/>
                  </a:lnTo>
                  <a:lnTo>
                    <a:pt x="20" y="212"/>
                  </a:lnTo>
                  <a:lnTo>
                    <a:pt x="22" y="214"/>
                  </a:lnTo>
                  <a:lnTo>
                    <a:pt x="26" y="216"/>
                  </a:lnTo>
                  <a:lnTo>
                    <a:pt x="26" y="216"/>
                  </a:lnTo>
                  <a:lnTo>
                    <a:pt x="26" y="216"/>
                  </a:lnTo>
                  <a:lnTo>
                    <a:pt x="42" y="216"/>
                  </a:lnTo>
                  <a:lnTo>
                    <a:pt x="42" y="226"/>
                  </a:lnTo>
                  <a:lnTo>
                    <a:pt x="42" y="230"/>
                  </a:lnTo>
                  <a:lnTo>
                    <a:pt x="0" y="230"/>
                  </a:lnTo>
                  <a:lnTo>
                    <a:pt x="0" y="234"/>
                  </a:lnTo>
                  <a:lnTo>
                    <a:pt x="220" y="236"/>
                  </a:lnTo>
                  <a:lnTo>
                    <a:pt x="220" y="242"/>
                  </a:lnTo>
                  <a:lnTo>
                    <a:pt x="226" y="236"/>
                  </a:lnTo>
                  <a:lnTo>
                    <a:pt x="414" y="238"/>
                  </a:lnTo>
                  <a:lnTo>
                    <a:pt x="414" y="232"/>
                  </a:lnTo>
                  <a:close/>
                  <a:moveTo>
                    <a:pt x="372" y="174"/>
                  </a:moveTo>
                  <a:lnTo>
                    <a:pt x="372" y="174"/>
                  </a:lnTo>
                  <a:lnTo>
                    <a:pt x="386" y="174"/>
                  </a:lnTo>
                  <a:lnTo>
                    <a:pt x="386" y="174"/>
                  </a:lnTo>
                  <a:lnTo>
                    <a:pt x="388" y="174"/>
                  </a:lnTo>
                  <a:lnTo>
                    <a:pt x="386" y="208"/>
                  </a:lnTo>
                  <a:lnTo>
                    <a:pt x="386" y="208"/>
                  </a:lnTo>
                  <a:lnTo>
                    <a:pt x="386" y="208"/>
                  </a:lnTo>
                  <a:lnTo>
                    <a:pt x="372" y="208"/>
                  </a:lnTo>
                  <a:lnTo>
                    <a:pt x="372" y="174"/>
                  </a:lnTo>
                  <a:close/>
                  <a:moveTo>
                    <a:pt x="42" y="200"/>
                  </a:moveTo>
                  <a:lnTo>
                    <a:pt x="42" y="200"/>
                  </a:lnTo>
                  <a:lnTo>
                    <a:pt x="42" y="206"/>
                  </a:lnTo>
                  <a:lnTo>
                    <a:pt x="26" y="206"/>
                  </a:lnTo>
                  <a:lnTo>
                    <a:pt x="26" y="206"/>
                  </a:lnTo>
                  <a:lnTo>
                    <a:pt x="26" y="206"/>
                  </a:lnTo>
                  <a:lnTo>
                    <a:pt x="26" y="172"/>
                  </a:lnTo>
                  <a:lnTo>
                    <a:pt x="26" y="172"/>
                  </a:lnTo>
                  <a:lnTo>
                    <a:pt x="28" y="172"/>
                  </a:lnTo>
                  <a:lnTo>
                    <a:pt x="42" y="172"/>
                  </a:lnTo>
                  <a:lnTo>
                    <a:pt x="42" y="200"/>
                  </a:lnTo>
                  <a:close/>
                  <a:moveTo>
                    <a:pt x="164" y="230"/>
                  </a:moveTo>
                  <a:lnTo>
                    <a:pt x="150" y="230"/>
                  </a:lnTo>
                  <a:lnTo>
                    <a:pt x="150" y="226"/>
                  </a:lnTo>
                  <a:lnTo>
                    <a:pt x="150" y="216"/>
                  </a:lnTo>
                  <a:lnTo>
                    <a:pt x="164" y="216"/>
                  </a:lnTo>
                  <a:lnTo>
                    <a:pt x="164" y="230"/>
                  </a:lnTo>
                  <a:close/>
                  <a:moveTo>
                    <a:pt x="188" y="230"/>
                  </a:moveTo>
                  <a:lnTo>
                    <a:pt x="182" y="230"/>
                  </a:lnTo>
                  <a:lnTo>
                    <a:pt x="182" y="216"/>
                  </a:lnTo>
                  <a:lnTo>
                    <a:pt x="188" y="216"/>
                  </a:lnTo>
                  <a:lnTo>
                    <a:pt x="188" y="230"/>
                  </a:lnTo>
                  <a:close/>
                  <a:moveTo>
                    <a:pt x="188" y="208"/>
                  </a:moveTo>
                  <a:lnTo>
                    <a:pt x="182" y="208"/>
                  </a:lnTo>
                  <a:lnTo>
                    <a:pt x="182" y="106"/>
                  </a:lnTo>
                  <a:lnTo>
                    <a:pt x="182" y="106"/>
                  </a:lnTo>
                  <a:lnTo>
                    <a:pt x="188" y="106"/>
                  </a:lnTo>
                  <a:lnTo>
                    <a:pt x="188" y="208"/>
                  </a:lnTo>
                  <a:close/>
                  <a:moveTo>
                    <a:pt x="188" y="82"/>
                  </a:moveTo>
                  <a:lnTo>
                    <a:pt x="188" y="82"/>
                  </a:lnTo>
                  <a:lnTo>
                    <a:pt x="182" y="82"/>
                  </a:lnTo>
                  <a:lnTo>
                    <a:pt x="182" y="68"/>
                  </a:lnTo>
                  <a:lnTo>
                    <a:pt x="182" y="68"/>
                  </a:lnTo>
                  <a:lnTo>
                    <a:pt x="188" y="68"/>
                  </a:lnTo>
                  <a:lnTo>
                    <a:pt x="188" y="82"/>
                  </a:lnTo>
                  <a:close/>
                  <a:moveTo>
                    <a:pt x="190" y="52"/>
                  </a:moveTo>
                  <a:lnTo>
                    <a:pt x="190" y="52"/>
                  </a:lnTo>
                  <a:lnTo>
                    <a:pt x="182" y="50"/>
                  </a:lnTo>
                  <a:lnTo>
                    <a:pt x="182" y="38"/>
                  </a:lnTo>
                  <a:lnTo>
                    <a:pt x="182" y="38"/>
                  </a:lnTo>
                  <a:lnTo>
                    <a:pt x="188" y="36"/>
                  </a:lnTo>
                  <a:lnTo>
                    <a:pt x="188" y="36"/>
                  </a:lnTo>
                  <a:lnTo>
                    <a:pt x="190" y="38"/>
                  </a:lnTo>
                  <a:lnTo>
                    <a:pt x="190" y="52"/>
                  </a:lnTo>
                  <a:close/>
                  <a:moveTo>
                    <a:pt x="208" y="230"/>
                  </a:moveTo>
                  <a:lnTo>
                    <a:pt x="194" y="230"/>
                  </a:lnTo>
                  <a:lnTo>
                    <a:pt x="194" y="216"/>
                  </a:lnTo>
                  <a:lnTo>
                    <a:pt x="208" y="216"/>
                  </a:lnTo>
                  <a:lnTo>
                    <a:pt x="208" y="230"/>
                  </a:lnTo>
                  <a:close/>
                  <a:moveTo>
                    <a:pt x="252" y="208"/>
                  </a:moveTo>
                  <a:lnTo>
                    <a:pt x="246" y="208"/>
                  </a:lnTo>
                  <a:lnTo>
                    <a:pt x="246" y="172"/>
                  </a:lnTo>
                  <a:lnTo>
                    <a:pt x="254" y="172"/>
                  </a:lnTo>
                  <a:lnTo>
                    <a:pt x="252" y="208"/>
                  </a:lnTo>
                  <a:close/>
                  <a:moveTo>
                    <a:pt x="252" y="230"/>
                  </a:moveTo>
                  <a:lnTo>
                    <a:pt x="246" y="230"/>
                  </a:lnTo>
                  <a:lnTo>
                    <a:pt x="246" y="216"/>
                  </a:lnTo>
                  <a:lnTo>
                    <a:pt x="252" y="216"/>
                  </a:lnTo>
                  <a:lnTo>
                    <a:pt x="252" y="230"/>
                  </a:lnTo>
                  <a:close/>
                  <a:moveTo>
                    <a:pt x="316" y="232"/>
                  </a:moveTo>
                  <a:lnTo>
                    <a:pt x="308" y="232"/>
                  </a:lnTo>
                  <a:lnTo>
                    <a:pt x="308" y="216"/>
                  </a:lnTo>
                  <a:lnTo>
                    <a:pt x="316" y="216"/>
                  </a:lnTo>
                  <a:lnTo>
                    <a:pt x="316" y="232"/>
                  </a:lnTo>
                  <a:close/>
                  <a:moveTo>
                    <a:pt x="316" y="208"/>
                  </a:moveTo>
                  <a:lnTo>
                    <a:pt x="308" y="208"/>
                  </a:lnTo>
                  <a:lnTo>
                    <a:pt x="308" y="172"/>
                  </a:lnTo>
                  <a:lnTo>
                    <a:pt x="316" y="172"/>
                  </a:lnTo>
                  <a:lnTo>
                    <a:pt x="316" y="208"/>
                  </a:lnTo>
                  <a:close/>
                </a:path>
              </a:pathLst>
            </a:custGeom>
            <a:solidFill>
              <a:srgbClr val="BED50F"/>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71" name="TextBox 170"/>
            <p:cNvSpPr txBox="1"/>
            <p:nvPr/>
          </p:nvSpPr>
          <p:spPr bwMode="auto">
            <a:xfrm>
              <a:off x="5239861" y="5669941"/>
              <a:ext cx="1113129"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Converting gas into liquid products (GTL)</a:t>
              </a:r>
              <a:endParaRPr lang="en-US" sz="750" dirty="0">
                <a:solidFill>
                  <a:srgbClr val="404040"/>
                </a:solidFill>
              </a:endParaRPr>
            </a:p>
          </p:txBody>
        </p:sp>
        <p:sp>
          <p:nvSpPr>
            <p:cNvPr id="96" name="Freeform 43"/>
            <p:cNvSpPr>
              <a:spLocks noChangeAspect="1" noEditPoints="1"/>
            </p:cNvSpPr>
            <p:nvPr/>
          </p:nvSpPr>
          <p:spPr bwMode="auto">
            <a:xfrm>
              <a:off x="2844886" y="5279695"/>
              <a:ext cx="453815" cy="298927"/>
            </a:xfrm>
            <a:custGeom>
              <a:avLst/>
              <a:gdLst>
                <a:gd name="T0" fmla="*/ 306 w 322"/>
                <a:gd name="T1" fmla="*/ 186 h 262"/>
                <a:gd name="T2" fmla="*/ 288 w 322"/>
                <a:gd name="T3" fmla="*/ 178 h 262"/>
                <a:gd name="T4" fmla="*/ 274 w 322"/>
                <a:gd name="T5" fmla="*/ 172 h 262"/>
                <a:gd name="T6" fmla="*/ 274 w 322"/>
                <a:gd name="T7" fmla="*/ 154 h 262"/>
                <a:gd name="T8" fmla="*/ 258 w 322"/>
                <a:gd name="T9" fmla="*/ 144 h 262"/>
                <a:gd name="T10" fmla="*/ 236 w 322"/>
                <a:gd name="T11" fmla="*/ 92 h 262"/>
                <a:gd name="T12" fmla="*/ 242 w 322"/>
                <a:gd name="T13" fmla="*/ 66 h 262"/>
                <a:gd name="T14" fmla="*/ 226 w 322"/>
                <a:gd name="T15" fmla="*/ 4 h 262"/>
                <a:gd name="T16" fmla="*/ 216 w 322"/>
                <a:gd name="T17" fmla="*/ 0 h 262"/>
                <a:gd name="T18" fmla="*/ 206 w 322"/>
                <a:gd name="T19" fmla="*/ 4 h 262"/>
                <a:gd name="T20" fmla="*/ 190 w 322"/>
                <a:gd name="T21" fmla="*/ 66 h 262"/>
                <a:gd name="T22" fmla="*/ 196 w 322"/>
                <a:gd name="T23" fmla="*/ 92 h 262"/>
                <a:gd name="T24" fmla="*/ 204 w 322"/>
                <a:gd name="T25" fmla="*/ 144 h 262"/>
                <a:gd name="T26" fmla="*/ 102 w 322"/>
                <a:gd name="T27" fmla="*/ 132 h 262"/>
                <a:gd name="T28" fmla="*/ 104 w 322"/>
                <a:gd name="T29" fmla="*/ 46 h 262"/>
                <a:gd name="T30" fmla="*/ 94 w 322"/>
                <a:gd name="T31" fmla="*/ 44 h 262"/>
                <a:gd name="T32" fmla="*/ 86 w 322"/>
                <a:gd name="T33" fmla="*/ 132 h 262"/>
                <a:gd name="T34" fmla="*/ 72 w 322"/>
                <a:gd name="T35" fmla="*/ 78 h 262"/>
                <a:gd name="T36" fmla="*/ 64 w 322"/>
                <a:gd name="T37" fmla="*/ 74 h 262"/>
                <a:gd name="T38" fmla="*/ 56 w 322"/>
                <a:gd name="T39" fmla="*/ 132 h 262"/>
                <a:gd name="T40" fmla="*/ 18 w 322"/>
                <a:gd name="T41" fmla="*/ 178 h 262"/>
                <a:gd name="T42" fmla="*/ 0 w 322"/>
                <a:gd name="T43" fmla="*/ 260 h 262"/>
                <a:gd name="T44" fmla="*/ 304 w 322"/>
                <a:gd name="T45" fmla="*/ 258 h 262"/>
                <a:gd name="T46" fmla="*/ 226 w 322"/>
                <a:gd name="T47" fmla="*/ 70 h 262"/>
                <a:gd name="T48" fmla="*/ 226 w 322"/>
                <a:gd name="T49" fmla="*/ 82 h 262"/>
                <a:gd name="T50" fmla="*/ 162 w 322"/>
                <a:gd name="T51" fmla="*/ 170 h 262"/>
                <a:gd name="T52" fmla="*/ 162 w 322"/>
                <a:gd name="T53" fmla="*/ 176 h 262"/>
                <a:gd name="T54" fmla="*/ 140 w 322"/>
                <a:gd name="T55" fmla="*/ 182 h 262"/>
                <a:gd name="T56" fmla="*/ 130 w 322"/>
                <a:gd name="T57" fmla="*/ 256 h 262"/>
                <a:gd name="T58" fmla="*/ 162 w 322"/>
                <a:gd name="T59" fmla="*/ 152 h 262"/>
                <a:gd name="T60" fmla="*/ 204 w 322"/>
                <a:gd name="T61" fmla="*/ 256 h 262"/>
                <a:gd name="T62" fmla="*/ 196 w 322"/>
                <a:gd name="T63" fmla="*/ 186 h 262"/>
                <a:gd name="T64" fmla="*/ 182 w 322"/>
                <a:gd name="T65" fmla="*/ 178 h 262"/>
                <a:gd name="T66" fmla="*/ 172 w 322"/>
                <a:gd name="T67" fmla="*/ 170 h 262"/>
                <a:gd name="T68" fmla="*/ 204 w 322"/>
                <a:gd name="T69" fmla="*/ 256 h 262"/>
                <a:gd name="T70" fmla="*/ 194 w 322"/>
                <a:gd name="T71" fmla="*/ 82 h 262"/>
                <a:gd name="T72" fmla="*/ 204 w 322"/>
                <a:gd name="T73" fmla="*/ 82 h 262"/>
                <a:gd name="T74" fmla="*/ 264 w 322"/>
                <a:gd name="T75" fmla="*/ 176 h 262"/>
                <a:gd name="T76" fmla="*/ 244 w 322"/>
                <a:gd name="T77" fmla="*/ 180 h 262"/>
                <a:gd name="T78" fmla="*/ 234 w 322"/>
                <a:gd name="T79" fmla="*/ 256 h 262"/>
                <a:gd name="T80" fmla="*/ 226 w 322"/>
                <a:gd name="T81" fmla="*/ 152 h 262"/>
                <a:gd name="T82" fmla="*/ 264 w 322"/>
                <a:gd name="T83" fmla="*/ 15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2" h="262">
                  <a:moveTo>
                    <a:pt x="304" y="258"/>
                  </a:moveTo>
                  <a:lnTo>
                    <a:pt x="306" y="186"/>
                  </a:lnTo>
                  <a:lnTo>
                    <a:pt x="306" y="186"/>
                  </a:lnTo>
                  <a:lnTo>
                    <a:pt x="302" y="184"/>
                  </a:lnTo>
                  <a:lnTo>
                    <a:pt x="296" y="180"/>
                  </a:lnTo>
                  <a:lnTo>
                    <a:pt x="288" y="178"/>
                  </a:lnTo>
                  <a:lnTo>
                    <a:pt x="276" y="176"/>
                  </a:lnTo>
                  <a:lnTo>
                    <a:pt x="276" y="172"/>
                  </a:lnTo>
                  <a:lnTo>
                    <a:pt x="274" y="172"/>
                  </a:lnTo>
                  <a:lnTo>
                    <a:pt x="274" y="160"/>
                  </a:lnTo>
                  <a:lnTo>
                    <a:pt x="274" y="160"/>
                  </a:lnTo>
                  <a:lnTo>
                    <a:pt x="274" y="154"/>
                  </a:lnTo>
                  <a:lnTo>
                    <a:pt x="270" y="150"/>
                  </a:lnTo>
                  <a:lnTo>
                    <a:pt x="264" y="146"/>
                  </a:lnTo>
                  <a:lnTo>
                    <a:pt x="258" y="144"/>
                  </a:lnTo>
                  <a:lnTo>
                    <a:pt x="226" y="144"/>
                  </a:lnTo>
                  <a:lnTo>
                    <a:pt x="226" y="98"/>
                  </a:lnTo>
                  <a:lnTo>
                    <a:pt x="236" y="92"/>
                  </a:lnTo>
                  <a:lnTo>
                    <a:pt x="242" y="92"/>
                  </a:lnTo>
                  <a:lnTo>
                    <a:pt x="242" y="88"/>
                  </a:lnTo>
                  <a:lnTo>
                    <a:pt x="242" y="66"/>
                  </a:lnTo>
                  <a:lnTo>
                    <a:pt x="226" y="66"/>
                  </a:lnTo>
                  <a:lnTo>
                    <a:pt x="228" y="4"/>
                  </a:lnTo>
                  <a:lnTo>
                    <a:pt x="226" y="4"/>
                  </a:lnTo>
                  <a:lnTo>
                    <a:pt x="226" y="4"/>
                  </a:lnTo>
                  <a:lnTo>
                    <a:pt x="224" y="2"/>
                  </a:lnTo>
                  <a:lnTo>
                    <a:pt x="216" y="0"/>
                  </a:lnTo>
                  <a:lnTo>
                    <a:pt x="216" y="0"/>
                  </a:lnTo>
                  <a:lnTo>
                    <a:pt x="208" y="2"/>
                  </a:lnTo>
                  <a:lnTo>
                    <a:pt x="206" y="4"/>
                  </a:lnTo>
                  <a:lnTo>
                    <a:pt x="204" y="4"/>
                  </a:lnTo>
                  <a:lnTo>
                    <a:pt x="204" y="66"/>
                  </a:lnTo>
                  <a:lnTo>
                    <a:pt x="190" y="66"/>
                  </a:lnTo>
                  <a:lnTo>
                    <a:pt x="190" y="86"/>
                  </a:lnTo>
                  <a:lnTo>
                    <a:pt x="190" y="92"/>
                  </a:lnTo>
                  <a:lnTo>
                    <a:pt x="196" y="92"/>
                  </a:lnTo>
                  <a:lnTo>
                    <a:pt x="204" y="98"/>
                  </a:lnTo>
                  <a:lnTo>
                    <a:pt x="204" y="98"/>
                  </a:lnTo>
                  <a:lnTo>
                    <a:pt x="204" y="144"/>
                  </a:lnTo>
                  <a:lnTo>
                    <a:pt x="130" y="144"/>
                  </a:lnTo>
                  <a:lnTo>
                    <a:pt x="130" y="132"/>
                  </a:lnTo>
                  <a:lnTo>
                    <a:pt x="102" y="132"/>
                  </a:lnTo>
                  <a:lnTo>
                    <a:pt x="104" y="46"/>
                  </a:lnTo>
                  <a:lnTo>
                    <a:pt x="104" y="46"/>
                  </a:lnTo>
                  <a:lnTo>
                    <a:pt x="104" y="46"/>
                  </a:lnTo>
                  <a:lnTo>
                    <a:pt x="100" y="44"/>
                  </a:lnTo>
                  <a:lnTo>
                    <a:pt x="94" y="44"/>
                  </a:lnTo>
                  <a:lnTo>
                    <a:pt x="94" y="44"/>
                  </a:lnTo>
                  <a:lnTo>
                    <a:pt x="88" y="44"/>
                  </a:lnTo>
                  <a:lnTo>
                    <a:pt x="86" y="46"/>
                  </a:lnTo>
                  <a:lnTo>
                    <a:pt x="86" y="132"/>
                  </a:lnTo>
                  <a:lnTo>
                    <a:pt x="72" y="132"/>
                  </a:lnTo>
                  <a:lnTo>
                    <a:pt x="72" y="78"/>
                  </a:lnTo>
                  <a:lnTo>
                    <a:pt x="72" y="78"/>
                  </a:lnTo>
                  <a:lnTo>
                    <a:pt x="70" y="76"/>
                  </a:lnTo>
                  <a:lnTo>
                    <a:pt x="64" y="74"/>
                  </a:lnTo>
                  <a:lnTo>
                    <a:pt x="64" y="74"/>
                  </a:lnTo>
                  <a:lnTo>
                    <a:pt x="58" y="76"/>
                  </a:lnTo>
                  <a:lnTo>
                    <a:pt x="56" y="78"/>
                  </a:lnTo>
                  <a:lnTo>
                    <a:pt x="56" y="132"/>
                  </a:lnTo>
                  <a:lnTo>
                    <a:pt x="38" y="132"/>
                  </a:lnTo>
                  <a:lnTo>
                    <a:pt x="38" y="178"/>
                  </a:lnTo>
                  <a:lnTo>
                    <a:pt x="18" y="178"/>
                  </a:lnTo>
                  <a:lnTo>
                    <a:pt x="16" y="256"/>
                  </a:lnTo>
                  <a:lnTo>
                    <a:pt x="0" y="256"/>
                  </a:lnTo>
                  <a:lnTo>
                    <a:pt x="0" y="260"/>
                  </a:lnTo>
                  <a:lnTo>
                    <a:pt x="322" y="262"/>
                  </a:lnTo>
                  <a:lnTo>
                    <a:pt x="322" y="258"/>
                  </a:lnTo>
                  <a:lnTo>
                    <a:pt x="304" y="258"/>
                  </a:lnTo>
                  <a:close/>
                  <a:moveTo>
                    <a:pt x="226" y="70"/>
                  </a:moveTo>
                  <a:lnTo>
                    <a:pt x="226" y="70"/>
                  </a:lnTo>
                  <a:lnTo>
                    <a:pt x="226" y="70"/>
                  </a:lnTo>
                  <a:lnTo>
                    <a:pt x="236" y="70"/>
                  </a:lnTo>
                  <a:lnTo>
                    <a:pt x="236" y="82"/>
                  </a:lnTo>
                  <a:lnTo>
                    <a:pt x="226" y="82"/>
                  </a:lnTo>
                  <a:lnTo>
                    <a:pt x="226" y="70"/>
                  </a:lnTo>
                  <a:lnTo>
                    <a:pt x="226" y="70"/>
                  </a:lnTo>
                  <a:close/>
                  <a:moveTo>
                    <a:pt x="162" y="170"/>
                  </a:moveTo>
                  <a:lnTo>
                    <a:pt x="162" y="170"/>
                  </a:lnTo>
                  <a:lnTo>
                    <a:pt x="162" y="176"/>
                  </a:lnTo>
                  <a:lnTo>
                    <a:pt x="162" y="176"/>
                  </a:lnTo>
                  <a:lnTo>
                    <a:pt x="152" y="178"/>
                  </a:lnTo>
                  <a:lnTo>
                    <a:pt x="146" y="180"/>
                  </a:lnTo>
                  <a:lnTo>
                    <a:pt x="140" y="182"/>
                  </a:lnTo>
                  <a:lnTo>
                    <a:pt x="138" y="186"/>
                  </a:lnTo>
                  <a:lnTo>
                    <a:pt x="138" y="256"/>
                  </a:lnTo>
                  <a:lnTo>
                    <a:pt x="130" y="256"/>
                  </a:lnTo>
                  <a:lnTo>
                    <a:pt x="130" y="178"/>
                  </a:lnTo>
                  <a:lnTo>
                    <a:pt x="130" y="152"/>
                  </a:lnTo>
                  <a:lnTo>
                    <a:pt x="162" y="152"/>
                  </a:lnTo>
                  <a:lnTo>
                    <a:pt x="162" y="170"/>
                  </a:lnTo>
                  <a:close/>
                  <a:moveTo>
                    <a:pt x="204" y="256"/>
                  </a:moveTo>
                  <a:lnTo>
                    <a:pt x="204" y="256"/>
                  </a:lnTo>
                  <a:lnTo>
                    <a:pt x="194" y="256"/>
                  </a:lnTo>
                  <a:lnTo>
                    <a:pt x="196" y="186"/>
                  </a:lnTo>
                  <a:lnTo>
                    <a:pt x="196" y="186"/>
                  </a:lnTo>
                  <a:lnTo>
                    <a:pt x="194" y="182"/>
                  </a:lnTo>
                  <a:lnTo>
                    <a:pt x="188" y="180"/>
                  </a:lnTo>
                  <a:lnTo>
                    <a:pt x="182" y="178"/>
                  </a:lnTo>
                  <a:lnTo>
                    <a:pt x="172" y="176"/>
                  </a:lnTo>
                  <a:lnTo>
                    <a:pt x="172" y="170"/>
                  </a:lnTo>
                  <a:lnTo>
                    <a:pt x="172" y="170"/>
                  </a:lnTo>
                  <a:lnTo>
                    <a:pt x="172" y="152"/>
                  </a:lnTo>
                  <a:lnTo>
                    <a:pt x="204" y="152"/>
                  </a:lnTo>
                  <a:lnTo>
                    <a:pt x="204" y="256"/>
                  </a:lnTo>
                  <a:close/>
                  <a:moveTo>
                    <a:pt x="204" y="82"/>
                  </a:moveTo>
                  <a:lnTo>
                    <a:pt x="204" y="82"/>
                  </a:lnTo>
                  <a:lnTo>
                    <a:pt x="194" y="82"/>
                  </a:lnTo>
                  <a:lnTo>
                    <a:pt x="194" y="70"/>
                  </a:lnTo>
                  <a:lnTo>
                    <a:pt x="204" y="70"/>
                  </a:lnTo>
                  <a:lnTo>
                    <a:pt x="204" y="82"/>
                  </a:lnTo>
                  <a:close/>
                  <a:moveTo>
                    <a:pt x="266" y="172"/>
                  </a:moveTo>
                  <a:lnTo>
                    <a:pt x="264" y="172"/>
                  </a:lnTo>
                  <a:lnTo>
                    <a:pt x="264" y="176"/>
                  </a:lnTo>
                  <a:lnTo>
                    <a:pt x="264" y="176"/>
                  </a:lnTo>
                  <a:lnTo>
                    <a:pt x="252" y="178"/>
                  </a:lnTo>
                  <a:lnTo>
                    <a:pt x="244" y="180"/>
                  </a:lnTo>
                  <a:lnTo>
                    <a:pt x="238" y="182"/>
                  </a:lnTo>
                  <a:lnTo>
                    <a:pt x="234" y="186"/>
                  </a:lnTo>
                  <a:lnTo>
                    <a:pt x="234" y="256"/>
                  </a:lnTo>
                  <a:lnTo>
                    <a:pt x="226" y="256"/>
                  </a:lnTo>
                  <a:lnTo>
                    <a:pt x="226" y="152"/>
                  </a:lnTo>
                  <a:lnTo>
                    <a:pt x="226" y="152"/>
                  </a:lnTo>
                  <a:lnTo>
                    <a:pt x="258" y="154"/>
                  </a:lnTo>
                  <a:lnTo>
                    <a:pt x="258" y="154"/>
                  </a:lnTo>
                  <a:lnTo>
                    <a:pt x="264" y="156"/>
                  </a:lnTo>
                  <a:lnTo>
                    <a:pt x="266" y="160"/>
                  </a:lnTo>
                  <a:lnTo>
                    <a:pt x="266" y="172"/>
                  </a:lnTo>
                  <a:close/>
                </a:path>
              </a:pathLst>
            </a:custGeom>
            <a:solidFill>
              <a:srgbClr val="BED50F"/>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69" name="TextBox 168"/>
            <p:cNvSpPr txBox="1"/>
            <p:nvPr/>
          </p:nvSpPr>
          <p:spPr bwMode="auto">
            <a:xfrm>
              <a:off x="2830377" y="5669941"/>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Upgrading </a:t>
              </a:r>
              <a:br>
                <a:rPr lang="en-US" sz="750">
                  <a:solidFill>
                    <a:srgbClr val="404040"/>
                  </a:solidFill>
                </a:rPr>
              </a:br>
              <a:r>
                <a:rPr lang="en-US" sz="750">
                  <a:solidFill>
                    <a:srgbClr val="404040"/>
                  </a:solidFill>
                </a:rPr>
                <a:t>bitumen</a:t>
              </a:r>
              <a:endParaRPr lang="en-US" sz="750" dirty="0">
                <a:solidFill>
                  <a:srgbClr val="404040"/>
                </a:solidFill>
              </a:endParaRPr>
            </a:p>
          </p:txBody>
        </p:sp>
        <p:grpSp>
          <p:nvGrpSpPr>
            <p:cNvPr id="99" name="Group 98"/>
            <p:cNvGrpSpPr>
              <a:grpSpLocks noChangeAspect="1"/>
            </p:cNvGrpSpPr>
            <p:nvPr/>
          </p:nvGrpSpPr>
          <p:grpSpPr>
            <a:xfrm>
              <a:off x="7885318" y="5327771"/>
              <a:ext cx="485136" cy="250851"/>
              <a:chOff x="6932613" y="5324475"/>
              <a:chExt cx="650875" cy="336550"/>
            </a:xfrm>
            <a:solidFill>
              <a:srgbClr val="89CFDC"/>
            </a:solidFill>
          </p:grpSpPr>
          <p:sp>
            <p:nvSpPr>
              <p:cNvPr id="100" name="Freeform 46"/>
              <p:cNvSpPr>
                <a:spLocks/>
              </p:cNvSpPr>
              <p:nvPr/>
            </p:nvSpPr>
            <p:spPr bwMode="auto">
              <a:xfrm>
                <a:off x="6932613" y="5324475"/>
                <a:ext cx="485775" cy="336550"/>
              </a:xfrm>
              <a:custGeom>
                <a:avLst/>
                <a:gdLst>
                  <a:gd name="T0" fmla="*/ 206 w 306"/>
                  <a:gd name="T1" fmla="*/ 14 h 212"/>
                  <a:gd name="T2" fmla="*/ 206 w 306"/>
                  <a:gd name="T3" fmla="*/ 14 h 212"/>
                  <a:gd name="T4" fmla="*/ 202 w 306"/>
                  <a:gd name="T5" fmla="*/ 12 h 212"/>
                  <a:gd name="T6" fmla="*/ 196 w 306"/>
                  <a:gd name="T7" fmla="*/ 14 h 212"/>
                  <a:gd name="T8" fmla="*/ 130 w 306"/>
                  <a:gd name="T9" fmla="*/ 48 h 212"/>
                  <a:gd name="T10" fmla="*/ 134 w 306"/>
                  <a:gd name="T11" fmla="*/ 20 h 212"/>
                  <a:gd name="T12" fmla="*/ 142 w 306"/>
                  <a:gd name="T13" fmla="*/ 20 h 212"/>
                  <a:gd name="T14" fmla="*/ 142 w 306"/>
                  <a:gd name="T15" fmla="*/ 0 h 212"/>
                  <a:gd name="T16" fmla="*/ 134 w 306"/>
                  <a:gd name="T17" fmla="*/ 0 h 212"/>
                  <a:gd name="T18" fmla="*/ 30 w 306"/>
                  <a:gd name="T19" fmla="*/ 4 h 212"/>
                  <a:gd name="T20" fmla="*/ 28 w 306"/>
                  <a:gd name="T21" fmla="*/ 4 h 212"/>
                  <a:gd name="T22" fmla="*/ 28 w 306"/>
                  <a:gd name="T23" fmla="*/ 24 h 212"/>
                  <a:gd name="T24" fmla="*/ 32 w 306"/>
                  <a:gd name="T25" fmla="*/ 22 h 212"/>
                  <a:gd name="T26" fmla="*/ 34 w 306"/>
                  <a:gd name="T27" fmla="*/ 128 h 212"/>
                  <a:gd name="T28" fmla="*/ 34 w 306"/>
                  <a:gd name="T29" fmla="*/ 128 h 212"/>
                  <a:gd name="T30" fmla="*/ 42 w 306"/>
                  <a:gd name="T31" fmla="*/ 128 h 212"/>
                  <a:gd name="T32" fmla="*/ 42 w 306"/>
                  <a:gd name="T33" fmla="*/ 128 h 212"/>
                  <a:gd name="T34" fmla="*/ 40 w 306"/>
                  <a:gd name="T35" fmla="*/ 134 h 212"/>
                  <a:gd name="T36" fmla="*/ 40 w 306"/>
                  <a:gd name="T37" fmla="*/ 134 h 212"/>
                  <a:gd name="T38" fmla="*/ 40 w 306"/>
                  <a:gd name="T39" fmla="*/ 136 h 212"/>
                  <a:gd name="T40" fmla="*/ 48 w 306"/>
                  <a:gd name="T41" fmla="*/ 142 h 212"/>
                  <a:gd name="T42" fmla="*/ 50 w 306"/>
                  <a:gd name="T43" fmla="*/ 142 h 212"/>
                  <a:gd name="T44" fmla="*/ 58 w 306"/>
                  <a:gd name="T45" fmla="*/ 142 h 212"/>
                  <a:gd name="T46" fmla="*/ 58 w 306"/>
                  <a:gd name="T47" fmla="*/ 154 h 212"/>
                  <a:gd name="T48" fmla="*/ 20 w 306"/>
                  <a:gd name="T49" fmla="*/ 156 h 212"/>
                  <a:gd name="T50" fmla="*/ 0 w 306"/>
                  <a:gd name="T51" fmla="*/ 196 h 212"/>
                  <a:gd name="T52" fmla="*/ 12 w 306"/>
                  <a:gd name="T53" fmla="*/ 212 h 212"/>
                  <a:gd name="T54" fmla="*/ 252 w 306"/>
                  <a:gd name="T55" fmla="*/ 206 h 212"/>
                  <a:gd name="T56" fmla="*/ 264 w 306"/>
                  <a:gd name="T57" fmla="*/ 188 h 212"/>
                  <a:gd name="T58" fmla="*/ 238 w 306"/>
                  <a:gd name="T59" fmla="*/ 150 h 212"/>
                  <a:gd name="T60" fmla="*/ 210 w 306"/>
                  <a:gd name="T61" fmla="*/ 152 h 212"/>
                  <a:gd name="T62" fmla="*/ 210 w 306"/>
                  <a:gd name="T63" fmla="*/ 136 h 212"/>
                  <a:gd name="T64" fmla="*/ 226 w 306"/>
                  <a:gd name="T65" fmla="*/ 136 h 212"/>
                  <a:gd name="T66" fmla="*/ 246 w 306"/>
                  <a:gd name="T67" fmla="*/ 110 h 212"/>
                  <a:gd name="T68" fmla="*/ 220 w 306"/>
                  <a:gd name="T69" fmla="*/ 56 h 212"/>
                  <a:gd name="T70" fmla="*/ 220 w 306"/>
                  <a:gd name="T71" fmla="*/ 56 h 212"/>
                  <a:gd name="T72" fmla="*/ 170 w 306"/>
                  <a:gd name="T73" fmla="*/ 56 h 212"/>
                  <a:gd name="T74" fmla="*/ 148 w 306"/>
                  <a:gd name="T75" fmla="*/ 58 h 212"/>
                  <a:gd name="T76" fmla="*/ 202 w 306"/>
                  <a:gd name="T77" fmla="*/ 28 h 212"/>
                  <a:gd name="T78" fmla="*/ 270 w 306"/>
                  <a:gd name="T79" fmla="*/ 58 h 212"/>
                  <a:gd name="T80" fmla="*/ 270 w 306"/>
                  <a:gd name="T81" fmla="*/ 58 h 212"/>
                  <a:gd name="T82" fmla="*/ 270 w 306"/>
                  <a:gd name="T83" fmla="*/ 58 h 212"/>
                  <a:gd name="T84" fmla="*/ 278 w 306"/>
                  <a:gd name="T85" fmla="*/ 62 h 212"/>
                  <a:gd name="T86" fmla="*/ 286 w 306"/>
                  <a:gd name="T87" fmla="*/ 64 h 212"/>
                  <a:gd name="T88" fmla="*/ 286 w 306"/>
                  <a:gd name="T89" fmla="*/ 64 h 212"/>
                  <a:gd name="T90" fmla="*/ 294 w 306"/>
                  <a:gd name="T91" fmla="*/ 62 h 212"/>
                  <a:gd name="T92" fmla="*/ 300 w 306"/>
                  <a:gd name="T93" fmla="*/ 58 h 212"/>
                  <a:gd name="T94" fmla="*/ 306 w 306"/>
                  <a:gd name="T95" fmla="*/ 50 h 212"/>
                  <a:gd name="T96" fmla="*/ 306 w 306"/>
                  <a:gd name="T97" fmla="*/ 42 h 212"/>
                  <a:gd name="T98" fmla="*/ 306 w 306"/>
                  <a:gd name="T99" fmla="*/ 42 h 212"/>
                  <a:gd name="T100" fmla="*/ 306 w 306"/>
                  <a:gd name="T101" fmla="*/ 42 h 212"/>
                  <a:gd name="T102" fmla="*/ 274 w 306"/>
                  <a:gd name="T103" fmla="*/ 44 h 212"/>
                  <a:gd name="T104" fmla="*/ 206 w 306"/>
                  <a:gd name="T105" fmla="*/ 1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6" h="212">
                    <a:moveTo>
                      <a:pt x="206" y="14"/>
                    </a:moveTo>
                    <a:lnTo>
                      <a:pt x="206" y="14"/>
                    </a:lnTo>
                    <a:lnTo>
                      <a:pt x="202" y="12"/>
                    </a:lnTo>
                    <a:lnTo>
                      <a:pt x="196" y="14"/>
                    </a:lnTo>
                    <a:lnTo>
                      <a:pt x="130" y="48"/>
                    </a:lnTo>
                    <a:lnTo>
                      <a:pt x="134" y="20"/>
                    </a:lnTo>
                    <a:lnTo>
                      <a:pt x="142" y="20"/>
                    </a:lnTo>
                    <a:lnTo>
                      <a:pt x="142" y="0"/>
                    </a:lnTo>
                    <a:lnTo>
                      <a:pt x="134" y="0"/>
                    </a:lnTo>
                    <a:lnTo>
                      <a:pt x="30" y="4"/>
                    </a:lnTo>
                    <a:lnTo>
                      <a:pt x="28" y="4"/>
                    </a:lnTo>
                    <a:lnTo>
                      <a:pt x="28" y="24"/>
                    </a:lnTo>
                    <a:lnTo>
                      <a:pt x="32" y="22"/>
                    </a:lnTo>
                    <a:lnTo>
                      <a:pt x="34" y="128"/>
                    </a:lnTo>
                    <a:lnTo>
                      <a:pt x="34" y="128"/>
                    </a:lnTo>
                    <a:lnTo>
                      <a:pt x="42" y="128"/>
                    </a:lnTo>
                    <a:lnTo>
                      <a:pt x="42" y="128"/>
                    </a:lnTo>
                    <a:lnTo>
                      <a:pt x="40" y="134"/>
                    </a:lnTo>
                    <a:lnTo>
                      <a:pt x="40" y="134"/>
                    </a:lnTo>
                    <a:lnTo>
                      <a:pt x="40" y="136"/>
                    </a:lnTo>
                    <a:lnTo>
                      <a:pt x="48" y="142"/>
                    </a:lnTo>
                    <a:lnTo>
                      <a:pt x="50" y="142"/>
                    </a:lnTo>
                    <a:lnTo>
                      <a:pt x="58" y="142"/>
                    </a:lnTo>
                    <a:lnTo>
                      <a:pt x="58" y="154"/>
                    </a:lnTo>
                    <a:lnTo>
                      <a:pt x="20" y="156"/>
                    </a:lnTo>
                    <a:lnTo>
                      <a:pt x="0" y="196"/>
                    </a:lnTo>
                    <a:lnTo>
                      <a:pt x="12" y="212"/>
                    </a:lnTo>
                    <a:lnTo>
                      <a:pt x="252" y="206"/>
                    </a:lnTo>
                    <a:lnTo>
                      <a:pt x="264" y="188"/>
                    </a:lnTo>
                    <a:lnTo>
                      <a:pt x="238" y="150"/>
                    </a:lnTo>
                    <a:lnTo>
                      <a:pt x="210" y="152"/>
                    </a:lnTo>
                    <a:lnTo>
                      <a:pt x="210" y="136"/>
                    </a:lnTo>
                    <a:lnTo>
                      <a:pt x="226" y="136"/>
                    </a:lnTo>
                    <a:lnTo>
                      <a:pt x="246" y="110"/>
                    </a:lnTo>
                    <a:lnTo>
                      <a:pt x="220" y="56"/>
                    </a:lnTo>
                    <a:lnTo>
                      <a:pt x="220" y="56"/>
                    </a:lnTo>
                    <a:lnTo>
                      <a:pt x="170" y="56"/>
                    </a:lnTo>
                    <a:lnTo>
                      <a:pt x="148" y="58"/>
                    </a:lnTo>
                    <a:lnTo>
                      <a:pt x="202" y="28"/>
                    </a:lnTo>
                    <a:lnTo>
                      <a:pt x="270" y="58"/>
                    </a:lnTo>
                    <a:lnTo>
                      <a:pt x="270" y="58"/>
                    </a:lnTo>
                    <a:lnTo>
                      <a:pt x="270" y="58"/>
                    </a:lnTo>
                    <a:lnTo>
                      <a:pt x="278" y="62"/>
                    </a:lnTo>
                    <a:lnTo>
                      <a:pt x="286" y="64"/>
                    </a:lnTo>
                    <a:lnTo>
                      <a:pt x="286" y="64"/>
                    </a:lnTo>
                    <a:lnTo>
                      <a:pt x="294" y="62"/>
                    </a:lnTo>
                    <a:lnTo>
                      <a:pt x="300" y="58"/>
                    </a:lnTo>
                    <a:lnTo>
                      <a:pt x="306" y="50"/>
                    </a:lnTo>
                    <a:lnTo>
                      <a:pt x="306" y="42"/>
                    </a:lnTo>
                    <a:lnTo>
                      <a:pt x="306" y="42"/>
                    </a:lnTo>
                    <a:lnTo>
                      <a:pt x="306" y="42"/>
                    </a:lnTo>
                    <a:lnTo>
                      <a:pt x="274" y="44"/>
                    </a:lnTo>
                    <a:lnTo>
                      <a:pt x="206" y="14"/>
                    </a:lnTo>
                    <a:close/>
                  </a:path>
                </a:pathLst>
              </a:custGeom>
              <a:solidFill>
                <a:srgbClr val="BED5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01" name="Freeform 47"/>
              <p:cNvSpPr>
                <a:spLocks/>
              </p:cNvSpPr>
              <p:nvPr/>
            </p:nvSpPr>
            <p:spPr bwMode="auto">
              <a:xfrm>
                <a:off x="7456488" y="5384800"/>
                <a:ext cx="44450" cy="263525"/>
              </a:xfrm>
              <a:custGeom>
                <a:avLst/>
                <a:gdLst>
                  <a:gd name="T0" fmla="*/ 28 w 28"/>
                  <a:gd name="T1" fmla="*/ 114 h 166"/>
                  <a:gd name="T2" fmla="*/ 22 w 28"/>
                  <a:gd name="T3" fmla="*/ 94 h 166"/>
                  <a:gd name="T4" fmla="*/ 22 w 28"/>
                  <a:gd name="T5" fmla="*/ 88 h 166"/>
                  <a:gd name="T6" fmla="*/ 18 w 28"/>
                  <a:gd name="T7" fmla="*/ 64 h 166"/>
                  <a:gd name="T8" fmla="*/ 18 w 28"/>
                  <a:gd name="T9" fmla="*/ 64 h 166"/>
                  <a:gd name="T10" fmla="*/ 18 w 28"/>
                  <a:gd name="T11" fmla="*/ 62 h 166"/>
                  <a:gd name="T12" fmla="*/ 18 w 28"/>
                  <a:gd name="T13" fmla="*/ 62 h 166"/>
                  <a:gd name="T14" fmla="*/ 16 w 28"/>
                  <a:gd name="T15" fmla="*/ 28 h 166"/>
                  <a:gd name="T16" fmla="*/ 16 w 28"/>
                  <a:gd name="T17" fmla="*/ 26 h 166"/>
                  <a:gd name="T18" fmla="*/ 16 w 28"/>
                  <a:gd name="T19" fmla="*/ 26 h 166"/>
                  <a:gd name="T20" fmla="*/ 16 w 28"/>
                  <a:gd name="T21" fmla="*/ 0 h 166"/>
                  <a:gd name="T22" fmla="*/ 4 w 28"/>
                  <a:gd name="T23" fmla="*/ 14 h 166"/>
                  <a:gd name="T24" fmla="*/ 2 w 28"/>
                  <a:gd name="T25" fmla="*/ 28 h 166"/>
                  <a:gd name="T26" fmla="*/ 2 w 28"/>
                  <a:gd name="T27" fmla="*/ 28 h 166"/>
                  <a:gd name="T28" fmla="*/ 0 w 28"/>
                  <a:gd name="T29" fmla="*/ 28 h 166"/>
                  <a:gd name="T30" fmla="*/ 2 w 28"/>
                  <a:gd name="T31" fmla="*/ 30 h 166"/>
                  <a:gd name="T32" fmla="*/ 2 w 28"/>
                  <a:gd name="T33" fmla="*/ 32 h 166"/>
                  <a:gd name="T34" fmla="*/ 4 w 28"/>
                  <a:gd name="T35" fmla="*/ 60 h 166"/>
                  <a:gd name="T36" fmla="*/ 6 w 28"/>
                  <a:gd name="T37" fmla="*/ 64 h 166"/>
                  <a:gd name="T38" fmla="*/ 4 w 28"/>
                  <a:gd name="T39" fmla="*/ 64 h 166"/>
                  <a:gd name="T40" fmla="*/ 6 w 28"/>
                  <a:gd name="T41" fmla="*/ 78 h 166"/>
                  <a:gd name="T42" fmla="*/ 6 w 28"/>
                  <a:gd name="T43" fmla="*/ 88 h 166"/>
                  <a:gd name="T44" fmla="*/ 8 w 28"/>
                  <a:gd name="T45" fmla="*/ 90 h 166"/>
                  <a:gd name="T46" fmla="*/ 8 w 28"/>
                  <a:gd name="T47" fmla="*/ 90 h 166"/>
                  <a:gd name="T48" fmla="*/ 8 w 28"/>
                  <a:gd name="T49" fmla="*/ 90 h 166"/>
                  <a:gd name="T50" fmla="*/ 10 w 28"/>
                  <a:gd name="T51" fmla="*/ 102 h 166"/>
                  <a:gd name="T52" fmla="*/ 10 w 28"/>
                  <a:gd name="T53" fmla="*/ 116 h 166"/>
                  <a:gd name="T54" fmla="*/ 12 w 28"/>
                  <a:gd name="T55" fmla="*/ 116 h 166"/>
                  <a:gd name="T56" fmla="*/ 14 w 28"/>
                  <a:gd name="T57" fmla="*/ 140 h 166"/>
                  <a:gd name="T58" fmla="*/ 12 w 28"/>
                  <a:gd name="T59" fmla="*/ 166 h 166"/>
                  <a:gd name="T60" fmla="*/ 22 w 28"/>
                  <a:gd name="T61" fmla="*/ 166 h 166"/>
                  <a:gd name="T62" fmla="*/ 28 w 28"/>
                  <a:gd name="T63" fmla="*/ 140 h 166"/>
                  <a:gd name="T64" fmla="*/ 26 w 28"/>
                  <a:gd name="T65" fmla="*/ 132 h 166"/>
                  <a:gd name="T66" fmla="*/ 26 w 28"/>
                  <a:gd name="T67" fmla="*/ 114 h 166"/>
                  <a:gd name="T68" fmla="*/ 28 w 28"/>
                  <a:gd name="T69" fmla="*/ 11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166">
                    <a:moveTo>
                      <a:pt x="28" y="114"/>
                    </a:moveTo>
                    <a:lnTo>
                      <a:pt x="28" y="114"/>
                    </a:lnTo>
                    <a:lnTo>
                      <a:pt x="24" y="104"/>
                    </a:lnTo>
                    <a:lnTo>
                      <a:pt x="22" y="94"/>
                    </a:lnTo>
                    <a:lnTo>
                      <a:pt x="22" y="88"/>
                    </a:lnTo>
                    <a:lnTo>
                      <a:pt x="22" y="88"/>
                    </a:lnTo>
                    <a:lnTo>
                      <a:pt x="20" y="74"/>
                    </a:lnTo>
                    <a:lnTo>
                      <a:pt x="18" y="64"/>
                    </a:lnTo>
                    <a:lnTo>
                      <a:pt x="18" y="64"/>
                    </a:lnTo>
                    <a:lnTo>
                      <a:pt x="18" y="64"/>
                    </a:lnTo>
                    <a:lnTo>
                      <a:pt x="18" y="64"/>
                    </a:lnTo>
                    <a:lnTo>
                      <a:pt x="18" y="62"/>
                    </a:lnTo>
                    <a:lnTo>
                      <a:pt x="18" y="62"/>
                    </a:lnTo>
                    <a:lnTo>
                      <a:pt x="18" y="62"/>
                    </a:lnTo>
                    <a:lnTo>
                      <a:pt x="18" y="62"/>
                    </a:lnTo>
                    <a:lnTo>
                      <a:pt x="16" y="28"/>
                    </a:lnTo>
                    <a:lnTo>
                      <a:pt x="16" y="28"/>
                    </a:lnTo>
                    <a:lnTo>
                      <a:pt x="16" y="26"/>
                    </a:lnTo>
                    <a:lnTo>
                      <a:pt x="16" y="26"/>
                    </a:lnTo>
                    <a:lnTo>
                      <a:pt x="16" y="26"/>
                    </a:lnTo>
                    <a:lnTo>
                      <a:pt x="16" y="26"/>
                    </a:lnTo>
                    <a:lnTo>
                      <a:pt x="16" y="0"/>
                    </a:lnTo>
                    <a:lnTo>
                      <a:pt x="4" y="14"/>
                    </a:lnTo>
                    <a:lnTo>
                      <a:pt x="4" y="14"/>
                    </a:lnTo>
                    <a:lnTo>
                      <a:pt x="4" y="24"/>
                    </a:lnTo>
                    <a:lnTo>
                      <a:pt x="2" y="28"/>
                    </a:lnTo>
                    <a:lnTo>
                      <a:pt x="2" y="28"/>
                    </a:lnTo>
                    <a:lnTo>
                      <a:pt x="2" y="28"/>
                    </a:lnTo>
                    <a:lnTo>
                      <a:pt x="0" y="28"/>
                    </a:lnTo>
                    <a:lnTo>
                      <a:pt x="0" y="28"/>
                    </a:lnTo>
                    <a:lnTo>
                      <a:pt x="2" y="30"/>
                    </a:lnTo>
                    <a:lnTo>
                      <a:pt x="2" y="30"/>
                    </a:lnTo>
                    <a:lnTo>
                      <a:pt x="2" y="30"/>
                    </a:lnTo>
                    <a:lnTo>
                      <a:pt x="2" y="32"/>
                    </a:lnTo>
                    <a:lnTo>
                      <a:pt x="2" y="32"/>
                    </a:lnTo>
                    <a:lnTo>
                      <a:pt x="4" y="60"/>
                    </a:lnTo>
                    <a:lnTo>
                      <a:pt x="4" y="60"/>
                    </a:lnTo>
                    <a:lnTo>
                      <a:pt x="6" y="64"/>
                    </a:lnTo>
                    <a:lnTo>
                      <a:pt x="6" y="64"/>
                    </a:lnTo>
                    <a:lnTo>
                      <a:pt x="4" y="64"/>
                    </a:lnTo>
                    <a:lnTo>
                      <a:pt x="4" y="64"/>
                    </a:lnTo>
                    <a:lnTo>
                      <a:pt x="6" y="78"/>
                    </a:lnTo>
                    <a:lnTo>
                      <a:pt x="6" y="88"/>
                    </a:lnTo>
                    <a:lnTo>
                      <a:pt x="6" y="88"/>
                    </a:lnTo>
                    <a:lnTo>
                      <a:pt x="6" y="90"/>
                    </a:lnTo>
                    <a:lnTo>
                      <a:pt x="8" y="90"/>
                    </a:lnTo>
                    <a:lnTo>
                      <a:pt x="8" y="90"/>
                    </a:lnTo>
                    <a:lnTo>
                      <a:pt x="8" y="90"/>
                    </a:lnTo>
                    <a:lnTo>
                      <a:pt x="8" y="90"/>
                    </a:lnTo>
                    <a:lnTo>
                      <a:pt x="8" y="90"/>
                    </a:lnTo>
                    <a:lnTo>
                      <a:pt x="8" y="90"/>
                    </a:lnTo>
                    <a:lnTo>
                      <a:pt x="10" y="102"/>
                    </a:lnTo>
                    <a:lnTo>
                      <a:pt x="10" y="110"/>
                    </a:lnTo>
                    <a:lnTo>
                      <a:pt x="10" y="116"/>
                    </a:lnTo>
                    <a:lnTo>
                      <a:pt x="12" y="116"/>
                    </a:lnTo>
                    <a:lnTo>
                      <a:pt x="12" y="116"/>
                    </a:lnTo>
                    <a:lnTo>
                      <a:pt x="14" y="132"/>
                    </a:lnTo>
                    <a:lnTo>
                      <a:pt x="14" y="140"/>
                    </a:lnTo>
                    <a:lnTo>
                      <a:pt x="14" y="140"/>
                    </a:lnTo>
                    <a:lnTo>
                      <a:pt x="12" y="166"/>
                    </a:lnTo>
                    <a:lnTo>
                      <a:pt x="18" y="166"/>
                    </a:lnTo>
                    <a:lnTo>
                      <a:pt x="22" y="166"/>
                    </a:lnTo>
                    <a:lnTo>
                      <a:pt x="26" y="166"/>
                    </a:lnTo>
                    <a:lnTo>
                      <a:pt x="28" y="140"/>
                    </a:lnTo>
                    <a:lnTo>
                      <a:pt x="28" y="140"/>
                    </a:lnTo>
                    <a:lnTo>
                      <a:pt x="26" y="132"/>
                    </a:lnTo>
                    <a:lnTo>
                      <a:pt x="26" y="124"/>
                    </a:lnTo>
                    <a:lnTo>
                      <a:pt x="26" y="114"/>
                    </a:lnTo>
                    <a:lnTo>
                      <a:pt x="28" y="114"/>
                    </a:lnTo>
                    <a:lnTo>
                      <a:pt x="28" y="114"/>
                    </a:lnTo>
                    <a:close/>
                  </a:path>
                </a:pathLst>
              </a:custGeom>
              <a:solidFill>
                <a:srgbClr val="BED5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02" name="Freeform 48"/>
              <p:cNvSpPr>
                <a:spLocks/>
              </p:cNvSpPr>
              <p:nvPr/>
            </p:nvSpPr>
            <p:spPr bwMode="auto">
              <a:xfrm>
                <a:off x="7500939" y="5349875"/>
                <a:ext cx="82549" cy="298450"/>
              </a:xfrm>
              <a:custGeom>
                <a:avLst/>
                <a:gdLst>
                  <a:gd name="T0" fmla="*/ 42 w 52"/>
                  <a:gd name="T1" fmla="*/ 104 h 188"/>
                  <a:gd name="T2" fmla="*/ 42 w 52"/>
                  <a:gd name="T3" fmla="*/ 82 h 188"/>
                  <a:gd name="T4" fmla="*/ 42 w 52"/>
                  <a:gd name="T5" fmla="*/ 80 h 188"/>
                  <a:gd name="T6" fmla="*/ 42 w 52"/>
                  <a:gd name="T7" fmla="*/ 78 h 188"/>
                  <a:gd name="T8" fmla="*/ 40 w 52"/>
                  <a:gd name="T9" fmla="*/ 72 h 188"/>
                  <a:gd name="T10" fmla="*/ 42 w 52"/>
                  <a:gd name="T11" fmla="*/ 64 h 188"/>
                  <a:gd name="T12" fmla="*/ 38 w 52"/>
                  <a:gd name="T13" fmla="*/ 54 h 188"/>
                  <a:gd name="T14" fmla="*/ 46 w 52"/>
                  <a:gd name="T15" fmla="*/ 30 h 188"/>
                  <a:gd name="T16" fmla="*/ 46 w 52"/>
                  <a:gd name="T17" fmla="*/ 24 h 188"/>
                  <a:gd name="T18" fmla="*/ 40 w 52"/>
                  <a:gd name="T19" fmla="*/ 36 h 188"/>
                  <a:gd name="T20" fmla="*/ 38 w 52"/>
                  <a:gd name="T21" fmla="*/ 8 h 188"/>
                  <a:gd name="T22" fmla="*/ 32 w 52"/>
                  <a:gd name="T23" fmla="*/ 44 h 188"/>
                  <a:gd name="T24" fmla="*/ 28 w 52"/>
                  <a:gd name="T25" fmla="*/ 0 h 188"/>
                  <a:gd name="T26" fmla="*/ 26 w 52"/>
                  <a:gd name="T27" fmla="*/ 20 h 188"/>
                  <a:gd name="T28" fmla="*/ 16 w 52"/>
                  <a:gd name="T29" fmla="*/ 2 h 188"/>
                  <a:gd name="T30" fmla="*/ 20 w 52"/>
                  <a:gd name="T31" fmla="*/ 20 h 188"/>
                  <a:gd name="T32" fmla="*/ 10 w 52"/>
                  <a:gd name="T33" fmla="*/ 16 h 188"/>
                  <a:gd name="T34" fmla="*/ 22 w 52"/>
                  <a:gd name="T35" fmla="*/ 44 h 188"/>
                  <a:gd name="T36" fmla="*/ 16 w 52"/>
                  <a:gd name="T37" fmla="*/ 34 h 188"/>
                  <a:gd name="T38" fmla="*/ 0 w 52"/>
                  <a:gd name="T39" fmla="*/ 26 h 188"/>
                  <a:gd name="T40" fmla="*/ 10 w 52"/>
                  <a:gd name="T41" fmla="*/ 34 h 188"/>
                  <a:gd name="T42" fmla="*/ 18 w 52"/>
                  <a:gd name="T43" fmla="*/ 48 h 188"/>
                  <a:gd name="T44" fmla="*/ 20 w 52"/>
                  <a:gd name="T45" fmla="*/ 54 h 188"/>
                  <a:gd name="T46" fmla="*/ 12 w 52"/>
                  <a:gd name="T47" fmla="*/ 52 h 188"/>
                  <a:gd name="T48" fmla="*/ 2 w 52"/>
                  <a:gd name="T49" fmla="*/ 54 h 188"/>
                  <a:gd name="T50" fmla="*/ 18 w 52"/>
                  <a:gd name="T51" fmla="*/ 62 h 188"/>
                  <a:gd name="T52" fmla="*/ 24 w 52"/>
                  <a:gd name="T53" fmla="*/ 68 h 188"/>
                  <a:gd name="T54" fmla="*/ 14 w 52"/>
                  <a:gd name="T55" fmla="*/ 60 h 188"/>
                  <a:gd name="T56" fmla="*/ 14 w 52"/>
                  <a:gd name="T57" fmla="*/ 60 h 188"/>
                  <a:gd name="T58" fmla="*/ 12 w 52"/>
                  <a:gd name="T59" fmla="*/ 76 h 188"/>
                  <a:gd name="T60" fmla="*/ 14 w 52"/>
                  <a:gd name="T61" fmla="*/ 78 h 188"/>
                  <a:gd name="T62" fmla="*/ 28 w 52"/>
                  <a:gd name="T63" fmla="*/ 102 h 188"/>
                  <a:gd name="T64" fmla="*/ 28 w 52"/>
                  <a:gd name="T65" fmla="*/ 104 h 188"/>
                  <a:gd name="T66" fmla="*/ 28 w 52"/>
                  <a:gd name="T67" fmla="*/ 128 h 188"/>
                  <a:gd name="T68" fmla="*/ 28 w 52"/>
                  <a:gd name="T69" fmla="*/ 142 h 188"/>
                  <a:gd name="T70" fmla="*/ 26 w 52"/>
                  <a:gd name="T71" fmla="*/ 150 h 188"/>
                  <a:gd name="T72" fmla="*/ 26 w 52"/>
                  <a:gd name="T73" fmla="*/ 152 h 188"/>
                  <a:gd name="T74" fmla="*/ 28 w 52"/>
                  <a:gd name="T75" fmla="*/ 166 h 188"/>
                  <a:gd name="T76" fmla="*/ 44 w 52"/>
                  <a:gd name="T77" fmla="*/ 186 h 188"/>
                  <a:gd name="T78" fmla="*/ 40 w 52"/>
                  <a:gd name="T79" fmla="*/ 170 h 188"/>
                  <a:gd name="T80" fmla="*/ 42 w 52"/>
                  <a:gd name="T81" fmla="*/ 150 h 188"/>
                  <a:gd name="T82" fmla="*/ 42 w 52"/>
                  <a:gd name="T83" fmla="*/ 138 h 188"/>
                  <a:gd name="T84" fmla="*/ 42 w 52"/>
                  <a:gd name="T85" fmla="*/ 128 h 188"/>
                  <a:gd name="T86" fmla="*/ 44 w 52"/>
                  <a:gd name="T87" fmla="*/ 128 h 188"/>
                  <a:gd name="T88" fmla="*/ 44 w 52"/>
                  <a:gd name="T89" fmla="*/ 118 h 188"/>
                  <a:gd name="T90" fmla="*/ 42 w 52"/>
                  <a:gd name="T91"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188">
                    <a:moveTo>
                      <a:pt x="42" y="108"/>
                    </a:moveTo>
                    <a:lnTo>
                      <a:pt x="42" y="104"/>
                    </a:lnTo>
                    <a:lnTo>
                      <a:pt x="42" y="104"/>
                    </a:lnTo>
                    <a:lnTo>
                      <a:pt x="42" y="104"/>
                    </a:lnTo>
                    <a:lnTo>
                      <a:pt x="42" y="82"/>
                    </a:lnTo>
                    <a:lnTo>
                      <a:pt x="42" y="82"/>
                    </a:lnTo>
                    <a:lnTo>
                      <a:pt x="42" y="80"/>
                    </a:lnTo>
                    <a:lnTo>
                      <a:pt x="42" y="80"/>
                    </a:lnTo>
                    <a:lnTo>
                      <a:pt x="42" y="80"/>
                    </a:lnTo>
                    <a:lnTo>
                      <a:pt x="44" y="78"/>
                    </a:lnTo>
                    <a:lnTo>
                      <a:pt x="44" y="78"/>
                    </a:lnTo>
                    <a:lnTo>
                      <a:pt x="42" y="78"/>
                    </a:lnTo>
                    <a:lnTo>
                      <a:pt x="42" y="78"/>
                    </a:lnTo>
                    <a:lnTo>
                      <a:pt x="42" y="78"/>
                    </a:lnTo>
                    <a:lnTo>
                      <a:pt x="40" y="72"/>
                    </a:lnTo>
                    <a:lnTo>
                      <a:pt x="40" y="72"/>
                    </a:lnTo>
                    <a:lnTo>
                      <a:pt x="42" y="64"/>
                    </a:lnTo>
                    <a:lnTo>
                      <a:pt x="42" y="64"/>
                    </a:lnTo>
                    <a:lnTo>
                      <a:pt x="38" y="68"/>
                    </a:lnTo>
                    <a:lnTo>
                      <a:pt x="38" y="68"/>
                    </a:lnTo>
                    <a:lnTo>
                      <a:pt x="38" y="54"/>
                    </a:lnTo>
                    <a:lnTo>
                      <a:pt x="38" y="54"/>
                    </a:lnTo>
                    <a:lnTo>
                      <a:pt x="42" y="42"/>
                    </a:lnTo>
                    <a:lnTo>
                      <a:pt x="46" y="30"/>
                    </a:lnTo>
                    <a:lnTo>
                      <a:pt x="52" y="20"/>
                    </a:lnTo>
                    <a:lnTo>
                      <a:pt x="52" y="20"/>
                    </a:lnTo>
                    <a:lnTo>
                      <a:pt x="46" y="24"/>
                    </a:lnTo>
                    <a:lnTo>
                      <a:pt x="42" y="30"/>
                    </a:lnTo>
                    <a:lnTo>
                      <a:pt x="40" y="36"/>
                    </a:lnTo>
                    <a:lnTo>
                      <a:pt x="40" y="36"/>
                    </a:lnTo>
                    <a:lnTo>
                      <a:pt x="38" y="18"/>
                    </a:lnTo>
                    <a:lnTo>
                      <a:pt x="38" y="8"/>
                    </a:lnTo>
                    <a:lnTo>
                      <a:pt x="38" y="8"/>
                    </a:lnTo>
                    <a:lnTo>
                      <a:pt x="34" y="24"/>
                    </a:lnTo>
                    <a:lnTo>
                      <a:pt x="34" y="42"/>
                    </a:lnTo>
                    <a:lnTo>
                      <a:pt x="32" y="44"/>
                    </a:lnTo>
                    <a:lnTo>
                      <a:pt x="32" y="44"/>
                    </a:lnTo>
                    <a:lnTo>
                      <a:pt x="32" y="22"/>
                    </a:lnTo>
                    <a:lnTo>
                      <a:pt x="28" y="0"/>
                    </a:lnTo>
                    <a:lnTo>
                      <a:pt x="28" y="0"/>
                    </a:lnTo>
                    <a:lnTo>
                      <a:pt x="26" y="10"/>
                    </a:lnTo>
                    <a:lnTo>
                      <a:pt x="26" y="20"/>
                    </a:lnTo>
                    <a:lnTo>
                      <a:pt x="26" y="20"/>
                    </a:lnTo>
                    <a:lnTo>
                      <a:pt x="20" y="6"/>
                    </a:lnTo>
                    <a:lnTo>
                      <a:pt x="16" y="2"/>
                    </a:lnTo>
                    <a:lnTo>
                      <a:pt x="10" y="0"/>
                    </a:lnTo>
                    <a:lnTo>
                      <a:pt x="20" y="20"/>
                    </a:lnTo>
                    <a:lnTo>
                      <a:pt x="20" y="20"/>
                    </a:lnTo>
                    <a:lnTo>
                      <a:pt x="16" y="18"/>
                    </a:lnTo>
                    <a:lnTo>
                      <a:pt x="10" y="16"/>
                    </a:lnTo>
                    <a:lnTo>
                      <a:pt x="10" y="16"/>
                    </a:lnTo>
                    <a:lnTo>
                      <a:pt x="14" y="22"/>
                    </a:lnTo>
                    <a:lnTo>
                      <a:pt x="18" y="28"/>
                    </a:lnTo>
                    <a:lnTo>
                      <a:pt x="22" y="44"/>
                    </a:lnTo>
                    <a:lnTo>
                      <a:pt x="22" y="44"/>
                    </a:lnTo>
                    <a:lnTo>
                      <a:pt x="18" y="38"/>
                    </a:lnTo>
                    <a:lnTo>
                      <a:pt x="16" y="34"/>
                    </a:lnTo>
                    <a:lnTo>
                      <a:pt x="8" y="28"/>
                    </a:lnTo>
                    <a:lnTo>
                      <a:pt x="2" y="26"/>
                    </a:lnTo>
                    <a:lnTo>
                      <a:pt x="0" y="26"/>
                    </a:lnTo>
                    <a:lnTo>
                      <a:pt x="0" y="26"/>
                    </a:lnTo>
                    <a:lnTo>
                      <a:pt x="10" y="34"/>
                    </a:lnTo>
                    <a:lnTo>
                      <a:pt x="10" y="34"/>
                    </a:lnTo>
                    <a:lnTo>
                      <a:pt x="12" y="38"/>
                    </a:lnTo>
                    <a:lnTo>
                      <a:pt x="18" y="48"/>
                    </a:lnTo>
                    <a:lnTo>
                      <a:pt x="18" y="48"/>
                    </a:lnTo>
                    <a:lnTo>
                      <a:pt x="18" y="48"/>
                    </a:lnTo>
                    <a:lnTo>
                      <a:pt x="18" y="48"/>
                    </a:lnTo>
                    <a:lnTo>
                      <a:pt x="20" y="54"/>
                    </a:lnTo>
                    <a:lnTo>
                      <a:pt x="20" y="54"/>
                    </a:lnTo>
                    <a:lnTo>
                      <a:pt x="20" y="54"/>
                    </a:lnTo>
                    <a:lnTo>
                      <a:pt x="12" y="52"/>
                    </a:lnTo>
                    <a:lnTo>
                      <a:pt x="8" y="50"/>
                    </a:lnTo>
                    <a:lnTo>
                      <a:pt x="2" y="54"/>
                    </a:lnTo>
                    <a:lnTo>
                      <a:pt x="2" y="54"/>
                    </a:lnTo>
                    <a:lnTo>
                      <a:pt x="8" y="54"/>
                    </a:lnTo>
                    <a:lnTo>
                      <a:pt x="14" y="56"/>
                    </a:lnTo>
                    <a:lnTo>
                      <a:pt x="18" y="62"/>
                    </a:lnTo>
                    <a:lnTo>
                      <a:pt x="22" y="66"/>
                    </a:lnTo>
                    <a:lnTo>
                      <a:pt x="22" y="66"/>
                    </a:lnTo>
                    <a:lnTo>
                      <a:pt x="24" y="68"/>
                    </a:lnTo>
                    <a:lnTo>
                      <a:pt x="24" y="68"/>
                    </a:lnTo>
                    <a:lnTo>
                      <a:pt x="18" y="64"/>
                    </a:lnTo>
                    <a:lnTo>
                      <a:pt x="14" y="60"/>
                    </a:lnTo>
                    <a:lnTo>
                      <a:pt x="14" y="60"/>
                    </a:lnTo>
                    <a:lnTo>
                      <a:pt x="14" y="60"/>
                    </a:lnTo>
                    <a:lnTo>
                      <a:pt x="14" y="60"/>
                    </a:lnTo>
                    <a:lnTo>
                      <a:pt x="22" y="78"/>
                    </a:lnTo>
                    <a:lnTo>
                      <a:pt x="22" y="78"/>
                    </a:lnTo>
                    <a:lnTo>
                      <a:pt x="12" y="76"/>
                    </a:lnTo>
                    <a:lnTo>
                      <a:pt x="10" y="76"/>
                    </a:lnTo>
                    <a:lnTo>
                      <a:pt x="14" y="78"/>
                    </a:lnTo>
                    <a:lnTo>
                      <a:pt x="14" y="78"/>
                    </a:lnTo>
                    <a:lnTo>
                      <a:pt x="22" y="88"/>
                    </a:lnTo>
                    <a:lnTo>
                      <a:pt x="28" y="102"/>
                    </a:lnTo>
                    <a:lnTo>
                      <a:pt x="28" y="102"/>
                    </a:lnTo>
                    <a:lnTo>
                      <a:pt x="28" y="104"/>
                    </a:lnTo>
                    <a:lnTo>
                      <a:pt x="28" y="104"/>
                    </a:lnTo>
                    <a:lnTo>
                      <a:pt x="28" y="104"/>
                    </a:lnTo>
                    <a:lnTo>
                      <a:pt x="30" y="118"/>
                    </a:lnTo>
                    <a:lnTo>
                      <a:pt x="30" y="118"/>
                    </a:lnTo>
                    <a:lnTo>
                      <a:pt x="28" y="128"/>
                    </a:lnTo>
                    <a:lnTo>
                      <a:pt x="28" y="128"/>
                    </a:lnTo>
                    <a:lnTo>
                      <a:pt x="28" y="134"/>
                    </a:lnTo>
                    <a:lnTo>
                      <a:pt x="28" y="142"/>
                    </a:lnTo>
                    <a:lnTo>
                      <a:pt x="24" y="150"/>
                    </a:lnTo>
                    <a:lnTo>
                      <a:pt x="26" y="150"/>
                    </a:lnTo>
                    <a:lnTo>
                      <a:pt x="26" y="150"/>
                    </a:lnTo>
                    <a:lnTo>
                      <a:pt x="26" y="150"/>
                    </a:lnTo>
                    <a:lnTo>
                      <a:pt x="26" y="150"/>
                    </a:lnTo>
                    <a:lnTo>
                      <a:pt x="26" y="152"/>
                    </a:lnTo>
                    <a:lnTo>
                      <a:pt x="26" y="152"/>
                    </a:lnTo>
                    <a:lnTo>
                      <a:pt x="28" y="160"/>
                    </a:lnTo>
                    <a:lnTo>
                      <a:pt x="28" y="166"/>
                    </a:lnTo>
                    <a:lnTo>
                      <a:pt x="28" y="170"/>
                    </a:lnTo>
                    <a:lnTo>
                      <a:pt x="30" y="188"/>
                    </a:lnTo>
                    <a:lnTo>
                      <a:pt x="44" y="186"/>
                    </a:lnTo>
                    <a:lnTo>
                      <a:pt x="40" y="170"/>
                    </a:lnTo>
                    <a:lnTo>
                      <a:pt x="40" y="170"/>
                    </a:lnTo>
                    <a:lnTo>
                      <a:pt x="40" y="170"/>
                    </a:lnTo>
                    <a:lnTo>
                      <a:pt x="40" y="162"/>
                    </a:lnTo>
                    <a:lnTo>
                      <a:pt x="42" y="150"/>
                    </a:lnTo>
                    <a:lnTo>
                      <a:pt x="42" y="150"/>
                    </a:lnTo>
                    <a:lnTo>
                      <a:pt x="42" y="150"/>
                    </a:lnTo>
                    <a:lnTo>
                      <a:pt x="42" y="144"/>
                    </a:lnTo>
                    <a:lnTo>
                      <a:pt x="42" y="138"/>
                    </a:lnTo>
                    <a:lnTo>
                      <a:pt x="42" y="130"/>
                    </a:lnTo>
                    <a:lnTo>
                      <a:pt x="42" y="130"/>
                    </a:lnTo>
                    <a:lnTo>
                      <a:pt x="42" y="128"/>
                    </a:lnTo>
                    <a:lnTo>
                      <a:pt x="42" y="128"/>
                    </a:lnTo>
                    <a:lnTo>
                      <a:pt x="42" y="128"/>
                    </a:lnTo>
                    <a:lnTo>
                      <a:pt x="44" y="128"/>
                    </a:lnTo>
                    <a:lnTo>
                      <a:pt x="44" y="126"/>
                    </a:lnTo>
                    <a:lnTo>
                      <a:pt x="44" y="126"/>
                    </a:lnTo>
                    <a:lnTo>
                      <a:pt x="44" y="118"/>
                    </a:lnTo>
                    <a:lnTo>
                      <a:pt x="44" y="108"/>
                    </a:lnTo>
                    <a:lnTo>
                      <a:pt x="42" y="108"/>
                    </a:lnTo>
                    <a:lnTo>
                      <a:pt x="42" y="108"/>
                    </a:lnTo>
                    <a:close/>
                  </a:path>
                </a:pathLst>
              </a:custGeom>
              <a:solidFill>
                <a:srgbClr val="BED5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grpSp>
        <p:sp>
          <p:nvSpPr>
            <p:cNvPr id="172" name="TextBox 171"/>
            <p:cNvSpPr txBox="1"/>
            <p:nvPr/>
          </p:nvSpPr>
          <p:spPr bwMode="auto">
            <a:xfrm>
              <a:off x="7844629" y="5669941"/>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Producing </a:t>
              </a:r>
              <a:br>
                <a:rPr lang="en-US" sz="750">
                  <a:solidFill>
                    <a:srgbClr val="404040"/>
                  </a:solidFill>
                </a:rPr>
              </a:br>
              <a:r>
                <a:rPr lang="en-US" sz="750">
                  <a:solidFill>
                    <a:srgbClr val="404040"/>
                  </a:solidFill>
                </a:rPr>
                <a:t>biofuels</a:t>
              </a:r>
              <a:endParaRPr lang="en-US" sz="750" dirty="0">
                <a:solidFill>
                  <a:srgbClr val="404040"/>
                </a:solidFill>
              </a:endParaRPr>
            </a:p>
          </p:txBody>
        </p:sp>
      </p:grpSp>
      <p:cxnSp>
        <p:nvCxnSpPr>
          <p:cNvPr id="153" name="Straight Connector 152"/>
          <p:cNvCxnSpPr/>
          <p:nvPr/>
        </p:nvCxnSpPr>
        <p:spPr>
          <a:xfrm>
            <a:off x="381000" y="2291333"/>
            <a:ext cx="3457082" cy="0"/>
          </a:xfrm>
          <a:prstGeom prst="line">
            <a:avLst/>
          </a:prstGeom>
          <a:grpFill/>
          <a:ln w="9525" cmpd="sng">
            <a:solidFill>
              <a:srgbClr val="DD1D2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96006" y="2381266"/>
            <a:ext cx="3406380" cy="447529"/>
            <a:chOff x="528008" y="3649975"/>
            <a:chExt cx="4541840" cy="596705"/>
          </a:xfrm>
        </p:grpSpPr>
        <p:sp>
          <p:nvSpPr>
            <p:cNvPr id="125" name="Freeform 66"/>
            <p:cNvSpPr>
              <a:spLocks noChangeAspect="1"/>
            </p:cNvSpPr>
            <p:nvPr/>
          </p:nvSpPr>
          <p:spPr bwMode="auto">
            <a:xfrm>
              <a:off x="2951882" y="3649975"/>
              <a:ext cx="381806" cy="338548"/>
            </a:xfrm>
            <a:custGeom>
              <a:avLst/>
              <a:gdLst>
                <a:gd name="T0" fmla="*/ 206 w 406"/>
                <a:gd name="T1" fmla="*/ 314 h 360"/>
                <a:gd name="T2" fmla="*/ 218 w 406"/>
                <a:gd name="T3" fmla="*/ 316 h 360"/>
                <a:gd name="T4" fmla="*/ 222 w 406"/>
                <a:gd name="T5" fmla="*/ 302 h 360"/>
                <a:gd name="T6" fmla="*/ 206 w 406"/>
                <a:gd name="T7" fmla="*/ 300 h 360"/>
                <a:gd name="T8" fmla="*/ 202 w 406"/>
                <a:gd name="T9" fmla="*/ 302 h 360"/>
                <a:gd name="T10" fmla="*/ 246 w 406"/>
                <a:gd name="T11" fmla="*/ 250 h 360"/>
                <a:gd name="T12" fmla="*/ 264 w 406"/>
                <a:gd name="T13" fmla="*/ 230 h 360"/>
                <a:gd name="T14" fmla="*/ 280 w 406"/>
                <a:gd name="T15" fmla="*/ 214 h 360"/>
                <a:gd name="T16" fmla="*/ 300 w 406"/>
                <a:gd name="T17" fmla="*/ 202 h 360"/>
                <a:gd name="T18" fmla="*/ 304 w 406"/>
                <a:gd name="T19" fmla="*/ 202 h 360"/>
                <a:gd name="T20" fmla="*/ 334 w 406"/>
                <a:gd name="T21" fmla="*/ 202 h 360"/>
                <a:gd name="T22" fmla="*/ 376 w 406"/>
                <a:gd name="T23" fmla="*/ 196 h 360"/>
                <a:gd name="T24" fmla="*/ 398 w 406"/>
                <a:gd name="T25" fmla="*/ 188 h 360"/>
                <a:gd name="T26" fmla="*/ 406 w 406"/>
                <a:gd name="T27" fmla="*/ 180 h 360"/>
                <a:gd name="T28" fmla="*/ 404 w 406"/>
                <a:gd name="T29" fmla="*/ 178 h 360"/>
                <a:gd name="T30" fmla="*/ 390 w 406"/>
                <a:gd name="T31" fmla="*/ 170 h 360"/>
                <a:gd name="T32" fmla="*/ 358 w 406"/>
                <a:gd name="T33" fmla="*/ 162 h 360"/>
                <a:gd name="T34" fmla="*/ 304 w 406"/>
                <a:gd name="T35" fmla="*/ 160 h 360"/>
                <a:gd name="T36" fmla="*/ 304 w 406"/>
                <a:gd name="T37" fmla="*/ 160 h 360"/>
                <a:gd name="T38" fmla="*/ 292 w 406"/>
                <a:gd name="T39" fmla="*/ 156 h 360"/>
                <a:gd name="T40" fmla="*/ 272 w 406"/>
                <a:gd name="T41" fmla="*/ 140 h 360"/>
                <a:gd name="T42" fmla="*/ 246 w 406"/>
                <a:gd name="T43" fmla="*/ 112 h 360"/>
                <a:gd name="T44" fmla="*/ 202 w 406"/>
                <a:gd name="T45" fmla="*/ 60 h 360"/>
                <a:gd name="T46" fmla="*/ 206 w 406"/>
                <a:gd name="T47" fmla="*/ 62 h 360"/>
                <a:gd name="T48" fmla="*/ 222 w 406"/>
                <a:gd name="T49" fmla="*/ 60 h 360"/>
                <a:gd name="T50" fmla="*/ 218 w 406"/>
                <a:gd name="T51" fmla="*/ 46 h 360"/>
                <a:gd name="T52" fmla="*/ 206 w 406"/>
                <a:gd name="T53" fmla="*/ 48 h 360"/>
                <a:gd name="T54" fmla="*/ 152 w 406"/>
                <a:gd name="T55" fmla="*/ 0 h 360"/>
                <a:gd name="T56" fmla="*/ 182 w 406"/>
                <a:gd name="T57" fmla="*/ 100 h 360"/>
                <a:gd name="T58" fmla="*/ 190 w 406"/>
                <a:gd name="T59" fmla="*/ 160 h 360"/>
                <a:gd name="T60" fmla="*/ 118 w 406"/>
                <a:gd name="T61" fmla="*/ 162 h 360"/>
                <a:gd name="T62" fmla="*/ 70 w 406"/>
                <a:gd name="T63" fmla="*/ 168 h 360"/>
                <a:gd name="T64" fmla="*/ 60 w 406"/>
                <a:gd name="T65" fmla="*/ 166 h 360"/>
                <a:gd name="T66" fmla="*/ 18 w 406"/>
                <a:gd name="T67" fmla="*/ 118 h 360"/>
                <a:gd name="T68" fmla="*/ 14 w 406"/>
                <a:gd name="T69" fmla="*/ 114 h 360"/>
                <a:gd name="T70" fmla="*/ 12 w 406"/>
                <a:gd name="T71" fmla="*/ 176 h 360"/>
                <a:gd name="T72" fmla="*/ 8 w 406"/>
                <a:gd name="T73" fmla="*/ 178 h 360"/>
                <a:gd name="T74" fmla="*/ 4 w 406"/>
                <a:gd name="T75" fmla="*/ 180 h 360"/>
                <a:gd name="T76" fmla="*/ 12 w 406"/>
                <a:gd name="T77" fmla="*/ 186 h 360"/>
                <a:gd name="T78" fmla="*/ 14 w 406"/>
                <a:gd name="T79" fmla="*/ 246 h 360"/>
                <a:gd name="T80" fmla="*/ 18 w 406"/>
                <a:gd name="T81" fmla="*/ 244 h 360"/>
                <a:gd name="T82" fmla="*/ 60 w 406"/>
                <a:gd name="T83" fmla="*/ 194 h 360"/>
                <a:gd name="T84" fmla="*/ 70 w 406"/>
                <a:gd name="T85" fmla="*/ 194 h 360"/>
                <a:gd name="T86" fmla="*/ 118 w 406"/>
                <a:gd name="T87" fmla="*/ 200 h 360"/>
                <a:gd name="T88" fmla="*/ 190 w 406"/>
                <a:gd name="T89" fmla="*/ 202 h 360"/>
                <a:gd name="T90" fmla="*/ 182 w 406"/>
                <a:gd name="T91" fmla="*/ 260 h 360"/>
                <a:gd name="T92" fmla="*/ 152 w 406"/>
                <a:gd name="T93" fmla="*/ 360 h 360"/>
                <a:gd name="T94" fmla="*/ 192 w 406"/>
                <a:gd name="T95" fmla="*/ 31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6" h="360">
                  <a:moveTo>
                    <a:pt x="192" y="314"/>
                  </a:moveTo>
                  <a:lnTo>
                    <a:pt x="206" y="314"/>
                  </a:lnTo>
                  <a:lnTo>
                    <a:pt x="206" y="316"/>
                  </a:lnTo>
                  <a:lnTo>
                    <a:pt x="218" y="316"/>
                  </a:lnTo>
                  <a:lnTo>
                    <a:pt x="222" y="314"/>
                  </a:lnTo>
                  <a:lnTo>
                    <a:pt x="222" y="302"/>
                  </a:lnTo>
                  <a:lnTo>
                    <a:pt x="218" y="300"/>
                  </a:lnTo>
                  <a:lnTo>
                    <a:pt x="206" y="300"/>
                  </a:lnTo>
                  <a:lnTo>
                    <a:pt x="206" y="302"/>
                  </a:lnTo>
                  <a:lnTo>
                    <a:pt x="202" y="302"/>
                  </a:lnTo>
                  <a:lnTo>
                    <a:pt x="210" y="294"/>
                  </a:lnTo>
                  <a:lnTo>
                    <a:pt x="246" y="250"/>
                  </a:lnTo>
                  <a:lnTo>
                    <a:pt x="264" y="230"/>
                  </a:lnTo>
                  <a:lnTo>
                    <a:pt x="264" y="230"/>
                  </a:lnTo>
                  <a:lnTo>
                    <a:pt x="272" y="220"/>
                  </a:lnTo>
                  <a:lnTo>
                    <a:pt x="280" y="214"/>
                  </a:lnTo>
                  <a:lnTo>
                    <a:pt x="292" y="206"/>
                  </a:lnTo>
                  <a:lnTo>
                    <a:pt x="300" y="202"/>
                  </a:lnTo>
                  <a:lnTo>
                    <a:pt x="304" y="202"/>
                  </a:lnTo>
                  <a:lnTo>
                    <a:pt x="304" y="202"/>
                  </a:lnTo>
                  <a:lnTo>
                    <a:pt x="304" y="202"/>
                  </a:lnTo>
                  <a:lnTo>
                    <a:pt x="334" y="202"/>
                  </a:lnTo>
                  <a:lnTo>
                    <a:pt x="358" y="198"/>
                  </a:lnTo>
                  <a:lnTo>
                    <a:pt x="376" y="196"/>
                  </a:lnTo>
                  <a:lnTo>
                    <a:pt x="390" y="192"/>
                  </a:lnTo>
                  <a:lnTo>
                    <a:pt x="398" y="188"/>
                  </a:lnTo>
                  <a:lnTo>
                    <a:pt x="404" y="184"/>
                  </a:lnTo>
                  <a:lnTo>
                    <a:pt x="406" y="180"/>
                  </a:lnTo>
                  <a:lnTo>
                    <a:pt x="406" y="180"/>
                  </a:lnTo>
                  <a:lnTo>
                    <a:pt x="404" y="178"/>
                  </a:lnTo>
                  <a:lnTo>
                    <a:pt x="398" y="174"/>
                  </a:lnTo>
                  <a:lnTo>
                    <a:pt x="390" y="170"/>
                  </a:lnTo>
                  <a:lnTo>
                    <a:pt x="376" y="166"/>
                  </a:lnTo>
                  <a:lnTo>
                    <a:pt x="358" y="162"/>
                  </a:lnTo>
                  <a:lnTo>
                    <a:pt x="334" y="160"/>
                  </a:lnTo>
                  <a:lnTo>
                    <a:pt x="304" y="160"/>
                  </a:lnTo>
                  <a:lnTo>
                    <a:pt x="304" y="160"/>
                  </a:lnTo>
                  <a:lnTo>
                    <a:pt x="304" y="160"/>
                  </a:lnTo>
                  <a:lnTo>
                    <a:pt x="300" y="158"/>
                  </a:lnTo>
                  <a:lnTo>
                    <a:pt x="292" y="156"/>
                  </a:lnTo>
                  <a:lnTo>
                    <a:pt x="280" y="148"/>
                  </a:lnTo>
                  <a:lnTo>
                    <a:pt x="272" y="140"/>
                  </a:lnTo>
                  <a:lnTo>
                    <a:pt x="264" y="132"/>
                  </a:lnTo>
                  <a:lnTo>
                    <a:pt x="246" y="112"/>
                  </a:lnTo>
                  <a:lnTo>
                    <a:pt x="210" y="68"/>
                  </a:lnTo>
                  <a:lnTo>
                    <a:pt x="202" y="60"/>
                  </a:lnTo>
                  <a:lnTo>
                    <a:pt x="206" y="60"/>
                  </a:lnTo>
                  <a:lnTo>
                    <a:pt x="206" y="62"/>
                  </a:lnTo>
                  <a:lnTo>
                    <a:pt x="218" y="62"/>
                  </a:lnTo>
                  <a:lnTo>
                    <a:pt x="222" y="60"/>
                  </a:lnTo>
                  <a:lnTo>
                    <a:pt x="222" y="48"/>
                  </a:lnTo>
                  <a:lnTo>
                    <a:pt x="218" y="46"/>
                  </a:lnTo>
                  <a:lnTo>
                    <a:pt x="206" y="46"/>
                  </a:lnTo>
                  <a:lnTo>
                    <a:pt x="206" y="48"/>
                  </a:lnTo>
                  <a:lnTo>
                    <a:pt x="192" y="48"/>
                  </a:lnTo>
                  <a:lnTo>
                    <a:pt x="152" y="0"/>
                  </a:lnTo>
                  <a:lnTo>
                    <a:pt x="126" y="0"/>
                  </a:lnTo>
                  <a:lnTo>
                    <a:pt x="182" y="100"/>
                  </a:lnTo>
                  <a:lnTo>
                    <a:pt x="198" y="158"/>
                  </a:lnTo>
                  <a:lnTo>
                    <a:pt x="190" y="160"/>
                  </a:lnTo>
                  <a:lnTo>
                    <a:pt x="138" y="160"/>
                  </a:lnTo>
                  <a:lnTo>
                    <a:pt x="118" y="162"/>
                  </a:lnTo>
                  <a:lnTo>
                    <a:pt x="84" y="166"/>
                  </a:lnTo>
                  <a:lnTo>
                    <a:pt x="70" y="168"/>
                  </a:lnTo>
                  <a:lnTo>
                    <a:pt x="62" y="168"/>
                  </a:lnTo>
                  <a:lnTo>
                    <a:pt x="60" y="166"/>
                  </a:lnTo>
                  <a:lnTo>
                    <a:pt x="20" y="122"/>
                  </a:lnTo>
                  <a:lnTo>
                    <a:pt x="18" y="118"/>
                  </a:lnTo>
                  <a:lnTo>
                    <a:pt x="18" y="118"/>
                  </a:lnTo>
                  <a:lnTo>
                    <a:pt x="14" y="114"/>
                  </a:lnTo>
                  <a:lnTo>
                    <a:pt x="0" y="114"/>
                  </a:lnTo>
                  <a:lnTo>
                    <a:pt x="12" y="176"/>
                  </a:lnTo>
                  <a:lnTo>
                    <a:pt x="12" y="176"/>
                  </a:lnTo>
                  <a:lnTo>
                    <a:pt x="8" y="178"/>
                  </a:lnTo>
                  <a:lnTo>
                    <a:pt x="4" y="180"/>
                  </a:lnTo>
                  <a:lnTo>
                    <a:pt x="4" y="180"/>
                  </a:lnTo>
                  <a:lnTo>
                    <a:pt x="8" y="184"/>
                  </a:lnTo>
                  <a:lnTo>
                    <a:pt x="12" y="186"/>
                  </a:lnTo>
                  <a:lnTo>
                    <a:pt x="0" y="246"/>
                  </a:lnTo>
                  <a:lnTo>
                    <a:pt x="14" y="246"/>
                  </a:lnTo>
                  <a:lnTo>
                    <a:pt x="18" y="244"/>
                  </a:lnTo>
                  <a:lnTo>
                    <a:pt x="18" y="244"/>
                  </a:lnTo>
                  <a:lnTo>
                    <a:pt x="20" y="240"/>
                  </a:lnTo>
                  <a:lnTo>
                    <a:pt x="60" y="194"/>
                  </a:lnTo>
                  <a:lnTo>
                    <a:pt x="62" y="194"/>
                  </a:lnTo>
                  <a:lnTo>
                    <a:pt x="70" y="194"/>
                  </a:lnTo>
                  <a:lnTo>
                    <a:pt x="84" y="196"/>
                  </a:lnTo>
                  <a:lnTo>
                    <a:pt x="118" y="200"/>
                  </a:lnTo>
                  <a:lnTo>
                    <a:pt x="138" y="200"/>
                  </a:lnTo>
                  <a:lnTo>
                    <a:pt x="190" y="202"/>
                  </a:lnTo>
                  <a:lnTo>
                    <a:pt x="198" y="202"/>
                  </a:lnTo>
                  <a:lnTo>
                    <a:pt x="182" y="260"/>
                  </a:lnTo>
                  <a:lnTo>
                    <a:pt x="126" y="360"/>
                  </a:lnTo>
                  <a:lnTo>
                    <a:pt x="152" y="360"/>
                  </a:lnTo>
                  <a:lnTo>
                    <a:pt x="192" y="314"/>
                  </a:lnTo>
                  <a:lnTo>
                    <a:pt x="192" y="314"/>
                  </a:lnTo>
                  <a:close/>
                </a:path>
              </a:pathLst>
            </a:custGeom>
            <a:solidFill>
              <a:srgbClr val="DD1D21"/>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62" name="TextBox 161"/>
            <p:cNvSpPr txBox="1"/>
            <p:nvPr/>
          </p:nvSpPr>
          <p:spPr bwMode="auto">
            <a:xfrm>
              <a:off x="2927071" y="4062015"/>
              <a:ext cx="1016000" cy="18466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dirty="0">
                  <a:solidFill>
                    <a:srgbClr val="404040"/>
                  </a:solidFill>
                </a:rPr>
                <a:t>Aviation</a:t>
              </a:r>
            </a:p>
          </p:txBody>
        </p:sp>
        <p:sp>
          <p:nvSpPr>
            <p:cNvPr id="126" name="Freeform 67"/>
            <p:cNvSpPr>
              <a:spLocks noChangeAspect="1" noEditPoints="1"/>
            </p:cNvSpPr>
            <p:nvPr/>
          </p:nvSpPr>
          <p:spPr bwMode="auto">
            <a:xfrm>
              <a:off x="528008" y="3666437"/>
              <a:ext cx="525976" cy="299222"/>
            </a:xfrm>
            <a:custGeom>
              <a:avLst/>
              <a:gdLst>
                <a:gd name="T0" fmla="*/ 424 w 450"/>
                <a:gd name="T1" fmla="*/ 0 h 256"/>
                <a:gd name="T2" fmla="*/ 104 w 450"/>
                <a:gd name="T3" fmla="*/ 250 h 256"/>
                <a:gd name="T4" fmla="*/ 24 w 450"/>
                <a:gd name="T5" fmla="*/ 250 h 256"/>
                <a:gd name="T6" fmla="*/ 450 w 450"/>
                <a:gd name="T7" fmla="*/ 250 h 256"/>
                <a:gd name="T8" fmla="*/ 32 w 450"/>
                <a:gd name="T9" fmla="*/ 58 h 256"/>
                <a:gd name="T10" fmla="*/ 356 w 450"/>
                <a:gd name="T11" fmla="*/ 250 h 256"/>
                <a:gd name="T12" fmla="*/ 352 w 450"/>
                <a:gd name="T13" fmla="*/ 246 h 256"/>
                <a:gd name="T14" fmla="*/ 348 w 450"/>
                <a:gd name="T15" fmla="*/ 136 h 256"/>
                <a:gd name="T16" fmla="*/ 294 w 450"/>
                <a:gd name="T17" fmla="*/ 140 h 256"/>
                <a:gd name="T18" fmla="*/ 292 w 450"/>
                <a:gd name="T19" fmla="*/ 246 h 256"/>
                <a:gd name="T20" fmla="*/ 284 w 450"/>
                <a:gd name="T21" fmla="*/ 246 h 256"/>
                <a:gd name="T22" fmla="*/ 282 w 450"/>
                <a:gd name="T23" fmla="*/ 246 h 256"/>
                <a:gd name="T24" fmla="*/ 278 w 450"/>
                <a:gd name="T25" fmla="*/ 136 h 256"/>
                <a:gd name="T26" fmla="*/ 224 w 450"/>
                <a:gd name="T27" fmla="*/ 140 h 256"/>
                <a:gd name="T28" fmla="*/ 222 w 450"/>
                <a:gd name="T29" fmla="*/ 246 h 256"/>
                <a:gd name="T30" fmla="*/ 212 w 450"/>
                <a:gd name="T31" fmla="*/ 246 h 256"/>
                <a:gd name="T32" fmla="*/ 210 w 450"/>
                <a:gd name="T33" fmla="*/ 140 h 256"/>
                <a:gd name="T34" fmla="*/ 156 w 450"/>
                <a:gd name="T35" fmla="*/ 136 h 256"/>
                <a:gd name="T36" fmla="*/ 152 w 450"/>
                <a:gd name="T37" fmla="*/ 190 h 256"/>
                <a:gd name="T38" fmla="*/ 144 w 450"/>
                <a:gd name="T39" fmla="*/ 198 h 256"/>
                <a:gd name="T40" fmla="*/ 144 w 450"/>
                <a:gd name="T41" fmla="*/ 216 h 256"/>
                <a:gd name="T42" fmla="*/ 146 w 450"/>
                <a:gd name="T43" fmla="*/ 232 h 256"/>
                <a:gd name="T44" fmla="*/ 138 w 450"/>
                <a:gd name="T45" fmla="*/ 236 h 256"/>
                <a:gd name="T46" fmla="*/ 128 w 450"/>
                <a:gd name="T47" fmla="*/ 228 h 256"/>
                <a:gd name="T48" fmla="*/ 130 w 450"/>
                <a:gd name="T49" fmla="*/ 216 h 256"/>
                <a:gd name="T50" fmla="*/ 136 w 450"/>
                <a:gd name="T51" fmla="*/ 208 h 256"/>
                <a:gd name="T52" fmla="*/ 136 w 450"/>
                <a:gd name="T53" fmla="*/ 190 h 256"/>
                <a:gd name="T54" fmla="*/ 134 w 450"/>
                <a:gd name="T55" fmla="*/ 182 h 256"/>
                <a:gd name="T56" fmla="*/ 136 w 450"/>
                <a:gd name="T57" fmla="*/ 182 h 256"/>
                <a:gd name="T58" fmla="*/ 136 w 450"/>
                <a:gd name="T59" fmla="*/ 180 h 256"/>
                <a:gd name="T60" fmla="*/ 136 w 450"/>
                <a:gd name="T61" fmla="*/ 178 h 256"/>
                <a:gd name="T62" fmla="*/ 144 w 450"/>
                <a:gd name="T63" fmla="*/ 176 h 256"/>
                <a:gd name="T64" fmla="*/ 142 w 450"/>
                <a:gd name="T65" fmla="*/ 168 h 256"/>
                <a:gd name="T66" fmla="*/ 142 w 450"/>
                <a:gd name="T67" fmla="*/ 166 h 256"/>
                <a:gd name="T68" fmla="*/ 142 w 450"/>
                <a:gd name="T69" fmla="*/ 156 h 256"/>
                <a:gd name="T70" fmla="*/ 132 w 450"/>
                <a:gd name="T71" fmla="*/ 158 h 256"/>
                <a:gd name="T72" fmla="*/ 130 w 450"/>
                <a:gd name="T73" fmla="*/ 166 h 256"/>
                <a:gd name="T74" fmla="*/ 132 w 450"/>
                <a:gd name="T75" fmla="*/ 168 h 256"/>
                <a:gd name="T76" fmla="*/ 132 w 450"/>
                <a:gd name="T77" fmla="*/ 180 h 256"/>
                <a:gd name="T78" fmla="*/ 132 w 450"/>
                <a:gd name="T79" fmla="*/ 182 h 256"/>
                <a:gd name="T80" fmla="*/ 132 w 450"/>
                <a:gd name="T81" fmla="*/ 190 h 256"/>
                <a:gd name="T82" fmla="*/ 134 w 450"/>
                <a:gd name="T83" fmla="*/ 202 h 256"/>
                <a:gd name="T84" fmla="*/ 128 w 450"/>
                <a:gd name="T85" fmla="*/ 214 h 256"/>
                <a:gd name="T86" fmla="*/ 124 w 450"/>
                <a:gd name="T87" fmla="*/ 228 h 256"/>
                <a:gd name="T88" fmla="*/ 134 w 450"/>
                <a:gd name="T89" fmla="*/ 238 h 256"/>
                <a:gd name="T90" fmla="*/ 144 w 450"/>
                <a:gd name="T91" fmla="*/ 238 h 256"/>
                <a:gd name="T92" fmla="*/ 148 w 450"/>
                <a:gd name="T93" fmla="*/ 216 h 256"/>
                <a:gd name="T94" fmla="*/ 146 w 450"/>
                <a:gd name="T95" fmla="*/ 200 h 256"/>
                <a:gd name="T96" fmla="*/ 152 w 450"/>
                <a:gd name="T97" fmla="*/ 246 h 256"/>
                <a:gd name="T98" fmla="*/ 150 w 450"/>
                <a:gd name="T99" fmla="*/ 250 h 256"/>
                <a:gd name="T100" fmla="*/ 376 w 450"/>
                <a:gd name="T101" fmla="*/ 1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0" h="256">
                  <a:moveTo>
                    <a:pt x="384" y="250"/>
                  </a:moveTo>
                  <a:lnTo>
                    <a:pt x="384" y="14"/>
                  </a:lnTo>
                  <a:lnTo>
                    <a:pt x="424" y="14"/>
                  </a:lnTo>
                  <a:lnTo>
                    <a:pt x="424" y="0"/>
                  </a:lnTo>
                  <a:lnTo>
                    <a:pt x="64" y="0"/>
                  </a:lnTo>
                  <a:lnTo>
                    <a:pt x="64" y="14"/>
                  </a:lnTo>
                  <a:lnTo>
                    <a:pt x="104" y="14"/>
                  </a:lnTo>
                  <a:lnTo>
                    <a:pt x="104" y="250"/>
                  </a:lnTo>
                  <a:lnTo>
                    <a:pt x="96" y="250"/>
                  </a:lnTo>
                  <a:lnTo>
                    <a:pt x="96" y="48"/>
                  </a:lnTo>
                  <a:lnTo>
                    <a:pt x="24" y="48"/>
                  </a:lnTo>
                  <a:lnTo>
                    <a:pt x="24" y="250"/>
                  </a:lnTo>
                  <a:lnTo>
                    <a:pt x="0" y="250"/>
                  </a:lnTo>
                  <a:lnTo>
                    <a:pt x="0" y="256"/>
                  </a:lnTo>
                  <a:lnTo>
                    <a:pt x="450" y="256"/>
                  </a:lnTo>
                  <a:lnTo>
                    <a:pt x="450" y="250"/>
                  </a:lnTo>
                  <a:lnTo>
                    <a:pt x="384" y="250"/>
                  </a:lnTo>
                  <a:close/>
                  <a:moveTo>
                    <a:pt x="86" y="116"/>
                  </a:moveTo>
                  <a:lnTo>
                    <a:pt x="32" y="116"/>
                  </a:lnTo>
                  <a:lnTo>
                    <a:pt x="32" y="58"/>
                  </a:lnTo>
                  <a:lnTo>
                    <a:pt x="86" y="58"/>
                  </a:lnTo>
                  <a:lnTo>
                    <a:pt x="86" y="116"/>
                  </a:lnTo>
                  <a:close/>
                  <a:moveTo>
                    <a:pt x="376" y="250"/>
                  </a:moveTo>
                  <a:lnTo>
                    <a:pt x="356" y="250"/>
                  </a:lnTo>
                  <a:lnTo>
                    <a:pt x="356" y="246"/>
                  </a:lnTo>
                  <a:lnTo>
                    <a:pt x="356" y="246"/>
                  </a:lnTo>
                  <a:lnTo>
                    <a:pt x="354" y="246"/>
                  </a:lnTo>
                  <a:lnTo>
                    <a:pt x="352" y="246"/>
                  </a:lnTo>
                  <a:lnTo>
                    <a:pt x="352" y="140"/>
                  </a:lnTo>
                  <a:lnTo>
                    <a:pt x="352" y="140"/>
                  </a:lnTo>
                  <a:lnTo>
                    <a:pt x="352" y="136"/>
                  </a:lnTo>
                  <a:lnTo>
                    <a:pt x="348" y="136"/>
                  </a:lnTo>
                  <a:lnTo>
                    <a:pt x="298" y="136"/>
                  </a:lnTo>
                  <a:lnTo>
                    <a:pt x="298" y="136"/>
                  </a:lnTo>
                  <a:lnTo>
                    <a:pt x="296" y="136"/>
                  </a:lnTo>
                  <a:lnTo>
                    <a:pt x="294" y="140"/>
                  </a:lnTo>
                  <a:lnTo>
                    <a:pt x="294" y="246"/>
                  </a:lnTo>
                  <a:lnTo>
                    <a:pt x="294" y="246"/>
                  </a:lnTo>
                  <a:lnTo>
                    <a:pt x="294" y="246"/>
                  </a:lnTo>
                  <a:lnTo>
                    <a:pt x="292" y="246"/>
                  </a:lnTo>
                  <a:lnTo>
                    <a:pt x="292" y="250"/>
                  </a:lnTo>
                  <a:lnTo>
                    <a:pt x="284" y="250"/>
                  </a:lnTo>
                  <a:lnTo>
                    <a:pt x="284" y="246"/>
                  </a:lnTo>
                  <a:lnTo>
                    <a:pt x="284" y="246"/>
                  </a:lnTo>
                  <a:lnTo>
                    <a:pt x="284" y="246"/>
                  </a:lnTo>
                  <a:lnTo>
                    <a:pt x="284" y="246"/>
                  </a:lnTo>
                  <a:lnTo>
                    <a:pt x="284" y="246"/>
                  </a:lnTo>
                  <a:lnTo>
                    <a:pt x="282" y="246"/>
                  </a:lnTo>
                  <a:lnTo>
                    <a:pt x="282" y="140"/>
                  </a:lnTo>
                  <a:lnTo>
                    <a:pt x="282" y="140"/>
                  </a:lnTo>
                  <a:lnTo>
                    <a:pt x="280" y="136"/>
                  </a:lnTo>
                  <a:lnTo>
                    <a:pt x="278" y="136"/>
                  </a:lnTo>
                  <a:lnTo>
                    <a:pt x="228" y="136"/>
                  </a:lnTo>
                  <a:lnTo>
                    <a:pt x="228" y="136"/>
                  </a:lnTo>
                  <a:lnTo>
                    <a:pt x="224" y="136"/>
                  </a:lnTo>
                  <a:lnTo>
                    <a:pt x="224" y="140"/>
                  </a:lnTo>
                  <a:lnTo>
                    <a:pt x="224" y="246"/>
                  </a:lnTo>
                  <a:lnTo>
                    <a:pt x="222" y="246"/>
                  </a:lnTo>
                  <a:lnTo>
                    <a:pt x="222" y="246"/>
                  </a:lnTo>
                  <a:lnTo>
                    <a:pt x="222" y="246"/>
                  </a:lnTo>
                  <a:lnTo>
                    <a:pt x="222" y="250"/>
                  </a:lnTo>
                  <a:lnTo>
                    <a:pt x="212" y="250"/>
                  </a:lnTo>
                  <a:lnTo>
                    <a:pt x="212" y="246"/>
                  </a:lnTo>
                  <a:lnTo>
                    <a:pt x="212" y="246"/>
                  </a:lnTo>
                  <a:lnTo>
                    <a:pt x="212" y="246"/>
                  </a:lnTo>
                  <a:lnTo>
                    <a:pt x="210" y="246"/>
                  </a:lnTo>
                  <a:lnTo>
                    <a:pt x="210" y="140"/>
                  </a:lnTo>
                  <a:lnTo>
                    <a:pt x="210" y="140"/>
                  </a:lnTo>
                  <a:lnTo>
                    <a:pt x="208" y="136"/>
                  </a:lnTo>
                  <a:lnTo>
                    <a:pt x="206" y="136"/>
                  </a:lnTo>
                  <a:lnTo>
                    <a:pt x="156" y="136"/>
                  </a:lnTo>
                  <a:lnTo>
                    <a:pt x="156" y="136"/>
                  </a:lnTo>
                  <a:lnTo>
                    <a:pt x="154" y="136"/>
                  </a:lnTo>
                  <a:lnTo>
                    <a:pt x="152" y="140"/>
                  </a:lnTo>
                  <a:lnTo>
                    <a:pt x="152" y="190"/>
                  </a:lnTo>
                  <a:lnTo>
                    <a:pt x="152" y="190"/>
                  </a:lnTo>
                  <a:lnTo>
                    <a:pt x="148" y="192"/>
                  </a:lnTo>
                  <a:lnTo>
                    <a:pt x="146" y="194"/>
                  </a:lnTo>
                  <a:lnTo>
                    <a:pt x="146" y="194"/>
                  </a:lnTo>
                  <a:lnTo>
                    <a:pt x="144" y="198"/>
                  </a:lnTo>
                  <a:lnTo>
                    <a:pt x="142" y="204"/>
                  </a:lnTo>
                  <a:lnTo>
                    <a:pt x="144" y="212"/>
                  </a:lnTo>
                  <a:lnTo>
                    <a:pt x="144" y="212"/>
                  </a:lnTo>
                  <a:lnTo>
                    <a:pt x="144" y="216"/>
                  </a:lnTo>
                  <a:lnTo>
                    <a:pt x="144" y="218"/>
                  </a:lnTo>
                  <a:lnTo>
                    <a:pt x="144" y="218"/>
                  </a:lnTo>
                  <a:lnTo>
                    <a:pt x="146" y="226"/>
                  </a:lnTo>
                  <a:lnTo>
                    <a:pt x="146" y="232"/>
                  </a:lnTo>
                  <a:lnTo>
                    <a:pt x="142" y="234"/>
                  </a:lnTo>
                  <a:lnTo>
                    <a:pt x="142" y="234"/>
                  </a:lnTo>
                  <a:lnTo>
                    <a:pt x="138" y="236"/>
                  </a:lnTo>
                  <a:lnTo>
                    <a:pt x="138" y="236"/>
                  </a:lnTo>
                  <a:lnTo>
                    <a:pt x="134" y="236"/>
                  </a:lnTo>
                  <a:lnTo>
                    <a:pt x="134" y="236"/>
                  </a:lnTo>
                  <a:lnTo>
                    <a:pt x="130" y="232"/>
                  </a:lnTo>
                  <a:lnTo>
                    <a:pt x="128" y="228"/>
                  </a:lnTo>
                  <a:lnTo>
                    <a:pt x="128" y="228"/>
                  </a:lnTo>
                  <a:lnTo>
                    <a:pt x="128" y="222"/>
                  </a:lnTo>
                  <a:lnTo>
                    <a:pt x="130" y="216"/>
                  </a:lnTo>
                  <a:lnTo>
                    <a:pt x="130" y="216"/>
                  </a:lnTo>
                  <a:lnTo>
                    <a:pt x="130" y="216"/>
                  </a:lnTo>
                  <a:lnTo>
                    <a:pt x="132" y="212"/>
                  </a:lnTo>
                  <a:lnTo>
                    <a:pt x="132" y="212"/>
                  </a:lnTo>
                  <a:lnTo>
                    <a:pt x="136" y="208"/>
                  </a:lnTo>
                  <a:lnTo>
                    <a:pt x="138" y="202"/>
                  </a:lnTo>
                  <a:lnTo>
                    <a:pt x="138" y="202"/>
                  </a:lnTo>
                  <a:lnTo>
                    <a:pt x="138" y="196"/>
                  </a:lnTo>
                  <a:lnTo>
                    <a:pt x="136" y="190"/>
                  </a:lnTo>
                  <a:lnTo>
                    <a:pt x="136" y="188"/>
                  </a:lnTo>
                  <a:lnTo>
                    <a:pt x="136" y="188"/>
                  </a:lnTo>
                  <a:lnTo>
                    <a:pt x="134" y="182"/>
                  </a:lnTo>
                  <a:lnTo>
                    <a:pt x="134" y="182"/>
                  </a:lnTo>
                  <a:lnTo>
                    <a:pt x="136" y="182"/>
                  </a:lnTo>
                  <a:lnTo>
                    <a:pt x="134" y="182"/>
                  </a:lnTo>
                  <a:lnTo>
                    <a:pt x="136" y="182"/>
                  </a:lnTo>
                  <a:lnTo>
                    <a:pt x="136" y="182"/>
                  </a:lnTo>
                  <a:lnTo>
                    <a:pt x="136" y="180"/>
                  </a:lnTo>
                  <a:lnTo>
                    <a:pt x="136" y="180"/>
                  </a:lnTo>
                  <a:lnTo>
                    <a:pt x="136" y="180"/>
                  </a:lnTo>
                  <a:lnTo>
                    <a:pt x="136" y="180"/>
                  </a:lnTo>
                  <a:lnTo>
                    <a:pt x="136" y="180"/>
                  </a:lnTo>
                  <a:lnTo>
                    <a:pt x="136" y="180"/>
                  </a:lnTo>
                  <a:lnTo>
                    <a:pt x="136" y="178"/>
                  </a:lnTo>
                  <a:lnTo>
                    <a:pt x="136" y="178"/>
                  </a:lnTo>
                  <a:lnTo>
                    <a:pt x="142" y="178"/>
                  </a:lnTo>
                  <a:lnTo>
                    <a:pt x="144" y="178"/>
                  </a:lnTo>
                  <a:lnTo>
                    <a:pt x="144" y="178"/>
                  </a:lnTo>
                  <a:lnTo>
                    <a:pt x="144" y="176"/>
                  </a:lnTo>
                  <a:lnTo>
                    <a:pt x="144" y="172"/>
                  </a:lnTo>
                  <a:lnTo>
                    <a:pt x="144" y="172"/>
                  </a:lnTo>
                  <a:lnTo>
                    <a:pt x="142" y="168"/>
                  </a:lnTo>
                  <a:lnTo>
                    <a:pt x="142" y="168"/>
                  </a:lnTo>
                  <a:lnTo>
                    <a:pt x="142" y="166"/>
                  </a:lnTo>
                  <a:lnTo>
                    <a:pt x="142" y="166"/>
                  </a:lnTo>
                  <a:lnTo>
                    <a:pt x="142" y="166"/>
                  </a:lnTo>
                  <a:lnTo>
                    <a:pt x="142" y="166"/>
                  </a:lnTo>
                  <a:lnTo>
                    <a:pt x="142" y="166"/>
                  </a:lnTo>
                  <a:lnTo>
                    <a:pt x="142" y="164"/>
                  </a:lnTo>
                  <a:lnTo>
                    <a:pt x="142" y="162"/>
                  </a:lnTo>
                  <a:lnTo>
                    <a:pt x="142" y="156"/>
                  </a:lnTo>
                  <a:lnTo>
                    <a:pt x="138" y="154"/>
                  </a:lnTo>
                  <a:lnTo>
                    <a:pt x="138" y="156"/>
                  </a:lnTo>
                  <a:lnTo>
                    <a:pt x="132" y="158"/>
                  </a:lnTo>
                  <a:lnTo>
                    <a:pt x="132" y="158"/>
                  </a:lnTo>
                  <a:lnTo>
                    <a:pt x="132" y="158"/>
                  </a:lnTo>
                  <a:lnTo>
                    <a:pt x="132" y="158"/>
                  </a:lnTo>
                  <a:lnTo>
                    <a:pt x="130" y="166"/>
                  </a:lnTo>
                  <a:lnTo>
                    <a:pt x="130" y="166"/>
                  </a:lnTo>
                  <a:lnTo>
                    <a:pt x="130" y="166"/>
                  </a:lnTo>
                  <a:lnTo>
                    <a:pt x="132" y="168"/>
                  </a:lnTo>
                  <a:lnTo>
                    <a:pt x="132" y="168"/>
                  </a:lnTo>
                  <a:lnTo>
                    <a:pt x="132" y="168"/>
                  </a:lnTo>
                  <a:lnTo>
                    <a:pt x="132" y="168"/>
                  </a:lnTo>
                  <a:lnTo>
                    <a:pt x="132" y="180"/>
                  </a:lnTo>
                  <a:lnTo>
                    <a:pt x="132" y="180"/>
                  </a:lnTo>
                  <a:lnTo>
                    <a:pt x="132" y="180"/>
                  </a:lnTo>
                  <a:lnTo>
                    <a:pt x="132" y="180"/>
                  </a:lnTo>
                  <a:lnTo>
                    <a:pt x="132" y="180"/>
                  </a:lnTo>
                  <a:lnTo>
                    <a:pt x="132" y="180"/>
                  </a:lnTo>
                  <a:lnTo>
                    <a:pt x="132" y="182"/>
                  </a:lnTo>
                  <a:lnTo>
                    <a:pt x="132" y="182"/>
                  </a:lnTo>
                  <a:lnTo>
                    <a:pt x="132" y="182"/>
                  </a:lnTo>
                  <a:lnTo>
                    <a:pt x="132" y="182"/>
                  </a:lnTo>
                  <a:lnTo>
                    <a:pt x="132" y="190"/>
                  </a:lnTo>
                  <a:lnTo>
                    <a:pt x="132" y="192"/>
                  </a:lnTo>
                  <a:lnTo>
                    <a:pt x="132" y="192"/>
                  </a:lnTo>
                  <a:lnTo>
                    <a:pt x="134" y="202"/>
                  </a:lnTo>
                  <a:lnTo>
                    <a:pt x="134" y="202"/>
                  </a:lnTo>
                  <a:lnTo>
                    <a:pt x="132" y="206"/>
                  </a:lnTo>
                  <a:lnTo>
                    <a:pt x="130" y="212"/>
                  </a:lnTo>
                  <a:lnTo>
                    <a:pt x="130" y="212"/>
                  </a:lnTo>
                  <a:lnTo>
                    <a:pt x="128" y="214"/>
                  </a:lnTo>
                  <a:lnTo>
                    <a:pt x="128" y="216"/>
                  </a:lnTo>
                  <a:lnTo>
                    <a:pt x="128" y="216"/>
                  </a:lnTo>
                  <a:lnTo>
                    <a:pt x="126" y="222"/>
                  </a:lnTo>
                  <a:lnTo>
                    <a:pt x="124" y="228"/>
                  </a:lnTo>
                  <a:lnTo>
                    <a:pt x="124" y="228"/>
                  </a:lnTo>
                  <a:lnTo>
                    <a:pt x="126" y="232"/>
                  </a:lnTo>
                  <a:lnTo>
                    <a:pt x="130" y="236"/>
                  </a:lnTo>
                  <a:lnTo>
                    <a:pt x="134" y="238"/>
                  </a:lnTo>
                  <a:lnTo>
                    <a:pt x="138" y="240"/>
                  </a:lnTo>
                  <a:lnTo>
                    <a:pt x="138" y="240"/>
                  </a:lnTo>
                  <a:lnTo>
                    <a:pt x="144" y="238"/>
                  </a:lnTo>
                  <a:lnTo>
                    <a:pt x="144" y="238"/>
                  </a:lnTo>
                  <a:lnTo>
                    <a:pt x="148" y="232"/>
                  </a:lnTo>
                  <a:lnTo>
                    <a:pt x="148" y="228"/>
                  </a:lnTo>
                  <a:lnTo>
                    <a:pt x="148" y="216"/>
                  </a:lnTo>
                  <a:lnTo>
                    <a:pt x="148" y="216"/>
                  </a:lnTo>
                  <a:lnTo>
                    <a:pt x="146" y="212"/>
                  </a:lnTo>
                  <a:lnTo>
                    <a:pt x="146" y="212"/>
                  </a:lnTo>
                  <a:lnTo>
                    <a:pt x="146" y="204"/>
                  </a:lnTo>
                  <a:lnTo>
                    <a:pt x="146" y="200"/>
                  </a:lnTo>
                  <a:lnTo>
                    <a:pt x="148" y="196"/>
                  </a:lnTo>
                  <a:lnTo>
                    <a:pt x="148" y="196"/>
                  </a:lnTo>
                  <a:lnTo>
                    <a:pt x="152" y="194"/>
                  </a:lnTo>
                  <a:lnTo>
                    <a:pt x="152" y="246"/>
                  </a:lnTo>
                  <a:lnTo>
                    <a:pt x="150" y="246"/>
                  </a:lnTo>
                  <a:lnTo>
                    <a:pt x="150" y="246"/>
                  </a:lnTo>
                  <a:lnTo>
                    <a:pt x="150" y="246"/>
                  </a:lnTo>
                  <a:lnTo>
                    <a:pt x="150" y="250"/>
                  </a:lnTo>
                  <a:lnTo>
                    <a:pt x="112" y="250"/>
                  </a:lnTo>
                  <a:lnTo>
                    <a:pt x="112" y="14"/>
                  </a:lnTo>
                  <a:lnTo>
                    <a:pt x="112" y="14"/>
                  </a:lnTo>
                  <a:lnTo>
                    <a:pt x="376" y="14"/>
                  </a:lnTo>
                  <a:lnTo>
                    <a:pt x="376" y="250"/>
                  </a:lnTo>
                  <a:close/>
                </a:path>
              </a:pathLst>
            </a:custGeom>
            <a:solidFill>
              <a:srgbClr val="DD1D21"/>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63" name="TextBox 162"/>
            <p:cNvSpPr txBox="1"/>
            <p:nvPr/>
          </p:nvSpPr>
          <p:spPr bwMode="auto">
            <a:xfrm>
              <a:off x="587925" y="4062013"/>
              <a:ext cx="648612" cy="18466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Retail</a:t>
              </a:r>
              <a:endParaRPr lang="en-US" sz="750" dirty="0">
                <a:solidFill>
                  <a:srgbClr val="404040"/>
                </a:solidFill>
              </a:endParaRPr>
            </a:p>
          </p:txBody>
        </p:sp>
        <p:sp>
          <p:nvSpPr>
            <p:cNvPr id="127" name="Freeform 68"/>
            <p:cNvSpPr>
              <a:spLocks noChangeAspect="1" noEditPoints="1"/>
            </p:cNvSpPr>
            <p:nvPr/>
          </p:nvSpPr>
          <p:spPr bwMode="auto">
            <a:xfrm>
              <a:off x="1854737" y="3666141"/>
              <a:ext cx="226554" cy="299222"/>
            </a:xfrm>
            <a:custGeom>
              <a:avLst/>
              <a:gdLst>
                <a:gd name="T0" fmla="*/ 212 w 212"/>
                <a:gd name="T1" fmla="*/ 94 h 280"/>
                <a:gd name="T2" fmla="*/ 210 w 212"/>
                <a:gd name="T3" fmla="*/ 70 h 280"/>
                <a:gd name="T4" fmla="*/ 206 w 212"/>
                <a:gd name="T5" fmla="*/ 48 h 280"/>
                <a:gd name="T6" fmla="*/ 200 w 212"/>
                <a:gd name="T7" fmla="*/ 36 h 280"/>
                <a:gd name="T8" fmla="*/ 186 w 212"/>
                <a:gd name="T9" fmla="*/ 26 h 280"/>
                <a:gd name="T10" fmla="*/ 138 w 212"/>
                <a:gd name="T11" fmla="*/ 4 h 280"/>
                <a:gd name="T12" fmla="*/ 112 w 212"/>
                <a:gd name="T13" fmla="*/ 0 h 280"/>
                <a:gd name="T14" fmla="*/ 94 w 212"/>
                <a:gd name="T15" fmla="*/ 0 h 280"/>
                <a:gd name="T16" fmla="*/ 78 w 212"/>
                <a:gd name="T17" fmla="*/ 8 h 280"/>
                <a:gd name="T18" fmla="*/ 58 w 212"/>
                <a:gd name="T19" fmla="*/ 22 h 280"/>
                <a:gd name="T20" fmla="*/ 54 w 212"/>
                <a:gd name="T21" fmla="*/ 22 h 280"/>
                <a:gd name="T22" fmla="*/ 46 w 212"/>
                <a:gd name="T23" fmla="*/ 18 h 280"/>
                <a:gd name="T24" fmla="*/ 46 w 212"/>
                <a:gd name="T25" fmla="*/ 18 h 280"/>
                <a:gd name="T26" fmla="*/ 46 w 212"/>
                <a:gd name="T27" fmla="*/ 6 h 280"/>
                <a:gd name="T28" fmla="*/ 38 w 212"/>
                <a:gd name="T29" fmla="*/ 0 h 280"/>
                <a:gd name="T30" fmla="*/ 14 w 212"/>
                <a:gd name="T31" fmla="*/ 0 h 280"/>
                <a:gd name="T32" fmla="*/ 4 w 212"/>
                <a:gd name="T33" fmla="*/ 6 h 280"/>
                <a:gd name="T34" fmla="*/ 4 w 212"/>
                <a:gd name="T35" fmla="*/ 18 h 280"/>
                <a:gd name="T36" fmla="*/ 6 w 212"/>
                <a:gd name="T37" fmla="*/ 18 h 280"/>
                <a:gd name="T38" fmla="*/ 4 w 212"/>
                <a:gd name="T39" fmla="*/ 18 h 280"/>
                <a:gd name="T40" fmla="*/ 0 w 212"/>
                <a:gd name="T41" fmla="*/ 22 h 280"/>
                <a:gd name="T42" fmla="*/ 0 w 212"/>
                <a:gd name="T43" fmla="*/ 260 h 280"/>
                <a:gd name="T44" fmla="*/ 2 w 212"/>
                <a:gd name="T45" fmla="*/ 274 h 280"/>
                <a:gd name="T46" fmla="*/ 12 w 212"/>
                <a:gd name="T47" fmla="*/ 280 h 280"/>
                <a:gd name="T48" fmla="*/ 48 w 212"/>
                <a:gd name="T49" fmla="*/ 280 h 280"/>
                <a:gd name="T50" fmla="*/ 192 w 212"/>
                <a:gd name="T51" fmla="*/ 280 h 280"/>
                <a:gd name="T52" fmla="*/ 208 w 212"/>
                <a:gd name="T53" fmla="*/ 278 h 280"/>
                <a:gd name="T54" fmla="*/ 212 w 212"/>
                <a:gd name="T55" fmla="*/ 260 h 280"/>
                <a:gd name="T56" fmla="*/ 106 w 212"/>
                <a:gd name="T57" fmla="*/ 46 h 280"/>
                <a:gd name="T58" fmla="*/ 90 w 212"/>
                <a:gd name="T59" fmla="*/ 40 h 280"/>
                <a:gd name="T60" fmla="*/ 92 w 212"/>
                <a:gd name="T61" fmla="*/ 30 h 280"/>
                <a:gd name="T62" fmla="*/ 104 w 212"/>
                <a:gd name="T63" fmla="*/ 22 h 280"/>
                <a:gd name="T64" fmla="*/ 108 w 212"/>
                <a:gd name="T65" fmla="*/ 20 h 280"/>
                <a:gd name="T66" fmla="*/ 158 w 212"/>
                <a:gd name="T67" fmla="*/ 32 h 280"/>
                <a:gd name="T68" fmla="*/ 172 w 212"/>
                <a:gd name="T69" fmla="*/ 40 h 280"/>
                <a:gd name="T70" fmla="*/ 172 w 212"/>
                <a:gd name="T71" fmla="*/ 46 h 280"/>
                <a:gd name="T72" fmla="*/ 166 w 212"/>
                <a:gd name="T73" fmla="*/ 66 h 280"/>
                <a:gd name="T74" fmla="*/ 160 w 212"/>
                <a:gd name="T75" fmla="*/ 68 h 280"/>
                <a:gd name="T76" fmla="*/ 144 w 212"/>
                <a:gd name="T77" fmla="*/ 60 h 280"/>
                <a:gd name="T78" fmla="*/ 186 w 212"/>
                <a:gd name="T79" fmla="*/ 214 h 280"/>
                <a:gd name="T80" fmla="*/ 182 w 212"/>
                <a:gd name="T81" fmla="*/ 218 h 280"/>
                <a:gd name="T82" fmla="*/ 174 w 212"/>
                <a:gd name="T83" fmla="*/ 224 h 280"/>
                <a:gd name="T84" fmla="*/ 168 w 212"/>
                <a:gd name="T85" fmla="*/ 224 h 280"/>
                <a:gd name="T86" fmla="*/ 166 w 212"/>
                <a:gd name="T87" fmla="*/ 220 h 280"/>
                <a:gd name="T88" fmla="*/ 156 w 212"/>
                <a:gd name="T89" fmla="*/ 192 h 280"/>
                <a:gd name="T90" fmla="*/ 162 w 212"/>
                <a:gd name="T91" fmla="*/ 138 h 280"/>
                <a:gd name="T92" fmla="*/ 168 w 212"/>
                <a:gd name="T93" fmla="*/ 122 h 280"/>
                <a:gd name="T94" fmla="*/ 172 w 212"/>
                <a:gd name="T95" fmla="*/ 122 h 280"/>
                <a:gd name="T96" fmla="*/ 182 w 212"/>
                <a:gd name="T97" fmla="*/ 126 h 280"/>
                <a:gd name="T98" fmla="*/ 186 w 212"/>
                <a:gd name="T99" fmla="*/ 130 h 280"/>
                <a:gd name="T100" fmla="*/ 186 w 212"/>
                <a:gd name="T101" fmla="*/ 206 h 280"/>
                <a:gd name="T102" fmla="*/ 186 w 212"/>
                <a:gd name="T103" fmla="*/ 21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 h="280">
                  <a:moveTo>
                    <a:pt x="212" y="260"/>
                  </a:moveTo>
                  <a:lnTo>
                    <a:pt x="212" y="260"/>
                  </a:lnTo>
                  <a:lnTo>
                    <a:pt x="212" y="94"/>
                  </a:lnTo>
                  <a:lnTo>
                    <a:pt x="212" y="94"/>
                  </a:lnTo>
                  <a:lnTo>
                    <a:pt x="212" y="82"/>
                  </a:lnTo>
                  <a:lnTo>
                    <a:pt x="210" y="70"/>
                  </a:lnTo>
                  <a:lnTo>
                    <a:pt x="210" y="70"/>
                  </a:lnTo>
                  <a:lnTo>
                    <a:pt x="206" y="48"/>
                  </a:lnTo>
                  <a:lnTo>
                    <a:pt x="206" y="48"/>
                  </a:lnTo>
                  <a:lnTo>
                    <a:pt x="204" y="40"/>
                  </a:lnTo>
                  <a:lnTo>
                    <a:pt x="204" y="40"/>
                  </a:lnTo>
                  <a:lnTo>
                    <a:pt x="200" y="36"/>
                  </a:lnTo>
                  <a:lnTo>
                    <a:pt x="200" y="36"/>
                  </a:lnTo>
                  <a:lnTo>
                    <a:pt x="186" y="26"/>
                  </a:lnTo>
                  <a:lnTo>
                    <a:pt x="186" y="26"/>
                  </a:lnTo>
                  <a:lnTo>
                    <a:pt x="164" y="14"/>
                  </a:lnTo>
                  <a:lnTo>
                    <a:pt x="138" y="4"/>
                  </a:lnTo>
                  <a:lnTo>
                    <a:pt x="138" y="4"/>
                  </a:lnTo>
                  <a:lnTo>
                    <a:pt x="120" y="0"/>
                  </a:lnTo>
                  <a:lnTo>
                    <a:pt x="120" y="0"/>
                  </a:lnTo>
                  <a:lnTo>
                    <a:pt x="112" y="0"/>
                  </a:lnTo>
                  <a:lnTo>
                    <a:pt x="102" y="0"/>
                  </a:lnTo>
                  <a:lnTo>
                    <a:pt x="102" y="0"/>
                  </a:lnTo>
                  <a:lnTo>
                    <a:pt x="94" y="0"/>
                  </a:lnTo>
                  <a:lnTo>
                    <a:pt x="94" y="0"/>
                  </a:lnTo>
                  <a:lnTo>
                    <a:pt x="84" y="4"/>
                  </a:lnTo>
                  <a:lnTo>
                    <a:pt x="78" y="8"/>
                  </a:lnTo>
                  <a:lnTo>
                    <a:pt x="78" y="8"/>
                  </a:lnTo>
                  <a:lnTo>
                    <a:pt x="66" y="16"/>
                  </a:lnTo>
                  <a:lnTo>
                    <a:pt x="58" y="22"/>
                  </a:lnTo>
                  <a:lnTo>
                    <a:pt x="58" y="22"/>
                  </a:lnTo>
                  <a:lnTo>
                    <a:pt x="54" y="22"/>
                  </a:lnTo>
                  <a:lnTo>
                    <a:pt x="54" y="22"/>
                  </a:lnTo>
                  <a:lnTo>
                    <a:pt x="50" y="20"/>
                  </a:lnTo>
                  <a:lnTo>
                    <a:pt x="48" y="20"/>
                  </a:lnTo>
                  <a:lnTo>
                    <a:pt x="46" y="18"/>
                  </a:lnTo>
                  <a:lnTo>
                    <a:pt x="44" y="18"/>
                  </a:lnTo>
                  <a:lnTo>
                    <a:pt x="44" y="18"/>
                  </a:lnTo>
                  <a:lnTo>
                    <a:pt x="46" y="18"/>
                  </a:lnTo>
                  <a:lnTo>
                    <a:pt x="46" y="18"/>
                  </a:lnTo>
                  <a:lnTo>
                    <a:pt x="46" y="6"/>
                  </a:lnTo>
                  <a:lnTo>
                    <a:pt x="46" y="6"/>
                  </a:lnTo>
                  <a:lnTo>
                    <a:pt x="46" y="0"/>
                  </a:lnTo>
                  <a:lnTo>
                    <a:pt x="46" y="0"/>
                  </a:lnTo>
                  <a:lnTo>
                    <a:pt x="38" y="0"/>
                  </a:lnTo>
                  <a:lnTo>
                    <a:pt x="38" y="0"/>
                  </a:lnTo>
                  <a:lnTo>
                    <a:pt x="14" y="0"/>
                  </a:lnTo>
                  <a:lnTo>
                    <a:pt x="14" y="0"/>
                  </a:lnTo>
                  <a:lnTo>
                    <a:pt x="4" y="0"/>
                  </a:lnTo>
                  <a:lnTo>
                    <a:pt x="4" y="0"/>
                  </a:lnTo>
                  <a:lnTo>
                    <a:pt x="4" y="6"/>
                  </a:lnTo>
                  <a:lnTo>
                    <a:pt x="4" y="6"/>
                  </a:lnTo>
                  <a:lnTo>
                    <a:pt x="4" y="16"/>
                  </a:lnTo>
                  <a:lnTo>
                    <a:pt x="4" y="18"/>
                  </a:lnTo>
                  <a:lnTo>
                    <a:pt x="6" y="18"/>
                  </a:lnTo>
                  <a:lnTo>
                    <a:pt x="6" y="18"/>
                  </a:lnTo>
                  <a:lnTo>
                    <a:pt x="6" y="18"/>
                  </a:lnTo>
                  <a:lnTo>
                    <a:pt x="6" y="18"/>
                  </a:lnTo>
                  <a:lnTo>
                    <a:pt x="4" y="18"/>
                  </a:lnTo>
                  <a:lnTo>
                    <a:pt x="4" y="18"/>
                  </a:lnTo>
                  <a:lnTo>
                    <a:pt x="2" y="18"/>
                  </a:lnTo>
                  <a:lnTo>
                    <a:pt x="0" y="20"/>
                  </a:lnTo>
                  <a:lnTo>
                    <a:pt x="0" y="22"/>
                  </a:lnTo>
                  <a:lnTo>
                    <a:pt x="0" y="254"/>
                  </a:lnTo>
                  <a:lnTo>
                    <a:pt x="0" y="254"/>
                  </a:lnTo>
                  <a:lnTo>
                    <a:pt x="0" y="260"/>
                  </a:lnTo>
                  <a:lnTo>
                    <a:pt x="0" y="260"/>
                  </a:lnTo>
                  <a:lnTo>
                    <a:pt x="0" y="270"/>
                  </a:lnTo>
                  <a:lnTo>
                    <a:pt x="2" y="274"/>
                  </a:lnTo>
                  <a:lnTo>
                    <a:pt x="4" y="278"/>
                  </a:lnTo>
                  <a:lnTo>
                    <a:pt x="4" y="278"/>
                  </a:lnTo>
                  <a:lnTo>
                    <a:pt x="12" y="280"/>
                  </a:lnTo>
                  <a:lnTo>
                    <a:pt x="20" y="280"/>
                  </a:lnTo>
                  <a:lnTo>
                    <a:pt x="20" y="280"/>
                  </a:lnTo>
                  <a:lnTo>
                    <a:pt x="48" y="280"/>
                  </a:lnTo>
                  <a:lnTo>
                    <a:pt x="162" y="280"/>
                  </a:lnTo>
                  <a:lnTo>
                    <a:pt x="192" y="280"/>
                  </a:lnTo>
                  <a:lnTo>
                    <a:pt x="192" y="280"/>
                  </a:lnTo>
                  <a:lnTo>
                    <a:pt x="200" y="280"/>
                  </a:lnTo>
                  <a:lnTo>
                    <a:pt x="208" y="278"/>
                  </a:lnTo>
                  <a:lnTo>
                    <a:pt x="208" y="278"/>
                  </a:lnTo>
                  <a:lnTo>
                    <a:pt x="210" y="274"/>
                  </a:lnTo>
                  <a:lnTo>
                    <a:pt x="212" y="270"/>
                  </a:lnTo>
                  <a:lnTo>
                    <a:pt x="212" y="260"/>
                  </a:lnTo>
                  <a:lnTo>
                    <a:pt x="212" y="260"/>
                  </a:lnTo>
                  <a:close/>
                  <a:moveTo>
                    <a:pt x="106" y="46"/>
                  </a:moveTo>
                  <a:lnTo>
                    <a:pt x="106" y="46"/>
                  </a:lnTo>
                  <a:lnTo>
                    <a:pt x="96" y="44"/>
                  </a:lnTo>
                  <a:lnTo>
                    <a:pt x="90" y="40"/>
                  </a:lnTo>
                  <a:lnTo>
                    <a:pt x="90" y="40"/>
                  </a:lnTo>
                  <a:lnTo>
                    <a:pt x="90" y="36"/>
                  </a:lnTo>
                  <a:lnTo>
                    <a:pt x="90" y="34"/>
                  </a:lnTo>
                  <a:lnTo>
                    <a:pt x="92" y="30"/>
                  </a:lnTo>
                  <a:lnTo>
                    <a:pt x="92" y="30"/>
                  </a:lnTo>
                  <a:lnTo>
                    <a:pt x="98" y="26"/>
                  </a:lnTo>
                  <a:lnTo>
                    <a:pt x="104" y="22"/>
                  </a:lnTo>
                  <a:lnTo>
                    <a:pt x="104" y="22"/>
                  </a:lnTo>
                  <a:lnTo>
                    <a:pt x="108" y="20"/>
                  </a:lnTo>
                  <a:lnTo>
                    <a:pt x="108" y="20"/>
                  </a:lnTo>
                  <a:lnTo>
                    <a:pt x="122" y="20"/>
                  </a:lnTo>
                  <a:lnTo>
                    <a:pt x="136" y="24"/>
                  </a:lnTo>
                  <a:lnTo>
                    <a:pt x="158" y="32"/>
                  </a:lnTo>
                  <a:lnTo>
                    <a:pt x="158" y="32"/>
                  </a:lnTo>
                  <a:lnTo>
                    <a:pt x="166" y="36"/>
                  </a:lnTo>
                  <a:lnTo>
                    <a:pt x="172" y="40"/>
                  </a:lnTo>
                  <a:lnTo>
                    <a:pt x="172" y="40"/>
                  </a:lnTo>
                  <a:lnTo>
                    <a:pt x="172" y="46"/>
                  </a:lnTo>
                  <a:lnTo>
                    <a:pt x="172" y="46"/>
                  </a:lnTo>
                  <a:lnTo>
                    <a:pt x="168" y="58"/>
                  </a:lnTo>
                  <a:lnTo>
                    <a:pt x="168" y="58"/>
                  </a:lnTo>
                  <a:lnTo>
                    <a:pt x="166" y="66"/>
                  </a:lnTo>
                  <a:lnTo>
                    <a:pt x="166" y="66"/>
                  </a:lnTo>
                  <a:lnTo>
                    <a:pt x="162" y="68"/>
                  </a:lnTo>
                  <a:lnTo>
                    <a:pt x="160" y="68"/>
                  </a:lnTo>
                  <a:lnTo>
                    <a:pt x="160" y="68"/>
                  </a:lnTo>
                  <a:lnTo>
                    <a:pt x="144" y="60"/>
                  </a:lnTo>
                  <a:lnTo>
                    <a:pt x="144" y="60"/>
                  </a:lnTo>
                  <a:lnTo>
                    <a:pt x="106" y="46"/>
                  </a:lnTo>
                  <a:lnTo>
                    <a:pt x="106" y="46"/>
                  </a:lnTo>
                  <a:close/>
                  <a:moveTo>
                    <a:pt x="186" y="214"/>
                  </a:moveTo>
                  <a:lnTo>
                    <a:pt x="186" y="214"/>
                  </a:lnTo>
                  <a:lnTo>
                    <a:pt x="182" y="218"/>
                  </a:lnTo>
                  <a:lnTo>
                    <a:pt x="182" y="218"/>
                  </a:lnTo>
                  <a:lnTo>
                    <a:pt x="176" y="222"/>
                  </a:lnTo>
                  <a:lnTo>
                    <a:pt x="176" y="222"/>
                  </a:lnTo>
                  <a:lnTo>
                    <a:pt x="174" y="224"/>
                  </a:lnTo>
                  <a:lnTo>
                    <a:pt x="172" y="224"/>
                  </a:lnTo>
                  <a:lnTo>
                    <a:pt x="172" y="224"/>
                  </a:lnTo>
                  <a:lnTo>
                    <a:pt x="168" y="224"/>
                  </a:lnTo>
                  <a:lnTo>
                    <a:pt x="168" y="224"/>
                  </a:lnTo>
                  <a:lnTo>
                    <a:pt x="166" y="220"/>
                  </a:lnTo>
                  <a:lnTo>
                    <a:pt x="166" y="220"/>
                  </a:lnTo>
                  <a:lnTo>
                    <a:pt x="160" y="208"/>
                  </a:lnTo>
                  <a:lnTo>
                    <a:pt x="160" y="208"/>
                  </a:lnTo>
                  <a:lnTo>
                    <a:pt x="156" y="192"/>
                  </a:lnTo>
                  <a:lnTo>
                    <a:pt x="156" y="172"/>
                  </a:lnTo>
                  <a:lnTo>
                    <a:pt x="158" y="154"/>
                  </a:lnTo>
                  <a:lnTo>
                    <a:pt x="162" y="138"/>
                  </a:lnTo>
                  <a:lnTo>
                    <a:pt x="162" y="138"/>
                  </a:lnTo>
                  <a:lnTo>
                    <a:pt x="164" y="130"/>
                  </a:lnTo>
                  <a:lnTo>
                    <a:pt x="168" y="122"/>
                  </a:lnTo>
                  <a:lnTo>
                    <a:pt x="168" y="122"/>
                  </a:lnTo>
                  <a:lnTo>
                    <a:pt x="172" y="122"/>
                  </a:lnTo>
                  <a:lnTo>
                    <a:pt x="172" y="122"/>
                  </a:lnTo>
                  <a:lnTo>
                    <a:pt x="176" y="122"/>
                  </a:lnTo>
                  <a:lnTo>
                    <a:pt x="176" y="122"/>
                  </a:lnTo>
                  <a:lnTo>
                    <a:pt x="182" y="126"/>
                  </a:lnTo>
                  <a:lnTo>
                    <a:pt x="184" y="126"/>
                  </a:lnTo>
                  <a:lnTo>
                    <a:pt x="186" y="130"/>
                  </a:lnTo>
                  <a:lnTo>
                    <a:pt x="186" y="130"/>
                  </a:lnTo>
                  <a:lnTo>
                    <a:pt x="186" y="134"/>
                  </a:lnTo>
                  <a:lnTo>
                    <a:pt x="186" y="206"/>
                  </a:lnTo>
                  <a:lnTo>
                    <a:pt x="186" y="206"/>
                  </a:lnTo>
                  <a:lnTo>
                    <a:pt x="186" y="210"/>
                  </a:lnTo>
                  <a:lnTo>
                    <a:pt x="186" y="214"/>
                  </a:lnTo>
                  <a:lnTo>
                    <a:pt x="186" y="214"/>
                  </a:lnTo>
                  <a:close/>
                </a:path>
              </a:pathLst>
            </a:custGeom>
            <a:solidFill>
              <a:srgbClr val="DD1D21"/>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64" name="TextBox 163"/>
            <p:cNvSpPr txBox="1"/>
            <p:nvPr/>
          </p:nvSpPr>
          <p:spPr bwMode="auto">
            <a:xfrm>
              <a:off x="1720191" y="4062013"/>
              <a:ext cx="1016000" cy="18466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Lubricants</a:t>
              </a:r>
              <a:endParaRPr lang="en-US" sz="750" dirty="0">
                <a:solidFill>
                  <a:srgbClr val="404040"/>
                </a:solidFill>
              </a:endParaRPr>
            </a:p>
          </p:txBody>
        </p:sp>
        <p:sp>
          <p:nvSpPr>
            <p:cNvPr id="177" name="TextBox 176">
              <a:extLst>
                <a:ext uri="{FF2B5EF4-FFF2-40B4-BE49-F238E27FC236}">
                  <a16:creationId xmlns:a16="http://schemas.microsoft.com/office/drawing/2014/main" xmlns="" id="{AEF111E8-DA45-4121-A142-E0DFB39A8F81}"/>
                </a:ext>
              </a:extLst>
            </p:cNvPr>
            <p:cNvSpPr txBox="1"/>
            <p:nvPr/>
          </p:nvSpPr>
          <p:spPr bwMode="auto">
            <a:xfrm>
              <a:off x="4053848" y="4062013"/>
              <a:ext cx="1016000" cy="184665"/>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dirty="0">
                  <a:solidFill>
                    <a:srgbClr val="404040"/>
                  </a:solidFill>
                </a:rPr>
                <a:t>Power</a:t>
              </a:r>
            </a:p>
          </p:txBody>
        </p:sp>
      </p:grpSp>
      <p:sp>
        <p:nvSpPr>
          <p:cNvPr id="185" name="Rectangle 184"/>
          <p:cNvSpPr/>
          <p:nvPr/>
        </p:nvSpPr>
        <p:spPr>
          <a:xfrm>
            <a:off x="381000" y="2005583"/>
            <a:ext cx="285750" cy="285749"/>
          </a:xfrm>
          <a:prstGeom prst="rect">
            <a:avLst/>
          </a:prstGeom>
          <a:solidFill>
            <a:srgbClr val="D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6" name="TextBox 185"/>
          <p:cNvSpPr txBox="1"/>
          <p:nvPr/>
        </p:nvSpPr>
        <p:spPr bwMode="auto">
          <a:xfrm>
            <a:off x="381000" y="2035775"/>
            <a:ext cx="298340" cy="225366"/>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algn="ctr" defTabSz="268281">
              <a:buClr>
                <a:srgbClr val="DD1D21"/>
              </a:buClr>
              <a:buSzPct val="85000"/>
            </a:pPr>
            <a:r>
              <a:rPr lang="en-US" sz="938">
                <a:solidFill>
                  <a:srgbClr val="FFFFFF"/>
                </a:solidFill>
                <a:latin typeface="Futura Bold"/>
                <a:cs typeface="Futura Light"/>
              </a:rPr>
              <a:t>05</a:t>
            </a:r>
            <a:endParaRPr lang="en-US" sz="938" dirty="0">
              <a:solidFill>
                <a:srgbClr val="FFFFFF"/>
              </a:solidFill>
              <a:latin typeface="Futura Light"/>
              <a:cs typeface="Futura Light"/>
            </a:endParaRPr>
          </a:p>
        </p:txBody>
      </p:sp>
      <p:sp>
        <p:nvSpPr>
          <p:cNvPr id="188" name="TextBox 187"/>
          <p:cNvSpPr txBox="1"/>
          <p:nvPr/>
        </p:nvSpPr>
        <p:spPr bwMode="auto">
          <a:xfrm>
            <a:off x="744164" y="2005583"/>
            <a:ext cx="2289230" cy="285750"/>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defTabSz="268281">
              <a:buClr>
                <a:srgbClr val="DD1D21"/>
              </a:buClr>
              <a:buSzPct val="85000"/>
            </a:pPr>
            <a:r>
              <a:rPr lang="en-US" sz="938">
                <a:solidFill>
                  <a:srgbClr val="404040"/>
                </a:solidFill>
                <a:latin typeface="Futura Bold"/>
                <a:cs typeface="Futura Light"/>
              </a:rPr>
              <a:t>Sales and marketing</a:t>
            </a:r>
            <a:endParaRPr lang="en-US" sz="938" dirty="0">
              <a:solidFill>
                <a:srgbClr val="404040"/>
              </a:solidFill>
              <a:latin typeface="Futura Bold"/>
              <a:cs typeface="Futura Light"/>
            </a:endParaRPr>
          </a:p>
        </p:txBody>
      </p:sp>
      <p:cxnSp>
        <p:nvCxnSpPr>
          <p:cNvPr id="187" name="Straight Connector 186"/>
          <p:cNvCxnSpPr/>
          <p:nvPr/>
        </p:nvCxnSpPr>
        <p:spPr>
          <a:xfrm flipV="1">
            <a:off x="4553438" y="4100583"/>
            <a:ext cx="0" cy="323051"/>
          </a:xfrm>
          <a:prstGeom prst="line">
            <a:avLst/>
          </a:prstGeom>
          <a:grpFill/>
          <a:ln w="9525" cmpd="sng">
            <a:solidFill>
              <a:srgbClr val="BED50F"/>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529448" y="1948649"/>
            <a:ext cx="2086071" cy="2136654"/>
            <a:chOff x="4705931" y="1455198"/>
            <a:chExt cx="2781428" cy="2848872"/>
          </a:xfrm>
        </p:grpSpPr>
        <p:grpSp>
          <p:nvGrpSpPr>
            <p:cNvPr id="9" name="Group 8"/>
            <p:cNvGrpSpPr/>
            <p:nvPr/>
          </p:nvGrpSpPr>
          <p:grpSpPr>
            <a:xfrm rot="2160000">
              <a:off x="4706607" y="1517059"/>
              <a:ext cx="2778843" cy="2787011"/>
              <a:chOff x="4976046" y="2466931"/>
              <a:chExt cx="2239908" cy="2246494"/>
            </a:xfrm>
          </p:grpSpPr>
          <p:sp>
            <p:nvSpPr>
              <p:cNvPr id="5" name="Arc 4"/>
              <p:cNvSpPr/>
              <p:nvPr/>
            </p:nvSpPr>
            <p:spPr>
              <a:xfrm>
                <a:off x="4976056" y="2473527"/>
                <a:ext cx="2239898" cy="2239898"/>
              </a:xfrm>
              <a:prstGeom prst="arc">
                <a:avLst>
                  <a:gd name="adj1" fmla="val 14282206"/>
                  <a:gd name="adj2" fmla="val 18113644"/>
                </a:avLst>
              </a:prstGeom>
              <a:ln w="76200">
                <a:solidFill>
                  <a:srgbClr val="009E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8" name="Arc 17"/>
              <p:cNvSpPr/>
              <p:nvPr/>
            </p:nvSpPr>
            <p:spPr>
              <a:xfrm rot="17280000">
                <a:off x="4976047" y="2466937"/>
                <a:ext cx="2239898" cy="2239896"/>
              </a:xfrm>
              <a:prstGeom prst="arc">
                <a:avLst>
                  <a:gd name="adj1" fmla="val 14282206"/>
                  <a:gd name="adj2" fmla="val 18113644"/>
                </a:avLst>
              </a:prstGeom>
              <a:ln w="76200">
                <a:solidFill>
                  <a:srgbClr val="DD1D2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9" name="Arc 18"/>
              <p:cNvSpPr/>
              <p:nvPr/>
            </p:nvSpPr>
            <p:spPr>
              <a:xfrm rot="4320000">
                <a:off x="4976048" y="2466929"/>
                <a:ext cx="2239898" cy="2239902"/>
              </a:xfrm>
              <a:prstGeom prst="arc">
                <a:avLst>
                  <a:gd name="adj1" fmla="val 14282210"/>
                  <a:gd name="adj2" fmla="val 18113641"/>
                </a:avLst>
              </a:prstGeom>
              <a:ln w="762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0" name="Arc 19"/>
              <p:cNvSpPr/>
              <p:nvPr/>
            </p:nvSpPr>
            <p:spPr>
              <a:xfrm rot="12960000">
                <a:off x="4976047" y="2466939"/>
                <a:ext cx="2239899" cy="2239898"/>
              </a:xfrm>
              <a:prstGeom prst="arc">
                <a:avLst>
                  <a:gd name="adj1" fmla="val 14282206"/>
                  <a:gd name="adj2" fmla="val 18113644"/>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1" name="Arc 20"/>
              <p:cNvSpPr/>
              <p:nvPr/>
            </p:nvSpPr>
            <p:spPr>
              <a:xfrm rot="8640000" flipH="1">
                <a:off x="4976047" y="2466936"/>
                <a:ext cx="2239899" cy="2239898"/>
              </a:xfrm>
              <a:prstGeom prst="arc">
                <a:avLst>
                  <a:gd name="adj1" fmla="val 14282206"/>
                  <a:gd name="adj2" fmla="val 18113644"/>
                </a:avLst>
              </a:prstGeom>
              <a:ln w="76200">
                <a:solidFill>
                  <a:srgbClr val="BED5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grpSp>
        <p:sp>
          <p:nvSpPr>
            <p:cNvPr id="50" name="TextBox 49"/>
            <p:cNvSpPr txBox="1"/>
            <p:nvPr/>
          </p:nvSpPr>
          <p:spPr bwMode="auto">
            <a:xfrm>
              <a:off x="5022096" y="2359649"/>
              <a:ext cx="2159178" cy="359471"/>
            </a:xfrm>
            <a:prstGeom prst="rect">
              <a:avLst/>
            </a:prstGeom>
            <a:noFill/>
            <a:ln w="9525" algn="ctr">
              <a:noFill/>
              <a:miter lim="800000"/>
              <a:headEnd/>
              <a:tailEnd/>
            </a:ln>
          </p:spPr>
          <p:txBody>
            <a:bodyPr vert="horz" wrap="square" lIns="0" tIns="0" rIns="0" bIns="0" numCol="1" rtlCol="0" anchor="t" anchorCtr="0" compatLnSpc="1">
              <a:prstTxWarp prst="textNoShape">
                <a:avLst/>
              </a:prstTxWarp>
              <a:noAutofit/>
            </a:bodyPr>
            <a:lstStyle/>
            <a:p>
              <a:pPr algn="ctr" defTabSz="268281">
                <a:lnSpc>
                  <a:spcPct val="110000"/>
                </a:lnSpc>
                <a:buClr>
                  <a:srgbClr val="DD1D21"/>
                </a:buClr>
                <a:buSzPct val="85000"/>
              </a:pPr>
              <a:r>
                <a:rPr lang="en-US" sz="1050">
                  <a:solidFill>
                    <a:srgbClr val="404040"/>
                  </a:solidFill>
                  <a:latin typeface="Futura Bold"/>
                  <a:cs typeface="Futura Light"/>
                </a:rPr>
                <a:t>Customers </a:t>
              </a:r>
              <a:br>
                <a:rPr lang="en-US" sz="1050">
                  <a:solidFill>
                    <a:srgbClr val="404040"/>
                  </a:solidFill>
                  <a:latin typeface="Futura Bold"/>
                  <a:cs typeface="Futura Light"/>
                </a:rPr>
              </a:br>
              <a:endParaRPr lang="en-US" sz="1050" dirty="0">
                <a:solidFill>
                  <a:srgbClr val="404040"/>
                </a:solidFill>
                <a:latin typeface="Futura Bold"/>
                <a:cs typeface="Futura Light"/>
              </a:endParaRPr>
            </a:p>
          </p:txBody>
        </p:sp>
        <p:grpSp>
          <p:nvGrpSpPr>
            <p:cNvPr id="15" name="Group 14"/>
            <p:cNvGrpSpPr/>
            <p:nvPr/>
          </p:nvGrpSpPr>
          <p:grpSpPr>
            <a:xfrm>
              <a:off x="5388791" y="2749548"/>
              <a:ext cx="1436930" cy="847571"/>
              <a:chOff x="5432301" y="3476900"/>
              <a:chExt cx="1356353" cy="800033"/>
            </a:xfrm>
          </p:grpSpPr>
          <p:sp>
            <p:nvSpPr>
              <p:cNvPr id="81" name="Freeform 29"/>
              <p:cNvSpPr>
                <a:spLocks noEditPoints="1"/>
              </p:cNvSpPr>
              <p:nvPr/>
            </p:nvSpPr>
            <p:spPr bwMode="auto">
              <a:xfrm>
                <a:off x="5432301" y="3479982"/>
                <a:ext cx="535499" cy="302434"/>
              </a:xfrm>
              <a:custGeom>
                <a:avLst/>
                <a:gdLst>
                  <a:gd name="T0" fmla="*/ 312 w 386"/>
                  <a:gd name="T1" fmla="*/ 78 h 218"/>
                  <a:gd name="T2" fmla="*/ 344 w 386"/>
                  <a:gd name="T3" fmla="*/ 64 h 218"/>
                  <a:gd name="T4" fmla="*/ 342 w 386"/>
                  <a:gd name="T5" fmla="*/ 58 h 218"/>
                  <a:gd name="T6" fmla="*/ 302 w 386"/>
                  <a:gd name="T7" fmla="*/ 30 h 218"/>
                  <a:gd name="T8" fmla="*/ 308 w 386"/>
                  <a:gd name="T9" fmla="*/ 18 h 218"/>
                  <a:gd name="T10" fmla="*/ 304 w 386"/>
                  <a:gd name="T11" fmla="*/ 10 h 218"/>
                  <a:gd name="T12" fmla="*/ 294 w 386"/>
                  <a:gd name="T13" fmla="*/ 6 h 218"/>
                  <a:gd name="T14" fmla="*/ 284 w 386"/>
                  <a:gd name="T15" fmla="*/ 14 h 218"/>
                  <a:gd name="T16" fmla="*/ 284 w 386"/>
                  <a:gd name="T17" fmla="*/ 24 h 218"/>
                  <a:gd name="T18" fmla="*/ 248 w 386"/>
                  <a:gd name="T19" fmla="*/ 58 h 218"/>
                  <a:gd name="T20" fmla="*/ 242 w 386"/>
                  <a:gd name="T21" fmla="*/ 60 h 218"/>
                  <a:gd name="T22" fmla="*/ 244 w 386"/>
                  <a:gd name="T23" fmla="*/ 66 h 218"/>
                  <a:gd name="T24" fmla="*/ 276 w 386"/>
                  <a:gd name="T25" fmla="*/ 78 h 218"/>
                  <a:gd name="T26" fmla="*/ 208 w 386"/>
                  <a:gd name="T27" fmla="*/ 112 h 218"/>
                  <a:gd name="T28" fmla="*/ 204 w 386"/>
                  <a:gd name="T29" fmla="*/ 114 h 218"/>
                  <a:gd name="T30" fmla="*/ 264 w 386"/>
                  <a:gd name="T31" fmla="*/ 140 h 218"/>
                  <a:gd name="T32" fmla="*/ 194 w 386"/>
                  <a:gd name="T33" fmla="*/ 210 h 218"/>
                  <a:gd name="T34" fmla="*/ 172 w 386"/>
                  <a:gd name="T35" fmla="*/ 0 h 218"/>
                  <a:gd name="T36" fmla="*/ 146 w 386"/>
                  <a:gd name="T37" fmla="*/ 100 h 218"/>
                  <a:gd name="T38" fmla="*/ 130 w 386"/>
                  <a:gd name="T39" fmla="*/ 100 h 218"/>
                  <a:gd name="T40" fmla="*/ 100 w 386"/>
                  <a:gd name="T41" fmla="*/ 140 h 218"/>
                  <a:gd name="T42" fmla="*/ 84 w 386"/>
                  <a:gd name="T43" fmla="*/ 138 h 218"/>
                  <a:gd name="T44" fmla="*/ 82 w 386"/>
                  <a:gd name="T45" fmla="*/ 134 h 218"/>
                  <a:gd name="T46" fmla="*/ 48 w 386"/>
                  <a:gd name="T47" fmla="*/ 126 h 218"/>
                  <a:gd name="T48" fmla="*/ 22 w 386"/>
                  <a:gd name="T49" fmla="*/ 130 h 218"/>
                  <a:gd name="T50" fmla="*/ 12 w 386"/>
                  <a:gd name="T51" fmla="*/ 138 h 218"/>
                  <a:gd name="T52" fmla="*/ 84 w 386"/>
                  <a:gd name="T53" fmla="*/ 214 h 218"/>
                  <a:gd name="T54" fmla="*/ 0 w 386"/>
                  <a:gd name="T55" fmla="*/ 210 h 218"/>
                  <a:gd name="T56" fmla="*/ 382 w 386"/>
                  <a:gd name="T57" fmla="*/ 210 h 218"/>
                  <a:gd name="T58" fmla="*/ 334 w 386"/>
                  <a:gd name="T59" fmla="*/ 214 h 218"/>
                  <a:gd name="T60" fmla="*/ 342 w 386"/>
                  <a:gd name="T61" fmla="*/ 212 h 218"/>
                  <a:gd name="T62" fmla="*/ 384 w 386"/>
                  <a:gd name="T63" fmla="*/ 120 h 218"/>
                  <a:gd name="T64" fmla="*/ 386 w 386"/>
                  <a:gd name="T65" fmla="*/ 114 h 218"/>
                  <a:gd name="T66" fmla="*/ 382 w 386"/>
                  <a:gd name="T67" fmla="*/ 112 h 218"/>
                  <a:gd name="T68" fmla="*/ 304 w 386"/>
                  <a:gd name="T69" fmla="*/ 128 h 218"/>
                  <a:gd name="T70" fmla="*/ 294 w 386"/>
                  <a:gd name="T71" fmla="*/ 132 h 218"/>
                  <a:gd name="T72" fmla="*/ 280 w 386"/>
                  <a:gd name="T73" fmla="*/ 140 h 218"/>
                  <a:gd name="T74" fmla="*/ 302 w 386"/>
                  <a:gd name="T75" fmla="*/ 120 h 218"/>
                  <a:gd name="T76" fmla="*/ 320 w 386"/>
                  <a:gd name="T77" fmla="*/ 66 h 218"/>
                  <a:gd name="T78" fmla="*/ 320 w 386"/>
                  <a:gd name="T79" fmla="*/ 66 h 218"/>
                  <a:gd name="T80" fmla="*/ 292 w 386"/>
                  <a:gd name="T81" fmla="*/ 58 h 218"/>
                  <a:gd name="T82" fmla="*/ 290 w 386"/>
                  <a:gd name="T83" fmla="*/ 66 h 218"/>
                  <a:gd name="T84" fmla="*/ 294 w 386"/>
                  <a:gd name="T85" fmla="*/ 76 h 218"/>
                  <a:gd name="T86" fmla="*/ 286 w 386"/>
                  <a:gd name="T87" fmla="*/ 82 h 218"/>
                  <a:gd name="T88" fmla="*/ 294 w 386"/>
                  <a:gd name="T89" fmla="*/ 84 h 218"/>
                  <a:gd name="T90" fmla="*/ 302 w 386"/>
                  <a:gd name="T91" fmla="*/ 82 h 218"/>
                  <a:gd name="T92" fmla="*/ 286 w 386"/>
                  <a:gd name="T93" fmla="*/ 82 h 218"/>
                  <a:gd name="T94" fmla="*/ 278 w 386"/>
                  <a:gd name="T95" fmla="*/ 70 h 218"/>
                  <a:gd name="T96" fmla="*/ 286 w 386"/>
                  <a:gd name="T97" fmla="*/ 128 h 218"/>
                  <a:gd name="T98" fmla="*/ 232 w 386"/>
                  <a:gd name="T99" fmla="*/ 120 h 218"/>
                  <a:gd name="T100" fmla="*/ 232 w 386"/>
                  <a:gd name="T101" fmla="*/ 120 h 218"/>
                  <a:gd name="T102" fmla="*/ 262 w 386"/>
                  <a:gd name="T103" fmla="*/ 194 h 218"/>
                  <a:gd name="T104" fmla="*/ 254 w 386"/>
                  <a:gd name="T105" fmla="*/ 214 h 218"/>
                  <a:gd name="T106" fmla="*/ 248 w 386"/>
                  <a:gd name="T107" fmla="*/ 212 h 218"/>
                  <a:gd name="T108" fmla="*/ 260 w 386"/>
                  <a:gd name="T109" fmla="*/ 212 h 218"/>
                  <a:gd name="T110" fmla="*/ 332 w 386"/>
                  <a:gd name="T111" fmla="*/ 216 h 218"/>
                  <a:gd name="T112" fmla="*/ 294 w 386"/>
                  <a:gd name="T113" fmla="*/ 174 h 218"/>
                  <a:gd name="T114" fmla="*/ 328 w 386"/>
                  <a:gd name="T115" fmla="*/ 194 h 218"/>
                  <a:gd name="T116" fmla="*/ 328 w 386"/>
                  <a:gd name="T117" fmla="*/ 194 h 218"/>
                  <a:gd name="T118" fmla="*/ 358 w 386"/>
                  <a:gd name="T119" fmla="*/ 12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6" h="218">
                    <a:moveTo>
                      <a:pt x="382" y="112"/>
                    </a:moveTo>
                    <a:lnTo>
                      <a:pt x="320" y="112"/>
                    </a:lnTo>
                    <a:lnTo>
                      <a:pt x="312" y="78"/>
                    </a:lnTo>
                    <a:lnTo>
                      <a:pt x="342" y="66"/>
                    </a:lnTo>
                    <a:lnTo>
                      <a:pt x="342" y="66"/>
                    </a:lnTo>
                    <a:lnTo>
                      <a:pt x="344" y="64"/>
                    </a:lnTo>
                    <a:lnTo>
                      <a:pt x="344" y="60"/>
                    </a:lnTo>
                    <a:lnTo>
                      <a:pt x="344" y="60"/>
                    </a:lnTo>
                    <a:lnTo>
                      <a:pt x="342" y="58"/>
                    </a:lnTo>
                    <a:lnTo>
                      <a:pt x="340" y="58"/>
                    </a:lnTo>
                    <a:lnTo>
                      <a:pt x="308" y="58"/>
                    </a:lnTo>
                    <a:lnTo>
                      <a:pt x="302" y="30"/>
                    </a:lnTo>
                    <a:lnTo>
                      <a:pt x="302" y="30"/>
                    </a:lnTo>
                    <a:lnTo>
                      <a:pt x="306" y="24"/>
                    </a:lnTo>
                    <a:lnTo>
                      <a:pt x="308" y="18"/>
                    </a:lnTo>
                    <a:lnTo>
                      <a:pt x="308" y="18"/>
                    </a:lnTo>
                    <a:lnTo>
                      <a:pt x="306" y="14"/>
                    </a:lnTo>
                    <a:lnTo>
                      <a:pt x="304" y="10"/>
                    </a:lnTo>
                    <a:lnTo>
                      <a:pt x="300" y="8"/>
                    </a:lnTo>
                    <a:lnTo>
                      <a:pt x="294" y="6"/>
                    </a:lnTo>
                    <a:lnTo>
                      <a:pt x="294" y="6"/>
                    </a:lnTo>
                    <a:lnTo>
                      <a:pt x="290" y="8"/>
                    </a:lnTo>
                    <a:lnTo>
                      <a:pt x="286" y="10"/>
                    </a:lnTo>
                    <a:lnTo>
                      <a:pt x="284" y="14"/>
                    </a:lnTo>
                    <a:lnTo>
                      <a:pt x="282" y="18"/>
                    </a:lnTo>
                    <a:lnTo>
                      <a:pt x="282" y="18"/>
                    </a:lnTo>
                    <a:lnTo>
                      <a:pt x="284" y="24"/>
                    </a:lnTo>
                    <a:lnTo>
                      <a:pt x="288" y="28"/>
                    </a:lnTo>
                    <a:lnTo>
                      <a:pt x="282" y="58"/>
                    </a:lnTo>
                    <a:lnTo>
                      <a:pt x="248" y="58"/>
                    </a:lnTo>
                    <a:lnTo>
                      <a:pt x="248" y="58"/>
                    </a:lnTo>
                    <a:lnTo>
                      <a:pt x="244" y="58"/>
                    </a:lnTo>
                    <a:lnTo>
                      <a:pt x="242" y="60"/>
                    </a:lnTo>
                    <a:lnTo>
                      <a:pt x="242" y="60"/>
                    </a:lnTo>
                    <a:lnTo>
                      <a:pt x="242" y="64"/>
                    </a:lnTo>
                    <a:lnTo>
                      <a:pt x="244" y="66"/>
                    </a:lnTo>
                    <a:lnTo>
                      <a:pt x="244" y="66"/>
                    </a:lnTo>
                    <a:lnTo>
                      <a:pt x="246" y="66"/>
                    </a:lnTo>
                    <a:lnTo>
                      <a:pt x="276" y="78"/>
                    </a:lnTo>
                    <a:lnTo>
                      <a:pt x="270" y="112"/>
                    </a:lnTo>
                    <a:lnTo>
                      <a:pt x="208" y="112"/>
                    </a:lnTo>
                    <a:lnTo>
                      <a:pt x="208" y="112"/>
                    </a:lnTo>
                    <a:lnTo>
                      <a:pt x="206" y="112"/>
                    </a:lnTo>
                    <a:lnTo>
                      <a:pt x="204" y="114"/>
                    </a:lnTo>
                    <a:lnTo>
                      <a:pt x="204" y="114"/>
                    </a:lnTo>
                    <a:lnTo>
                      <a:pt x="204" y="118"/>
                    </a:lnTo>
                    <a:lnTo>
                      <a:pt x="208" y="120"/>
                    </a:lnTo>
                    <a:lnTo>
                      <a:pt x="264" y="140"/>
                    </a:lnTo>
                    <a:lnTo>
                      <a:pt x="248" y="210"/>
                    </a:lnTo>
                    <a:lnTo>
                      <a:pt x="248" y="210"/>
                    </a:lnTo>
                    <a:lnTo>
                      <a:pt x="194" y="210"/>
                    </a:lnTo>
                    <a:lnTo>
                      <a:pt x="194" y="100"/>
                    </a:lnTo>
                    <a:lnTo>
                      <a:pt x="172" y="100"/>
                    </a:lnTo>
                    <a:lnTo>
                      <a:pt x="172" y="0"/>
                    </a:lnTo>
                    <a:lnTo>
                      <a:pt x="158" y="0"/>
                    </a:lnTo>
                    <a:lnTo>
                      <a:pt x="158" y="100"/>
                    </a:lnTo>
                    <a:lnTo>
                      <a:pt x="146" y="100"/>
                    </a:lnTo>
                    <a:lnTo>
                      <a:pt x="146" y="0"/>
                    </a:lnTo>
                    <a:lnTo>
                      <a:pt x="130" y="0"/>
                    </a:lnTo>
                    <a:lnTo>
                      <a:pt x="130" y="100"/>
                    </a:lnTo>
                    <a:lnTo>
                      <a:pt x="118" y="100"/>
                    </a:lnTo>
                    <a:lnTo>
                      <a:pt x="118" y="140"/>
                    </a:lnTo>
                    <a:lnTo>
                      <a:pt x="100" y="140"/>
                    </a:lnTo>
                    <a:lnTo>
                      <a:pt x="100" y="156"/>
                    </a:lnTo>
                    <a:lnTo>
                      <a:pt x="84" y="156"/>
                    </a:lnTo>
                    <a:lnTo>
                      <a:pt x="84" y="138"/>
                    </a:lnTo>
                    <a:lnTo>
                      <a:pt x="84" y="138"/>
                    </a:lnTo>
                    <a:lnTo>
                      <a:pt x="84" y="136"/>
                    </a:lnTo>
                    <a:lnTo>
                      <a:pt x="82" y="134"/>
                    </a:lnTo>
                    <a:lnTo>
                      <a:pt x="74" y="130"/>
                    </a:lnTo>
                    <a:lnTo>
                      <a:pt x="62" y="128"/>
                    </a:lnTo>
                    <a:lnTo>
                      <a:pt x="48" y="126"/>
                    </a:lnTo>
                    <a:lnTo>
                      <a:pt x="48" y="126"/>
                    </a:lnTo>
                    <a:lnTo>
                      <a:pt x="34" y="128"/>
                    </a:lnTo>
                    <a:lnTo>
                      <a:pt x="22" y="130"/>
                    </a:lnTo>
                    <a:lnTo>
                      <a:pt x="14" y="134"/>
                    </a:lnTo>
                    <a:lnTo>
                      <a:pt x="12" y="136"/>
                    </a:lnTo>
                    <a:lnTo>
                      <a:pt x="12" y="138"/>
                    </a:lnTo>
                    <a:lnTo>
                      <a:pt x="12" y="214"/>
                    </a:lnTo>
                    <a:lnTo>
                      <a:pt x="84" y="214"/>
                    </a:lnTo>
                    <a:lnTo>
                      <a:pt x="84" y="214"/>
                    </a:lnTo>
                    <a:lnTo>
                      <a:pt x="12" y="214"/>
                    </a:lnTo>
                    <a:lnTo>
                      <a:pt x="12" y="210"/>
                    </a:lnTo>
                    <a:lnTo>
                      <a:pt x="0" y="210"/>
                    </a:lnTo>
                    <a:lnTo>
                      <a:pt x="0" y="218"/>
                    </a:lnTo>
                    <a:lnTo>
                      <a:pt x="382" y="218"/>
                    </a:lnTo>
                    <a:lnTo>
                      <a:pt x="382" y="210"/>
                    </a:lnTo>
                    <a:lnTo>
                      <a:pt x="342" y="210"/>
                    </a:lnTo>
                    <a:lnTo>
                      <a:pt x="342" y="212"/>
                    </a:lnTo>
                    <a:lnTo>
                      <a:pt x="334" y="214"/>
                    </a:lnTo>
                    <a:lnTo>
                      <a:pt x="334" y="214"/>
                    </a:lnTo>
                    <a:lnTo>
                      <a:pt x="334" y="214"/>
                    </a:lnTo>
                    <a:lnTo>
                      <a:pt x="342" y="212"/>
                    </a:lnTo>
                    <a:lnTo>
                      <a:pt x="342" y="210"/>
                    </a:lnTo>
                    <a:lnTo>
                      <a:pt x="326" y="140"/>
                    </a:lnTo>
                    <a:lnTo>
                      <a:pt x="384" y="120"/>
                    </a:lnTo>
                    <a:lnTo>
                      <a:pt x="384" y="120"/>
                    </a:lnTo>
                    <a:lnTo>
                      <a:pt x="386" y="118"/>
                    </a:lnTo>
                    <a:lnTo>
                      <a:pt x="386" y="114"/>
                    </a:lnTo>
                    <a:lnTo>
                      <a:pt x="386" y="114"/>
                    </a:lnTo>
                    <a:lnTo>
                      <a:pt x="384" y="112"/>
                    </a:lnTo>
                    <a:lnTo>
                      <a:pt x="382" y="112"/>
                    </a:lnTo>
                    <a:lnTo>
                      <a:pt x="382" y="112"/>
                    </a:lnTo>
                    <a:close/>
                    <a:moveTo>
                      <a:pt x="314" y="134"/>
                    </a:moveTo>
                    <a:lnTo>
                      <a:pt x="304" y="128"/>
                    </a:lnTo>
                    <a:lnTo>
                      <a:pt x="312" y="124"/>
                    </a:lnTo>
                    <a:lnTo>
                      <a:pt x="314" y="134"/>
                    </a:lnTo>
                    <a:close/>
                    <a:moveTo>
                      <a:pt x="294" y="132"/>
                    </a:moveTo>
                    <a:lnTo>
                      <a:pt x="310" y="140"/>
                    </a:lnTo>
                    <a:lnTo>
                      <a:pt x="294" y="158"/>
                    </a:lnTo>
                    <a:lnTo>
                      <a:pt x="280" y="140"/>
                    </a:lnTo>
                    <a:lnTo>
                      <a:pt x="294" y="132"/>
                    </a:lnTo>
                    <a:close/>
                    <a:moveTo>
                      <a:pt x="286" y="120"/>
                    </a:moveTo>
                    <a:lnTo>
                      <a:pt x="302" y="120"/>
                    </a:lnTo>
                    <a:lnTo>
                      <a:pt x="294" y="124"/>
                    </a:lnTo>
                    <a:lnTo>
                      <a:pt x="286" y="120"/>
                    </a:lnTo>
                    <a:close/>
                    <a:moveTo>
                      <a:pt x="320" y="66"/>
                    </a:moveTo>
                    <a:lnTo>
                      <a:pt x="310" y="70"/>
                    </a:lnTo>
                    <a:lnTo>
                      <a:pt x="310" y="66"/>
                    </a:lnTo>
                    <a:lnTo>
                      <a:pt x="320" y="66"/>
                    </a:lnTo>
                    <a:close/>
                    <a:moveTo>
                      <a:pt x="294" y="46"/>
                    </a:moveTo>
                    <a:lnTo>
                      <a:pt x="298" y="58"/>
                    </a:lnTo>
                    <a:lnTo>
                      <a:pt x="292" y="58"/>
                    </a:lnTo>
                    <a:lnTo>
                      <a:pt x="294" y="46"/>
                    </a:lnTo>
                    <a:close/>
                    <a:moveTo>
                      <a:pt x="290" y="66"/>
                    </a:moveTo>
                    <a:lnTo>
                      <a:pt x="290" y="66"/>
                    </a:lnTo>
                    <a:lnTo>
                      <a:pt x="300" y="66"/>
                    </a:lnTo>
                    <a:lnTo>
                      <a:pt x="300" y="74"/>
                    </a:lnTo>
                    <a:lnTo>
                      <a:pt x="294" y="76"/>
                    </a:lnTo>
                    <a:lnTo>
                      <a:pt x="288" y="74"/>
                    </a:lnTo>
                    <a:lnTo>
                      <a:pt x="290" y="66"/>
                    </a:lnTo>
                    <a:close/>
                    <a:moveTo>
                      <a:pt x="286" y="82"/>
                    </a:moveTo>
                    <a:lnTo>
                      <a:pt x="294" y="84"/>
                    </a:lnTo>
                    <a:lnTo>
                      <a:pt x="294" y="84"/>
                    </a:lnTo>
                    <a:lnTo>
                      <a:pt x="294" y="84"/>
                    </a:lnTo>
                    <a:lnTo>
                      <a:pt x="294" y="84"/>
                    </a:lnTo>
                    <a:lnTo>
                      <a:pt x="296" y="84"/>
                    </a:lnTo>
                    <a:lnTo>
                      <a:pt x="302" y="82"/>
                    </a:lnTo>
                    <a:lnTo>
                      <a:pt x="310" y="112"/>
                    </a:lnTo>
                    <a:lnTo>
                      <a:pt x="280" y="112"/>
                    </a:lnTo>
                    <a:lnTo>
                      <a:pt x="286" y="82"/>
                    </a:lnTo>
                    <a:close/>
                    <a:moveTo>
                      <a:pt x="270" y="66"/>
                    </a:moveTo>
                    <a:lnTo>
                      <a:pt x="280" y="66"/>
                    </a:lnTo>
                    <a:lnTo>
                      <a:pt x="278" y="70"/>
                    </a:lnTo>
                    <a:lnTo>
                      <a:pt x="270" y="66"/>
                    </a:lnTo>
                    <a:close/>
                    <a:moveTo>
                      <a:pt x="278" y="124"/>
                    </a:moveTo>
                    <a:lnTo>
                      <a:pt x="286" y="128"/>
                    </a:lnTo>
                    <a:lnTo>
                      <a:pt x="276" y="134"/>
                    </a:lnTo>
                    <a:lnTo>
                      <a:pt x="278" y="124"/>
                    </a:lnTo>
                    <a:close/>
                    <a:moveTo>
                      <a:pt x="232" y="120"/>
                    </a:moveTo>
                    <a:lnTo>
                      <a:pt x="268" y="120"/>
                    </a:lnTo>
                    <a:lnTo>
                      <a:pt x="266" y="132"/>
                    </a:lnTo>
                    <a:lnTo>
                      <a:pt x="232" y="120"/>
                    </a:lnTo>
                    <a:close/>
                    <a:moveTo>
                      <a:pt x="272" y="148"/>
                    </a:moveTo>
                    <a:lnTo>
                      <a:pt x="288" y="166"/>
                    </a:lnTo>
                    <a:lnTo>
                      <a:pt x="262" y="194"/>
                    </a:lnTo>
                    <a:lnTo>
                      <a:pt x="272" y="148"/>
                    </a:lnTo>
                    <a:close/>
                    <a:moveTo>
                      <a:pt x="256" y="216"/>
                    </a:moveTo>
                    <a:lnTo>
                      <a:pt x="254" y="214"/>
                    </a:lnTo>
                    <a:lnTo>
                      <a:pt x="248" y="212"/>
                    </a:lnTo>
                    <a:lnTo>
                      <a:pt x="248" y="212"/>
                    </a:lnTo>
                    <a:lnTo>
                      <a:pt x="248" y="212"/>
                    </a:lnTo>
                    <a:lnTo>
                      <a:pt x="254" y="214"/>
                    </a:lnTo>
                    <a:lnTo>
                      <a:pt x="256" y="216"/>
                    </a:lnTo>
                    <a:lnTo>
                      <a:pt x="260" y="212"/>
                    </a:lnTo>
                    <a:lnTo>
                      <a:pt x="256" y="216"/>
                    </a:lnTo>
                    <a:close/>
                    <a:moveTo>
                      <a:pt x="332" y="216"/>
                    </a:moveTo>
                    <a:lnTo>
                      <a:pt x="332" y="216"/>
                    </a:lnTo>
                    <a:lnTo>
                      <a:pt x="328" y="210"/>
                    </a:lnTo>
                    <a:lnTo>
                      <a:pt x="262" y="210"/>
                    </a:lnTo>
                    <a:lnTo>
                      <a:pt x="294" y="174"/>
                    </a:lnTo>
                    <a:lnTo>
                      <a:pt x="328" y="210"/>
                    </a:lnTo>
                    <a:lnTo>
                      <a:pt x="332" y="216"/>
                    </a:lnTo>
                    <a:close/>
                    <a:moveTo>
                      <a:pt x="328" y="194"/>
                    </a:moveTo>
                    <a:lnTo>
                      <a:pt x="302" y="166"/>
                    </a:lnTo>
                    <a:lnTo>
                      <a:pt x="318" y="148"/>
                    </a:lnTo>
                    <a:lnTo>
                      <a:pt x="328" y="194"/>
                    </a:lnTo>
                    <a:close/>
                    <a:moveTo>
                      <a:pt x="324" y="132"/>
                    </a:moveTo>
                    <a:lnTo>
                      <a:pt x="322" y="120"/>
                    </a:lnTo>
                    <a:lnTo>
                      <a:pt x="358" y="120"/>
                    </a:lnTo>
                    <a:lnTo>
                      <a:pt x="324" y="132"/>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nvGrpSpPr>
              <p:cNvPr id="82" name="Group 81"/>
              <p:cNvGrpSpPr/>
              <p:nvPr/>
            </p:nvGrpSpPr>
            <p:grpSpPr>
              <a:xfrm>
                <a:off x="5874032" y="3878390"/>
                <a:ext cx="443937" cy="398543"/>
                <a:chOff x="3449638" y="2871344"/>
                <a:chExt cx="508000" cy="456056"/>
              </a:xfrm>
            </p:grpSpPr>
            <p:sp>
              <p:nvSpPr>
                <p:cNvPr id="83" name="Freeform 30"/>
                <p:cNvSpPr>
                  <a:spLocks/>
                </p:cNvSpPr>
                <p:nvPr/>
              </p:nvSpPr>
              <p:spPr bwMode="auto">
                <a:xfrm>
                  <a:off x="3449638" y="2928494"/>
                  <a:ext cx="117475" cy="273053"/>
                </a:xfrm>
                <a:custGeom>
                  <a:avLst/>
                  <a:gdLst>
                    <a:gd name="T0" fmla="*/ 6 w 74"/>
                    <a:gd name="T1" fmla="*/ 84 h 172"/>
                    <a:gd name="T2" fmla="*/ 6 w 74"/>
                    <a:gd name="T3" fmla="*/ 84 h 172"/>
                    <a:gd name="T4" fmla="*/ 12 w 74"/>
                    <a:gd name="T5" fmla="*/ 82 h 172"/>
                    <a:gd name="T6" fmla="*/ 14 w 74"/>
                    <a:gd name="T7" fmla="*/ 76 h 172"/>
                    <a:gd name="T8" fmla="*/ 14 w 74"/>
                    <a:gd name="T9" fmla="*/ 26 h 172"/>
                    <a:gd name="T10" fmla="*/ 18 w 74"/>
                    <a:gd name="T11" fmla="*/ 26 h 172"/>
                    <a:gd name="T12" fmla="*/ 18 w 74"/>
                    <a:gd name="T13" fmla="*/ 162 h 172"/>
                    <a:gd name="T14" fmla="*/ 18 w 74"/>
                    <a:gd name="T15" fmla="*/ 162 h 172"/>
                    <a:gd name="T16" fmla="*/ 18 w 74"/>
                    <a:gd name="T17" fmla="*/ 166 h 172"/>
                    <a:gd name="T18" fmla="*/ 20 w 74"/>
                    <a:gd name="T19" fmla="*/ 168 h 172"/>
                    <a:gd name="T20" fmla="*/ 22 w 74"/>
                    <a:gd name="T21" fmla="*/ 170 h 172"/>
                    <a:gd name="T22" fmla="*/ 26 w 74"/>
                    <a:gd name="T23" fmla="*/ 172 h 172"/>
                    <a:gd name="T24" fmla="*/ 26 w 74"/>
                    <a:gd name="T25" fmla="*/ 172 h 172"/>
                    <a:gd name="T26" fmla="*/ 30 w 74"/>
                    <a:gd name="T27" fmla="*/ 170 h 172"/>
                    <a:gd name="T28" fmla="*/ 32 w 74"/>
                    <a:gd name="T29" fmla="*/ 168 h 172"/>
                    <a:gd name="T30" fmla="*/ 34 w 74"/>
                    <a:gd name="T31" fmla="*/ 166 h 172"/>
                    <a:gd name="T32" fmla="*/ 34 w 74"/>
                    <a:gd name="T33" fmla="*/ 162 h 172"/>
                    <a:gd name="T34" fmla="*/ 34 w 74"/>
                    <a:gd name="T35" fmla="*/ 80 h 172"/>
                    <a:gd name="T36" fmla="*/ 34 w 74"/>
                    <a:gd name="T37" fmla="*/ 80 h 172"/>
                    <a:gd name="T38" fmla="*/ 36 w 74"/>
                    <a:gd name="T39" fmla="*/ 80 h 172"/>
                    <a:gd name="T40" fmla="*/ 36 w 74"/>
                    <a:gd name="T41" fmla="*/ 80 h 172"/>
                    <a:gd name="T42" fmla="*/ 40 w 74"/>
                    <a:gd name="T43" fmla="*/ 80 h 172"/>
                    <a:gd name="T44" fmla="*/ 40 w 74"/>
                    <a:gd name="T45" fmla="*/ 162 h 172"/>
                    <a:gd name="T46" fmla="*/ 40 w 74"/>
                    <a:gd name="T47" fmla="*/ 162 h 172"/>
                    <a:gd name="T48" fmla="*/ 40 w 74"/>
                    <a:gd name="T49" fmla="*/ 166 h 172"/>
                    <a:gd name="T50" fmla="*/ 42 w 74"/>
                    <a:gd name="T51" fmla="*/ 168 h 172"/>
                    <a:gd name="T52" fmla="*/ 44 w 74"/>
                    <a:gd name="T53" fmla="*/ 170 h 172"/>
                    <a:gd name="T54" fmla="*/ 48 w 74"/>
                    <a:gd name="T55" fmla="*/ 172 h 172"/>
                    <a:gd name="T56" fmla="*/ 48 w 74"/>
                    <a:gd name="T57" fmla="*/ 172 h 172"/>
                    <a:gd name="T58" fmla="*/ 52 w 74"/>
                    <a:gd name="T59" fmla="*/ 170 h 172"/>
                    <a:gd name="T60" fmla="*/ 54 w 74"/>
                    <a:gd name="T61" fmla="*/ 168 h 172"/>
                    <a:gd name="T62" fmla="*/ 56 w 74"/>
                    <a:gd name="T63" fmla="*/ 166 h 172"/>
                    <a:gd name="T64" fmla="*/ 56 w 74"/>
                    <a:gd name="T65" fmla="*/ 162 h 172"/>
                    <a:gd name="T66" fmla="*/ 56 w 74"/>
                    <a:gd name="T67" fmla="*/ 26 h 172"/>
                    <a:gd name="T68" fmla="*/ 60 w 74"/>
                    <a:gd name="T69" fmla="*/ 26 h 172"/>
                    <a:gd name="T70" fmla="*/ 60 w 74"/>
                    <a:gd name="T71" fmla="*/ 76 h 172"/>
                    <a:gd name="T72" fmla="*/ 60 w 74"/>
                    <a:gd name="T73" fmla="*/ 76 h 172"/>
                    <a:gd name="T74" fmla="*/ 62 w 74"/>
                    <a:gd name="T75" fmla="*/ 82 h 172"/>
                    <a:gd name="T76" fmla="*/ 68 w 74"/>
                    <a:gd name="T77" fmla="*/ 84 h 172"/>
                    <a:gd name="T78" fmla="*/ 68 w 74"/>
                    <a:gd name="T79" fmla="*/ 84 h 172"/>
                    <a:gd name="T80" fmla="*/ 70 w 74"/>
                    <a:gd name="T81" fmla="*/ 84 h 172"/>
                    <a:gd name="T82" fmla="*/ 72 w 74"/>
                    <a:gd name="T83" fmla="*/ 82 h 172"/>
                    <a:gd name="T84" fmla="*/ 74 w 74"/>
                    <a:gd name="T85" fmla="*/ 76 h 172"/>
                    <a:gd name="T86" fmla="*/ 74 w 74"/>
                    <a:gd name="T87" fmla="*/ 18 h 172"/>
                    <a:gd name="T88" fmla="*/ 74 w 74"/>
                    <a:gd name="T89" fmla="*/ 18 h 172"/>
                    <a:gd name="T90" fmla="*/ 74 w 74"/>
                    <a:gd name="T91" fmla="*/ 12 h 172"/>
                    <a:gd name="T92" fmla="*/ 70 w 74"/>
                    <a:gd name="T93" fmla="*/ 6 h 172"/>
                    <a:gd name="T94" fmla="*/ 64 w 74"/>
                    <a:gd name="T95" fmla="*/ 2 h 172"/>
                    <a:gd name="T96" fmla="*/ 58 w 74"/>
                    <a:gd name="T97" fmla="*/ 0 h 172"/>
                    <a:gd name="T98" fmla="*/ 16 w 74"/>
                    <a:gd name="T99" fmla="*/ 0 h 172"/>
                    <a:gd name="T100" fmla="*/ 16 w 74"/>
                    <a:gd name="T101" fmla="*/ 0 h 172"/>
                    <a:gd name="T102" fmla="*/ 10 w 74"/>
                    <a:gd name="T103" fmla="*/ 2 h 172"/>
                    <a:gd name="T104" fmla="*/ 4 w 74"/>
                    <a:gd name="T105" fmla="*/ 6 h 172"/>
                    <a:gd name="T106" fmla="*/ 0 w 74"/>
                    <a:gd name="T107" fmla="*/ 12 h 172"/>
                    <a:gd name="T108" fmla="*/ 0 w 74"/>
                    <a:gd name="T109" fmla="*/ 18 h 172"/>
                    <a:gd name="T110" fmla="*/ 0 w 74"/>
                    <a:gd name="T111" fmla="*/ 76 h 172"/>
                    <a:gd name="T112" fmla="*/ 0 w 74"/>
                    <a:gd name="T113" fmla="*/ 76 h 172"/>
                    <a:gd name="T114" fmla="*/ 2 w 74"/>
                    <a:gd name="T115" fmla="*/ 82 h 172"/>
                    <a:gd name="T116" fmla="*/ 6 w 74"/>
                    <a:gd name="T117" fmla="*/ 84 h 172"/>
                    <a:gd name="T118" fmla="*/ 6 w 74"/>
                    <a:gd name="T119" fmla="*/ 84 h 172"/>
                    <a:gd name="T120" fmla="*/ 6 w 74"/>
                    <a:gd name="T121" fmla="*/ 8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 h="172">
                      <a:moveTo>
                        <a:pt x="6" y="84"/>
                      </a:moveTo>
                      <a:lnTo>
                        <a:pt x="6" y="84"/>
                      </a:lnTo>
                      <a:lnTo>
                        <a:pt x="12" y="82"/>
                      </a:lnTo>
                      <a:lnTo>
                        <a:pt x="14" y="76"/>
                      </a:lnTo>
                      <a:lnTo>
                        <a:pt x="14" y="26"/>
                      </a:lnTo>
                      <a:lnTo>
                        <a:pt x="18" y="26"/>
                      </a:lnTo>
                      <a:lnTo>
                        <a:pt x="18" y="162"/>
                      </a:lnTo>
                      <a:lnTo>
                        <a:pt x="18" y="162"/>
                      </a:lnTo>
                      <a:lnTo>
                        <a:pt x="18" y="166"/>
                      </a:lnTo>
                      <a:lnTo>
                        <a:pt x="20" y="168"/>
                      </a:lnTo>
                      <a:lnTo>
                        <a:pt x="22" y="170"/>
                      </a:lnTo>
                      <a:lnTo>
                        <a:pt x="26" y="172"/>
                      </a:lnTo>
                      <a:lnTo>
                        <a:pt x="26" y="172"/>
                      </a:lnTo>
                      <a:lnTo>
                        <a:pt x="30" y="170"/>
                      </a:lnTo>
                      <a:lnTo>
                        <a:pt x="32" y="168"/>
                      </a:lnTo>
                      <a:lnTo>
                        <a:pt x="34" y="166"/>
                      </a:lnTo>
                      <a:lnTo>
                        <a:pt x="34" y="162"/>
                      </a:lnTo>
                      <a:lnTo>
                        <a:pt x="34" y="80"/>
                      </a:lnTo>
                      <a:lnTo>
                        <a:pt x="34" y="80"/>
                      </a:lnTo>
                      <a:lnTo>
                        <a:pt x="36" y="80"/>
                      </a:lnTo>
                      <a:lnTo>
                        <a:pt x="36" y="80"/>
                      </a:lnTo>
                      <a:lnTo>
                        <a:pt x="40" y="80"/>
                      </a:lnTo>
                      <a:lnTo>
                        <a:pt x="40" y="162"/>
                      </a:lnTo>
                      <a:lnTo>
                        <a:pt x="40" y="162"/>
                      </a:lnTo>
                      <a:lnTo>
                        <a:pt x="40" y="166"/>
                      </a:lnTo>
                      <a:lnTo>
                        <a:pt x="42" y="168"/>
                      </a:lnTo>
                      <a:lnTo>
                        <a:pt x="44" y="170"/>
                      </a:lnTo>
                      <a:lnTo>
                        <a:pt x="48" y="172"/>
                      </a:lnTo>
                      <a:lnTo>
                        <a:pt x="48" y="172"/>
                      </a:lnTo>
                      <a:lnTo>
                        <a:pt x="52" y="170"/>
                      </a:lnTo>
                      <a:lnTo>
                        <a:pt x="54" y="168"/>
                      </a:lnTo>
                      <a:lnTo>
                        <a:pt x="56" y="166"/>
                      </a:lnTo>
                      <a:lnTo>
                        <a:pt x="56" y="162"/>
                      </a:lnTo>
                      <a:lnTo>
                        <a:pt x="56" y="26"/>
                      </a:lnTo>
                      <a:lnTo>
                        <a:pt x="60" y="26"/>
                      </a:lnTo>
                      <a:lnTo>
                        <a:pt x="60" y="76"/>
                      </a:lnTo>
                      <a:lnTo>
                        <a:pt x="60" y="76"/>
                      </a:lnTo>
                      <a:lnTo>
                        <a:pt x="62" y="82"/>
                      </a:lnTo>
                      <a:lnTo>
                        <a:pt x="68" y="84"/>
                      </a:lnTo>
                      <a:lnTo>
                        <a:pt x="68" y="84"/>
                      </a:lnTo>
                      <a:lnTo>
                        <a:pt x="70" y="84"/>
                      </a:lnTo>
                      <a:lnTo>
                        <a:pt x="72" y="82"/>
                      </a:lnTo>
                      <a:lnTo>
                        <a:pt x="74" y="76"/>
                      </a:lnTo>
                      <a:lnTo>
                        <a:pt x="74" y="18"/>
                      </a:lnTo>
                      <a:lnTo>
                        <a:pt x="74" y="18"/>
                      </a:lnTo>
                      <a:lnTo>
                        <a:pt x="74" y="12"/>
                      </a:lnTo>
                      <a:lnTo>
                        <a:pt x="70" y="6"/>
                      </a:lnTo>
                      <a:lnTo>
                        <a:pt x="64" y="2"/>
                      </a:lnTo>
                      <a:lnTo>
                        <a:pt x="58" y="0"/>
                      </a:lnTo>
                      <a:lnTo>
                        <a:pt x="16" y="0"/>
                      </a:lnTo>
                      <a:lnTo>
                        <a:pt x="16" y="0"/>
                      </a:lnTo>
                      <a:lnTo>
                        <a:pt x="10" y="2"/>
                      </a:lnTo>
                      <a:lnTo>
                        <a:pt x="4" y="6"/>
                      </a:lnTo>
                      <a:lnTo>
                        <a:pt x="0" y="12"/>
                      </a:lnTo>
                      <a:lnTo>
                        <a:pt x="0" y="18"/>
                      </a:lnTo>
                      <a:lnTo>
                        <a:pt x="0" y="76"/>
                      </a:lnTo>
                      <a:lnTo>
                        <a:pt x="0" y="76"/>
                      </a:lnTo>
                      <a:lnTo>
                        <a:pt x="2" y="82"/>
                      </a:lnTo>
                      <a:lnTo>
                        <a:pt x="6" y="84"/>
                      </a:lnTo>
                      <a:lnTo>
                        <a:pt x="6" y="84"/>
                      </a:lnTo>
                      <a:lnTo>
                        <a:pt x="6" y="84"/>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84" name="Freeform 31"/>
                <p:cNvSpPr>
                  <a:spLocks/>
                </p:cNvSpPr>
                <p:nvPr/>
              </p:nvSpPr>
              <p:spPr bwMode="auto">
                <a:xfrm>
                  <a:off x="3449638" y="3054350"/>
                  <a:ext cx="117475" cy="273050"/>
                </a:xfrm>
                <a:custGeom>
                  <a:avLst/>
                  <a:gdLst>
                    <a:gd name="T0" fmla="*/ 6 w 74"/>
                    <a:gd name="T1" fmla="*/ 84 h 172"/>
                    <a:gd name="T2" fmla="*/ 6 w 74"/>
                    <a:gd name="T3" fmla="*/ 84 h 172"/>
                    <a:gd name="T4" fmla="*/ 12 w 74"/>
                    <a:gd name="T5" fmla="*/ 82 h 172"/>
                    <a:gd name="T6" fmla="*/ 14 w 74"/>
                    <a:gd name="T7" fmla="*/ 76 h 172"/>
                    <a:gd name="T8" fmla="*/ 14 w 74"/>
                    <a:gd name="T9" fmla="*/ 26 h 172"/>
                    <a:gd name="T10" fmla="*/ 18 w 74"/>
                    <a:gd name="T11" fmla="*/ 26 h 172"/>
                    <a:gd name="T12" fmla="*/ 18 w 74"/>
                    <a:gd name="T13" fmla="*/ 162 h 172"/>
                    <a:gd name="T14" fmla="*/ 18 w 74"/>
                    <a:gd name="T15" fmla="*/ 162 h 172"/>
                    <a:gd name="T16" fmla="*/ 18 w 74"/>
                    <a:gd name="T17" fmla="*/ 166 h 172"/>
                    <a:gd name="T18" fmla="*/ 20 w 74"/>
                    <a:gd name="T19" fmla="*/ 168 h 172"/>
                    <a:gd name="T20" fmla="*/ 22 w 74"/>
                    <a:gd name="T21" fmla="*/ 170 h 172"/>
                    <a:gd name="T22" fmla="*/ 26 w 74"/>
                    <a:gd name="T23" fmla="*/ 172 h 172"/>
                    <a:gd name="T24" fmla="*/ 26 w 74"/>
                    <a:gd name="T25" fmla="*/ 172 h 172"/>
                    <a:gd name="T26" fmla="*/ 30 w 74"/>
                    <a:gd name="T27" fmla="*/ 170 h 172"/>
                    <a:gd name="T28" fmla="*/ 32 w 74"/>
                    <a:gd name="T29" fmla="*/ 168 h 172"/>
                    <a:gd name="T30" fmla="*/ 34 w 74"/>
                    <a:gd name="T31" fmla="*/ 166 h 172"/>
                    <a:gd name="T32" fmla="*/ 34 w 74"/>
                    <a:gd name="T33" fmla="*/ 162 h 172"/>
                    <a:gd name="T34" fmla="*/ 34 w 74"/>
                    <a:gd name="T35" fmla="*/ 80 h 172"/>
                    <a:gd name="T36" fmla="*/ 34 w 74"/>
                    <a:gd name="T37" fmla="*/ 80 h 172"/>
                    <a:gd name="T38" fmla="*/ 36 w 74"/>
                    <a:gd name="T39" fmla="*/ 80 h 172"/>
                    <a:gd name="T40" fmla="*/ 36 w 74"/>
                    <a:gd name="T41" fmla="*/ 80 h 172"/>
                    <a:gd name="T42" fmla="*/ 40 w 74"/>
                    <a:gd name="T43" fmla="*/ 80 h 172"/>
                    <a:gd name="T44" fmla="*/ 40 w 74"/>
                    <a:gd name="T45" fmla="*/ 162 h 172"/>
                    <a:gd name="T46" fmla="*/ 40 w 74"/>
                    <a:gd name="T47" fmla="*/ 162 h 172"/>
                    <a:gd name="T48" fmla="*/ 40 w 74"/>
                    <a:gd name="T49" fmla="*/ 166 h 172"/>
                    <a:gd name="T50" fmla="*/ 42 w 74"/>
                    <a:gd name="T51" fmla="*/ 168 h 172"/>
                    <a:gd name="T52" fmla="*/ 44 w 74"/>
                    <a:gd name="T53" fmla="*/ 170 h 172"/>
                    <a:gd name="T54" fmla="*/ 48 w 74"/>
                    <a:gd name="T55" fmla="*/ 172 h 172"/>
                    <a:gd name="T56" fmla="*/ 48 w 74"/>
                    <a:gd name="T57" fmla="*/ 172 h 172"/>
                    <a:gd name="T58" fmla="*/ 52 w 74"/>
                    <a:gd name="T59" fmla="*/ 170 h 172"/>
                    <a:gd name="T60" fmla="*/ 54 w 74"/>
                    <a:gd name="T61" fmla="*/ 168 h 172"/>
                    <a:gd name="T62" fmla="*/ 56 w 74"/>
                    <a:gd name="T63" fmla="*/ 166 h 172"/>
                    <a:gd name="T64" fmla="*/ 56 w 74"/>
                    <a:gd name="T65" fmla="*/ 162 h 172"/>
                    <a:gd name="T66" fmla="*/ 56 w 74"/>
                    <a:gd name="T67" fmla="*/ 26 h 172"/>
                    <a:gd name="T68" fmla="*/ 60 w 74"/>
                    <a:gd name="T69" fmla="*/ 26 h 172"/>
                    <a:gd name="T70" fmla="*/ 60 w 74"/>
                    <a:gd name="T71" fmla="*/ 76 h 172"/>
                    <a:gd name="T72" fmla="*/ 60 w 74"/>
                    <a:gd name="T73" fmla="*/ 76 h 172"/>
                    <a:gd name="T74" fmla="*/ 62 w 74"/>
                    <a:gd name="T75" fmla="*/ 82 h 172"/>
                    <a:gd name="T76" fmla="*/ 68 w 74"/>
                    <a:gd name="T77" fmla="*/ 84 h 172"/>
                    <a:gd name="T78" fmla="*/ 68 w 74"/>
                    <a:gd name="T79" fmla="*/ 84 h 172"/>
                    <a:gd name="T80" fmla="*/ 70 w 74"/>
                    <a:gd name="T81" fmla="*/ 84 h 172"/>
                    <a:gd name="T82" fmla="*/ 72 w 74"/>
                    <a:gd name="T83" fmla="*/ 82 h 172"/>
                    <a:gd name="T84" fmla="*/ 74 w 74"/>
                    <a:gd name="T85" fmla="*/ 76 h 172"/>
                    <a:gd name="T86" fmla="*/ 74 w 74"/>
                    <a:gd name="T87" fmla="*/ 18 h 172"/>
                    <a:gd name="T88" fmla="*/ 74 w 74"/>
                    <a:gd name="T89" fmla="*/ 18 h 172"/>
                    <a:gd name="T90" fmla="*/ 74 w 74"/>
                    <a:gd name="T91" fmla="*/ 12 h 172"/>
                    <a:gd name="T92" fmla="*/ 70 w 74"/>
                    <a:gd name="T93" fmla="*/ 6 h 172"/>
                    <a:gd name="T94" fmla="*/ 64 w 74"/>
                    <a:gd name="T95" fmla="*/ 2 h 172"/>
                    <a:gd name="T96" fmla="*/ 58 w 74"/>
                    <a:gd name="T97" fmla="*/ 0 h 172"/>
                    <a:gd name="T98" fmla="*/ 16 w 74"/>
                    <a:gd name="T99" fmla="*/ 0 h 172"/>
                    <a:gd name="T100" fmla="*/ 16 w 74"/>
                    <a:gd name="T101" fmla="*/ 0 h 172"/>
                    <a:gd name="T102" fmla="*/ 10 w 74"/>
                    <a:gd name="T103" fmla="*/ 2 h 172"/>
                    <a:gd name="T104" fmla="*/ 4 w 74"/>
                    <a:gd name="T105" fmla="*/ 6 h 172"/>
                    <a:gd name="T106" fmla="*/ 0 w 74"/>
                    <a:gd name="T107" fmla="*/ 12 h 172"/>
                    <a:gd name="T108" fmla="*/ 0 w 74"/>
                    <a:gd name="T109" fmla="*/ 18 h 172"/>
                    <a:gd name="T110" fmla="*/ 0 w 74"/>
                    <a:gd name="T111" fmla="*/ 76 h 172"/>
                    <a:gd name="T112" fmla="*/ 0 w 74"/>
                    <a:gd name="T113" fmla="*/ 76 h 172"/>
                    <a:gd name="T114" fmla="*/ 2 w 74"/>
                    <a:gd name="T115" fmla="*/ 82 h 172"/>
                    <a:gd name="T116" fmla="*/ 6 w 74"/>
                    <a:gd name="T117" fmla="*/ 84 h 172"/>
                    <a:gd name="T118" fmla="*/ 6 w 74"/>
                    <a:gd name="T119" fmla="*/ 84 h 172"/>
                    <a:gd name="T120" fmla="*/ 6 w 74"/>
                    <a:gd name="T121" fmla="*/ 8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 h="172">
                      <a:moveTo>
                        <a:pt x="6" y="84"/>
                      </a:moveTo>
                      <a:lnTo>
                        <a:pt x="6" y="84"/>
                      </a:lnTo>
                      <a:lnTo>
                        <a:pt x="12" y="82"/>
                      </a:lnTo>
                      <a:lnTo>
                        <a:pt x="14" y="76"/>
                      </a:lnTo>
                      <a:lnTo>
                        <a:pt x="14" y="26"/>
                      </a:lnTo>
                      <a:lnTo>
                        <a:pt x="18" y="26"/>
                      </a:lnTo>
                      <a:lnTo>
                        <a:pt x="18" y="162"/>
                      </a:lnTo>
                      <a:lnTo>
                        <a:pt x="18" y="162"/>
                      </a:lnTo>
                      <a:lnTo>
                        <a:pt x="18" y="166"/>
                      </a:lnTo>
                      <a:lnTo>
                        <a:pt x="20" y="168"/>
                      </a:lnTo>
                      <a:lnTo>
                        <a:pt x="22" y="170"/>
                      </a:lnTo>
                      <a:lnTo>
                        <a:pt x="26" y="172"/>
                      </a:lnTo>
                      <a:lnTo>
                        <a:pt x="26" y="172"/>
                      </a:lnTo>
                      <a:lnTo>
                        <a:pt x="30" y="170"/>
                      </a:lnTo>
                      <a:lnTo>
                        <a:pt x="32" y="168"/>
                      </a:lnTo>
                      <a:lnTo>
                        <a:pt x="34" y="166"/>
                      </a:lnTo>
                      <a:lnTo>
                        <a:pt x="34" y="162"/>
                      </a:lnTo>
                      <a:lnTo>
                        <a:pt x="34" y="80"/>
                      </a:lnTo>
                      <a:lnTo>
                        <a:pt x="34" y="80"/>
                      </a:lnTo>
                      <a:lnTo>
                        <a:pt x="36" y="80"/>
                      </a:lnTo>
                      <a:lnTo>
                        <a:pt x="36" y="80"/>
                      </a:lnTo>
                      <a:lnTo>
                        <a:pt x="40" y="80"/>
                      </a:lnTo>
                      <a:lnTo>
                        <a:pt x="40" y="162"/>
                      </a:lnTo>
                      <a:lnTo>
                        <a:pt x="40" y="162"/>
                      </a:lnTo>
                      <a:lnTo>
                        <a:pt x="40" y="166"/>
                      </a:lnTo>
                      <a:lnTo>
                        <a:pt x="42" y="168"/>
                      </a:lnTo>
                      <a:lnTo>
                        <a:pt x="44" y="170"/>
                      </a:lnTo>
                      <a:lnTo>
                        <a:pt x="48" y="172"/>
                      </a:lnTo>
                      <a:lnTo>
                        <a:pt x="48" y="172"/>
                      </a:lnTo>
                      <a:lnTo>
                        <a:pt x="52" y="170"/>
                      </a:lnTo>
                      <a:lnTo>
                        <a:pt x="54" y="168"/>
                      </a:lnTo>
                      <a:lnTo>
                        <a:pt x="56" y="166"/>
                      </a:lnTo>
                      <a:lnTo>
                        <a:pt x="56" y="162"/>
                      </a:lnTo>
                      <a:lnTo>
                        <a:pt x="56" y="26"/>
                      </a:lnTo>
                      <a:lnTo>
                        <a:pt x="60" y="26"/>
                      </a:lnTo>
                      <a:lnTo>
                        <a:pt x="60" y="76"/>
                      </a:lnTo>
                      <a:lnTo>
                        <a:pt x="60" y="76"/>
                      </a:lnTo>
                      <a:lnTo>
                        <a:pt x="62" y="82"/>
                      </a:lnTo>
                      <a:lnTo>
                        <a:pt x="68" y="84"/>
                      </a:lnTo>
                      <a:lnTo>
                        <a:pt x="68" y="84"/>
                      </a:lnTo>
                      <a:lnTo>
                        <a:pt x="70" y="84"/>
                      </a:lnTo>
                      <a:lnTo>
                        <a:pt x="72" y="82"/>
                      </a:lnTo>
                      <a:lnTo>
                        <a:pt x="74" y="76"/>
                      </a:lnTo>
                      <a:lnTo>
                        <a:pt x="74" y="18"/>
                      </a:lnTo>
                      <a:lnTo>
                        <a:pt x="74" y="18"/>
                      </a:lnTo>
                      <a:lnTo>
                        <a:pt x="74" y="12"/>
                      </a:lnTo>
                      <a:lnTo>
                        <a:pt x="70" y="6"/>
                      </a:lnTo>
                      <a:lnTo>
                        <a:pt x="64" y="2"/>
                      </a:lnTo>
                      <a:lnTo>
                        <a:pt x="58" y="0"/>
                      </a:lnTo>
                      <a:lnTo>
                        <a:pt x="16" y="0"/>
                      </a:lnTo>
                      <a:lnTo>
                        <a:pt x="16" y="0"/>
                      </a:lnTo>
                      <a:lnTo>
                        <a:pt x="10" y="2"/>
                      </a:lnTo>
                      <a:lnTo>
                        <a:pt x="4" y="6"/>
                      </a:lnTo>
                      <a:lnTo>
                        <a:pt x="0" y="12"/>
                      </a:lnTo>
                      <a:lnTo>
                        <a:pt x="0" y="18"/>
                      </a:lnTo>
                      <a:lnTo>
                        <a:pt x="0" y="76"/>
                      </a:lnTo>
                      <a:lnTo>
                        <a:pt x="0" y="76"/>
                      </a:lnTo>
                      <a:lnTo>
                        <a:pt x="2" y="82"/>
                      </a:lnTo>
                      <a:lnTo>
                        <a:pt x="6" y="84"/>
                      </a:lnTo>
                      <a:lnTo>
                        <a:pt x="6" y="84"/>
                      </a:lnTo>
                      <a:lnTo>
                        <a:pt x="6" y="8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85" name="Freeform 32"/>
                <p:cNvSpPr>
                  <a:spLocks/>
                </p:cNvSpPr>
                <p:nvPr/>
              </p:nvSpPr>
              <p:spPr bwMode="auto">
                <a:xfrm>
                  <a:off x="3484562" y="2871344"/>
                  <a:ext cx="47625" cy="53975"/>
                </a:xfrm>
                <a:custGeom>
                  <a:avLst/>
                  <a:gdLst>
                    <a:gd name="T0" fmla="*/ 14 w 30"/>
                    <a:gd name="T1" fmla="*/ 34 h 34"/>
                    <a:gd name="T2" fmla="*/ 14 w 30"/>
                    <a:gd name="T3" fmla="*/ 34 h 34"/>
                    <a:gd name="T4" fmla="*/ 22 w 30"/>
                    <a:gd name="T5" fmla="*/ 32 h 34"/>
                    <a:gd name="T6" fmla="*/ 26 w 30"/>
                    <a:gd name="T7" fmla="*/ 28 h 34"/>
                    <a:gd name="T8" fmla="*/ 30 w 30"/>
                    <a:gd name="T9" fmla="*/ 24 h 34"/>
                    <a:gd name="T10" fmla="*/ 30 w 30"/>
                    <a:gd name="T11" fmla="*/ 16 h 34"/>
                    <a:gd name="T12" fmla="*/ 30 w 30"/>
                    <a:gd name="T13" fmla="*/ 16 h 34"/>
                    <a:gd name="T14" fmla="*/ 30 w 30"/>
                    <a:gd name="T15" fmla="*/ 10 h 34"/>
                    <a:gd name="T16" fmla="*/ 26 w 30"/>
                    <a:gd name="T17" fmla="*/ 4 h 34"/>
                    <a:gd name="T18" fmla="*/ 22 w 30"/>
                    <a:gd name="T19" fmla="*/ 2 h 34"/>
                    <a:gd name="T20" fmla="*/ 14 w 30"/>
                    <a:gd name="T21" fmla="*/ 0 h 34"/>
                    <a:gd name="T22" fmla="*/ 14 w 30"/>
                    <a:gd name="T23" fmla="*/ 0 h 34"/>
                    <a:gd name="T24" fmla="*/ 8 w 30"/>
                    <a:gd name="T25" fmla="*/ 2 h 34"/>
                    <a:gd name="T26" fmla="*/ 4 w 30"/>
                    <a:gd name="T27" fmla="*/ 4 h 34"/>
                    <a:gd name="T28" fmla="*/ 0 w 30"/>
                    <a:gd name="T29" fmla="*/ 10 h 34"/>
                    <a:gd name="T30" fmla="*/ 0 w 30"/>
                    <a:gd name="T31" fmla="*/ 16 h 34"/>
                    <a:gd name="T32" fmla="*/ 0 w 30"/>
                    <a:gd name="T33" fmla="*/ 16 h 34"/>
                    <a:gd name="T34" fmla="*/ 0 w 30"/>
                    <a:gd name="T35" fmla="*/ 24 h 34"/>
                    <a:gd name="T36" fmla="*/ 4 w 30"/>
                    <a:gd name="T37" fmla="*/ 28 h 34"/>
                    <a:gd name="T38" fmla="*/ 8 w 30"/>
                    <a:gd name="T39" fmla="*/ 32 h 34"/>
                    <a:gd name="T40" fmla="*/ 14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14" y="34"/>
                      </a:moveTo>
                      <a:lnTo>
                        <a:pt x="14" y="34"/>
                      </a:lnTo>
                      <a:lnTo>
                        <a:pt x="22" y="32"/>
                      </a:lnTo>
                      <a:lnTo>
                        <a:pt x="26" y="28"/>
                      </a:lnTo>
                      <a:lnTo>
                        <a:pt x="30" y="24"/>
                      </a:lnTo>
                      <a:lnTo>
                        <a:pt x="30" y="16"/>
                      </a:lnTo>
                      <a:lnTo>
                        <a:pt x="30" y="16"/>
                      </a:lnTo>
                      <a:lnTo>
                        <a:pt x="30" y="10"/>
                      </a:lnTo>
                      <a:lnTo>
                        <a:pt x="26" y="4"/>
                      </a:lnTo>
                      <a:lnTo>
                        <a:pt x="22" y="2"/>
                      </a:lnTo>
                      <a:lnTo>
                        <a:pt x="14" y="0"/>
                      </a:lnTo>
                      <a:lnTo>
                        <a:pt x="14" y="0"/>
                      </a:lnTo>
                      <a:lnTo>
                        <a:pt x="8" y="2"/>
                      </a:lnTo>
                      <a:lnTo>
                        <a:pt x="4" y="4"/>
                      </a:lnTo>
                      <a:lnTo>
                        <a:pt x="0" y="10"/>
                      </a:lnTo>
                      <a:lnTo>
                        <a:pt x="0" y="16"/>
                      </a:lnTo>
                      <a:lnTo>
                        <a:pt x="0" y="16"/>
                      </a:lnTo>
                      <a:lnTo>
                        <a:pt x="0" y="24"/>
                      </a:lnTo>
                      <a:lnTo>
                        <a:pt x="4" y="28"/>
                      </a:lnTo>
                      <a:lnTo>
                        <a:pt x="8" y="32"/>
                      </a:lnTo>
                      <a:lnTo>
                        <a:pt x="14" y="34"/>
                      </a:lnTo>
                      <a:close/>
                    </a:path>
                  </a:pathLst>
                </a:custGeom>
                <a:solidFill>
                  <a:srgbClr val="404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86" name="Freeform 33"/>
                <p:cNvSpPr>
                  <a:spLocks/>
                </p:cNvSpPr>
                <p:nvPr/>
              </p:nvSpPr>
              <p:spPr bwMode="auto">
                <a:xfrm>
                  <a:off x="3484563" y="2997201"/>
                  <a:ext cx="47625" cy="53975"/>
                </a:xfrm>
                <a:custGeom>
                  <a:avLst/>
                  <a:gdLst>
                    <a:gd name="T0" fmla="*/ 14 w 30"/>
                    <a:gd name="T1" fmla="*/ 34 h 34"/>
                    <a:gd name="T2" fmla="*/ 14 w 30"/>
                    <a:gd name="T3" fmla="*/ 34 h 34"/>
                    <a:gd name="T4" fmla="*/ 22 w 30"/>
                    <a:gd name="T5" fmla="*/ 32 h 34"/>
                    <a:gd name="T6" fmla="*/ 26 w 30"/>
                    <a:gd name="T7" fmla="*/ 28 h 34"/>
                    <a:gd name="T8" fmla="*/ 30 w 30"/>
                    <a:gd name="T9" fmla="*/ 24 h 34"/>
                    <a:gd name="T10" fmla="*/ 30 w 30"/>
                    <a:gd name="T11" fmla="*/ 16 h 34"/>
                    <a:gd name="T12" fmla="*/ 30 w 30"/>
                    <a:gd name="T13" fmla="*/ 16 h 34"/>
                    <a:gd name="T14" fmla="*/ 30 w 30"/>
                    <a:gd name="T15" fmla="*/ 10 h 34"/>
                    <a:gd name="T16" fmla="*/ 26 w 30"/>
                    <a:gd name="T17" fmla="*/ 4 h 34"/>
                    <a:gd name="T18" fmla="*/ 22 w 30"/>
                    <a:gd name="T19" fmla="*/ 2 h 34"/>
                    <a:gd name="T20" fmla="*/ 14 w 30"/>
                    <a:gd name="T21" fmla="*/ 0 h 34"/>
                    <a:gd name="T22" fmla="*/ 14 w 30"/>
                    <a:gd name="T23" fmla="*/ 0 h 34"/>
                    <a:gd name="T24" fmla="*/ 8 w 30"/>
                    <a:gd name="T25" fmla="*/ 2 h 34"/>
                    <a:gd name="T26" fmla="*/ 4 w 30"/>
                    <a:gd name="T27" fmla="*/ 4 h 34"/>
                    <a:gd name="T28" fmla="*/ 0 w 30"/>
                    <a:gd name="T29" fmla="*/ 10 h 34"/>
                    <a:gd name="T30" fmla="*/ 0 w 30"/>
                    <a:gd name="T31" fmla="*/ 16 h 34"/>
                    <a:gd name="T32" fmla="*/ 0 w 30"/>
                    <a:gd name="T33" fmla="*/ 16 h 34"/>
                    <a:gd name="T34" fmla="*/ 0 w 30"/>
                    <a:gd name="T35" fmla="*/ 24 h 34"/>
                    <a:gd name="T36" fmla="*/ 4 w 30"/>
                    <a:gd name="T37" fmla="*/ 28 h 34"/>
                    <a:gd name="T38" fmla="*/ 8 w 30"/>
                    <a:gd name="T39" fmla="*/ 32 h 34"/>
                    <a:gd name="T40" fmla="*/ 14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14" y="34"/>
                      </a:moveTo>
                      <a:lnTo>
                        <a:pt x="14" y="34"/>
                      </a:lnTo>
                      <a:lnTo>
                        <a:pt x="22" y="32"/>
                      </a:lnTo>
                      <a:lnTo>
                        <a:pt x="26" y="28"/>
                      </a:lnTo>
                      <a:lnTo>
                        <a:pt x="30" y="24"/>
                      </a:lnTo>
                      <a:lnTo>
                        <a:pt x="30" y="16"/>
                      </a:lnTo>
                      <a:lnTo>
                        <a:pt x="30" y="16"/>
                      </a:lnTo>
                      <a:lnTo>
                        <a:pt x="30" y="10"/>
                      </a:lnTo>
                      <a:lnTo>
                        <a:pt x="26" y="4"/>
                      </a:lnTo>
                      <a:lnTo>
                        <a:pt x="22" y="2"/>
                      </a:lnTo>
                      <a:lnTo>
                        <a:pt x="14" y="0"/>
                      </a:lnTo>
                      <a:lnTo>
                        <a:pt x="14" y="0"/>
                      </a:lnTo>
                      <a:lnTo>
                        <a:pt x="8" y="2"/>
                      </a:lnTo>
                      <a:lnTo>
                        <a:pt x="4" y="4"/>
                      </a:lnTo>
                      <a:lnTo>
                        <a:pt x="0" y="10"/>
                      </a:lnTo>
                      <a:lnTo>
                        <a:pt x="0" y="16"/>
                      </a:lnTo>
                      <a:lnTo>
                        <a:pt x="0" y="16"/>
                      </a:lnTo>
                      <a:lnTo>
                        <a:pt x="0" y="24"/>
                      </a:lnTo>
                      <a:lnTo>
                        <a:pt x="4" y="28"/>
                      </a:lnTo>
                      <a:lnTo>
                        <a:pt x="8" y="32"/>
                      </a:lnTo>
                      <a:lnTo>
                        <a:pt x="14" y="3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87" name="Freeform 34"/>
                <p:cNvSpPr>
                  <a:spLocks/>
                </p:cNvSpPr>
                <p:nvPr/>
              </p:nvSpPr>
              <p:spPr bwMode="auto">
                <a:xfrm>
                  <a:off x="3621089" y="2931667"/>
                  <a:ext cx="165100" cy="266699"/>
                </a:xfrm>
                <a:custGeom>
                  <a:avLst/>
                  <a:gdLst>
                    <a:gd name="T0" fmla="*/ 104 w 104"/>
                    <a:gd name="T1" fmla="*/ 62 h 168"/>
                    <a:gd name="T2" fmla="*/ 90 w 104"/>
                    <a:gd name="T3" fmla="*/ 16 h 168"/>
                    <a:gd name="T4" fmla="*/ 82 w 104"/>
                    <a:gd name="T5" fmla="*/ 4 h 168"/>
                    <a:gd name="T6" fmla="*/ 68 w 104"/>
                    <a:gd name="T7" fmla="*/ 0 h 168"/>
                    <a:gd name="T8" fmla="*/ 36 w 104"/>
                    <a:gd name="T9" fmla="*/ 0 h 168"/>
                    <a:gd name="T10" fmla="*/ 28 w 104"/>
                    <a:gd name="T11" fmla="*/ 0 h 168"/>
                    <a:gd name="T12" fmla="*/ 16 w 104"/>
                    <a:gd name="T13" fmla="*/ 10 h 168"/>
                    <a:gd name="T14" fmla="*/ 12 w 104"/>
                    <a:gd name="T15" fmla="*/ 16 h 168"/>
                    <a:gd name="T16" fmla="*/ 0 w 104"/>
                    <a:gd name="T17" fmla="*/ 60 h 168"/>
                    <a:gd name="T18" fmla="*/ 0 w 104"/>
                    <a:gd name="T19" fmla="*/ 66 h 168"/>
                    <a:gd name="T20" fmla="*/ 2 w 104"/>
                    <a:gd name="T21" fmla="*/ 70 h 168"/>
                    <a:gd name="T22" fmla="*/ 4 w 104"/>
                    <a:gd name="T23" fmla="*/ 72 h 168"/>
                    <a:gd name="T24" fmla="*/ 10 w 104"/>
                    <a:gd name="T25" fmla="*/ 70 h 168"/>
                    <a:gd name="T26" fmla="*/ 12 w 104"/>
                    <a:gd name="T27" fmla="*/ 64 h 168"/>
                    <a:gd name="T28" fmla="*/ 24 w 104"/>
                    <a:gd name="T29" fmla="*/ 28 h 168"/>
                    <a:gd name="T30" fmla="*/ 24 w 104"/>
                    <a:gd name="T31" fmla="*/ 24 h 168"/>
                    <a:gd name="T32" fmla="*/ 32 w 104"/>
                    <a:gd name="T33" fmla="*/ 24 h 168"/>
                    <a:gd name="T34" fmla="*/ 12 w 104"/>
                    <a:gd name="T35" fmla="*/ 100 h 168"/>
                    <a:gd name="T36" fmla="*/ 32 w 104"/>
                    <a:gd name="T37" fmla="*/ 158 h 168"/>
                    <a:gd name="T38" fmla="*/ 32 w 104"/>
                    <a:gd name="T39" fmla="*/ 164 h 168"/>
                    <a:gd name="T40" fmla="*/ 36 w 104"/>
                    <a:gd name="T41" fmla="*/ 168 h 168"/>
                    <a:gd name="T42" fmla="*/ 40 w 104"/>
                    <a:gd name="T43" fmla="*/ 168 h 168"/>
                    <a:gd name="T44" fmla="*/ 46 w 104"/>
                    <a:gd name="T45" fmla="*/ 164 h 168"/>
                    <a:gd name="T46" fmla="*/ 48 w 104"/>
                    <a:gd name="T47" fmla="*/ 158 h 168"/>
                    <a:gd name="T48" fmla="*/ 48 w 104"/>
                    <a:gd name="T49" fmla="*/ 106 h 168"/>
                    <a:gd name="T50" fmla="*/ 56 w 104"/>
                    <a:gd name="T51" fmla="*/ 100 h 168"/>
                    <a:gd name="T52" fmla="*/ 56 w 104"/>
                    <a:gd name="T53" fmla="*/ 158 h 168"/>
                    <a:gd name="T54" fmla="*/ 56 w 104"/>
                    <a:gd name="T55" fmla="*/ 164 h 168"/>
                    <a:gd name="T56" fmla="*/ 64 w 104"/>
                    <a:gd name="T57" fmla="*/ 168 h 168"/>
                    <a:gd name="T58" fmla="*/ 68 w 104"/>
                    <a:gd name="T59" fmla="*/ 168 h 168"/>
                    <a:gd name="T60" fmla="*/ 70 w 104"/>
                    <a:gd name="T61" fmla="*/ 164 h 168"/>
                    <a:gd name="T62" fmla="*/ 70 w 104"/>
                    <a:gd name="T63" fmla="*/ 100 h 168"/>
                    <a:gd name="T64" fmla="*/ 70 w 104"/>
                    <a:gd name="T65" fmla="*/ 24 h 168"/>
                    <a:gd name="T66" fmla="*/ 76 w 104"/>
                    <a:gd name="T67" fmla="*/ 22 h 168"/>
                    <a:gd name="T68" fmla="*/ 80 w 104"/>
                    <a:gd name="T69" fmla="*/ 28 h 168"/>
                    <a:gd name="T70" fmla="*/ 82 w 104"/>
                    <a:gd name="T71" fmla="*/ 36 h 168"/>
                    <a:gd name="T72" fmla="*/ 90 w 104"/>
                    <a:gd name="T73" fmla="*/ 66 h 168"/>
                    <a:gd name="T74" fmla="*/ 94 w 104"/>
                    <a:gd name="T75" fmla="*/ 72 h 168"/>
                    <a:gd name="T76" fmla="*/ 100 w 104"/>
                    <a:gd name="T77" fmla="*/ 72 h 168"/>
                    <a:gd name="T78" fmla="*/ 104 w 104"/>
                    <a:gd name="T79" fmla="*/ 68 h 168"/>
                    <a:gd name="T80" fmla="*/ 104 w 104"/>
                    <a:gd name="T81" fmla="*/ 6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168">
                      <a:moveTo>
                        <a:pt x="104" y="62"/>
                      </a:moveTo>
                      <a:lnTo>
                        <a:pt x="104" y="62"/>
                      </a:lnTo>
                      <a:lnTo>
                        <a:pt x="90" y="16"/>
                      </a:lnTo>
                      <a:lnTo>
                        <a:pt x="90" y="16"/>
                      </a:lnTo>
                      <a:lnTo>
                        <a:pt x="86" y="8"/>
                      </a:lnTo>
                      <a:lnTo>
                        <a:pt x="82" y="4"/>
                      </a:lnTo>
                      <a:lnTo>
                        <a:pt x="74" y="0"/>
                      </a:lnTo>
                      <a:lnTo>
                        <a:pt x="68" y="0"/>
                      </a:lnTo>
                      <a:lnTo>
                        <a:pt x="68" y="0"/>
                      </a:lnTo>
                      <a:lnTo>
                        <a:pt x="36" y="0"/>
                      </a:lnTo>
                      <a:lnTo>
                        <a:pt x="36" y="0"/>
                      </a:lnTo>
                      <a:lnTo>
                        <a:pt x="28" y="0"/>
                      </a:lnTo>
                      <a:lnTo>
                        <a:pt x="22" y="4"/>
                      </a:lnTo>
                      <a:lnTo>
                        <a:pt x="16" y="10"/>
                      </a:lnTo>
                      <a:lnTo>
                        <a:pt x="12" y="16"/>
                      </a:lnTo>
                      <a:lnTo>
                        <a:pt x="12" y="16"/>
                      </a:lnTo>
                      <a:lnTo>
                        <a:pt x="0" y="60"/>
                      </a:lnTo>
                      <a:lnTo>
                        <a:pt x="0" y="60"/>
                      </a:lnTo>
                      <a:lnTo>
                        <a:pt x="0" y="64"/>
                      </a:lnTo>
                      <a:lnTo>
                        <a:pt x="0" y="66"/>
                      </a:lnTo>
                      <a:lnTo>
                        <a:pt x="0" y="66"/>
                      </a:lnTo>
                      <a:lnTo>
                        <a:pt x="2" y="70"/>
                      </a:lnTo>
                      <a:lnTo>
                        <a:pt x="4" y="72"/>
                      </a:lnTo>
                      <a:lnTo>
                        <a:pt x="4" y="72"/>
                      </a:lnTo>
                      <a:lnTo>
                        <a:pt x="8" y="72"/>
                      </a:lnTo>
                      <a:lnTo>
                        <a:pt x="10" y="70"/>
                      </a:lnTo>
                      <a:lnTo>
                        <a:pt x="10" y="70"/>
                      </a:lnTo>
                      <a:lnTo>
                        <a:pt x="12" y="64"/>
                      </a:lnTo>
                      <a:lnTo>
                        <a:pt x="12" y="64"/>
                      </a:lnTo>
                      <a:lnTo>
                        <a:pt x="24" y="28"/>
                      </a:lnTo>
                      <a:lnTo>
                        <a:pt x="24" y="28"/>
                      </a:lnTo>
                      <a:lnTo>
                        <a:pt x="24" y="24"/>
                      </a:lnTo>
                      <a:lnTo>
                        <a:pt x="26" y="22"/>
                      </a:lnTo>
                      <a:lnTo>
                        <a:pt x="32" y="24"/>
                      </a:lnTo>
                      <a:lnTo>
                        <a:pt x="32" y="24"/>
                      </a:lnTo>
                      <a:lnTo>
                        <a:pt x="12" y="100"/>
                      </a:lnTo>
                      <a:lnTo>
                        <a:pt x="32" y="100"/>
                      </a:lnTo>
                      <a:lnTo>
                        <a:pt x="32" y="158"/>
                      </a:lnTo>
                      <a:lnTo>
                        <a:pt x="32" y="158"/>
                      </a:lnTo>
                      <a:lnTo>
                        <a:pt x="32" y="164"/>
                      </a:lnTo>
                      <a:lnTo>
                        <a:pt x="32" y="164"/>
                      </a:lnTo>
                      <a:lnTo>
                        <a:pt x="36" y="168"/>
                      </a:lnTo>
                      <a:lnTo>
                        <a:pt x="40" y="168"/>
                      </a:lnTo>
                      <a:lnTo>
                        <a:pt x="40" y="168"/>
                      </a:lnTo>
                      <a:lnTo>
                        <a:pt x="44" y="168"/>
                      </a:lnTo>
                      <a:lnTo>
                        <a:pt x="46" y="164"/>
                      </a:lnTo>
                      <a:lnTo>
                        <a:pt x="46" y="164"/>
                      </a:lnTo>
                      <a:lnTo>
                        <a:pt x="48" y="158"/>
                      </a:lnTo>
                      <a:lnTo>
                        <a:pt x="48" y="106"/>
                      </a:lnTo>
                      <a:lnTo>
                        <a:pt x="48" y="106"/>
                      </a:lnTo>
                      <a:lnTo>
                        <a:pt x="48" y="100"/>
                      </a:lnTo>
                      <a:lnTo>
                        <a:pt x="56" y="100"/>
                      </a:lnTo>
                      <a:lnTo>
                        <a:pt x="56" y="158"/>
                      </a:lnTo>
                      <a:lnTo>
                        <a:pt x="56" y="158"/>
                      </a:lnTo>
                      <a:lnTo>
                        <a:pt x="56" y="164"/>
                      </a:lnTo>
                      <a:lnTo>
                        <a:pt x="56" y="164"/>
                      </a:lnTo>
                      <a:lnTo>
                        <a:pt x="58" y="168"/>
                      </a:lnTo>
                      <a:lnTo>
                        <a:pt x="64" y="168"/>
                      </a:lnTo>
                      <a:lnTo>
                        <a:pt x="64" y="168"/>
                      </a:lnTo>
                      <a:lnTo>
                        <a:pt x="68" y="168"/>
                      </a:lnTo>
                      <a:lnTo>
                        <a:pt x="70" y="164"/>
                      </a:lnTo>
                      <a:lnTo>
                        <a:pt x="70" y="164"/>
                      </a:lnTo>
                      <a:lnTo>
                        <a:pt x="70" y="158"/>
                      </a:lnTo>
                      <a:lnTo>
                        <a:pt x="70" y="100"/>
                      </a:lnTo>
                      <a:lnTo>
                        <a:pt x="92" y="100"/>
                      </a:lnTo>
                      <a:lnTo>
                        <a:pt x="70" y="24"/>
                      </a:lnTo>
                      <a:lnTo>
                        <a:pt x="70" y="24"/>
                      </a:lnTo>
                      <a:lnTo>
                        <a:pt x="76" y="22"/>
                      </a:lnTo>
                      <a:lnTo>
                        <a:pt x="78" y="24"/>
                      </a:lnTo>
                      <a:lnTo>
                        <a:pt x="80" y="28"/>
                      </a:lnTo>
                      <a:lnTo>
                        <a:pt x="80" y="28"/>
                      </a:lnTo>
                      <a:lnTo>
                        <a:pt x="82" y="36"/>
                      </a:lnTo>
                      <a:lnTo>
                        <a:pt x="82" y="36"/>
                      </a:lnTo>
                      <a:lnTo>
                        <a:pt x="90" y="66"/>
                      </a:lnTo>
                      <a:lnTo>
                        <a:pt x="90" y="66"/>
                      </a:lnTo>
                      <a:lnTo>
                        <a:pt x="94" y="72"/>
                      </a:lnTo>
                      <a:lnTo>
                        <a:pt x="96" y="72"/>
                      </a:lnTo>
                      <a:lnTo>
                        <a:pt x="100" y="72"/>
                      </a:lnTo>
                      <a:lnTo>
                        <a:pt x="100" y="72"/>
                      </a:lnTo>
                      <a:lnTo>
                        <a:pt x="104" y="68"/>
                      </a:lnTo>
                      <a:lnTo>
                        <a:pt x="104" y="62"/>
                      </a:lnTo>
                      <a:lnTo>
                        <a:pt x="104" y="62"/>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88" name="Freeform 35"/>
                <p:cNvSpPr>
                  <a:spLocks/>
                </p:cNvSpPr>
                <p:nvPr/>
              </p:nvSpPr>
              <p:spPr bwMode="auto">
                <a:xfrm>
                  <a:off x="3621088" y="3057525"/>
                  <a:ext cx="165100" cy="266700"/>
                </a:xfrm>
                <a:custGeom>
                  <a:avLst/>
                  <a:gdLst>
                    <a:gd name="T0" fmla="*/ 104 w 104"/>
                    <a:gd name="T1" fmla="*/ 62 h 168"/>
                    <a:gd name="T2" fmla="*/ 90 w 104"/>
                    <a:gd name="T3" fmla="*/ 16 h 168"/>
                    <a:gd name="T4" fmla="*/ 82 w 104"/>
                    <a:gd name="T5" fmla="*/ 4 h 168"/>
                    <a:gd name="T6" fmla="*/ 68 w 104"/>
                    <a:gd name="T7" fmla="*/ 0 h 168"/>
                    <a:gd name="T8" fmla="*/ 36 w 104"/>
                    <a:gd name="T9" fmla="*/ 0 h 168"/>
                    <a:gd name="T10" fmla="*/ 28 w 104"/>
                    <a:gd name="T11" fmla="*/ 0 h 168"/>
                    <a:gd name="T12" fmla="*/ 16 w 104"/>
                    <a:gd name="T13" fmla="*/ 10 h 168"/>
                    <a:gd name="T14" fmla="*/ 12 w 104"/>
                    <a:gd name="T15" fmla="*/ 16 h 168"/>
                    <a:gd name="T16" fmla="*/ 0 w 104"/>
                    <a:gd name="T17" fmla="*/ 60 h 168"/>
                    <a:gd name="T18" fmla="*/ 0 w 104"/>
                    <a:gd name="T19" fmla="*/ 66 h 168"/>
                    <a:gd name="T20" fmla="*/ 2 w 104"/>
                    <a:gd name="T21" fmla="*/ 70 h 168"/>
                    <a:gd name="T22" fmla="*/ 4 w 104"/>
                    <a:gd name="T23" fmla="*/ 72 h 168"/>
                    <a:gd name="T24" fmla="*/ 10 w 104"/>
                    <a:gd name="T25" fmla="*/ 70 h 168"/>
                    <a:gd name="T26" fmla="*/ 12 w 104"/>
                    <a:gd name="T27" fmla="*/ 64 h 168"/>
                    <a:gd name="T28" fmla="*/ 24 w 104"/>
                    <a:gd name="T29" fmla="*/ 28 h 168"/>
                    <a:gd name="T30" fmla="*/ 24 w 104"/>
                    <a:gd name="T31" fmla="*/ 24 h 168"/>
                    <a:gd name="T32" fmla="*/ 32 w 104"/>
                    <a:gd name="T33" fmla="*/ 24 h 168"/>
                    <a:gd name="T34" fmla="*/ 12 w 104"/>
                    <a:gd name="T35" fmla="*/ 100 h 168"/>
                    <a:gd name="T36" fmla="*/ 32 w 104"/>
                    <a:gd name="T37" fmla="*/ 158 h 168"/>
                    <a:gd name="T38" fmla="*/ 32 w 104"/>
                    <a:gd name="T39" fmla="*/ 164 h 168"/>
                    <a:gd name="T40" fmla="*/ 36 w 104"/>
                    <a:gd name="T41" fmla="*/ 168 h 168"/>
                    <a:gd name="T42" fmla="*/ 40 w 104"/>
                    <a:gd name="T43" fmla="*/ 168 h 168"/>
                    <a:gd name="T44" fmla="*/ 46 w 104"/>
                    <a:gd name="T45" fmla="*/ 164 h 168"/>
                    <a:gd name="T46" fmla="*/ 48 w 104"/>
                    <a:gd name="T47" fmla="*/ 158 h 168"/>
                    <a:gd name="T48" fmla="*/ 48 w 104"/>
                    <a:gd name="T49" fmla="*/ 106 h 168"/>
                    <a:gd name="T50" fmla="*/ 56 w 104"/>
                    <a:gd name="T51" fmla="*/ 100 h 168"/>
                    <a:gd name="T52" fmla="*/ 56 w 104"/>
                    <a:gd name="T53" fmla="*/ 158 h 168"/>
                    <a:gd name="T54" fmla="*/ 56 w 104"/>
                    <a:gd name="T55" fmla="*/ 164 h 168"/>
                    <a:gd name="T56" fmla="*/ 64 w 104"/>
                    <a:gd name="T57" fmla="*/ 168 h 168"/>
                    <a:gd name="T58" fmla="*/ 68 w 104"/>
                    <a:gd name="T59" fmla="*/ 168 h 168"/>
                    <a:gd name="T60" fmla="*/ 70 w 104"/>
                    <a:gd name="T61" fmla="*/ 164 h 168"/>
                    <a:gd name="T62" fmla="*/ 70 w 104"/>
                    <a:gd name="T63" fmla="*/ 100 h 168"/>
                    <a:gd name="T64" fmla="*/ 70 w 104"/>
                    <a:gd name="T65" fmla="*/ 24 h 168"/>
                    <a:gd name="T66" fmla="*/ 76 w 104"/>
                    <a:gd name="T67" fmla="*/ 22 h 168"/>
                    <a:gd name="T68" fmla="*/ 80 w 104"/>
                    <a:gd name="T69" fmla="*/ 28 h 168"/>
                    <a:gd name="T70" fmla="*/ 82 w 104"/>
                    <a:gd name="T71" fmla="*/ 36 h 168"/>
                    <a:gd name="T72" fmla="*/ 90 w 104"/>
                    <a:gd name="T73" fmla="*/ 66 h 168"/>
                    <a:gd name="T74" fmla="*/ 94 w 104"/>
                    <a:gd name="T75" fmla="*/ 72 h 168"/>
                    <a:gd name="T76" fmla="*/ 100 w 104"/>
                    <a:gd name="T77" fmla="*/ 72 h 168"/>
                    <a:gd name="T78" fmla="*/ 104 w 104"/>
                    <a:gd name="T79" fmla="*/ 68 h 168"/>
                    <a:gd name="T80" fmla="*/ 104 w 104"/>
                    <a:gd name="T81" fmla="*/ 6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168">
                      <a:moveTo>
                        <a:pt x="104" y="62"/>
                      </a:moveTo>
                      <a:lnTo>
                        <a:pt x="104" y="62"/>
                      </a:lnTo>
                      <a:lnTo>
                        <a:pt x="90" y="16"/>
                      </a:lnTo>
                      <a:lnTo>
                        <a:pt x="90" y="16"/>
                      </a:lnTo>
                      <a:lnTo>
                        <a:pt x="86" y="8"/>
                      </a:lnTo>
                      <a:lnTo>
                        <a:pt x="82" y="4"/>
                      </a:lnTo>
                      <a:lnTo>
                        <a:pt x="74" y="0"/>
                      </a:lnTo>
                      <a:lnTo>
                        <a:pt x="68" y="0"/>
                      </a:lnTo>
                      <a:lnTo>
                        <a:pt x="68" y="0"/>
                      </a:lnTo>
                      <a:lnTo>
                        <a:pt x="36" y="0"/>
                      </a:lnTo>
                      <a:lnTo>
                        <a:pt x="36" y="0"/>
                      </a:lnTo>
                      <a:lnTo>
                        <a:pt x="28" y="0"/>
                      </a:lnTo>
                      <a:lnTo>
                        <a:pt x="22" y="4"/>
                      </a:lnTo>
                      <a:lnTo>
                        <a:pt x="16" y="10"/>
                      </a:lnTo>
                      <a:lnTo>
                        <a:pt x="12" y="16"/>
                      </a:lnTo>
                      <a:lnTo>
                        <a:pt x="12" y="16"/>
                      </a:lnTo>
                      <a:lnTo>
                        <a:pt x="0" y="60"/>
                      </a:lnTo>
                      <a:lnTo>
                        <a:pt x="0" y="60"/>
                      </a:lnTo>
                      <a:lnTo>
                        <a:pt x="0" y="64"/>
                      </a:lnTo>
                      <a:lnTo>
                        <a:pt x="0" y="66"/>
                      </a:lnTo>
                      <a:lnTo>
                        <a:pt x="0" y="66"/>
                      </a:lnTo>
                      <a:lnTo>
                        <a:pt x="2" y="70"/>
                      </a:lnTo>
                      <a:lnTo>
                        <a:pt x="4" y="72"/>
                      </a:lnTo>
                      <a:lnTo>
                        <a:pt x="4" y="72"/>
                      </a:lnTo>
                      <a:lnTo>
                        <a:pt x="8" y="72"/>
                      </a:lnTo>
                      <a:lnTo>
                        <a:pt x="10" y="70"/>
                      </a:lnTo>
                      <a:lnTo>
                        <a:pt x="10" y="70"/>
                      </a:lnTo>
                      <a:lnTo>
                        <a:pt x="12" y="64"/>
                      </a:lnTo>
                      <a:lnTo>
                        <a:pt x="12" y="64"/>
                      </a:lnTo>
                      <a:lnTo>
                        <a:pt x="24" y="28"/>
                      </a:lnTo>
                      <a:lnTo>
                        <a:pt x="24" y="28"/>
                      </a:lnTo>
                      <a:lnTo>
                        <a:pt x="24" y="24"/>
                      </a:lnTo>
                      <a:lnTo>
                        <a:pt x="26" y="22"/>
                      </a:lnTo>
                      <a:lnTo>
                        <a:pt x="32" y="24"/>
                      </a:lnTo>
                      <a:lnTo>
                        <a:pt x="32" y="24"/>
                      </a:lnTo>
                      <a:lnTo>
                        <a:pt x="12" y="100"/>
                      </a:lnTo>
                      <a:lnTo>
                        <a:pt x="32" y="100"/>
                      </a:lnTo>
                      <a:lnTo>
                        <a:pt x="32" y="158"/>
                      </a:lnTo>
                      <a:lnTo>
                        <a:pt x="32" y="158"/>
                      </a:lnTo>
                      <a:lnTo>
                        <a:pt x="32" y="164"/>
                      </a:lnTo>
                      <a:lnTo>
                        <a:pt x="32" y="164"/>
                      </a:lnTo>
                      <a:lnTo>
                        <a:pt x="36" y="168"/>
                      </a:lnTo>
                      <a:lnTo>
                        <a:pt x="40" y="168"/>
                      </a:lnTo>
                      <a:lnTo>
                        <a:pt x="40" y="168"/>
                      </a:lnTo>
                      <a:lnTo>
                        <a:pt x="44" y="168"/>
                      </a:lnTo>
                      <a:lnTo>
                        <a:pt x="46" y="164"/>
                      </a:lnTo>
                      <a:lnTo>
                        <a:pt x="46" y="164"/>
                      </a:lnTo>
                      <a:lnTo>
                        <a:pt x="48" y="158"/>
                      </a:lnTo>
                      <a:lnTo>
                        <a:pt x="48" y="106"/>
                      </a:lnTo>
                      <a:lnTo>
                        <a:pt x="48" y="106"/>
                      </a:lnTo>
                      <a:lnTo>
                        <a:pt x="48" y="100"/>
                      </a:lnTo>
                      <a:lnTo>
                        <a:pt x="56" y="100"/>
                      </a:lnTo>
                      <a:lnTo>
                        <a:pt x="56" y="158"/>
                      </a:lnTo>
                      <a:lnTo>
                        <a:pt x="56" y="158"/>
                      </a:lnTo>
                      <a:lnTo>
                        <a:pt x="56" y="164"/>
                      </a:lnTo>
                      <a:lnTo>
                        <a:pt x="56" y="164"/>
                      </a:lnTo>
                      <a:lnTo>
                        <a:pt x="58" y="168"/>
                      </a:lnTo>
                      <a:lnTo>
                        <a:pt x="64" y="168"/>
                      </a:lnTo>
                      <a:lnTo>
                        <a:pt x="64" y="168"/>
                      </a:lnTo>
                      <a:lnTo>
                        <a:pt x="68" y="168"/>
                      </a:lnTo>
                      <a:lnTo>
                        <a:pt x="70" y="164"/>
                      </a:lnTo>
                      <a:lnTo>
                        <a:pt x="70" y="164"/>
                      </a:lnTo>
                      <a:lnTo>
                        <a:pt x="70" y="158"/>
                      </a:lnTo>
                      <a:lnTo>
                        <a:pt x="70" y="100"/>
                      </a:lnTo>
                      <a:lnTo>
                        <a:pt x="92" y="100"/>
                      </a:lnTo>
                      <a:lnTo>
                        <a:pt x="70" y="24"/>
                      </a:lnTo>
                      <a:lnTo>
                        <a:pt x="70" y="24"/>
                      </a:lnTo>
                      <a:lnTo>
                        <a:pt x="76" y="22"/>
                      </a:lnTo>
                      <a:lnTo>
                        <a:pt x="78" y="24"/>
                      </a:lnTo>
                      <a:lnTo>
                        <a:pt x="80" y="28"/>
                      </a:lnTo>
                      <a:lnTo>
                        <a:pt x="80" y="28"/>
                      </a:lnTo>
                      <a:lnTo>
                        <a:pt x="82" y="36"/>
                      </a:lnTo>
                      <a:lnTo>
                        <a:pt x="82" y="36"/>
                      </a:lnTo>
                      <a:lnTo>
                        <a:pt x="90" y="66"/>
                      </a:lnTo>
                      <a:lnTo>
                        <a:pt x="90" y="66"/>
                      </a:lnTo>
                      <a:lnTo>
                        <a:pt x="94" y="72"/>
                      </a:lnTo>
                      <a:lnTo>
                        <a:pt x="96" y="72"/>
                      </a:lnTo>
                      <a:lnTo>
                        <a:pt x="100" y="72"/>
                      </a:lnTo>
                      <a:lnTo>
                        <a:pt x="100" y="72"/>
                      </a:lnTo>
                      <a:lnTo>
                        <a:pt x="104" y="68"/>
                      </a:lnTo>
                      <a:lnTo>
                        <a:pt x="104" y="62"/>
                      </a:lnTo>
                      <a:lnTo>
                        <a:pt x="104" y="6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89" name="Freeform 36"/>
                <p:cNvSpPr>
                  <a:spLocks/>
                </p:cNvSpPr>
                <p:nvPr/>
              </p:nvSpPr>
              <p:spPr bwMode="auto">
                <a:xfrm>
                  <a:off x="3675063" y="2871344"/>
                  <a:ext cx="53975" cy="53975"/>
                </a:xfrm>
                <a:custGeom>
                  <a:avLst/>
                  <a:gdLst>
                    <a:gd name="T0" fmla="*/ 18 w 34"/>
                    <a:gd name="T1" fmla="*/ 34 h 34"/>
                    <a:gd name="T2" fmla="*/ 18 w 34"/>
                    <a:gd name="T3" fmla="*/ 34 h 34"/>
                    <a:gd name="T4" fmla="*/ 24 w 34"/>
                    <a:gd name="T5" fmla="*/ 32 h 34"/>
                    <a:gd name="T6" fmla="*/ 30 w 34"/>
                    <a:gd name="T7" fmla="*/ 28 h 34"/>
                    <a:gd name="T8" fmla="*/ 32 w 34"/>
                    <a:gd name="T9" fmla="*/ 24 h 34"/>
                    <a:gd name="T10" fmla="*/ 34 w 34"/>
                    <a:gd name="T11" fmla="*/ 16 h 34"/>
                    <a:gd name="T12" fmla="*/ 34 w 34"/>
                    <a:gd name="T13" fmla="*/ 16 h 34"/>
                    <a:gd name="T14" fmla="*/ 32 w 34"/>
                    <a:gd name="T15" fmla="*/ 10 h 34"/>
                    <a:gd name="T16" fmla="*/ 30 w 34"/>
                    <a:gd name="T17" fmla="*/ 4 h 34"/>
                    <a:gd name="T18" fmla="*/ 24 w 34"/>
                    <a:gd name="T19" fmla="*/ 2 h 34"/>
                    <a:gd name="T20" fmla="*/ 18 w 34"/>
                    <a:gd name="T21" fmla="*/ 0 h 34"/>
                    <a:gd name="T22" fmla="*/ 18 w 34"/>
                    <a:gd name="T23" fmla="*/ 0 h 34"/>
                    <a:gd name="T24" fmla="*/ 16 w 34"/>
                    <a:gd name="T25" fmla="*/ 0 h 34"/>
                    <a:gd name="T26" fmla="*/ 16 w 34"/>
                    <a:gd name="T27" fmla="*/ 0 h 34"/>
                    <a:gd name="T28" fmla="*/ 10 w 34"/>
                    <a:gd name="T29" fmla="*/ 2 h 34"/>
                    <a:gd name="T30" fmla="*/ 6 w 34"/>
                    <a:gd name="T31" fmla="*/ 6 h 34"/>
                    <a:gd name="T32" fmla="*/ 2 w 34"/>
                    <a:gd name="T33" fmla="*/ 10 h 34"/>
                    <a:gd name="T34" fmla="*/ 0 w 34"/>
                    <a:gd name="T35" fmla="*/ 18 h 34"/>
                    <a:gd name="T36" fmla="*/ 0 w 34"/>
                    <a:gd name="T37" fmla="*/ 18 h 34"/>
                    <a:gd name="T38" fmla="*/ 0 w 34"/>
                    <a:gd name="T39" fmla="*/ 18 h 34"/>
                    <a:gd name="T40" fmla="*/ 0 w 34"/>
                    <a:gd name="T41" fmla="*/ 18 h 34"/>
                    <a:gd name="T42" fmla="*/ 2 w 34"/>
                    <a:gd name="T43" fmla="*/ 24 h 34"/>
                    <a:gd name="T44" fmla="*/ 6 w 34"/>
                    <a:gd name="T45" fmla="*/ 28 h 34"/>
                    <a:gd name="T46" fmla="*/ 12 w 34"/>
                    <a:gd name="T47" fmla="*/ 32 h 34"/>
                    <a:gd name="T48" fmla="*/ 18 w 34"/>
                    <a:gd name="T4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34">
                      <a:moveTo>
                        <a:pt x="18" y="34"/>
                      </a:moveTo>
                      <a:lnTo>
                        <a:pt x="18" y="34"/>
                      </a:lnTo>
                      <a:lnTo>
                        <a:pt x="24" y="32"/>
                      </a:lnTo>
                      <a:lnTo>
                        <a:pt x="30" y="28"/>
                      </a:lnTo>
                      <a:lnTo>
                        <a:pt x="32" y="24"/>
                      </a:lnTo>
                      <a:lnTo>
                        <a:pt x="34" y="16"/>
                      </a:lnTo>
                      <a:lnTo>
                        <a:pt x="34" y="16"/>
                      </a:lnTo>
                      <a:lnTo>
                        <a:pt x="32" y="10"/>
                      </a:lnTo>
                      <a:lnTo>
                        <a:pt x="30" y="4"/>
                      </a:lnTo>
                      <a:lnTo>
                        <a:pt x="24" y="2"/>
                      </a:lnTo>
                      <a:lnTo>
                        <a:pt x="18" y="0"/>
                      </a:lnTo>
                      <a:lnTo>
                        <a:pt x="18" y="0"/>
                      </a:lnTo>
                      <a:lnTo>
                        <a:pt x="16" y="0"/>
                      </a:lnTo>
                      <a:lnTo>
                        <a:pt x="16" y="0"/>
                      </a:lnTo>
                      <a:lnTo>
                        <a:pt x="10" y="2"/>
                      </a:lnTo>
                      <a:lnTo>
                        <a:pt x="6" y="6"/>
                      </a:lnTo>
                      <a:lnTo>
                        <a:pt x="2" y="10"/>
                      </a:lnTo>
                      <a:lnTo>
                        <a:pt x="0" y="18"/>
                      </a:lnTo>
                      <a:lnTo>
                        <a:pt x="0" y="18"/>
                      </a:lnTo>
                      <a:lnTo>
                        <a:pt x="0" y="18"/>
                      </a:lnTo>
                      <a:lnTo>
                        <a:pt x="0" y="18"/>
                      </a:lnTo>
                      <a:lnTo>
                        <a:pt x="2" y="24"/>
                      </a:lnTo>
                      <a:lnTo>
                        <a:pt x="6" y="28"/>
                      </a:lnTo>
                      <a:lnTo>
                        <a:pt x="12" y="32"/>
                      </a:lnTo>
                      <a:lnTo>
                        <a:pt x="18" y="34"/>
                      </a:lnTo>
                      <a:close/>
                    </a:path>
                  </a:pathLst>
                </a:custGeom>
                <a:solidFill>
                  <a:srgbClr val="404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90" name="Freeform 37"/>
                <p:cNvSpPr>
                  <a:spLocks/>
                </p:cNvSpPr>
                <p:nvPr/>
              </p:nvSpPr>
              <p:spPr bwMode="auto">
                <a:xfrm>
                  <a:off x="3675063" y="2997201"/>
                  <a:ext cx="53975" cy="53975"/>
                </a:xfrm>
                <a:custGeom>
                  <a:avLst/>
                  <a:gdLst>
                    <a:gd name="T0" fmla="*/ 18 w 34"/>
                    <a:gd name="T1" fmla="*/ 34 h 34"/>
                    <a:gd name="T2" fmla="*/ 18 w 34"/>
                    <a:gd name="T3" fmla="*/ 34 h 34"/>
                    <a:gd name="T4" fmla="*/ 24 w 34"/>
                    <a:gd name="T5" fmla="*/ 32 h 34"/>
                    <a:gd name="T6" fmla="*/ 30 w 34"/>
                    <a:gd name="T7" fmla="*/ 28 h 34"/>
                    <a:gd name="T8" fmla="*/ 32 w 34"/>
                    <a:gd name="T9" fmla="*/ 24 h 34"/>
                    <a:gd name="T10" fmla="*/ 34 w 34"/>
                    <a:gd name="T11" fmla="*/ 16 h 34"/>
                    <a:gd name="T12" fmla="*/ 34 w 34"/>
                    <a:gd name="T13" fmla="*/ 16 h 34"/>
                    <a:gd name="T14" fmla="*/ 32 w 34"/>
                    <a:gd name="T15" fmla="*/ 10 h 34"/>
                    <a:gd name="T16" fmla="*/ 30 w 34"/>
                    <a:gd name="T17" fmla="*/ 4 h 34"/>
                    <a:gd name="T18" fmla="*/ 24 w 34"/>
                    <a:gd name="T19" fmla="*/ 2 h 34"/>
                    <a:gd name="T20" fmla="*/ 18 w 34"/>
                    <a:gd name="T21" fmla="*/ 0 h 34"/>
                    <a:gd name="T22" fmla="*/ 18 w 34"/>
                    <a:gd name="T23" fmla="*/ 0 h 34"/>
                    <a:gd name="T24" fmla="*/ 16 w 34"/>
                    <a:gd name="T25" fmla="*/ 0 h 34"/>
                    <a:gd name="T26" fmla="*/ 16 w 34"/>
                    <a:gd name="T27" fmla="*/ 0 h 34"/>
                    <a:gd name="T28" fmla="*/ 10 w 34"/>
                    <a:gd name="T29" fmla="*/ 2 h 34"/>
                    <a:gd name="T30" fmla="*/ 6 w 34"/>
                    <a:gd name="T31" fmla="*/ 6 h 34"/>
                    <a:gd name="T32" fmla="*/ 2 w 34"/>
                    <a:gd name="T33" fmla="*/ 10 h 34"/>
                    <a:gd name="T34" fmla="*/ 0 w 34"/>
                    <a:gd name="T35" fmla="*/ 18 h 34"/>
                    <a:gd name="T36" fmla="*/ 0 w 34"/>
                    <a:gd name="T37" fmla="*/ 18 h 34"/>
                    <a:gd name="T38" fmla="*/ 0 w 34"/>
                    <a:gd name="T39" fmla="*/ 18 h 34"/>
                    <a:gd name="T40" fmla="*/ 0 w 34"/>
                    <a:gd name="T41" fmla="*/ 18 h 34"/>
                    <a:gd name="T42" fmla="*/ 2 w 34"/>
                    <a:gd name="T43" fmla="*/ 24 h 34"/>
                    <a:gd name="T44" fmla="*/ 6 w 34"/>
                    <a:gd name="T45" fmla="*/ 28 h 34"/>
                    <a:gd name="T46" fmla="*/ 12 w 34"/>
                    <a:gd name="T47" fmla="*/ 32 h 34"/>
                    <a:gd name="T48" fmla="*/ 18 w 34"/>
                    <a:gd name="T4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34">
                      <a:moveTo>
                        <a:pt x="18" y="34"/>
                      </a:moveTo>
                      <a:lnTo>
                        <a:pt x="18" y="34"/>
                      </a:lnTo>
                      <a:lnTo>
                        <a:pt x="24" y="32"/>
                      </a:lnTo>
                      <a:lnTo>
                        <a:pt x="30" y="28"/>
                      </a:lnTo>
                      <a:lnTo>
                        <a:pt x="32" y="24"/>
                      </a:lnTo>
                      <a:lnTo>
                        <a:pt x="34" y="16"/>
                      </a:lnTo>
                      <a:lnTo>
                        <a:pt x="34" y="16"/>
                      </a:lnTo>
                      <a:lnTo>
                        <a:pt x="32" y="10"/>
                      </a:lnTo>
                      <a:lnTo>
                        <a:pt x="30" y="4"/>
                      </a:lnTo>
                      <a:lnTo>
                        <a:pt x="24" y="2"/>
                      </a:lnTo>
                      <a:lnTo>
                        <a:pt x="18" y="0"/>
                      </a:lnTo>
                      <a:lnTo>
                        <a:pt x="18" y="0"/>
                      </a:lnTo>
                      <a:lnTo>
                        <a:pt x="16" y="0"/>
                      </a:lnTo>
                      <a:lnTo>
                        <a:pt x="16" y="0"/>
                      </a:lnTo>
                      <a:lnTo>
                        <a:pt x="10" y="2"/>
                      </a:lnTo>
                      <a:lnTo>
                        <a:pt x="6" y="6"/>
                      </a:lnTo>
                      <a:lnTo>
                        <a:pt x="2" y="10"/>
                      </a:lnTo>
                      <a:lnTo>
                        <a:pt x="0" y="18"/>
                      </a:lnTo>
                      <a:lnTo>
                        <a:pt x="0" y="18"/>
                      </a:lnTo>
                      <a:lnTo>
                        <a:pt x="0" y="18"/>
                      </a:lnTo>
                      <a:lnTo>
                        <a:pt x="0" y="18"/>
                      </a:lnTo>
                      <a:lnTo>
                        <a:pt x="2" y="24"/>
                      </a:lnTo>
                      <a:lnTo>
                        <a:pt x="6" y="28"/>
                      </a:lnTo>
                      <a:lnTo>
                        <a:pt x="12" y="32"/>
                      </a:lnTo>
                      <a:lnTo>
                        <a:pt x="18" y="3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91" name="Freeform 38"/>
                <p:cNvSpPr>
                  <a:spLocks/>
                </p:cNvSpPr>
                <p:nvPr/>
              </p:nvSpPr>
              <p:spPr bwMode="auto">
                <a:xfrm>
                  <a:off x="3836988" y="2928489"/>
                  <a:ext cx="120650" cy="273053"/>
                </a:xfrm>
                <a:custGeom>
                  <a:avLst/>
                  <a:gdLst>
                    <a:gd name="T0" fmla="*/ 8 w 76"/>
                    <a:gd name="T1" fmla="*/ 84 h 172"/>
                    <a:gd name="T2" fmla="*/ 16 w 76"/>
                    <a:gd name="T3" fmla="*/ 76 h 172"/>
                    <a:gd name="T4" fmla="*/ 18 w 76"/>
                    <a:gd name="T5" fmla="*/ 26 h 172"/>
                    <a:gd name="T6" fmla="*/ 18 w 76"/>
                    <a:gd name="T7" fmla="*/ 162 h 172"/>
                    <a:gd name="T8" fmla="*/ 20 w 76"/>
                    <a:gd name="T9" fmla="*/ 168 h 172"/>
                    <a:gd name="T10" fmla="*/ 28 w 76"/>
                    <a:gd name="T11" fmla="*/ 172 h 172"/>
                    <a:gd name="T12" fmla="*/ 30 w 76"/>
                    <a:gd name="T13" fmla="*/ 170 h 172"/>
                    <a:gd name="T14" fmla="*/ 36 w 76"/>
                    <a:gd name="T15" fmla="*/ 166 h 172"/>
                    <a:gd name="T16" fmla="*/ 36 w 76"/>
                    <a:gd name="T17" fmla="*/ 80 h 172"/>
                    <a:gd name="T18" fmla="*/ 38 w 76"/>
                    <a:gd name="T19" fmla="*/ 80 h 172"/>
                    <a:gd name="T20" fmla="*/ 40 w 76"/>
                    <a:gd name="T21" fmla="*/ 80 h 172"/>
                    <a:gd name="T22" fmla="*/ 40 w 76"/>
                    <a:gd name="T23" fmla="*/ 162 h 172"/>
                    <a:gd name="T24" fmla="*/ 42 w 76"/>
                    <a:gd name="T25" fmla="*/ 168 h 172"/>
                    <a:gd name="T26" fmla="*/ 50 w 76"/>
                    <a:gd name="T27" fmla="*/ 172 h 172"/>
                    <a:gd name="T28" fmla="*/ 52 w 76"/>
                    <a:gd name="T29" fmla="*/ 170 h 172"/>
                    <a:gd name="T30" fmla="*/ 58 w 76"/>
                    <a:gd name="T31" fmla="*/ 166 h 172"/>
                    <a:gd name="T32" fmla="*/ 58 w 76"/>
                    <a:gd name="T33" fmla="*/ 26 h 172"/>
                    <a:gd name="T34" fmla="*/ 62 w 76"/>
                    <a:gd name="T35" fmla="*/ 76 h 172"/>
                    <a:gd name="T36" fmla="*/ 64 w 76"/>
                    <a:gd name="T37" fmla="*/ 82 h 172"/>
                    <a:gd name="T38" fmla="*/ 68 w 76"/>
                    <a:gd name="T39" fmla="*/ 84 h 172"/>
                    <a:gd name="T40" fmla="*/ 72 w 76"/>
                    <a:gd name="T41" fmla="*/ 84 h 172"/>
                    <a:gd name="T42" fmla="*/ 76 w 76"/>
                    <a:gd name="T43" fmla="*/ 76 h 172"/>
                    <a:gd name="T44" fmla="*/ 76 w 76"/>
                    <a:gd name="T45" fmla="*/ 18 h 172"/>
                    <a:gd name="T46" fmla="*/ 70 w 76"/>
                    <a:gd name="T47" fmla="*/ 6 h 172"/>
                    <a:gd name="T48" fmla="*/ 58 w 76"/>
                    <a:gd name="T49" fmla="*/ 0 h 172"/>
                    <a:gd name="T50" fmla="*/ 18 w 76"/>
                    <a:gd name="T51" fmla="*/ 0 h 172"/>
                    <a:gd name="T52" fmla="*/ 6 w 76"/>
                    <a:gd name="T53" fmla="*/ 6 h 172"/>
                    <a:gd name="T54" fmla="*/ 0 w 76"/>
                    <a:gd name="T55" fmla="*/ 18 h 172"/>
                    <a:gd name="T56" fmla="*/ 0 w 76"/>
                    <a:gd name="T57" fmla="*/ 18 h 172"/>
                    <a:gd name="T58" fmla="*/ 0 w 76"/>
                    <a:gd name="T59" fmla="*/ 76 h 172"/>
                    <a:gd name="T60" fmla="*/ 8 w 76"/>
                    <a:gd name="T61" fmla="*/ 84 h 172"/>
                    <a:gd name="T62" fmla="*/ 8 w 76"/>
                    <a:gd name="T63" fmla="*/ 8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172">
                      <a:moveTo>
                        <a:pt x="8" y="84"/>
                      </a:moveTo>
                      <a:lnTo>
                        <a:pt x="8" y="84"/>
                      </a:lnTo>
                      <a:lnTo>
                        <a:pt x="12" y="82"/>
                      </a:lnTo>
                      <a:lnTo>
                        <a:pt x="16" y="76"/>
                      </a:lnTo>
                      <a:lnTo>
                        <a:pt x="16" y="26"/>
                      </a:lnTo>
                      <a:lnTo>
                        <a:pt x="18" y="26"/>
                      </a:lnTo>
                      <a:lnTo>
                        <a:pt x="18" y="162"/>
                      </a:lnTo>
                      <a:lnTo>
                        <a:pt x="18" y="162"/>
                      </a:lnTo>
                      <a:lnTo>
                        <a:pt x="18" y="166"/>
                      </a:lnTo>
                      <a:lnTo>
                        <a:pt x="20" y="168"/>
                      </a:lnTo>
                      <a:lnTo>
                        <a:pt x="24" y="170"/>
                      </a:lnTo>
                      <a:lnTo>
                        <a:pt x="28" y="172"/>
                      </a:lnTo>
                      <a:lnTo>
                        <a:pt x="28" y="172"/>
                      </a:lnTo>
                      <a:lnTo>
                        <a:pt x="30" y="170"/>
                      </a:lnTo>
                      <a:lnTo>
                        <a:pt x="34" y="168"/>
                      </a:lnTo>
                      <a:lnTo>
                        <a:pt x="36" y="166"/>
                      </a:lnTo>
                      <a:lnTo>
                        <a:pt x="36" y="162"/>
                      </a:lnTo>
                      <a:lnTo>
                        <a:pt x="36" y="80"/>
                      </a:lnTo>
                      <a:lnTo>
                        <a:pt x="36" y="80"/>
                      </a:lnTo>
                      <a:lnTo>
                        <a:pt x="38" y="80"/>
                      </a:lnTo>
                      <a:lnTo>
                        <a:pt x="38" y="80"/>
                      </a:lnTo>
                      <a:lnTo>
                        <a:pt x="40" y="80"/>
                      </a:lnTo>
                      <a:lnTo>
                        <a:pt x="40" y="162"/>
                      </a:lnTo>
                      <a:lnTo>
                        <a:pt x="40" y="162"/>
                      </a:lnTo>
                      <a:lnTo>
                        <a:pt x="40" y="166"/>
                      </a:lnTo>
                      <a:lnTo>
                        <a:pt x="42" y="168"/>
                      </a:lnTo>
                      <a:lnTo>
                        <a:pt x="46" y="170"/>
                      </a:lnTo>
                      <a:lnTo>
                        <a:pt x="50" y="172"/>
                      </a:lnTo>
                      <a:lnTo>
                        <a:pt x="50" y="172"/>
                      </a:lnTo>
                      <a:lnTo>
                        <a:pt x="52" y="170"/>
                      </a:lnTo>
                      <a:lnTo>
                        <a:pt x="56" y="168"/>
                      </a:lnTo>
                      <a:lnTo>
                        <a:pt x="58" y="166"/>
                      </a:lnTo>
                      <a:lnTo>
                        <a:pt x="58" y="162"/>
                      </a:lnTo>
                      <a:lnTo>
                        <a:pt x="58" y="26"/>
                      </a:lnTo>
                      <a:lnTo>
                        <a:pt x="62" y="26"/>
                      </a:lnTo>
                      <a:lnTo>
                        <a:pt x="62" y="76"/>
                      </a:lnTo>
                      <a:lnTo>
                        <a:pt x="62" y="76"/>
                      </a:lnTo>
                      <a:lnTo>
                        <a:pt x="64" y="82"/>
                      </a:lnTo>
                      <a:lnTo>
                        <a:pt x="66" y="84"/>
                      </a:lnTo>
                      <a:lnTo>
                        <a:pt x="68" y="84"/>
                      </a:lnTo>
                      <a:lnTo>
                        <a:pt x="68" y="84"/>
                      </a:lnTo>
                      <a:lnTo>
                        <a:pt x="72" y="84"/>
                      </a:lnTo>
                      <a:lnTo>
                        <a:pt x="74" y="82"/>
                      </a:lnTo>
                      <a:lnTo>
                        <a:pt x="76" y="76"/>
                      </a:lnTo>
                      <a:lnTo>
                        <a:pt x="76" y="18"/>
                      </a:lnTo>
                      <a:lnTo>
                        <a:pt x="76" y="18"/>
                      </a:lnTo>
                      <a:lnTo>
                        <a:pt x="74" y="12"/>
                      </a:lnTo>
                      <a:lnTo>
                        <a:pt x="70" y="6"/>
                      </a:lnTo>
                      <a:lnTo>
                        <a:pt x="64" y="2"/>
                      </a:lnTo>
                      <a:lnTo>
                        <a:pt x="58" y="0"/>
                      </a:lnTo>
                      <a:lnTo>
                        <a:pt x="18" y="0"/>
                      </a:lnTo>
                      <a:lnTo>
                        <a:pt x="18" y="0"/>
                      </a:lnTo>
                      <a:lnTo>
                        <a:pt x="12" y="2"/>
                      </a:lnTo>
                      <a:lnTo>
                        <a:pt x="6" y="6"/>
                      </a:lnTo>
                      <a:lnTo>
                        <a:pt x="2" y="12"/>
                      </a:lnTo>
                      <a:lnTo>
                        <a:pt x="0" y="18"/>
                      </a:lnTo>
                      <a:lnTo>
                        <a:pt x="0" y="18"/>
                      </a:lnTo>
                      <a:lnTo>
                        <a:pt x="0" y="18"/>
                      </a:lnTo>
                      <a:lnTo>
                        <a:pt x="0" y="76"/>
                      </a:lnTo>
                      <a:lnTo>
                        <a:pt x="0" y="76"/>
                      </a:lnTo>
                      <a:lnTo>
                        <a:pt x="2" y="82"/>
                      </a:lnTo>
                      <a:lnTo>
                        <a:pt x="8" y="84"/>
                      </a:lnTo>
                      <a:lnTo>
                        <a:pt x="8" y="84"/>
                      </a:lnTo>
                      <a:lnTo>
                        <a:pt x="8" y="84"/>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92" name="Freeform 39"/>
                <p:cNvSpPr>
                  <a:spLocks/>
                </p:cNvSpPr>
                <p:nvPr/>
              </p:nvSpPr>
              <p:spPr bwMode="auto">
                <a:xfrm>
                  <a:off x="3836988" y="3054350"/>
                  <a:ext cx="120650" cy="273050"/>
                </a:xfrm>
                <a:custGeom>
                  <a:avLst/>
                  <a:gdLst>
                    <a:gd name="T0" fmla="*/ 8 w 76"/>
                    <a:gd name="T1" fmla="*/ 84 h 172"/>
                    <a:gd name="T2" fmla="*/ 16 w 76"/>
                    <a:gd name="T3" fmla="*/ 76 h 172"/>
                    <a:gd name="T4" fmla="*/ 18 w 76"/>
                    <a:gd name="T5" fmla="*/ 26 h 172"/>
                    <a:gd name="T6" fmla="*/ 18 w 76"/>
                    <a:gd name="T7" fmla="*/ 162 h 172"/>
                    <a:gd name="T8" fmla="*/ 20 w 76"/>
                    <a:gd name="T9" fmla="*/ 168 h 172"/>
                    <a:gd name="T10" fmla="*/ 28 w 76"/>
                    <a:gd name="T11" fmla="*/ 172 h 172"/>
                    <a:gd name="T12" fmla="*/ 30 w 76"/>
                    <a:gd name="T13" fmla="*/ 170 h 172"/>
                    <a:gd name="T14" fmla="*/ 36 w 76"/>
                    <a:gd name="T15" fmla="*/ 166 h 172"/>
                    <a:gd name="T16" fmla="*/ 36 w 76"/>
                    <a:gd name="T17" fmla="*/ 80 h 172"/>
                    <a:gd name="T18" fmla="*/ 38 w 76"/>
                    <a:gd name="T19" fmla="*/ 80 h 172"/>
                    <a:gd name="T20" fmla="*/ 40 w 76"/>
                    <a:gd name="T21" fmla="*/ 80 h 172"/>
                    <a:gd name="T22" fmla="*/ 40 w 76"/>
                    <a:gd name="T23" fmla="*/ 162 h 172"/>
                    <a:gd name="T24" fmla="*/ 42 w 76"/>
                    <a:gd name="T25" fmla="*/ 168 h 172"/>
                    <a:gd name="T26" fmla="*/ 50 w 76"/>
                    <a:gd name="T27" fmla="*/ 172 h 172"/>
                    <a:gd name="T28" fmla="*/ 52 w 76"/>
                    <a:gd name="T29" fmla="*/ 170 h 172"/>
                    <a:gd name="T30" fmla="*/ 58 w 76"/>
                    <a:gd name="T31" fmla="*/ 166 h 172"/>
                    <a:gd name="T32" fmla="*/ 58 w 76"/>
                    <a:gd name="T33" fmla="*/ 26 h 172"/>
                    <a:gd name="T34" fmla="*/ 62 w 76"/>
                    <a:gd name="T35" fmla="*/ 76 h 172"/>
                    <a:gd name="T36" fmla="*/ 64 w 76"/>
                    <a:gd name="T37" fmla="*/ 82 h 172"/>
                    <a:gd name="T38" fmla="*/ 68 w 76"/>
                    <a:gd name="T39" fmla="*/ 84 h 172"/>
                    <a:gd name="T40" fmla="*/ 72 w 76"/>
                    <a:gd name="T41" fmla="*/ 84 h 172"/>
                    <a:gd name="T42" fmla="*/ 76 w 76"/>
                    <a:gd name="T43" fmla="*/ 76 h 172"/>
                    <a:gd name="T44" fmla="*/ 76 w 76"/>
                    <a:gd name="T45" fmla="*/ 18 h 172"/>
                    <a:gd name="T46" fmla="*/ 70 w 76"/>
                    <a:gd name="T47" fmla="*/ 6 h 172"/>
                    <a:gd name="T48" fmla="*/ 58 w 76"/>
                    <a:gd name="T49" fmla="*/ 0 h 172"/>
                    <a:gd name="T50" fmla="*/ 18 w 76"/>
                    <a:gd name="T51" fmla="*/ 0 h 172"/>
                    <a:gd name="T52" fmla="*/ 6 w 76"/>
                    <a:gd name="T53" fmla="*/ 6 h 172"/>
                    <a:gd name="T54" fmla="*/ 0 w 76"/>
                    <a:gd name="T55" fmla="*/ 18 h 172"/>
                    <a:gd name="T56" fmla="*/ 0 w 76"/>
                    <a:gd name="T57" fmla="*/ 18 h 172"/>
                    <a:gd name="T58" fmla="*/ 0 w 76"/>
                    <a:gd name="T59" fmla="*/ 76 h 172"/>
                    <a:gd name="T60" fmla="*/ 8 w 76"/>
                    <a:gd name="T61" fmla="*/ 84 h 172"/>
                    <a:gd name="T62" fmla="*/ 8 w 76"/>
                    <a:gd name="T63" fmla="*/ 8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172">
                      <a:moveTo>
                        <a:pt x="8" y="84"/>
                      </a:moveTo>
                      <a:lnTo>
                        <a:pt x="8" y="84"/>
                      </a:lnTo>
                      <a:lnTo>
                        <a:pt x="12" y="82"/>
                      </a:lnTo>
                      <a:lnTo>
                        <a:pt x="16" y="76"/>
                      </a:lnTo>
                      <a:lnTo>
                        <a:pt x="16" y="26"/>
                      </a:lnTo>
                      <a:lnTo>
                        <a:pt x="18" y="26"/>
                      </a:lnTo>
                      <a:lnTo>
                        <a:pt x="18" y="162"/>
                      </a:lnTo>
                      <a:lnTo>
                        <a:pt x="18" y="162"/>
                      </a:lnTo>
                      <a:lnTo>
                        <a:pt x="18" y="166"/>
                      </a:lnTo>
                      <a:lnTo>
                        <a:pt x="20" y="168"/>
                      </a:lnTo>
                      <a:lnTo>
                        <a:pt x="24" y="170"/>
                      </a:lnTo>
                      <a:lnTo>
                        <a:pt x="28" y="172"/>
                      </a:lnTo>
                      <a:lnTo>
                        <a:pt x="28" y="172"/>
                      </a:lnTo>
                      <a:lnTo>
                        <a:pt x="30" y="170"/>
                      </a:lnTo>
                      <a:lnTo>
                        <a:pt x="34" y="168"/>
                      </a:lnTo>
                      <a:lnTo>
                        <a:pt x="36" y="166"/>
                      </a:lnTo>
                      <a:lnTo>
                        <a:pt x="36" y="162"/>
                      </a:lnTo>
                      <a:lnTo>
                        <a:pt x="36" y="80"/>
                      </a:lnTo>
                      <a:lnTo>
                        <a:pt x="36" y="80"/>
                      </a:lnTo>
                      <a:lnTo>
                        <a:pt x="38" y="80"/>
                      </a:lnTo>
                      <a:lnTo>
                        <a:pt x="38" y="80"/>
                      </a:lnTo>
                      <a:lnTo>
                        <a:pt x="40" y="80"/>
                      </a:lnTo>
                      <a:lnTo>
                        <a:pt x="40" y="162"/>
                      </a:lnTo>
                      <a:lnTo>
                        <a:pt x="40" y="162"/>
                      </a:lnTo>
                      <a:lnTo>
                        <a:pt x="40" y="166"/>
                      </a:lnTo>
                      <a:lnTo>
                        <a:pt x="42" y="168"/>
                      </a:lnTo>
                      <a:lnTo>
                        <a:pt x="46" y="170"/>
                      </a:lnTo>
                      <a:lnTo>
                        <a:pt x="50" y="172"/>
                      </a:lnTo>
                      <a:lnTo>
                        <a:pt x="50" y="172"/>
                      </a:lnTo>
                      <a:lnTo>
                        <a:pt x="52" y="170"/>
                      </a:lnTo>
                      <a:lnTo>
                        <a:pt x="56" y="168"/>
                      </a:lnTo>
                      <a:lnTo>
                        <a:pt x="58" y="166"/>
                      </a:lnTo>
                      <a:lnTo>
                        <a:pt x="58" y="162"/>
                      </a:lnTo>
                      <a:lnTo>
                        <a:pt x="58" y="26"/>
                      </a:lnTo>
                      <a:lnTo>
                        <a:pt x="62" y="26"/>
                      </a:lnTo>
                      <a:lnTo>
                        <a:pt x="62" y="76"/>
                      </a:lnTo>
                      <a:lnTo>
                        <a:pt x="62" y="76"/>
                      </a:lnTo>
                      <a:lnTo>
                        <a:pt x="64" y="82"/>
                      </a:lnTo>
                      <a:lnTo>
                        <a:pt x="66" y="84"/>
                      </a:lnTo>
                      <a:lnTo>
                        <a:pt x="68" y="84"/>
                      </a:lnTo>
                      <a:lnTo>
                        <a:pt x="68" y="84"/>
                      </a:lnTo>
                      <a:lnTo>
                        <a:pt x="72" y="84"/>
                      </a:lnTo>
                      <a:lnTo>
                        <a:pt x="74" y="82"/>
                      </a:lnTo>
                      <a:lnTo>
                        <a:pt x="76" y="76"/>
                      </a:lnTo>
                      <a:lnTo>
                        <a:pt x="76" y="18"/>
                      </a:lnTo>
                      <a:lnTo>
                        <a:pt x="76" y="18"/>
                      </a:lnTo>
                      <a:lnTo>
                        <a:pt x="74" y="12"/>
                      </a:lnTo>
                      <a:lnTo>
                        <a:pt x="70" y="6"/>
                      </a:lnTo>
                      <a:lnTo>
                        <a:pt x="64" y="2"/>
                      </a:lnTo>
                      <a:lnTo>
                        <a:pt x="58" y="0"/>
                      </a:lnTo>
                      <a:lnTo>
                        <a:pt x="18" y="0"/>
                      </a:lnTo>
                      <a:lnTo>
                        <a:pt x="18" y="0"/>
                      </a:lnTo>
                      <a:lnTo>
                        <a:pt x="12" y="2"/>
                      </a:lnTo>
                      <a:lnTo>
                        <a:pt x="6" y="6"/>
                      </a:lnTo>
                      <a:lnTo>
                        <a:pt x="2" y="12"/>
                      </a:lnTo>
                      <a:lnTo>
                        <a:pt x="0" y="18"/>
                      </a:lnTo>
                      <a:lnTo>
                        <a:pt x="0" y="18"/>
                      </a:lnTo>
                      <a:lnTo>
                        <a:pt x="0" y="18"/>
                      </a:lnTo>
                      <a:lnTo>
                        <a:pt x="0" y="76"/>
                      </a:lnTo>
                      <a:lnTo>
                        <a:pt x="0" y="76"/>
                      </a:lnTo>
                      <a:lnTo>
                        <a:pt x="2" y="82"/>
                      </a:lnTo>
                      <a:lnTo>
                        <a:pt x="8" y="84"/>
                      </a:lnTo>
                      <a:lnTo>
                        <a:pt x="8" y="84"/>
                      </a:lnTo>
                      <a:lnTo>
                        <a:pt x="8" y="8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93" name="Freeform 40"/>
                <p:cNvSpPr>
                  <a:spLocks/>
                </p:cNvSpPr>
                <p:nvPr/>
              </p:nvSpPr>
              <p:spPr bwMode="auto">
                <a:xfrm>
                  <a:off x="3871913" y="2871344"/>
                  <a:ext cx="50800" cy="53975"/>
                </a:xfrm>
                <a:custGeom>
                  <a:avLst/>
                  <a:gdLst>
                    <a:gd name="T0" fmla="*/ 16 w 32"/>
                    <a:gd name="T1" fmla="*/ 34 h 34"/>
                    <a:gd name="T2" fmla="*/ 16 w 32"/>
                    <a:gd name="T3" fmla="*/ 34 h 34"/>
                    <a:gd name="T4" fmla="*/ 22 w 32"/>
                    <a:gd name="T5" fmla="*/ 32 h 34"/>
                    <a:gd name="T6" fmla="*/ 28 w 32"/>
                    <a:gd name="T7" fmla="*/ 28 h 34"/>
                    <a:gd name="T8" fmla="*/ 30 w 32"/>
                    <a:gd name="T9" fmla="*/ 24 h 34"/>
                    <a:gd name="T10" fmla="*/ 32 w 32"/>
                    <a:gd name="T11" fmla="*/ 16 h 34"/>
                    <a:gd name="T12" fmla="*/ 32 w 32"/>
                    <a:gd name="T13" fmla="*/ 16 h 34"/>
                    <a:gd name="T14" fmla="*/ 30 w 32"/>
                    <a:gd name="T15" fmla="*/ 10 h 34"/>
                    <a:gd name="T16" fmla="*/ 28 w 32"/>
                    <a:gd name="T17" fmla="*/ 4 h 34"/>
                    <a:gd name="T18" fmla="*/ 22 w 32"/>
                    <a:gd name="T19" fmla="*/ 2 h 34"/>
                    <a:gd name="T20" fmla="*/ 16 w 32"/>
                    <a:gd name="T21" fmla="*/ 0 h 34"/>
                    <a:gd name="T22" fmla="*/ 16 w 32"/>
                    <a:gd name="T23" fmla="*/ 0 h 34"/>
                    <a:gd name="T24" fmla="*/ 10 w 32"/>
                    <a:gd name="T25" fmla="*/ 2 h 34"/>
                    <a:gd name="T26" fmla="*/ 4 w 32"/>
                    <a:gd name="T27" fmla="*/ 4 h 34"/>
                    <a:gd name="T28" fmla="*/ 2 w 32"/>
                    <a:gd name="T29" fmla="*/ 10 h 34"/>
                    <a:gd name="T30" fmla="*/ 0 w 32"/>
                    <a:gd name="T31" fmla="*/ 16 h 34"/>
                    <a:gd name="T32" fmla="*/ 0 w 32"/>
                    <a:gd name="T33" fmla="*/ 16 h 34"/>
                    <a:gd name="T34" fmla="*/ 2 w 32"/>
                    <a:gd name="T35" fmla="*/ 24 h 34"/>
                    <a:gd name="T36" fmla="*/ 4 w 32"/>
                    <a:gd name="T37" fmla="*/ 28 h 34"/>
                    <a:gd name="T38" fmla="*/ 10 w 32"/>
                    <a:gd name="T39" fmla="*/ 32 h 34"/>
                    <a:gd name="T40" fmla="*/ 16 w 32"/>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16" y="34"/>
                      </a:moveTo>
                      <a:lnTo>
                        <a:pt x="16" y="34"/>
                      </a:lnTo>
                      <a:lnTo>
                        <a:pt x="22" y="32"/>
                      </a:lnTo>
                      <a:lnTo>
                        <a:pt x="28" y="28"/>
                      </a:lnTo>
                      <a:lnTo>
                        <a:pt x="30" y="24"/>
                      </a:lnTo>
                      <a:lnTo>
                        <a:pt x="32" y="16"/>
                      </a:lnTo>
                      <a:lnTo>
                        <a:pt x="32" y="16"/>
                      </a:lnTo>
                      <a:lnTo>
                        <a:pt x="30" y="10"/>
                      </a:lnTo>
                      <a:lnTo>
                        <a:pt x="28" y="4"/>
                      </a:lnTo>
                      <a:lnTo>
                        <a:pt x="22" y="2"/>
                      </a:lnTo>
                      <a:lnTo>
                        <a:pt x="16" y="0"/>
                      </a:lnTo>
                      <a:lnTo>
                        <a:pt x="16" y="0"/>
                      </a:lnTo>
                      <a:lnTo>
                        <a:pt x="10" y="2"/>
                      </a:lnTo>
                      <a:lnTo>
                        <a:pt x="4" y="4"/>
                      </a:lnTo>
                      <a:lnTo>
                        <a:pt x="2" y="10"/>
                      </a:lnTo>
                      <a:lnTo>
                        <a:pt x="0" y="16"/>
                      </a:lnTo>
                      <a:lnTo>
                        <a:pt x="0" y="16"/>
                      </a:lnTo>
                      <a:lnTo>
                        <a:pt x="2" y="24"/>
                      </a:lnTo>
                      <a:lnTo>
                        <a:pt x="4" y="28"/>
                      </a:lnTo>
                      <a:lnTo>
                        <a:pt x="10" y="32"/>
                      </a:lnTo>
                      <a:lnTo>
                        <a:pt x="16" y="34"/>
                      </a:lnTo>
                      <a:close/>
                    </a:path>
                  </a:pathLst>
                </a:custGeom>
                <a:solidFill>
                  <a:srgbClr val="404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94" name="Freeform 41"/>
                <p:cNvSpPr>
                  <a:spLocks/>
                </p:cNvSpPr>
                <p:nvPr/>
              </p:nvSpPr>
              <p:spPr bwMode="auto">
                <a:xfrm>
                  <a:off x="3871913" y="2997201"/>
                  <a:ext cx="50800" cy="53975"/>
                </a:xfrm>
                <a:custGeom>
                  <a:avLst/>
                  <a:gdLst>
                    <a:gd name="T0" fmla="*/ 16 w 32"/>
                    <a:gd name="T1" fmla="*/ 34 h 34"/>
                    <a:gd name="T2" fmla="*/ 16 w 32"/>
                    <a:gd name="T3" fmla="*/ 34 h 34"/>
                    <a:gd name="T4" fmla="*/ 22 w 32"/>
                    <a:gd name="T5" fmla="*/ 32 h 34"/>
                    <a:gd name="T6" fmla="*/ 28 w 32"/>
                    <a:gd name="T7" fmla="*/ 28 h 34"/>
                    <a:gd name="T8" fmla="*/ 30 w 32"/>
                    <a:gd name="T9" fmla="*/ 24 h 34"/>
                    <a:gd name="T10" fmla="*/ 32 w 32"/>
                    <a:gd name="T11" fmla="*/ 16 h 34"/>
                    <a:gd name="T12" fmla="*/ 32 w 32"/>
                    <a:gd name="T13" fmla="*/ 16 h 34"/>
                    <a:gd name="T14" fmla="*/ 30 w 32"/>
                    <a:gd name="T15" fmla="*/ 10 h 34"/>
                    <a:gd name="T16" fmla="*/ 28 w 32"/>
                    <a:gd name="T17" fmla="*/ 4 h 34"/>
                    <a:gd name="T18" fmla="*/ 22 w 32"/>
                    <a:gd name="T19" fmla="*/ 2 h 34"/>
                    <a:gd name="T20" fmla="*/ 16 w 32"/>
                    <a:gd name="T21" fmla="*/ 0 h 34"/>
                    <a:gd name="T22" fmla="*/ 16 w 32"/>
                    <a:gd name="T23" fmla="*/ 0 h 34"/>
                    <a:gd name="T24" fmla="*/ 10 w 32"/>
                    <a:gd name="T25" fmla="*/ 2 h 34"/>
                    <a:gd name="T26" fmla="*/ 4 w 32"/>
                    <a:gd name="T27" fmla="*/ 4 h 34"/>
                    <a:gd name="T28" fmla="*/ 2 w 32"/>
                    <a:gd name="T29" fmla="*/ 10 h 34"/>
                    <a:gd name="T30" fmla="*/ 0 w 32"/>
                    <a:gd name="T31" fmla="*/ 16 h 34"/>
                    <a:gd name="T32" fmla="*/ 0 w 32"/>
                    <a:gd name="T33" fmla="*/ 16 h 34"/>
                    <a:gd name="T34" fmla="*/ 2 w 32"/>
                    <a:gd name="T35" fmla="*/ 24 h 34"/>
                    <a:gd name="T36" fmla="*/ 4 w 32"/>
                    <a:gd name="T37" fmla="*/ 28 h 34"/>
                    <a:gd name="T38" fmla="*/ 10 w 32"/>
                    <a:gd name="T39" fmla="*/ 32 h 34"/>
                    <a:gd name="T40" fmla="*/ 16 w 32"/>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16" y="34"/>
                      </a:moveTo>
                      <a:lnTo>
                        <a:pt x="16" y="34"/>
                      </a:lnTo>
                      <a:lnTo>
                        <a:pt x="22" y="32"/>
                      </a:lnTo>
                      <a:lnTo>
                        <a:pt x="28" y="28"/>
                      </a:lnTo>
                      <a:lnTo>
                        <a:pt x="30" y="24"/>
                      </a:lnTo>
                      <a:lnTo>
                        <a:pt x="32" y="16"/>
                      </a:lnTo>
                      <a:lnTo>
                        <a:pt x="32" y="16"/>
                      </a:lnTo>
                      <a:lnTo>
                        <a:pt x="30" y="10"/>
                      </a:lnTo>
                      <a:lnTo>
                        <a:pt x="28" y="4"/>
                      </a:lnTo>
                      <a:lnTo>
                        <a:pt x="22" y="2"/>
                      </a:lnTo>
                      <a:lnTo>
                        <a:pt x="16" y="0"/>
                      </a:lnTo>
                      <a:lnTo>
                        <a:pt x="16" y="0"/>
                      </a:lnTo>
                      <a:lnTo>
                        <a:pt x="10" y="2"/>
                      </a:lnTo>
                      <a:lnTo>
                        <a:pt x="4" y="4"/>
                      </a:lnTo>
                      <a:lnTo>
                        <a:pt x="2" y="10"/>
                      </a:lnTo>
                      <a:lnTo>
                        <a:pt x="0" y="16"/>
                      </a:lnTo>
                      <a:lnTo>
                        <a:pt x="0" y="16"/>
                      </a:lnTo>
                      <a:lnTo>
                        <a:pt x="2" y="24"/>
                      </a:lnTo>
                      <a:lnTo>
                        <a:pt x="4" y="28"/>
                      </a:lnTo>
                      <a:lnTo>
                        <a:pt x="10" y="32"/>
                      </a:lnTo>
                      <a:lnTo>
                        <a:pt x="16" y="3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95" name="Freeform 42"/>
              <p:cNvSpPr>
                <a:spLocks/>
              </p:cNvSpPr>
              <p:nvPr/>
            </p:nvSpPr>
            <p:spPr bwMode="auto">
              <a:xfrm>
                <a:off x="6192113" y="3476900"/>
                <a:ext cx="596541" cy="305207"/>
              </a:xfrm>
              <a:custGeom>
                <a:avLst/>
                <a:gdLst>
                  <a:gd name="T0" fmla="*/ 406 w 430"/>
                  <a:gd name="T1" fmla="*/ 212 h 220"/>
                  <a:gd name="T2" fmla="*/ 406 w 430"/>
                  <a:gd name="T3" fmla="*/ 126 h 220"/>
                  <a:gd name="T4" fmla="*/ 338 w 430"/>
                  <a:gd name="T5" fmla="*/ 84 h 220"/>
                  <a:gd name="T6" fmla="*/ 338 w 430"/>
                  <a:gd name="T7" fmla="*/ 84 h 220"/>
                  <a:gd name="T8" fmla="*/ 338 w 430"/>
                  <a:gd name="T9" fmla="*/ 84 h 220"/>
                  <a:gd name="T10" fmla="*/ 338 w 430"/>
                  <a:gd name="T11" fmla="*/ 84 h 220"/>
                  <a:gd name="T12" fmla="*/ 268 w 430"/>
                  <a:gd name="T13" fmla="*/ 126 h 220"/>
                  <a:gd name="T14" fmla="*/ 268 w 430"/>
                  <a:gd name="T15" fmla="*/ 212 h 220"/>
                  <a:gd name="T16" fmla="*/ 252 w 430"/>
                  <a:gd name="T17" fmla="*/ 212 h 220"/>
                  <a:gd name="T18" fmla="*/ 252 w 430"/>
                  <a:gd name="T19" fmla="*/ 82 h 220"/>
                  <a:gd name="T20" fmla="*/ 280 w 430"/>
                  <a:gd name="T21" fmla="*/ 100 h 220"/>
                  <a:gd name="T22" fmla="*/ 292 w 430"/>
                  <a:gd name="T23" fmla="*/ 80 h 220"/>
                  <a:gd name="T24" fmla="*/ 230 w 430"/>
                  <a:gd name="T25" fmla="*/ 42 h 220"/>
                  <a:gd name="T26" fmla="*/ 230 w 430"/>
                  <a:gd name="T27" fmla="*/ 8 h 220"/>
                  <a:gd name="T28" fmla="*/ 208 w 430"/>
                  <a:gd name="T29" fmla="*/ 8 h 220"/>
                  <a:gd name="T30" fmla="*/ 208 w 430"/>
                  <a:gd name="T31" fmla="*/ 30 h 220"/>
                  <a:gd name="T32" fmla="*/ 158 w 430"/>
                  <a:gd name="T33" fmla="*/ 0 h 220"/>
                  <a:gd name="T34" fmla="*/ 158 w 430"/>
                  <a:gd name="T35" fmla="*/ 0 h 220"/>
                  <a:gd name="T36" fmla="*/ 158 w 430"/>
                  <a:gd name="T37" fmla="*/ 0 h 220"/>
                  <a:gd name="T38" fmla="*/ 24 w 430"/>
                  <a:gd name="T39" fmla="*/ 80 h 220"/>
                  <a:gd name="T40" fmla="*/ 34 w 430"/>
                  <a:gd name="T41" fmla="*/ 100 h 220"/>
                  <a:gd name="T42" fmla="*/ 64 w 430"/>
                  <a:gd name="T43" fmla="*/ 82 h 220"/>
                  <a:gd name="T44" fmla="*/ 64 w 430"/>
                  <a:gd name="T45" fmla="*/ 212 h 220"/>
                  <a:gd name="T46" fmla="*/ 0 w 430"/>
                  <a:gd name="T47" fmla="*/ 212 h 220"/>
                  <a:gd name="T48" fmla="*/ 0 w 430"/>
                  <a:gd name="T49" fmla="*/ 220 h 220"/>
                  <a:gd name="T50" fmla="*/ 430 w 430"/>
                  <a:gd name="T51" fmla="*/ 220 h 220"/>
                  <a:gd name="T52" fmla="*/ 430 w 430"/>
                  <a:gd name="T53" fmla="*/ 212 h 220"/>
                  <a:gd name="T54" fmla="*/ 406 w 430"/>
                  <a:gd name="T55"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 h="220">
                    <a:moveTo>
                      <a:pt x="406" y="212"/>
                    </a:moveTo>
                    <a:lnTo>
                      <a:pt x="406" y="126"/>
                    </a:lnTo>
                    <a:lnTo>
                      <a:pt x="338" y="84"/>
                    </a:lnTo>
                    <a:lnTo>
                      <a:pt x="338" y="84"/>
                    </a:lnTo>
                    <a:lnTo>
                      <a:pt x="338" y="84"/>
                    </a:lnTo>
                    <a:lnTo>
                      <a:pt x="338" y="84"/>
                    </a:lnTo>
                    <a:lnTo>
                      <a:pt x="268" y="126"/>
                    </a:lnTo>
                    <a:lnTo>
                      <a:pt x="268" y="212"/>
                    </a:lnTo>
                    <a:lnTo>
                      <a:pt x="252" y="212"/>
                    </a:lnTo>
                    <a:lnTo>
                      <a:pt x="252" y="82"/>
                    </a:lnTo>
                    <a:lnTo>
                      <a:pt x="280" y="100"/>
                    </a:lnTo>
                    <a:lnTo>
                      <a:pt x="292" y="80"/>
                    </a:lnTo>
                    <a:lnTo>
                      <a:pt x="230" y="42"/>
                    </a:lnTo>
                    <a:lnTo>
                      <a:pt x="230" y="8"/>
                    </a:lnTo>
                    <a:lnTo>
                      <a:pt x="208" y="8"/>
                    </a:lnTo>
                    <a:lnTo>
                      <a:pt x="208" y="30"/>
                    </a:lnTo>
                    <a:lnTo>
                      <a:pt x="158" y="0"/>
                    </a:lnTo>
                    <a:lnTo>
                      <a:pt x="158" y="0"/>
                    </a:lnTo>
                    <a:lnTo>
                      <a:pt x="158" y="0"/>
                    </a:lnTo>
                    <a:lnTo>
                      <a:pt x="24" y="80"/>
                    </a:lnTo>
                    <a:lnTo>
                      <a:pt x="34" y="100"/>
                    </a:lnTo>
                    <a:lnTo>
                      <a:pt x="64" y="82"/>
                    </a:lnTo>
                    <a:lnTo>
                      <a:pt x="64" y="212"/>
                    </a:lnTo>
                    <a:lnTo>
                      <a:pt x="0" y="212"/>
                    </a:lnTo>
                    <a:lnTo>
                      <a:pt x="0" y="220"/>
                    </a:lnTo>
                    <a:lnTo>
                      <a:pt x="430" y="220"/>
                    </a:lnTo>
                    <a:lnTo>
                      <a:pt x="430" y="212"/>
                    </a:lnTo>
                    <a:lnTo>
                      <a:pt x="406" y="212"/>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10" name="Isosceles Triangle 9"/>
            <p:cNvSpPr/>
            <p:nvPr/>
          </p:nvSpPr>
          <p:spPr>
            <a:xfrm rot="9758699">
              <a:off x="7343485" y="2421063"/>
              <a:ext cx="143874" cy="124029"/>
            </a:xfrm>
            <a:prstGeom prst="triangle">
              <a:avLst/>
            </a:prstGeom>
            <a:solidFill>
              <a:srgbClr val="009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4" name="Isosceles Triangle 153"/>
            <p:cNvSpPr/>
            <p:nvPr/>
          </p:nvSpPr>
          <p:spPr>
            <a:xfrm rot="18485951">
              <a:off x="5210149" y="3970644"/>
              <a:ext cx="143874" cy="124029"/>
            </a:xfrm>
            <a:prstGeom prst="triangle">
              <a:avLst/>
            </a:prstGeom>
            <a:solidFill>
              <a:srgbClr val="BE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5" name="Isosceles Triangle 154"/>
            <p:cNvSpPr/>
            <p:nvPr/>
          </p:nvSpPr>
          <p:spPr>
            <a:xfrm rot="2852748" flipV="1">
              <a:off x="6848097" y="3970644"/>
              <a:ext cx="143874" cy="12402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4" name="Isosceles Triangle 173"/>
            <p:cNvSpPr/>
            <p:nvPr/>
          </p:nvSpPr>
          <p:spPr>
            <a:xfrm rot="11841301" flipV="1">
              <a:off x="4705931" y="2414963"/>
              <a:ext cx="143874" cy="1240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5" name="Isosceles Triangle 174"/>
            <p:cNvSpPr/>
            <p:nvPr/>
          </p:nvSpPr>
          <p:spPr>
            <a:xfrm rot="10448943">
              <a:off x="5916348" y="1832271"/>
              <a:ext cx="163363" cy="124029"/>
            </a:xfrm>
            <a:prstGeom prst="triangle">
              <a:avLst/>
            </a:prstGeom>
            <a:solidFill>
              <a:srgbClr val="DD1D2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34" name="Straight Connector 33"/>
            <p:cNvCxnSpPr/>
            <p:nvPr/>
          </p:nvCxnSpPr>
          <p:spPr>
            <a:xfrm>
              <a:off x="5961452" y="1493439"/>
              <a:ext cx="29879" cy="360424"/>
            </a:xfrm>
            <a:prstGeom prst="line">
              <a:avLst/>
            </a:prstGeom>
            <a:ln w="76200" cmpd="sng">
              <a:solidFill>
                <a:srgbClr val="DD1D21"/>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rot="1780480">
              <a:off x="6102531" y="1455198"/>
              <a:ext cx="149960" cy="149960"/>
            </a:xfrm>
            <a:prstGeom prst="ellipse">
              <a:avLst/>
            </a:prstGeom>
            <a:solidFill>
              <a:srgbClr val="009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89" name="Rectangle 188"/>
          <p:cNvSpPr/>
          <p:nvPr/>
        </p:nvSpPr>
        <p:spPr>
          <a:xfrm>
            <a:off x="381000" y="3218582"/>
            <a:ext cx="285750" cy="2857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0" name="TextBox 189"/>
          <p:cNvSpPr txBox="1"/>
          <p:nvPr/>
        </p:nvSpPr>
        <p:spPr bwMode="auto">
          <a:xfrm>
            <a:off x="381000" y="3248774"/>
            <a:ext cx="298340" cy="225366"/>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algn="ctr" defTabSz="268281">
              <a:buClr>
                <a:srgbClr val="DD1D21"/>
              </a:buClr>
              <a:buSzPct val="85000"/>
            </a:pPr>
            <a:r>
              <a:rPr lang="en-US" sz="938">
                <a:solidFill>
                  <a:srgbClr val="FFFFFF"/>
                </a:solidFill>
                <a:latin typeface="Futura Bold"/>
                <a:cs typeface="Futura Light"/>
              </a:rPr>
              <a:t>04</a:t>
            </a:r>
            <a:endParaRPr lang="en-US" sz="938" dirty="0">
              <a:solidFill>
                <a:srgbClr val="FFFFFF"/>
              </a:solidFill>
              <a:latin typeface="Futura Light"/>
              <a:cs typeface="Futura Light"/>
            </a:endParaRPr>
          </a:p>
        </p:txBody>
      </p:sp>
      <p:sp>
        <p:nvSpPr>
          <p:cNvPr id="191" name="TextBox 190"/>
          <p:cNvSpPr txBox="1"/>
          <p:nvPr/>
        </p:nvSpPr>
        <p:spPr bwMode="auto">
          <a:xfrm>
            <a:off x="744164" y="3218582"/>
            <a:ext cx="2289230" cy="285750"/>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defTabSz="268281">
              <a:buClr>
                <a:srgbClr val="DD1D21"/>
              </a:buClr>
              <a:buSzPct val="85000"/>
            </a:pPr>
            <a:r>
              <a:rPr lang="en-US" sz="938">
                <a:solidFill>
                  <a:srgbClr val="404040"/>
                </a:solidFill>
                <a:latin typeface="Futura Bold"/>
                <a:cs typeface="Futura Light"/>
              </a:rPr>
              <a:t>Transport and trading</a:t>
            </a:r>
            <a:endParaRPr lang="en-US" sz="938" dirty="0">
              <a:solidFill>
                <a:srgbClr val="404040"/>
              </a:solidFill>
              <a:latin typeface="Futura Bold"/>
              <a:cs typeface="Futura Light"/>
            </a:endParaRPr>
          </a:p>
        </p:txBody>
      </p:sp>
      <p:grpSp>
        <p:nvGrpSpPr>
          <p:cNvPr id="11" name="Group 10"/>
          <p:cNvGrpSpPr/>
          <p:nvPr/>
        </p:nvGrpSpPr>
        <p:grpSpPr>
          <a:xfrm>
            <a:off x="381000" y="3598895"/>
            <a:ext cx="762000" cy="586350"/>
            <a:chOff x="4133952" y="6706799"/>
            <a:chExt cx="1016000" cy="781800"/>
          </a:xfrm>
        </p:grpSpPr>
        <p:sp>
          <p:nvSpPr>
            <p:cNvPr id="132" name="Freeform 54"/>
            <p:cNvSpPr>
              <a:spLocks noChangeAspect="1" noEditPoints="1"/>
            </p:cNvSpPr>
            <p:nvPr/>
          </p:nvSpPr>
          <p:spPr bwMode="auto">
            <a:xfrm>
              <a:off x="4133952" y="6706799"/>
              <a:ext cx="460278" cy="284289"/>
            </a:xfrm>
            <a:custGeom>
              <a:avLst/>
              <a:gdLst>
                <a:gd name="T0" fmla="*/ 364 w 408"/>
                <a:gd name="T1" fmla="*/ 226 h 252"/>
                <a:gd name="T2" fmla="*/ 384 w 408"/>
                <a:gd name="T3" fmla="*/ 224 h 252"/>
                <a:gd name="T4" fmla="*/ 390 w 408"/>
                <a:gd name="T5" fmla="*/ 216 h 252"/>
                <a:gd name="T6" fmla="*/ 390 w 408"/>
                <a:gd name="T7" fmla="*/ 196 h 252"/>
                <a:gd name="T8" fmla="*/ 380 w 408"/>
                <a:gd name="T9" fmla="*/ 190 h 252"/>
                <a:gd name="T10" fmla="*/ 364 w 408"/>
                <a:gd name="T11" fmla="*/ 146 h 252"/>
                <a:gd name="T12" fmla="*/ 320 w 408"/>
                <a:gd name="T13" fmla="*/ 138 h 252"/>
                <a:gd name="T14" fmla="*/ 306 w 408"/>
                <a:gd name="T15" fmla="*/ 136 h 252"/>
                <a:gd name="T16" fmla="*/ 302 w 408"/>
                <a:gd name="T17" fmla="*/ 138 h 252"/>
                <a:gd name="T18" fmla="*/ 262 w 408"/>
                <a:gd name="T19" fmla="*/ 140 h 252"/>
                <a:gd name="T20" fmla="*/ 260 w 408"/>
                <a:gd name="T21" fmla="*/ 146 h 252"/>
                <a:gd name="T22" fmla="*/ 238 w 408"/>
                <a:gd name="T23" fmla="*/ 54 h 252"/>
                <a:gd name="T24" fmla="*/ 234 w 408"/>
                <a:gd name="T25" fmla="*/ 46 h 252"/>
                <a:gd name="T26" fmla="*/ 222 w 408"/>
                <a:gd name="T27" fmla="*/ 38 h 252"/>
                <a:gd name="T28" fmla="*/ 216 w 408"/>
                <a:gd name="T29" fmla="*/ 36 h 252"/>
                <a:gd name="T30" fmla="*/ 210 w 408"/>
                <a:gd name="T31" fmla="*/ 42 h 252"/>
                <a:gd name="T32" fmla="*/ 194 w 408"/>
                <a:gd name="T33" fmla="*/ 50 h 252"/>
                <a:gd name="T34" fmla="*/ 184 w 408"/>
                <a:gd name="T35" fmla="*/ 190 h 252"/>
                <a:gd name="T36" fmla="*/ 184 w 408"/>
                <a:gd name="T37" fmla="*/ 50 h 252"/>
                <a:gd name="T38" fmla="*/ 168 w 408"/>
                <a:gd name="T39" fmla="*/ 42 h 252"/>
                <a:gd name="T40" fmla="*/ 162 w 408"/>
                <a:gd name="T41" fmla="*/ 38 h 252"/>
                <a:gd name="T42" fmla="*/ 156 w 408"/>
                <a:gd name="T43" fmla="*/ 42 h 252"/>
                <a:gd name="T44" fmla="*/ 144 w 408"/>
                <a:gd name="T45" fmla="*/ 46 h 252"/>
                <a:gd name="T46" fmla="*/ 140 w 408"/>
                <a:gd name="T47" fmla="*/ 190 h 252"/>
                <a:gd name="T48" fmla="*/ 110 w 408"/>
                <a:gd name="T49" fmla="*/ 142 h 252"/>
                <a:gd name="T50" fmla="*/ 106 w 408"/>
                <a:gd name="T51" fmla="*/ 0 h 252"/>
                <a:gd name="T52" fmla="*/ 94 w 408"/>
                <a:gd name="T53" fmla="*/ 0 h 252"/>
                <a:gd name="T54" fmla="*/ 74 w 408"/>
                <a:gd name="T55" fmla="*/ 142 h 252"/>
                <a:gd name="T56" fmla="*/ 72 w 408"/>
                <a:gd name="T57" fmla="*/ 40 h 252"/>
                <a:gd name="T58" fmla="*/ 58 w 408"/>
                <a:gd name="T59" fmla="*/ 40 h 252"/>
                <a:gd name="T60" fmla="*/ 22 w 408"/>
                <a:gd name="T61" fmla="*/ 136 h 252"/>
                <a:gd name="T62" fmla="*/ 34 w 408"/>
                <a:gd name="T63" fmla="*/ 246 h 252"/>
                <a:gd name="T64" fmla="*/ 408 w 408"/>
                <a:gd name="T65" fmla="*/ 250 h 252"/>
                <a:gd name="T66" fmla="*/ 140 w 408"/>
                <a:gd name="T67" fmla="*/ 226 h 252"/>
                <a:gd name="T68" fmla="*/ 122 w 408"/>
                <a:gd name="T69" fmla="*/ 198 h 252"/>
                <a:gd name="T70" fmla="*/ 122 w 408"/>
                <a:gd name="T71" fmla="*/ 216 h 252"/>
                <a:gd name="T72" fmla="*/ 184 w 408"/>
                <a:gd name="T73" fmla="*/ 198 h 252"/>
                <a:gd name="T74" fmla="*/ 184 w 408"/>
                <a:gd name="T75" fmla="*/ 216 h 252"/>
                <a:gd name="T76" fmla="*/ 184 w 408"/>
                <a:gd name="T77" fmla="*/ 226 h 252"/>
                <a:gd name="T78" fmla="*/ 184 w 408"/>
                <a:gd name="T79" fmla="*/ 246 h 252"/>
                <a:gd name="T80" fmla="*/ 260 w 408"/>
                <a:gd name="T81" fmla="*/ 216 h 252"/>
                <a:gd name="T82" fmla="*/ 238 w 408"/>
                <a:gd name="T83" fmla="*/ 246 h 252"/>
                <a:gd name="T84" fmla="*/ 260 w 408"/>
                <a:gd name="T85" fmla="*/ 246 h 252"/>
                <a:gd name="T86" fmla="*/ 268 w 408"/>
                <a:gd name="T87" fmla="*/ 198 h 252"/>
                <a:gd name="T88" fmla="*/ 264 w 408"/>
                <a:gd name="T89" fmla="*/ 198 h 252"/>
                <a:gd name="T90" fmla="*/ 264 w 408"/>
                <a:gd name="T91" fmla="*/ 226 h 252"/>
                <a:gd name="T92" fmla="*/ 264 w 408"/>
                <a:gd name="T93" fmla="*/ 246 h 252"/>
                <a:gd name="T94" fmla="*/ 264 w 408"/>
                <a:gd name="T95" fmla="*/ 190 h 252"/>
                <a:gd name="T96" fmla="*/ 264 w 408"/>
                <a:gd name="T97" fmla="*/ 146 h 252"/>
                <a:gd name="T98" fmla="*/ 302 w 408"/>
                <a:gd name="T99" fmla="*/ 144 h 252"/>
                <a:gd name="T100" fmla="*/ 270 w 408"/>
                <a:gd name="T101" fmla="*/ 152 h 252"/>
                <a:gd name="T102" fmla="*/ 322 w 408"/>
                <a:gd name="T103" fmla="*/ 144 h 252"/>
                <a:gd name="T104" fmla="*/ 358 w 408"/>
                <a:gd name="T105" fmla="*/ 146 h 252"/>
                <a:gd name="T106" fmla="*/ 354 w 408"/>
                <a:gd name="T107" fmla="*/ 156 h 252"/>
                <a:gd name="T108" fmla="*/ 344 w 408"/>
                <a:gd name="T109" fmla="*/ 148 h 252"/>
                <a:gd name="T110" fmla="*/ 322 w 408"/>
                <a:gd name="T111" fmla="*/ 144 h 252"/>
                <a:gd name="T112" fmla="*/ 354 w 408"/>
                <a:gd name="T113" fmla="*/ 216 h 252"/>
                <a:gd name="T114" fmla="*/ 354 w 408"/>
                <a:gd name="T115" fmla="*/ 244 h 252"/>
                <a:gd name="T116" fmla="*/ 358 w 408"/>
                <a:gd name="T117" fmla="*/ 244 h 252"/>
                <a:gd name="T118" fmla="*/ 380 w 408"/>
                <a:gd name="T119" fmla="*/ 198 h 252"/>
                <a:gd name="T120" fmla="*/ 382 w 408"/>
                <a:gd name="T121" fmla="*/ 216 h 252"/>
                <a:gd name="T122" fmla="*/ 364 w 408"/>
                <a:gd name="T123" fmla="*/ 19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8" h="252">
                  <a:moveTo>
                    <a:pt x="364" y="244"/>
                  </a:moveTo>
                  <a:lnTo>
                    <a:pt x="364" y="244"/>
                  </a:lnTo>
                  <a:lnTo>
                    <a:pt x="364" y="226"/>
                  </a:lnTo>
                  <a:lnTo>
                    <a:pt x="380" y="226"/>
                  </a:lnTo>
                  <a:lnTo>
                    <a:pt x="380" y="226"/>
                  </a:lnTo>
                  <a:lnTo>
                    <a:pt x="384" y="224"/>
                  </a:lnTo>
                  <a:lnTo>
                    <a:pt x="388" y="222"/>
                  </a:lnTo>
                  <a:lnTo>
                    <a:pt x="390" y="220"/>
                  </a:lnTo>
                  <a:lnTo>
                    <a:pt x="390" y="216"/>
                  </a:lnTo>
                  <a:lnTo>
                    <a:pt x="390" y="200"/>
                  </a:lnTo>
                  <a:lnTo>
                    <a:pt x="390" y="200"/>
                  </a:lnTo>
                  <a:lnTo>
                    <a:pt x="390" y="196"/>
                  </a:lnTo>
                  <a:lnTo>
                    <a:pt x="388" y="192"/>
                  </a:lnTo>
                  <a:lnTo>
                    <a:pt x="384" y="190"/>
                  </a:lnTo>
                  <a:lnTo>
                    <a:pt x="380" y="190"/>
                  </a:lnTo>
                  <a:lnTo>
                    <a:pt x="364" y="190"/>
                  </a:lnTo>
                  <a:lnTo>
                    <a:pt x="364" y="146"/>
                  </a:lnTo>
                  <a:lnTo>
                    <a:pt x="364" y="146"/>
                  </a:lnTo>
                  <a:lnTo>
                    <a:pt x="360" y="140"/>
                  </a:lnTo>
                  <a:lnTo>
                    <a:pt x="356" y="138"/>
                  </a:lnTo>
                  <a:lnTo>
                    <a:pt x="320" y="138"/>
                  </a:lnTo>
                  <a:lnTo>
                    <a:pt x="320" y="138"/>
                  </a:lnTo>
                  <a:lnTo>
                    <a:pt x="316" y="136"/>
                  </a:lnTo>
                  <a:lnTo>
                    <a:pt x="306" y="136"/>
                  </a:lnTo>
                  <a:lnTo>
                    <a:pt x="306" y="136"/>
                  </a:lnTo>
                  <a:lnTo>
                    <a:pt x="302" y="136"/>
                  </a:lnTo>
                  <a:lnTo>
                    <a:pt x="302" y="138"/>
                  </a:lnTo>
                  <a:lnTo>
                    <a:pt x="266" y="138"/>
                  </a:lnTo>
                  <a:lnTo>
                    <a:pt x="266" y="138"/>
                  </a:lnTo>
                  <a:lnTo>
                    <a:pt x="262" y="140"/>
                  </a:lnTo>
                  <a:lnTo>
                    <a:pt x="260" y="146"/>
                  </a:lnTo>
                  <a:lnTo>
                    <a:pt x="260" y="146"/>
                  </a:lnTo>
                  <a:lnTo>
                    <a:pt x="260" y="146"/>
                  </a:lnTo>
                  <a:lnTo>
                    <a:pt x="260" y="190"/>
                  </a:lnTo>
                  <a:lnTo>
                    <a:pt x="238" y="190"/>
                  </a:lnTo>
                  <a:lnTo>
                    <a:pt x="238" y="54"/>
                  </a:lnTo>
                  <a:lnTo>
                    <a:pt x="238" y="54"/>
                  </a:lnTo>
                  <a:lnTo>
                    <a:pt x="236" y="50"/>
                  </a:lnTo>
                  <a:lnTo>
                    <a:pt x="234" y="46"/>
                  </a:lnTo>
                  <a:lnTo>
                    <a:pt x="228" y="44"/>
                  </a:lnTo>
                  <a:lnTo>
                    <a:pt x="222" y="42"/>
                  </a:lnTo>
                  <a:lnTo>
                    <a:pt x="222" y="38"/>
                  </a:lnTo>
                  <a:lnTo>
                    <a:pt x="222" y="38"/>
                  </a:lnTo>
                  <a:lnTo>
                    <a:pt x="216" y="36"/>
                  </a:lnTo>
                  <a:lnTo>
                    <a:pt x="216" y="36"/>
                  </a:lnTo>
                  <a:lnTo>
                    <a:pt x="210" y="38"/>
                  </a:lnTo>
                  <a:lnTo>
                    <a:pt x="210" y="42"/>
                  </a:lnTo>
                  <a:lnTo>
                    <a:pt x="210" y="42"/>
                  </a:lnTo>
                  <a:lnTo>
                    <a:pt x="204" y="44"/>
                  </a:lnTo>
                  <a:lnTo>
                    <a:pt x="198" y="46"/>
                  </a:lnTo>
                  <a:lnTo>
                    <a:pt x="194" y="50"/>
                  </a:lnTo>
                  <a:lnTo>
                    <a:pt x="194" y="54"/>
                  </a:lnTo>
                  <a:lnTo>
                    <a:pt x="194" y="190"/>
                  </a:lnTo>
                  <a:lnTo>
                    <a:pt x="184" y="190"/>
                  </a:lnTo>
                  <a:lnTo>
                    <a:pt x="184" y="54"/>
                  </a:lnTo>
                  <a:lnTo>
                    <a:pt x="184" y="54"/>
                  </a:lnTo>
                  <a:lnTo>
                    <a:pt x="184" y="50"/>
                  </a:lnTo>
                  <a:lnTo>
                    <a:pt x="180" y="46"/>
                  </a:lnTo>
                  <a:lnTo>
                    <a:pt x="174" y="44"/>
                  </a:lnTo>
                  <a:lnTo>
                    <a:pt x="168" y="42"/>
                  </a:lnTo>
                  <a:lnTo>
                    <a:pt x="168" y="38"/>
                  </a:lnTo>
                  <a:lnTo>
                    <a:pt x="168" y="38"/>
                  </a:lnTo>
                  <a:lnTo>
                    <a:pt x="162" y="38"/>
                  </a:lnTo>
                  <a:lnTo>
                    <a:pt x="162" y="38"/>
                  </a:lnTo>
                  <a:lnTo>
                    <a:pt x="156" y="38"/>
                  </a:lnTo>
                  <a:lnTo>
                    <a:pt x="156" y="42"/>
                  </a:lnTo>
                  <a:lnTo>
                    <a:pt x="156" y="42"/>
                  </a:lnTo>
                  <a:lnTo>
                    <a:pt x="150" y="44"/>
                  </a:lnTo>
                  <a:lnTo>
                    <a:pt x="144" y="46"/>
                  </a:lnTo>
                  <a:lnTo>
                    <a:pt x="140" y="50"/>
                  </a:lnTo>
                  <a:lnTo>
                    <a:pt x="140" y="54"/>
                  </a:lnTo>
                  <a:lnTo>
                    <a:pt x="140" y="190"/>
                  </a:lnTo>
                  <a:lnTo>
                    <a:pt x="122" y="190"/>
                  </a:lnTo>
                  <a:lnTo>
                    <a:pt x="122" y="142"/>
                  </a:lnTo>
                  <a:lnTo>
                    <a:pt x="110" y="142"/>
                  </a:lnTo>
                  <a:lnTo>
                    <a:pt x="108" y="2"/>
                  </a:lnTo>
                  <a:lnTo>
                    <a:pt x="108" y="2"/>
                  </a:lnTo>
                  <a:lnTo>
                    <a:pt x="106" y="0"/>
                  </a:lnTo>
                  <a:lnTo>
                    <a:pt x="100" y="0"/>
                  </a:lnTo>
                  <a:lnTo>
                    <a:pt x="100" y="0"/>
                  </a:lnTo>
                  <a:lnTo>
                    <a:pt x="94" y="0"/>
                  </a:lnTo>
                  <a:lnTo>
                    <a:pt x="90" y="2"/>
                  </a:lnTo>
                  <a:lnTo>
                    <a:pt x="90" y="142"/>
                  </a:lnTo>
                  <a:lnTo>
                    <a:pt x="74" y="142"/>
                  </a:lnTo>
                  <a:lnTo>
                    <a:pt x="74" y="40"/>
                  </a:lnTo>
                  <a:lnTo>
                    <a:pt x="74" y="40"/>
                  </a:lnTo>
                  <a:lnTo>
                    <a:pt x="72" y="40"/>
                  </a:lnTo>
                  <a:lnTo>
                    <a:pt x="64" y="38"/>
                  </a:lnTo>
                  <a:lnTo>
                    <a:pt x="64" y="38"/>
                  </a:lnTo>
                  <a:lnTo>
                    <a:pt x="58" y="40"/>
                  </a:lnTo>
                  <a:lnTo>
                    <a:pt x="56" y="40"/>
                  </a:lnTo>
                  <a:lnTo>
                    <a:pt x="56" y="136"/>
                  </a:lnTo>
                  <a:lnTo>
                    <a:pt x="22" y="136"/>
                  </a:lnTo>
                  <a:lnTo>
                    <a:pt x="22" y="148"/>
                  </a:lnTo>
                  <a:lnTo>
                    <a:pt x="34" y="148"/>
                  </a:lnTo>
                  <a:lnTo>
                    <a:pt x="34" y="246"/>
                  </a:lnTo>
                  <a:lnTo>
                    <a:pt x="0" y="246"/>
                  </a:lnTo>
                  <a:lnTo>
                    <a:pt x="0" y="252"/>
                  </a:lnTo>
                  <a:lnTo>
                    <a:pt x="408" y="250"/>
                  </a:lnTo>
                  <a:lnTo>
                    <a:pt x="408" y="244"/>
                  </a:lnTo>
                  <a:lnTo>
                    <a:pt x="364" y="244"/>
                  </a:lnTo>
                  <a:close/>
                  <a:moveTo>
                    <a:pt x="140" y="226"/>
                  </a:moveTo>
                  <a:lnTo>
                    <a:pt x="140" y="246"/>
                  </a:lnTo>
                  <a:lnTo>
                    <a:pt x="122" y="246"/>
                  </a:lnTo>
                  <a:lnTo>
                    <a:pt x="122" y="198"/>
                  </a:lnTo>
                  <a:lnTo>
                    <a:pt x="140" y="198"/>
                  </a:lnTo>
                  <a:lnTo>
                    <a:pt x="140" y="216"/>
                  </a:lnTo>
                  <a:lnTo>
                    <a:pt x="122" y="216"/>
                  </a:lnTo>
                  <a:lnTo>
                    <a:pt x="122" y="226"/>
                  </a:lnTo>
                  <a:lnTo>
                    <a:pt x="140" y="226"/>
                  </a:lnTo>
                  <a:close/>
                  <a:moveTo>
                    <a:pt x="184" y="198"/>
                  </a:moveTo>
                  <a:lnTo>
                    <a:pt x="194" y="198"/>
                  </a:lnTo>
                  <a:lnTo>
                    <a:pt x="194" y="216"/>
                  </a:lnTo>
                  <a:lnTo>
                    <a:pt x="184" y="216"/>
                  </a:lnTo>
                  <a:lnTo>
                    <a:pt x="184" y="198"/>
                  </a:lnTo>
                  <a:close/>
                  <a:moveTo>
                    <a:pt x="184" y="246"/>
                  </a:moveTo>
                  <a:lnTo>
                    <a:pt x="184" y="226"/>
                  </a:lnTo>
                  <a:lnTo>
                    <a:pt x="194" y="226"/>
                  </a:lnTo>
                  <a:lnTo>
                    <a:pt x="194" y="246"/>
                  </a:lnTo>
                  <a:lnTo>
                    <a:pt x="184" y="246"/>
                  </a:lnTo>
                  <a:close/>
                  <a:moveTo>
                    <a:pt x="238" y="198"/>
                  </a:moveTo>
                  <a:lnTo>
                    <a:pt x="260" y="198"/>
                  </a:lnTo>
                  <a:lnTo>
                    <a:pt x="260" y="216"/>
                  </a:lnTo>
                  <a:lnTo>
                    <a:pt x="238" y="216"/>
                  </a:lnTo>
                  <a:lnTo>
                    <a:pt x="238" y="198"/>
                  </a:lnTo>
                  <a:close/>
                  <a:moveTo>
                    <a:pt x="238" y="246"/>
                  </a:moveTo>
                  <a:lnTo>
                    <a:pt x="238" y="226"/>
                  </a:lnTo>
                  <a:lnTo>
                    <a:pt x="260" y="226"/>
                  </a:lnTo>
                  <a:lnTo>
                    <a:pt x="260" y="246"/>
                  </a:lnTo>
                  <a:lnTo>
                    <a:pt x="238" y="246"/>
                  </a:lnTo>
                  <a:close/>
                  <a:moveTo>
                    <a:pt x="264" y="198"/>
                  </a:moveTo>
                  <a:lnTo>
                    <a:pt x="268" y="198"/>
                  </a:lnTo>
                  <a:lnTo>
                    <a:pt x="268" y="216"/>
                  </a:lnTo>
                  <a:lnTo>
                    <a:pt x="264" y="216"/>
                  </a:lnTo>
                  <a:lnTo>
                    <a:pt x="264" y="198"/>
                  </a:lnTo>
                  <a:lnTo>
                    <a:pt x="264" y="198"/>
                  </a:lnTo>
                  <a:close/>
                  <a:moveTo>
                    <a:pt x="264" y="246"/>
                  </a:moveTo>
                  <a:lnTo>
                    <a:pt x="264" y="226"/>
                  </a:lnTo>
                  <a:lnTo>
                    <a:pt x="268" y="226"/>
                  </a:lnTo>
                  <a:lnTo>
                    <a:pt x="268" y="246"/>
                  </a:lnTo>
                  <a:lnTo>
                    <a:pt x="264" y="246"/>
                  </a:lnTo>
                  <a:close/>
                  <a:moveTo>
                    <a:pt x="268" y="156"/>
                  </a:moveTo>
                  <a:lnTo>
                    <a:pt x="268" y="190"/>
                  </a:lnTo>
                  <a:lnTo>
                    <a:pt x="264" y="190"/>
                  </a:lnTo>
                  <a:lnTo>
                    <a:pt x="264" y="146"/>
                  </a:lnTo>
                  <a:lnTo>
                    <a:pt x="264" y="146"/>
                  </a:lnTo>
                  <a:lnTo>
                    <a:pt x="264" y="146"/>
                  </a:lnTo>
                  <a:lnTo>
                    <a:pt x="266" y="144"/>
                  </a:lnTo>
                  <a:lnTo>
                    <a:pt x="302" y="144"/>
                  </a:lnTo>
                  <a:lnTo>
                    <a:pt x="302" y="144"/>
                  </a:lnTo>
                  <a:lnTo>
                    <a:pt x="288" y="146"/>
                  </a:lnTo>
                  <a:lnTo>
                    <a:pt x="278" y="148"/>
                  </a:lnTo>
                  <a:lnTo>
                    <a:pt x="270" y="152"/>
                  </a:lnTo>
                  <a:lnTo>
                    <a:pt x="268" y="156"/>
                  </a:lnTo>
                  <a:lnTo>
                    <a:pt x="268" y="156"/>
                  </a:lnTo>
                  <a:close/>
                  <a:moveTo>
                    <a:pt x="322" y="144"/>
                  </a:moveTo>
                  <a:lnTo>
                    <a:pt x="356" y="144"/>
                  </a:lnTo>
                  <a:lnTo>
                    <a:pt x="356" y="144"/>
                  </a:lnTo>
                  <a:lnTo>
                    <a:pt x="358" y="146"/>
                  </a:lnTo>
                  <a:lnTo>
                    <a:pt x="358" y="190"/>
                  </a:lnTo>
                  <a:lnTo>
                    <a:pt x="354" y="190"/>
                  </a:lnTo>
                  <a:lnTo>
                    <a:pt x="354" y="156"/>
                  </a:lnTo>
                  <a:lnTo>
                    <a:pt x="354" y="156"/>
                  </a:lnTo>
                  <a:lnTo>
                    <a:pt x="352" y="152"/>
                  </a:lnTo>
                  <a:lnTo>
                    <a:pt x="344" y="148"/>
                  </a:lnTo>
                  <a:lnTo>
                    <a:pt x="334" y="146"/>
                  </a:lnTo>
                  <a:lnTo>
                    <a:pt x="322" y="144"/>
                  </a:lnTo>
                  <a:lnTo>
                    <a:pt x="322" y="144"/>
                  </a:lnTo>
                  <a:close/>
                  <a:moveTo>
                    <a:pt x="358" y="198"/>
                  </a:moveTo>
                  <a:lnTo>
                    <a:pt x="358" y="216"/>
                  </a:lnTo>
                  <a:lnTo>
                    <a:pt x="354" y="216"/>
                  </a:lnTo>
                  <a:lnTo>
                    <a:pt x="354" y="198"/>
                  </a:lnTo>
                  <a:lnTo>
                    <a:pt x="358" y="198"/>
                  </a:lnTo>
                  <a:close/>
                  <a:moveTo>
                    <a:pt x="354" y="244"/>
                  </a:moveTo>
                  <a:lnTo>
                    <a:pt x="354" y="226"/>
                  </a:lnTo>
                  <a:lnTo>
                    <a:pt x="358" y="226"/>
                  </a:lnTo>
                  <a:lnTo>
                    <a:pt x="358" y="244"/>
                  </a:lnTo>
                  <a:lnTo>
                    <a:pt x="354" y="244"/>
                  </a:lnTo>
                  <a:close/>
                  <a:moveTo>
                    <a:pt x="380" y="198"/>
                  </a:moveTo>
                  <a:lnTo>
                    <a:pt x="380" y="198"/>
                  </a:lnTo>
                  <a:lnTo>
                    <a:pt x="382" y="200"/>
                  </a:lnTo>
                  <a:lnTo>
                    <a:pt x="382" y="216"/>
                  </a:lnTo>
                  <a:lnTo>
                    <a:pt x="382" y="216"/>
                  </a:lnTo>
                  <a:lnTo>
                    <a:pt x="380" y="216"/>
                  </a:lnTo>
                  <a:lnTo>
                    <a:pt x="364" y="216"/>
                  </a:lnTo>
                  <a:lnTo>
                    <a:pt x="364" y="198"/>
                  </a:lnTo>
                  <a:lnTo>
                    <a:pt x="380" y="198"/>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33" name="TextBox 132"/>
            <p:cNvSpPr txBox="1"/>
            <p:nvPr/>
          </p:nvSpPr>
          <p:spPr bwMode="auto">
            <a:xfrm>
              <a:off x="4133952" y="7119267"/>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Liquefying gas </a:t>
              </a:r>
              <a:br>
                <a:rPr lang="en-US" sz="750">
                  <a:solidFill>
                    <a:srgbClr val="404040"/>
                  </a:solidFill>
                </a:rPr>
              </a:br>
              <a:r>
                <a:rPr lang="en-US" sz="750">
                  <a:solidFill>
                    <a:srgbClr val="404040"/>
                  </a:solidFill>
                </a:rPr>
                <a:t>by cooling (LNG)</a:t>
              </a:r>
              <a:endParaRPr lang="en-US" sz="750" dirty="0">
                <a:solidFill>
                  <a:srgbClr val="404040"/>
                </a:solidFill>
              </a:endParaRPr>
            </a:p>
          </p:txBody>
        </p:sp>
      </p:grpSp>
      <p:grpSp>
        <p:nvGrpSpPr>
          <p:cNvPr id="8" name="Group 7"/>
          <p:cNvGrpSpPr/>
          <p:nvPr/>
        </p:nvGrpSpPr>
        <p:grpSpPr>
          <a:xfrm>
            <a:off x="1251267" y="3646929"/>
            <a:ext cx="762000" cy="538317"/>
            <a:chOff x="2927071" y="6770843"/>
            <a:chExt cx="1016000" cy="717756"/>
          </a:xfrm>
        </p:grpSpPr>
        <p:grpSp>
          <p:nvGrpSpPr>
            <p:cNvPr id="134" name="Group 133"/>
            <p:cNvGrpSpPr>
              <a:grpSpLocks noChangeAspect="1"/>
            </p:cNvGrpSpPr>
            <p:nvPr/>
          </p:nvGrpSpPr>
          <p:grpSpPr>
            <a:xfrm>
              <a:off x="2929935" y="6770843"/>
              <a:ext cx="672434" cy="199133"/>
              <a:chOff x="1741488" y="5416550"/>
              <a:chExt cx="739775" cy="219075"/>
            </a:xfrm>
            <a:solidFill>
              <a:schemeClr val="accent4"/>
            </a:solidFill>
          </p:grpSpPr>
          <p:sp>
            <p:nvSpPr>
              <p:cNvPr id="181" name="Freeform 55"/>
              <p:cNvSpPr>
                <a:spLocks/>
              </p:cNvSpPr>
              <p:nvPr/>
            </p:nvSpPr>
            <p:spPr bwMode="auto">
              <a:xfrm>
                <a:off x="2036763" y="5502275"/>
                <a:ext cx="292100" cy="25400"/>
              </a:xfrm>
              <a:custGeom>
                <a:avLst/>
                <a:gdLst>
                  <a:gd name="T0" fmla="*/ 0 w 184"/>
                  <a:gd name="T1" fmla="*/ 2 h 16"/>
                  <a:gd name="T2" fmla="*/ 82 w 184"/>
                  <a:gd name="T3" fmla="*/ 2 h 16"/>
                  <a:gd name="T4" fmla="*/ 82 w 184"/>
                  <a:gd name="T5" fmla="*/ 0 h 16"/>
                  <a:gd name="T6" fmla="*/ 98 w 184"/>
                  <a:gd name="T7" fmla="*/ 0 h 16"/>
                  <a:gd name="T8" fmla="*/ 98 w 184"/>
                  <a:gd name="T9" fmla="*/ 2 h 16"/>
                  <a:gd name="T10" fmla="*/ 184 w 184"/>
                  <a:gd name="T11" fmla="*/ 4 h 16"/>
                  <a:gd name="T12" fmla="*/ 184 w 184"/>
                  <a:gd name="T13" fmla="*/ 16 h 16"/>
                  <a:gd name="T14" fmla="*/ 0 w 184"/>
                  <a:gd name="T15" fmla="*/ 14 h 16"/>
                  <a:gd name="T16" fmla="*/ 0 w 184"/>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6">
                    <a:moveTo>
                      <a:pt x="0" y="2"/>
                    </a:moveTo>
                    <a:lnTo>
                      <a:pt x="82" y="2"/>
                    </a:lnTo>
                    <a:lnTo>
                      <a:pt x="82" y="0"/>
                    </a:lnTo>
                    <a:lnTo>
                      <a:pt x="98" y="0"/>
                    </a:lnTo>
                    <a:lnTo>
                      <a:pt x="98" y="2"/>
                    </a:lnTo>
                    <a:lnTo>
                      <a:pt x="184" y="4"/>
                    </a:lnTo>
                    <a:lnTo>
                      <a:pt x="184" y="16"/>
                    </a:lnTo>
                    <a:lnTo>
                      <a:pt x="0" y="14"/>
                    </a:ln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82" name="Freeform 56"/>
              <p:cNvSpPr>
                <a:spLocks/>
              </p:cNvSpPr>
              <p:nvPr/>
            </p:nvSpPr>
            <p:spPr bwMode="auto">
              <a:xfrm>
                <a:off x="1741488" y="5416550"/>
                <a:ext cx="739775" cy="219075"/>
              </a:xfrm>
              <a:custGeom>
                <a:avLst/>
                <a:gdLst>
                  <a:gd name="T0" fmla="*/ 28 w 466"/>
                  <a:gd name="T1" fmla="*/ 70 h 138"/>
                  <a:gd name="T2" fmla="*/ 28 w 466"/>
                  <a:gd name="T3" fmla="*/ 28 h 138"/>
                  <a:gd name="T4" fmla="*/ 32 w 466"/>
                  <a:gd name="T5" fmla="*/ 28 h 138"/>
                  <a:gd name="T6" fmla="*/ 32 w 466"/>
                  <a:gd name="T7" fmla="*/ 0 h 138"/>
                  <a:gd name="T8" fmla="*/ 44 w 466"/>
                  <a:gd name="T9" fmla="*/ 0 h 138"/>
                  <a:gd name="T10" fmla="*/ 56 w 466"/>
                  <a:gd name="T11" fmla="*/ 28 h 138"/>
                  <a:gd name="T12" fmla="*/ 62 w 466"/>
                  <a:gd name="T13" fmla="*/ 28 h 138"/>
                  <a:gd name="T14" fmla="*/ 70 w 466"/>
                  <a:gd name="T15" fmla="*/ 28 h 138"/>
                  <a:gd name="T16" fmla="*/ 70 w 466"/>
                  <a:gd name="T17" fmla="*/ 24 h 138"/>
                  <a:gd name="T18" fmla="*/ 76 w 466"/>
                  <a:gd name="T19" fmla="*/ 24 h 138"/>
                  <a:gd name="T20" fmla="*/ 76 w 466"/>
                  <a:gd name="T21" fmla="*/ 8 h 138"/>
                  <a:gd name="T22" fmla="*/ 84 w 466"/>
                  <a:gd name="T23" fmla="*/ 10 h 138"/>
                  <a:gd name="T24" fmla="*/ 86 w 466"/>
                  <a:gd name="T25" fmla="*/ 2 h 138"/>
                  <a:gd name="T26" fmla="*/ 122 w 466"/>
                  <a:gd name="T27" fmla="*/ 2 h 138"/>
                  <a:gd name="T28" fmla="*/ 122 w 466"/>
                  <a:gd name="T29" fmla="*/ 16 h 138"/>
                  <a:gd name="T30" fmla="*/ 120 w 466"/>
                  <a:gd name="T31" fmla="*/ 70 h 138"/>
                  <a:gd name="T32" fmla="*/ 398 w 466"/>
                  <a:gd name="T33" fmla="*/ 72 h 138"/>
                  <a:gd name="T34" fmla="*/ 410 w 466"/>
                  <a:gd name="T35" fmla="*/ 66 h 138"/>
                  <a:gd name="T36" fmla="*/ 466 w 466"/>
                  <a:gd name="T37" fmla="*/ 66 h 138"/>
                  <a:gd name="T38" fmla="*/ 442 w 466"/>
                  <a:gd name="T39" fmla="*/ 112 h 138"/>
                  <a:gd name="T40" fmla="*/ 450 w 466"/>
                  <a:gd name="T41" fmla="*/ 116 h 138"/>
                  <a:gd name="T42" fmla="*/ 450 w 466"/>
                  <a:gd name="T43" fmla="*/ 116 h 138"/>
                  <a:gd name="T44" fmla="*/ 456 w 466"/>
                  <a:gd name="T45" fmla="*/ 118 h 138"/>
                  <a:gd name="T46" fmla="*/ 460 w 466"/>
                  <a:gd name="T47" fmla="*/ 122 h 138"/>
                  <a:gd name="T48" fmla="*/ 460 w 466"/>
                  <a:gd name="T49" fmla="*/ 126 h 138"/>
                  <a:gd name="T50" fmla="*/ 460 w 466"/>
                  <a:gd name="T51" fmla="*/ 126 h 138"/>
                  <a:gd name="T52" fmla="*/ 460 w 466"/>
                  <a:gd name="T53" fmla="*/ 132 h 138"/>
                  <a:gd name="T54" fmla="*/ 458 w 466"/>
                  <a:gd name="T55" fmla="*/ 136 h 138"/>
                  <a:gd name="T56" fmla="*/ 454 w 466"/>
                  <a:gd name="T57" fmla="*/ 138 h 138"/>
                  <a:gd name="T58" fmla="*/ 450 w 466"/>
                  <a:gd name="T59" fmla="*/ 138 h 138"/>
                  <a:gd name="T60" fmla="*/ 44 w 466"/>
                  <a:gd name="T61" fmla="*/ 134 h 138"/>
                  <a:gd name="T62" fmla="*/ 44 w 466"/>
                  <a:gd name="T63" fmla="*/ 134 h 138"/>
                  <a:gd name="T64" fmla="*/ 44 w 466"/>
                  <a:gd name="T65" fmla="*/ 132 h 138"/>
                  <a:gd name="T66" fmla="*/ 42 w 466"/>
                  <a:gd name="T67" fmla="*/ 124 h 138"/>
                  <a:gd name="T68" fmla="*/ 36 w 466"/>
                  <a:gd name="T69" fmla="*/ 116 h 138"/>
                  <a:gd name="T70" fmla="*/ 32 w 466"/>
                  <a:gd name="T71" fmla="*/ 112 h 138"/>
                  <a:gd name="T72" fmla="*/ 28 w 466"/>
                  <a:gd name="T73" fmla="*/ 108 h 138"/>
                  <a:gd name="T74" fmla="*/ 6 w 466"/>
                  <a:gd name="T75" fmla="*/ 98 h 138"/>
                  <a:gd name="T76" fmla="*/ 0 w 466"/>
                  <a:gd name="T77" fmla="*/ 68 h 138"/>
                  <a:gd name="T78" fmla="*/ 28 w 466"/>
                  <a:gd name="T79" fmla="*/ 70 h 138"/>
                  <a:gd name="T80" fmla="*/ 28 w 466"/>
                  <a:gd name="T81"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6" h="138">
                    <a:moveTo>
                      <a:pt x="28" y="70"/>
                    </a:moveTo>
                    <a:lnTo>
                      <a:pt x="28" y="28"/>
                    </a:lnTo>
                    <a:lnTo>
                      <a:pt x="32" y="28"/>
                    </a:lnTo>
                    <a:lnTo>
                      <a:pt x="32" y="0"/>
                    </a:lnTo>
                    <a:lnTo>
                      <a:pt x="44" y="0"/>
                    </a:lnTo>
                    <a:lnTo>
                      <a:pt x="56" y="28"/>
                    </a:lnTo>
                    <a:lnTo>
                      <a:pt x="62" y="28"/>
                    </a:lnTo>
                    <a:lnTo>
                      <a:pt x="70" y="28"/>
                    </a:lnTo>
                    <a:lnTo>
                      <a:pt x="70" y="24"/>
                    </a:lnTo>
                    <a:lnTo>
                      <a:pt x="76" y="24"/>
                    </a:lnTo>
                    <a:lnTo>
                      <a:pt x="76" y="8"/>
                    </a:lnTo>
                    <a:lnTo>
                      <a:pt x="84" y="10"/>
                    </a:lnTo>
                    <a:lnTo>
                      <a:pt x="86" y="2"/>
                    </a:lnTo>
                    <a:lnTo>
                      <a:pt x="122" y="2"/>
                    </a:lnTo>
                    <a:lnTo>
                      <a:pt x="122" y="16"/>
                    </a:lnTo>
                    <a:lnTo>
                      <a:pt x="120" y="70"/>
                    </a:lnTo>
                    <a:lnTo>
                      <a:pt x="398" y="72"/>
                    </a:lnTo>
                    <a:lnTo>
                      <a:pt x="410" y="66"/>
                    </a:lnTo>
                    <a:lnTo>
                      <a:pt x="466" y="66"/>
                    </a:lnTo>
                    <a:lnTo>
                      <a:pt x="442" y="112"/>
                    </a:lnTo>
                    <a:lnTo>
                      <a:pt x="450" y="116"/>
                    </a:lnTo>
                    <a:lnTo>
                      <a:pt x="450" y="116"/>
                    </a:lnTo>
                    <a:lnTo>
                      <a:pt x="456" y="118"/>
                    </a:lnTo>
                    <a:lnTo>
                      <a:pt x="460" y="122"/>
                    </a:lnTo>
                    <a:lnTo>
                      <a:pt x="460" y="126"/>
                    </a:lnTo>
                    <a:lnTo>
                      <a:pt x="460" y="126"/>
                    </a:lnTo>
                    <a:lnTo>
                      <a:pt x="460" y="132"/>
                    </a:lnTo>
                    <a:lnTo>
                      <a:pt x="458" y="136"/>
                    </a:lnTo>
                    <a:lnTo>
                      <a:pt x="454" y="138"/>
                    </a:lnTo>
                    <a:lnTo>
                      <a:pt x="450" y="138"/>
                    </a:lnTo>
                    <a:lnTo>
                      <a:pt x="44" y="134"/>
                    </a:lnTo>
                    <a:lnTo>
                      <a:pt x="44" y="134"/>
                    </a:lnTo>
                    <a:lnTo>
                      <a:pt x="44" y="132"/>
                    </a:lnTo>
                    <a:lnTo>
                      <a:pt x="42" y="124"/>
                    </a:lnTo>
                    <a:lnTo>
                      <a:pt x="36" y="116"/>
                    </a:lnTo>
                    <a:lnTo>
                      <a:pt x="32" y="112"/>
                    </a:lnTo>
                    <a:lnTo>
                      <a:pt x="28" y="108"/>
                    </a:lnTo>
                    <a:lnTo>
                      <a:pt x="6" y="98"/>
                    </a:lnTo>
                    <a:lnTo>
                      <a:pt x="0" y="68"/>
                    </a:lnTo>
                    <a:lnTo>
                      <a:pt x="28" y="70"/>
                    </a:lnTo>
                    <a:lnTo>
                      <a:pt x="28"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grpSp>
        <p:sp>
          <p:nvSpPr>
            <p:cNvPr id="135" name="TextBox 134"/>
            <p:cNvSpPr txBox="1"/>
            <p:nvPr/>
          </p:nvSpPr>
          <p:spPr bwMode="auto">
            <a:xfrm>
              <a:off x="2927071" y="7119267"/>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Shipping</a:t>
              </a:r>
              <a:br>
                <a:rPr lang="en-US" sz="750">
                  <a:solidFill>
                    <a:srgbClr val="404040"/>
                  </a:solidFill>
                </a:rPr>
              </a:br>
              <a:r>
                <a:rPr lang="en-US" sz="750">
                  <a:solidFill>
                    <a:srgbClr val="404040"/>
                  </a:solidFill>
                </a:rPr>
                <a:t>and trading</a:t>
              </a:r>
              <a:endParaRPr lang="en-US" sz="750" dirty="0">
                <a:solidFill>
                  <a:srgbClr val="404040"/>
                </a:solidFill>
              </a:endParaRPr>
            </a:p>
          </p:txBody>
        </p:sp>
      </p:grpSp>
      <p:grpSp>
        <p:nvGrpSpPr>
          <p:cNvPr id="7" name="Group 6"/>
          <p:cNvGrpSpPr/>
          <p:nvPr/>
        </p:nvGrpSpPr>
        <p:grpSpPr>
          <a:xfrm>
            <a:off x="2098115" y="3640774"/>
            <a:ext cx="762000" cy="544474"/>
            <a:chOff x="1720190" y="6762636"/>
            <a:chExt cx="1016000" cy="725964"/>
          </a:xfrm>
        </p:grpSpPr>
        <p:sp>
          <p:nvSpPr>
            <p:cNvPr id="137" name="Freeform 57"/>
            <p:cNvSpPr>
              <a:spLocks noChangeAspect="1" noEditPoints="1"/>
            </p:cNvSpPr>
            <p:nvPr/>
          </p:nvSpPr>
          <p:spPr bwMode="auto">
            <a:xfrm>
              <a:off x="1720190" y="6762636"/>
              <a:ext cx="668814" cy="199052"/>
            </a:xfrm>
            <a:custGeom>
              <a:avLst/>
              <a:gdLst>
                <a:gd name="T0" fmla="*/ 482 w 504"/>
                <a:gd name="T1" fmla="*/ 132 h 150"/>
                <a:gd name="T2" fmla="*/ 494 w 504"/>
                <a:gd name="T3" fmla="*/ 124 h 150"/>
                <a:gd name="T4" fmla="*/ 494 w 504"/>
                <a:gd name="T5" fmla="*/ 92 h 150"/>
                <a:gd name="T6" fmla="*/ 464 w 504"/>
                <a:gd name="T7" fmla="*/ 84 h 150"/>
                <a:gd name="T8" fmla="*/ 462 w 504"/>
                <a:gd name="T9" fmla="*/ 6 h 150"/>
                <a:gd name="T10" fmla="*/ 410 w 504"/>
                <a:gd name="T11" fmla="*/ 4 h 150"/>
                <a:gd name="T12" fmla="*/ 390 w 504"/>
                <a:gd name="T13" fmla="*/ 0 h 150"/>
                <a:gd name="T14" fmla="*/ 338 w 504"/>
                <a:gd name="T15" fmla="*/ 4 h 150"/>
                <a:gd name="T16" fmla="*/ 328 w 504"/>
                <a:gd name="T17" fmla="*/ 14 h 150"/>
                <a:gd name="T18" fmla="*/ 314 w 504"/>
                <a:gd name="T19" fmla="*/ 14 h 150"/>
                <a:gd name="T20" fmla="*/ 304 w 504"/>
                <a:gd name="T21" fmla="*/ 4 h 150"/>
                <a:gd name="T22" fmla="*/ 254 w 504"/>
                <a:gd name="T23" fmla="*/ 0 h 150"/>
                <a:gd name="T24" fmla="*/ 234 w 504"/>
                <a:gd name="T25" fmla="*/ 4 h 150"/>
                <a:gd name="T26" fmla="*/ 182 w 504"/>
                <a:gd name="T27" fmla="*/ 6 h 150"/>
                <a:gd name="T28" fmla="*/ 170 w 504"/>
                <a:gd name="T29" fmla="*/ 120 h 150"/>
                <a:gd name="T30" fmla="*/ 170 w 504"/>
                <a:gd name="T31" fmla="*/ 96 h 150"/>
                <a:gd name="T32" fmla="*/ 158 w 504"/>
                <a:gd name="T33" fmla="*/ 84 h 150"/>
                <a:gd name="T34" fmla="*/ 148 w 504"/>
                <a:gd name="T35" fmla="*/ 10 h 150"/>
                <a:gd name="T36" fmla="*/ 94 w 504"/>
                <a:gd name="T37" fmla="*/ 4 h 150"/>
                <a:gd name="T38" fmla="*/ 72 w 504"/>
                <a:gd name="T39" fmla="*/ 0 h 150"/>
                <a:gd name="T40" fmla="*/ 22 w 504"/>
                <a:gd name="T41" fmla="*/ 4 h 150"/>
                <a:gd name="T42" fmla="*/ 12 w 504"/>
                <a:gd name="T43" fmla="*/ 10 h 150"/>
                <a:gd name="T44" fmla="*/ 0 w 504"/>
                <a:gd name="T45" fmla="*/ 150 h 150"/>
                <a:gd name="T46" fmla="*/ 464 w 504"/>
                <a:gd name="T47" fmla="*/ 96 h 150"/>
                <a:gd name="T48" fmla="*/ 484 w 504"/>
                <a:gd name="T49" fmla="*/ 120 h 150"/>
                <a:gd name="T50" fmla="*/ 464 w 504"/>
                <a:gd name="T51" fmla="*/ 96 h 150"/>
                <a:gd name="T52" fmla="*/ 20 w 504"/>
                <a:gd name="T53" fmla="*/ 14 h 150"/>
                <a:gd name="T54" fmla="*/ 68 w 504"/>
                <a:gd name="T55" fmla="*/ 10 h 150"/>
                <a:gd name="T56" fmla="*/ 26 w 504"/>
                <a:gd name="T57" fmla="*/ 22 h 150"/>
                <a:gd name="T58" fmla="*/ 140 w 504"/>
                <a:gd name="T59" fmla="*/ 144 h 150"/>
                <a:gd name="T60" fmla="*/ 136 w 504"/>
                <a:gd name="T61" fmla="*/ 24 h 150"/>
                <a:gd name="T62" fmla="*/ 94 w 504"/>
                <a:gd name="T63" fmla="*/ 10 h 150"/>
                <a:gd name="T64" fmla="*/ 140 w 504"/>
                <a:gd name="T65" fmla="*/ 12 h 150"/>
                <a:gd name="T66" fmla="*/ 148 w 504"/>
                <a:gd name="T67" fmla="*/ 144 h 150"/>
                <a:gd name="T68" fmla="*/ 158 w 504"/>
                <a:gd name="T69" fmla="*/ 96 h 150"/>
                <a:gd name="T70" fmla="*/ 162 w 504"/>
                <a:gd name="T71" fmla="*/ 128 h 150"/>
                <a:gd name="T72" fmla="*/ 178 w 504"/>
                <a:gd name="T73" fmla="*/ 144 h 150"/>
                <a:gd name="T74" fmla="*/ 190 w 504"/>
                <a:gd name="T75" fmla="*/ 132 h 150"/>
                <a:gd name="T76" fmla="*/ 186 w 504"/>
                <a:gd name="T77" fmla="*/ 120 h 150"/>
                <a:gd name="T78" fmla="*/ 188 w 504"/>
                <a:gd name="T79" fmla="*/ 10 h 150"/>
                <a:gd name="T80" fmla="*/ 202 w 504"/>
                <a:gd name="T81" fmla="*/ 16 h 150"/>
                <a:gd name="T82" fmla="*/ 190 w 504"/>
                <a:gd name="T83" fmla="*/ 28 h 150"/>
                <a:gd name="T84" fmla="*/ 308 w 504"/>
                <a:gd name="T85" fmla="*/ 132 h 150"/>
                <a:gd name="T86" fmla="*/ 304 w 504"/>
                <a:gd name="T87" fmla="*/ 28 h 150"/>
                <a:gd name="T88" fmla="*/ 290 w 504"/>
                <a:gd name="T89" fmla="*/ 16 h 150"/>
                <a:gd name="T90" fmla="*/ 304 w 504"/>
                <a:gd name="T91" fmla="*/ 10 h 150"/>
                <a:gd name="T92" fmla="*/ 328 w 504"/>
                <a:gd name="T93" fmla="*/ 144 h 150"/>
                <a:gd name="T94" fmla="*/ 328 w 504"/>
                <a:gd name="T95" fmla="*/ 144 h 150"/>
                <a:gd name="T96" fmla="*/ 340 w 504"/>
                <a:gd name="T97" fmla="*/ 132 h 150"/>
                <a:gd name="T98" fmla="*/ 336 w 504"/>
                <a:gd name="T99" fmla="*/ 120 h 150"/>
                <a:gd name="T100" fmla="*/ 338 w 504"/>
                <a:gd name="T101" fmla="*/ 10 h 150"/>
                <a:gd name="T102" fmla="*/ 352 w 504"/>
                <a:gd name="T103" fmla="*/ 16 h 150"/>
                <a:gd name="T104" fmla="*/ 340 w 504"/>
                <a:gd name="T105" fmla="*/ 28 h 150"/>
                <a:gd name="T106" fmla="*/ 456 w 504"/>
                <a:gd name="T107" fmla="*/ 12 h 150"/>
                <a:gd name="T108" fmla="*/ 454 w 504"/>
                <a:gd name="T109" fmla="*/ 28 h 150"/>
                <a:gd name="T110" fmla="*/ 442 w 504"/>
                <a:gd name="T111" fmla="*/ 16 h 150"/>
                <a:gd name="T112" fmla="*/ 458 w 504"/>
                <a:gd name="T113" fmla="*/ 144 h 150"/>
                <a:gd name="T114" fmla="*/ 458 w 504"/>
                <a:gd name="T115" fmla="*/ 14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4" h="150">
                  <a:moveTo>
                    <a:pt x="464" y="144"/>
                  </a:moveTo>
                  <a:lnTo>
                    <a:pt x="464" y="144"/>
                  </a:lnTo>
                  <a:lnTo>
                    <a:pt x="464" y="132"/>
                  </a:lnTo>
                  <a:lnTo>
                    <a:pt x="482" y="132"/>
                  </a:lnTo>
                  <a:lnTo>
                    <a:pt x="482" y="132"/>
                  </a:lnTo>
                  <a:lnTo>
                    <a:pt x="488" y="130"/>
                  </a:lnTo>
                  <a:lnTo>
                    <a:pt x="492" y="128"/>
                  </a:lnTo>
                  <a:lnTo>
                    <a:pt x="494" y="124"/>
                  </a:lnTo>
                  <a:lnTo>
                    <a:pt x="494" y="120"/>
                  </a:lnTo>
                  <a:lnTo>
                    <a:pt x="494" y="96"/>
                  </a:lnTo>
                  <a:lnTo>
                    <a:pt x="494" y="96"/>
                  </a:lnTo>
                  <a:lnTo>
                    <a:pt x="494" y="92"/>
                  </a:lnTo>
                  <a:lnTo>
                    <a:pt x="492" y="88"/>
                  </a:lnTo>
                  <a:lnTo>
                    <a:pt x="488" y="86"/>
                  </a:lnTo>
                  <a:lnTo>
                    <a:pt x="482" y="84"/>
                  </a:lnTo>
                  <a:lnTo>
                    <a:pt x="464" y="84"/>
                  </a:lnTo>
                  <a:lnTo>
                    <a:pt x="464" y="14"/>
                  </a:lnTo>
                  <a:lnTo>
                    <a:pt x="464" y="14"/>
                  </a:lnTo>
                  <a:lnTo>
                    <a:pt x="464" y="10"/>
                  </a:lnTo>
                  <a:lnTo>
                    <a:pt x="462" y="6"/>
                  </a:lnTo>
                  <a:lnTo>
                    <a:pt x="458" y="4"/>
                  </a:lnTo>
                  <a:lnTo>
                    <a:pt x="456" y="4"/>
                  </a:lnTo>
                  <a:lnTo>
                    <a:pt x="410" y="4"/>
                  </a:lnTo>
                  <a:lnTo>
                    <a:pt x="410" y="4"/>
                  </a:lnTo>
                  <a:lnTo>
                    <a:pt x="408" y="2"/>
                  </a:lnTo>
                  <a:lnTo>
                    <a:pt x="404" y="0"/>
                  </a:lnTo>
                  <a:lnTo>
                    <a:pt x="390" y="0"/>
                  </a:lnTo>
                  <a:lnTo>
                    <a:pt x="390" y="0"/>
                  </a:lnTo>
                  <a:lnTo>
                    <a:pt x="386" y="2"/>
                  </a:lnTo>
                  <a:lnTo>
                    <a:pt x="384" y="4"/>
                  </a:lnTo>
                  <a:lnTo>
                    <a:pt x="338" y="4"/>
                  </a:lnTo>
                  <a:lnTo>
                    <a:pt x="338" y="4"/>
                  </a:lnTo>
                  <a:lnTo>
                    <a:pt x="334" y="4"/>
                  </a:lnTo>
                  <a:lnTo>
                    <a:pt x="332" y="6"/>
                  </a:lnTo>
                  <a:lnTo>
                    <a:pt x="330" y="10"/>
                  </a:lnTo>
                  <a:lnTo>
                    <a:pt x="328" y="14"/>
                  </a:lnTo>
                  <a:lnTo>
                    <a:pt x="328" y="120"/>
                  </a:lnTo>
                  <a:lnTo>
                    <a:pt x="314" y="120"/>
                  </a:lnTo>
                  <a:lnTo>
                    <a:pt x="314" y="14"/>
                  </a:lnTo>
                  <a:lnTo>
                    <a:pt x="314" y="14"/>
                  </a:lnTo>
                  <a:lnTo>
                    <a:pt x="314" y="10"/>
                  </a:lnTo>
                  <a:lnTo>
                    <a:pt x="312" y="6"/>
                  </a:lnTo>
                  <a:lnTo>
                    <a:pt x="308" y="4"/>
                  </a:lnTo>
                  <a:lnTo>
                    <a:pt x="304" y="4"/>
                  </a:lnTo>
                  <a:lnTo>
                    <a:pt x="260" y="4"/>
                  </a:lnTo>
                  <a:lnTo>
                    <a:pt x="260" y="4"/>
                  </a:lnTo>
                  <a:lnTo>
                    <a:pt x="258" y="2"/>
                  </a:lnTo>
                  <a:lnTo>
                    <a:pt x="254" y="0"/>
                  </a:lnTo>
                  <a:lnTo>
                    <a:pt x="238" y="0"/>
                  </a:lnTo>
                  <a:lnTo>
                    <a:pt x="238" y="0"/>
                  </a:lnTo>
                  <a:lnTo>
                    <a:pt x="236" y="2"/>
                  </a:lnTo>
                  <a:lnTo>
                    <a:pt x="234" y="4"/>
                  </a:lnTo>
                  <a:lnTo>
                    <a:pt x="188" y="4"/>
                  </a:lnTo>
                  <a:lnTo>
                    <a:pt x="188" y="4"/>
                  </a:lnTo>
                  <a:lnTo>
                    <a:pt x="184" y="4"/>
                  </a:lnTo>
                  <a:lnTo>
                    <a:pt x="182" y="6"/>
                  </a:lnTo>
                  <a:lnTo>
                    <a:pt x="180" y="10"/>
                  </a:lnTo>
                  <a:lnTo>
                    <a:pt x="178" y="14"/>
                  </a:lnTo>
                  <a:lnTo>
                    <a:pt x="178" y="120"/>
                  </a:lnTo>
                  <a:lnTo>
                    <a:pt x="170" y="120"/>
                  </a:lnTo>
                  <a:lnTo>
                    <a:pt x="170" y="120"/>
                  </a:lnTo>
                  <a:lnTo>
                    <a:pt x="170" y="120"/>
                  </a:lnTo>
                  <a:lnTo>
                    <a:pt x="170" y="96"/>
                  </a:lnTo>
                  <a:lnTo>
                    <a:pt x="170" y="96"/>
                  </a:lnTo>
                  <a:lnTo>
                    <a:pt x="168" y="92"/>
                  </a:lnTo>
                  <a:lnTo>
                    <a:pt x="166" y="88"/>
                  </a:lnTo>
                  <a:lnTo>
                    <a:pt x="162" y="86"/>
                  </a:lnTo>
                  <a:lnTo>
                    <a:pt x="158" y="84"/>
                  </a:lnTo>
                  <a:lnTo>
                    <a:pt x="148" y="84"/>
                  </a:lnTo>
                  <a:lnTo>
                    <a:pt x="148" y="14"/>
                  </a:lnTo>
                  <a:lnTo>
                    <a:pt x="148" y="14"/>
                  </a:lnTo>
                  <a:lnTo>
                    <a:pt x="148" y="10"/>
                  </a:lnTo>
                  <a:lnTo>
                    <a:pt x="146" y="6"/>
                  </a:lnTo>
                  <a:lnTo>
                    <a:pt x="142" y="4"/>
                  </a:lnTo>
                  <a:lnTo>
                    <a:pt x="138" y="4"/>
                  </a:lnTo>
                  <a:lnTo>
                    <a:pt x="94" y="4"/>
                  </a:lnTo>
                  <a:lnTo>
                    <a:pt x="94" y="4"/>
                  </a:lnTo>
                  <a:lnTo>
                    <a:pt x="90" y="2"/>
                  </a:lnTo>
                  <a:lnTo>
                    <a:pt x="88" y="0"/>
                  </a:lnTo>
                  <a:lnTo>
                    <a:pt x="72" y="0"/>
                  </a:lnTo>
                  <a:lnTo>
                    <a:pt x="72" y="0"/>
                  </a:lnTo>
                  <a:lnTo>
                    <a:pt x="70" y="2"/>
                  </a:lnTo>
                  <a:lnTo>
                    <a:pt x="68" y="4"/>
                  </a:lnTo>
                  <a:lnTo>
                    <a:pt x="22" y="4"/>
                  </a:lnTo>
                  <a:lnTo>
                    <a:pt x="22" y="4"/>
                  </a:lnTo>
                  <a:lnTo>
                    <a:pt x="18" y="4"/>
                  </a:lnTo>
                  <a:lnTo>
                    <a:pt x="14" y="6"/>
                  </a:lnTo>
                  <a:lnTo>
                    <a:pt x="12" y="10"/>
                  </a:lnTo>
                  <a:lnTo>
                    <a:pt x="12" y="14"/>
                  </a:lnTo>
                  <a:lnTo>
                    <a:pt x="12" y="144"/>
                  </a:lnTo>
                  <a:lnTo>
                    <a:pt x="0" y="144"/>
                  </a:lnTo>
                  <a:lnTo>
                    <a:pt x="0" y="150"/>
                  </a:lnTo>
                  <a:lnTo>
                    <a:pt x="504" y="150"/>
                  </a:lnTo>
                  <a:lnTo>
                    <a:pt x="504" y="144"/>
                  </a:lnTo>
                  <a:lnTo>
                    <a:pt x="464" y="144"/>
                  </a:lnTo>
                  <a:close/>
                  <a:moveTo>
                    <a:pt x="464" y="96"/>
                  </a:moveTo>
                  <a:lnTo>
                    <a:pt x="482" y="96"/>
                  </a:lnTo>
                  <a:lnTo>
                    <a:pt x="482" y="96"/>
                  </a:lnTo>
                  <a:lnTo>
                    <a:pt x="484" y="96"/>
                  </a:lnTo>
                  <a:lnTo>
                    <a:pt x="484" y="120"/>
                  </a:lnTo>
                  <a:lnTo>
                    <a:pt x="484" y="120"/>
                  </a:lnTo>
                  <a:lnTo>
                    <a:pt x="482" y="120"/>
                  </a:lnTo>
                  <a:lnTo>
                    <a:pt x="464" y="120"/>
                  </a:lnTo>
                  <a:lnTo>
                    <a:pt x="464" y="96"/>
                  </a:lnTo>
                  <a:close/>
                  <a:moveTo>
                    <a:pt x="24" y="28"/>
                  </a:moveTo>
                  <a:lnTo>
                    <a:pt x="24" y="144"/>
                  </a:lnTo>
                  <a:lnTo>
                    <a:pt x="20" y="144"/>
                  </a:lnTo>
                  <a:lnTo>
                    <a:pt x="20" y="14"/>
                  </a:lnTo>
                  <a:lnTo>
                    <a:pt x="20" y="14"/>
                  </a:lnTo>
                  <a:lnTo>
                    <a:pt x="20" y="12"/>
                  </a:lnTo>
                  <a:lnTo>
                    <a:pt x="22" y="10"/>
                  </a:lnTo>
                  <a:lnTo>
                    <a:pt x="68" y="10"/>
                  </a:lnTo>
                  <a:lnTo>
                    <a:pt x="68" y="10"/>
                  </a:lnTo>
                  <a:lnTo>
                    <a:pt x="50" y="14"/>
                  </a:lnTo>
                  <a:lnTo>
                    <a:pt x="36" y="16"/>
                  </a:lnTo>
                  <a:lnTo>
                    <a:pt x="26" y="22"/>
                  </a:lnTo>
                  <a:lnTo>
                    <a:pt x="24" y="24"/>
                  </a:lnTo>
                  <a:lnTo>
                    <a:pt x="24" y="28"/>
                  </a:lnTo>
                  <a:lnTo>
                    <a:pt x="24" y="28"/>
                  </a:lnTo>
                  <a:close/>
                  <a:moveTo>
                    <a:pt x="140" y="144"/>
                  </a:moveTo>
                  <a:lnTo>
                    <a:pt x="138" y="144"/>
                  </a:lnTo>
                  <a:lnTo>
                    <a:pt x="138" y="28"/>
                  </a:lnTo>
                  <a:lnTo>
                    <a:pt x="138" y="28"/>
                  </a:lnTo>
                  <a:lnTo>
                    <a:pt x="136" y="24"/>
                  </a:lnTo>
                  <a:lnTo>
                    <a:pt x="134" y="22"/>
                  </a:lnTo>
                  <a:lnTo>
                    <a:pt x="124" y="16"/>
                  </a:lnTo>
                  <a:lnTo>
                    <a:pt x="110" y="14"/>
                  </a:lnTo>
                  <a:lnTo>
                    <a:pt x="94" y="10"/>
                  </a:lnTo>
                  <a:lnTo>
                    <a:pt x="94" y="10"/>
                  </a:lnTo>
                  <a:lnTo>
                    <a:pt x="138" y="10"/>
                  </a:lnTo>
                  <a:lnTo>
                    <a:pt x="138" y="10"/>
                  </a:lnTo>
                  <a:lnTo>
                    <a:pt x="140" y="12"/>
                  </a:lnTo>
                  <a:lnTo>
                    <a:pt x="140" y="14"/>
                  </a:lnTo>
                  <a:lnTo>
                    <a:pt x="140" y="144"/>
                  </a:lnTo>
                  <a:close/>
                  <a:moveTo>
                    <a:pt x="178" y="144"/>
                  </a:moveTo>
                  <a:lnTo>
                    <a:pt x="148" y="144"/>
                  </a:lnTo>
                  <a:lnTo>
                    <a:pt x="148" y="96"/>
                  </a:lnTo>
                  <a:lnTo>
                    <a:pt x="158" y="96"/>
                  </a:lnTo>
                  <a:lnTo>
                    <a:pt x="158" y="96"/>
                  </a:lnTo>
                  <a:lnTo>
                    <a:pt x="158" y="96"/>
                  </a:lnTo>
                  <a:lnTo>
                    <a:pt x="158" y="120"/>
                  </a:lnTo>
                  <a:lnTo>
                    <a:pt x="158" y="120"/>
                  </a:lnTo>
                  <a:lnTo>
                    <a:pt x="158" y="124"/>
                  </a:lnTo>
                  <a:lnTo>
                    <a:pt x="162" y="128"/>
                  </a:lnTo>
                  <a:lnTo>
                    <a:pt x="166" y="130"/>
                  </a:lnTo>
                  <a:lnTo>
                    <a:pt x="170" y="132"/>
                  </a:lnTo>
                  <a:lnTo>
                    <a:pt x="178" y="132"/>
                  </a:lnTo>
                  <a:lnTo>
                    <a:pt x="178" y="144"/>
                  </a:lnTo>
                  <a:close/>
                  <a:moveTo>
                    <a:pt x="190" y="144"/>
                  </a:moveTo>
                  <a:lnTo>
                    <a:pt x="186" y="144"/>
                  </a:lnTo>
                  <a:lnTo>
                    <a:pt x="186" y="132"/>
                  </a:lnTo>
                  <a:lnTo>
                    <a:pt x="190" y="132"/>
                  </a:lnTo>
                  <a:lnTo>
                    <a:pt x="190" y="144"/>
                  </a:lnTo>
                  <a:close/>
                  <a:moveTo>
                    <a:pt x="190" y="28"/>
                  </a:moveTo>
                  <a:lnTo>
                    <a:pt x="190" y="120"/>
                  </a:lnTo>
                  <a:lnTo>
                    <a:pt x="186" y="120"/>
                  </a:lnTo>
                  <a:lnTo>
                    <a:pt x="186" y="14"/>
                  </a:lnTo>
                  <a:lnTo>
                    <a:pt x="186" y="14"/>
                  </a:lnTo>
                  <a:lnTo>
                    <a:pt x="186" y="12"/>
                  </a:lnTo>
                  <a:lnTo>
                    <a:pt x="188" y="10"/>
                  </a:lnTo>
                  <a:lnTo>
                    <a:pt x="234" y="10"/>
                  </a:lnTo>
                  <a:lnTo>
                    <a:pt x="234" y="10"/>
                  </a:lnTo>
                  <a:lnTo>
                    <a:pt x="216" y="14"/>
                  </a:lnTo>
                  <a:lnTo>
                    <a:pt x="202" y="16"/>
                  </a:lnTo>
                  <a:lnTo>
                    <a:pt x="192" y="22"/>
                  </a:lnTo>
                  <a:lnTo>
                    <a:pt x="190" y="24"/>
                  </a:lnTo>
                  <a:lnTo>
                    <a:pt x="190" y="28"/>
                  </a:lnTo>
                  <a:lnTo>
                    <a:pt x="190" y="28"/>
                  </a:lnTo>
                  <a:close/>
                  <a:moveTo>
                    <a:pt x="308" y="144"/>
                  </a:moveTo>
                  <a:lnTo>
                    <a:pt x="304" y="144"/>
                  </a:lnTo>
                  <a:lnTo>
                    <a:pt x="304" y="132"/>
                  </a:lnTo>
                  <a:lnTo>
                    <a:pt x="308" y="132"/>
                  </a:lnTo>
                  <a:lnTo>
                    <a:pt x="308" y="144"/>
                  </a:lnTo>
                  <a:close/>
                  <a:moveTo>
                    <a:pt x="308" y="120"/>
                  </a:moveTo>
                  <a:lnTo>
                    <a:pt x="304" y="120"/>
                  </a:lnTo>
                  <a:lnTo>
                    <a:pt x="304" y="28"/>
                  </a:lnTo>
                  <a:lnTo>
                    <a:pt x="304" y="28"/>
                  </a:lnTo>
                  <a:lnTo>
                    <a:pt x="302" y="24"/>
                  </a:lnTo>
                  <a:lnTo>
                    <a:pt x="300" y="22"/>
                  </a:lnTo>
                  <a:lnTo>
                    <a:pt x="290" y="16"/>
                  </a:lnTo>
                  <a:lnTo>
                    <a:pt x="278" y="14"/>
                  </a:lnTo>
                  <a:lnTo>
                    <a:pt x="260" y="10"/>
                  </a:lnTo>
                  <a:lnTo>
                    <a:pt x="304" y="10"/>
                  </a:lnTo>
                  <a:lnTo>
                    <a:pt x="304" y="10"/>
                  </a:lnTo>
                  <a:lnTo>
                    <a:pt x="306" y="12"/>
                  </a:lnTo>
                  <a:lnTo>
                    <a:pt x="308" y="14"/>
                  </a:lnTo>
                  <a:lnTo>
                    <a:pt x="308" y="120"/>
                  </a:lnTo>
                  <a:close/>
                  <a:moveTo>
                    <a:pt x="328" y="144"/>
                  </a:moveTo>
                  <a:lnTo>
                    <a:pt x="314" y="144"/>
                  </a:lnTo>
                  <a:lnTo>
                    <a:pt x="314" y="132"/>
                  </a:lnTo>
                  <a:lnTo>
                    <a:pt x="328" y="132"/>
                  </a:lnTo>
                  <a:lnTo>
                    <a:pt x="328" y="144"/>
                  </a:lnTo>
                  <a:close/>
                  <a:moveTo>
                    <a:pt x="340" y="144"/>
                  </a:moveTo>
                  <a:lnTo>
                    <a:pt x="336" y="144"/>
                  </a:lnTo>
                  <a:lnTo>
                    <a:pt x="336" y="132"/>
                  </a:lnTo>
                  <a:lnTo>
                    <a:pt x="340" y="132"/>
                  </a:lnTo>
                  <a:lnTo>
                    <a:pt x="340" y="144"/>
                  </a:lnTo>
                  <a:close/>
                  <a:moveTo>
                    <a:pt x="340" y="28"/>
                  </a:moveTo>
                  <a:lnTo>
                    <a:pt x="340" y="120"/>
                  </a:lnTo>
                  <a:lnTo>
                    <a:pt x="336" y="120"/>
                  </a:lnTo>
                  <a:lnTo>
                    <a:pt x="336" y="14"/>
                  </a:lnTo>
                  <a:lnTo>
                    <a:pt x="336" y="14"/>
                  </a:lnTo>
                  <a:lnTo>
                    <a:pt x="336" y="12"/>
                  </a:lnTo>
                  <a:lnTo>
                    <a:pt x="338" y="10"/>
                  </a:lnTo>
                  <a:lnTo>
                    <a:pt x="384" y="10"/>
                  </a:lnTo>
                  <a:lnTo>
                    <a:pt x="384" y="10"/>
                  </a:lnTo>
                  <a:lnTo>
                    <a:pt x="366" y="14"/>
                  </a:lnTo>
                  <a:lnTo>
                    <a:pt x="352" y="16"/>
                  </a:lnTo>
                  <a:lnTo>
                    <a:pt x="342" y="22"/>
                  </a:lnTo>
                  <a:lnTo>
                    <a:pt x="340" y="24"/>
                  </a:lnTo>
                  <a:lnTo>
                    <a:pt x="340" y="28"/>
                  </a:lnTo>
                  <a:lnTo>
                    <a:pt x="340" y="28"/>
                  </a:lnTo>
                  <a:close/>
                  <a:moveTo>
                    <a:pt x="410" y="10"/>
                  </a:moveTo>
                  <a:lnTo>
                    <a:pt x="456" y="10"/>
                  </a:lnTo>
                  <a:lnTo>
                    <a:pt x="456" y="10"/>
                  </a:lnTo>
                  <a:lnTo>
                    <a:pt x="456" y="12"/>
                  </a:lnTo>
                  <a:lnTo>
                    <a:pt x="458" y="14"/>
                  </a:lnTo>
                  <a:lnTo>
                    <a:pt x="458" y="120"/>
                  </a:lnTo>
                  <a:lnTo>
                    <a:pt x="454" y="120"/>
                  </a:lnTo>
                  <a:lnTo>
                    <a:pt x="454" y="28"/>
                  </a:lnTo>
                  <a:lnTo>
                    <a:pt x="454" y="28"/>
                  </a:lnTo>
                  <a:lnTo>
                    <a:pt x="452" y="24"/>
                  </a:lnTo>
                  <a:lnTo>
                    <a:pt x="450" y="22"/>
                  </a:lnTo>
                  <a:lnTo>
                    <a:pt x="442" y="16"/>
                  </a:lnTo>
                  <a:lnTo>
                    <a:pt x="428" y="14"/>
                  </a:lnTo>
                  <a:lnTo>
                    <a:pt x="410" y="10"/>
                  </a:lnTo>
                  <a:lnTo>
                    <a:pt x="410" y="10"/>
                  </a:lnTo>
                  <a:close/>
                  <a:moveTo>
                    <a:pt x="458" y="144"/>
                  </a:moveTo>
                  <a:lnTo>
                    <a:pt x="454" y="144"/>
                  </a:lnTo>
                  <a:lnTo>
                    <a:pt x="454" y="132"/>
                  </a:lnTo>
                  <a:lnTo>
                    <a:pt x="458" y="132"/>
                  </a:lnTo>
                  <a:lnTo>
                    <a:pt x="458" y="144"/>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en-GB" sz="750" dirty="0"/>
            </a:p>
          </p:txBody>
        </p:sp>
        <p:sp>
          <p:nvSpPr>
            <p:cNvPr id="138" name="TextBox 137"/>
            <p:cNvSpPr txBox="1"/>
            <p:nvPr/>
          </p:nvSpPr>
          <p:spPr bwMode="auto">
            <a:xfrm>
              <a:off x="1720190" y="7119268"/>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Regasifying </a:t>
              </a:r>
              <a:br>
                <a:rPr lang="en-US" sz="750">
                  <a:solidFill>
                    <a:srgbClr val="404040"/>
                  </a:solidFill>
                </a:rPr>
              </a:br>
              <a:r>
                <a:rPr lang="en-US" sz="750">
                  <a:solidFill>
                    <a:srgbClr val="404040"/>
                  </a:solidFill>
                </a:rPr>
                <a:t>(LNG)</a:t>
              </a:r>
              <a:endParaRPr lang="en-US" sz="750" dirty="0">
                <a:solidFill>
                  <a:srgbClr val="404040"/>
                </a:solidFill>
              </a:endParaRPr>
            </a:p>
          </p:txBody>
        </p:sp>
      </p:grpSp>
      <p:grpSp>
        <p:nvGrpSpPr>
          <p:cNvPr id="2" name="Group 1"/>
          <p:cNvGrpSpPr/>
          <p:nvPr/>
        </p:nvGrpSpPr>
        <p:grpSpPr>
          <a:xfrm>
            <a:off x="2944609" y="3656064"/>
            <a:ext cx="763722" cy="529179"/>
            <a:chOff x="511013" y="6783028"/>
            <a:chExt cx="1018296" cy="705571"/>
          </a:xfrm>
        </p:grpSpPr>
        <p:sp>
          <p:nvSpPr>
            <p:cNvPr id="139" name="Freeform 58"/>
            <p:cNvSpPr>
              <a:spLocks noEditPoints="1"/>
            </p:cNvSpPr>
            <p:nvPr/>
          </p:nvSpPr>
          <p:spPr bwMode="auto">
            <a:xfrm>
              <a:off x="542171" y="6794358"/>
              <a:ext cx="569342" cy="175618"/>
            </a:xfrm>
            <a:custGeom>
              <a:avLst/>
              <a:gdLst>
                <a:gd name="T0" fmla="*/ 188 w 402"/>
                <a:gd name="T1" fmla="*/ 96 h 124"/>
                <a:gd name="T2" fmla="*/ 190 w 402"/>
                <a:gd name="T3" fmla="*/ 86 h 124"/>
                <a:gd name="T4" fmla="*/ 198 w 402"/>
                <a:gd name="T5" fmla="*/ 84 h 124"/>
                <a:gd name="T6" fmla="*/ 206 w 402"/>
                <a:gd name="T7" fmla="*/ 84 h 124"/>
                <a:gd name="T8" fmla="*/ 220 w 402"/>
                <a:gd name="T9" fmla="*/ 84 h 124"/>
                <a:gd name="T10" fmla="*/ 226 w 402"/>
                <a:gd name="T11" fmla="*/ 82 h 124"/>
                <a:gd name="T12" fmla="*/ 240 w 402"/>
                <a:gd name="T13" fmla="*/ 80 h 124"/>
                <a:gd name="T14" fmla="*/ 248 w 402"/>
                <a:gd name="T15" fmla="*/ 84 h 124"/>
                <a:gd name="T16" fmla="*/ 254 w 402"/>
                <a:gd name="T17" fmla="*/ 82 h 124"/>
                <a:gd name="T18" fmla="*/ 274 w 402"/>
                <a:gd name="T19" fmla="*/ 90 h 124"/>
                <a:gd name="T20" fmla="*/ 286 w 402"/>
                <a:gd name="T21" fmla="*/ 88 h 124"/>
                <a:gd name="T22" fmla="*/ 322 w 402"/>
                <a:gd name="T23" fmla="*/ 86 h 124"/>
                <a:gd name="T24" fmla="*/ 328 w 402"/>
                <a:gd name="T25" fmla="*/ 88 h 124"/>
                <a:gd name="T26" fmla="*/ 322 w 402"/>
                <a:gd name="T27" fmla="*/ 80 h 124"/>
                <a:gd name="T28" fmla="*/ 320 w 402"/>
                <a:gd name="T29" fmla="*/ 78 h 124"/>
                <a:gd name="T30" fmla="*/ 320 w 402"/>
                <a:gd name="T31" fmla="*/ 24 h 124"/>
                <a:gd name="T32" fmla="*/ 322 w 402"/>
                <a:gd name="T33" fmla="*/ 22 h 124"/>
                <a:gd name="T34" fmla="*/ 324 w 402"/>
                <a:gd name="T35" fmla="*/ 6 h 124"/>
                <a:gd name="T36" fmla="*/ 338 w 402"/>
                <a:gd name="T37" fmla="*/ 4 h 124"/>
                <a:gd name="T38" fmla="*/ 360 w 402"/>
                <a:gd name="T39" fmla="*/ 22 h 124"/>
                <a:gd name="T40" fmla="*/ 380 w 402"/>
                <a:gd name="T41" fmla="*/ 24 h 124"/>
                <a:gd name="T42" fmla="*/ 398 w 402"/>
                <a:gd name="T43" fmla="*/ 34 h 124"/>
                <a:gd name="T44" fmla="*/ 398 w 402"/>
                <a:gd name="T45" fmla="*/ 58 h 124"/>
                <a:gd name="T46" fmla="*/ 402 w 402"/>
                <a:gd name="T47" fmla="*/ 60 h 124"/>
                <a:gd name="T48" fmla="*/ 402 w 402"/>
                <a:gd name="T49" fmla="*/ 108 h 124"/>
                <a:gd name="T50" fmla="*/ 378 w 402"/>
                <a:gd name="T51" fmla="*/ 114 h 124"/>
                <a:gd name="T52" fmla="*/ 372 w 402"/>
                <a:gd name="T53" fmla="*/ 114 h 124"/>
                <a:gd name="T54" fmla="*/ 356 w 402"/>
                <a:gd name="T55" fmla="*/ 122 h 124"/>
                <a:gd name="T56" fmla="*/ 346 w 402"/>
                <a:gd name="T57" fmla="*/ 118 h 124"/>
                <a:gd name="T58" fmla="*/ 324 w 402"/>
                <a:gd name="T59" fmla="*/ 114 h 124"/>
                <a:gd name="T60" fmla="*/ 288 w 402"/>
                <a:gd name="T61" fmla="*/ 116 h 124"/>
                <a:gd name="T62" fmla="*/ 272 w 402"/>
                <a:gd name="T63" fmla="*/ 114 h 124"/>
                <a:gd name="T64" fmla="*/ 262 w 402"/>
                <a:gd name="T65" fmla="*/ 122 h 124"/>
                <a:gd name="T66" fmla="*/ 250 w 402"/>
                <a:gd name="T67" fmla="*/ 122 h 124"/>
                <a:gd name="T68" fmla="*/ 226 w 402"/>
                <a:gd name="T69" fmla="*/ 114 h 124"/>
                <a:gd name="T70" fmla="*/ 216 w 402"/>
                <a:gd name="T71" fmla="*/ 122 h 124"/>
                <a:gd name="T72" fmla="*/ 204 w 402"/>
                <a:gd name="T73" fmla="*/ 122 h 124"/>
                <a:gd name="T74" fmla="*/ 186 w 402"/>
                <a:gd name="T75" fmla="*/ 114 h 124"/>
                <a:gd name="T76" fmla="*/ 186 w 402"/>
                <a:gd name="T77" fmla="*/ 102 h 124"/>
                <a:gd name="T78" fmla="*/ 16 w 402"/>
                <a:gd name="T79" fmla="*/ 92 h 124"/>
                <a:gd name="T80" fmla="*/ 32 w 402"/>
                <a:gd name="T81" fmla="*/ 100 h 124"/>
                <a:gd name="T82" fmla="*/ 32 w 402"/>
                <a:gd name="T83" fmla="*/ 114 h 124"/>
                <a:gd name="T84" fmla="*/ 16 w 402"/>
                <a:gd name="T85" fmla="*/ 124 h 124"/>
                <a:gd name="T86" fmla="*/ 6 w 402"/>
                <a:gd name="T87" fmla="*/ 118 h 124"/>
                <a:gd name="T88" fmla="*/ 0 w 402"/>
                <a:gd name="T89" fmla="*/ 108 h 124"/>
                <a:gd name="T90" fmla="*/ 10 w 402"/>
                <a:gd name="T91" fmla="*/ 92 h 124"/>
                <a:gd name="T92" fmla="*/ 94 w 402"/>
                <a:gd name="T93" fmla="*/ 92 h 124"/>
                <a:gd name="T94" fmla="*/ 108 w 402"/>
                <a:gd name="T95" fmla="*/ 100 h 124"/>
                <a:gd name="T96" fmla="*/ 108 w 402"/>
                <a:gd name="T97" fmla="*/ 114 h 124"/>
                <a:gd name="T98" fmla="*/ 94 w 402"/>
                <a:gd name="T99" fmla="*/ 124 h 124"/>
                <a:gd name="T100" fmla="*/ 82 w 402"/>
                <a:gd name="T101" fmla="*/ 118 h 124"/>
                <a:gd name="T102" fmla="*/ 78 w 402"/>
                <a:gd name="T103" fmla="*/ 108 h 124"/>
                <a:gd name="T104" fmla="*/ 88 w 402"/>
                <a:gd name="T105" fmla="*/ 92 h 124"/>
                <a:gd name="T106" fmla="*/ 56 w 402"/>
                <a:gd name="T107" fmla="*/ 92 h 124"/>
                <a:gd name="T108" fmla="*/ 70 w 402"/>
                <a:gd name="T109" fmla="*/ 100 h 124"/>
                <a:gd name="T110" fmla="*/ 70 w 402"/>
                <a:gd name="T111" fmla="*/ 114 h 124"/>
                <a:gd name="T112" fmla="*/ 56 w 402"/>
                <a:gd name="T113" fmla="*/ 124 h 124"/>
                <a:gd name="T114" fmla="*/ 44 w 402"/>
                <a:gd name="T115" fmla="*/ 118 h 124"/>
                <a:gd name="T116" fmla="*/ 40 w 402"/>
                <a:gd name="T117" fmla="*/ 108 h 124"/>
                <a:gd name="T118" fmla="*/ 50 w 402"/>
                <a:gd name="T119" fmla="*/ 9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2" h="124">
                  <a:moveTo>
                    <a:pt x="188" y="96"/>
                  </a:moveTo>
                  <a:lnTo>
                    <a:pt x="188" y="96"/>
                  </a:lnTo>
                  <a:lnTo>
                    <a:pt x="188" y="96"/>
                  </a:lnTo>
                  <a:lnTo>
                    <a:pt x="188" y="88"/>
                  </a:lnTo>
                  <a:lnTo>
                    <a:pt x="188" y="88"/>
                  </a:lnTo>
                  <a:lnTo>
                    <a:pt x="190" y="86"/>
                  </a:lnTo>
                  <a:lnTo>
                    <a:pt x="192" y="84"/>
                  </a:lnTo>
                  <a:lnTo>
                    <a:pt x="198" y="84"/>
                  </a:lnTo>
                  <a:lnTo>
                    <a:pt x="198" y="84"/>
                  </a:lnTo>
                  <a:lnTo>
                    <a:pt x="200" y="86"/>
                  </a:lnTo>
                  <a:lnTo>
                    <a:pt x="200" y="86"/>
                  </a:lnTo>
                  <a:lnTo>
                    <a:pt x="206" y="84"/>
                  </a:lnTo>
                  <a:lnTo>
                    <a:pt x="212" y="82"/>
                  </a:lnTo>
                  <a:lnTo>
                    <a:pt x="212" y="82"/>
                  </a:lnTo>
                  <a:lnTo>
                    <a:pt x="220" y="84"/>
                  </a:lnTo>
                  <a:lnTo>
                    <a:pt x="226" y="84"/>
                  </a:lnTo>
                  <a:lnTo>
                    <a:pt x="226" y="82"/>
                  </a:lnTo>
                  <a:lnTo>
                    <a:pt x="226" y="82"/>
                  </a:lnTo>
                  <a:lnTo>
                    <a:pt x="228" y="80"/>
                  </a:lnTo>
                  <a:lnTo>
                    <a:pt x="240" y="80"/>
                  </a:lnTo>
                  <a:lnTo>
                    <a:pt x="240" y="80"/>
                  </a:lnTo>
                  <a:lnTo>
                    <a:pt x="242" y="82"/>
                  </a:lnTo>
                  <a:lnTo>
                    <a:pt x="242" y="84"/>
                  </a:lnTo>
                  <a:lnTo>
                    <a:pt x="248" y="84"/>
                  </a:lnTo>
                  <a:lnTo>
                    <a:pt x="248" y="84"/>
                  </a:lnTo>
                  <a:lnTo>
                    <a:pt x="248" y="84"/>
                  </a:lnTo>
                  <a:lnTo>
                    <a:pt x="254" y="82"/>
                  </a:lnTo>
                  <a:lnTo>
                    <a:pt x="262" y="82"/>
                  </a:lnTo>
                  <a:lnTo>
                    <a:pt x="268" y="86"/>
                  </a:lnTo>
                  <a:lnTo>
                    <a:pt x="274" y="90"/>
                  </a:lnTo>
                  <a:lnTo>
                    <a:pt x="286" y="90"/>
                  </a:lnTo>
                  <a:lnTo>
                    <a:pt x="286" y="88"/>
                  </a:lnTo>
                  <a:lnTo>
                    <a:pt x="286" y="88"/>
                  </a:lnTo>
                  <a:lnTo>
                    <a:pt x="288" y="86"/>
                  </a:lnTo>
                  <a:lnTo>
                    <a:pt x="322" y="86"/>
                  </a:lnTo>
                  <a:lnTo>
                    <a:pt x="322" y="86"/>
                  </a:lnTo>
                  <a:lnTo>
                    <a:pt x="324" y="88"/>
                  </a:lnTo>
                  <a:lnTo>
                    <a:pt x="324" y="88"/>
                  </a:lnTo>
                  <a:lnTo>
                    <a:pt x="328" y="88"/>
                  </a:lnTo>
                  <a:lnTo>
                    <a:pt x="328" y="80"/>
                  </a:lnTo>
                  <a:lnTo>
                    <a:pt x="322" y="80"/>
                  </a:lnTo>
                  <a:lnTo>
                    <a:pt x="322" y="80"/>
                  </a:lnTo>
                  <a:lnTo>
                    <a:pt x="320" y="78"/>
                  </a:lnTo>
                  <a:lnTo>
                    <a:pt x="320" y="78"/>
                  </a:lnTo>
                  <a:lnTo>
                    <a:pt x="320" y="78"/>
                  </a:lnTo>
                  <a:lnTo>
                    <a:pt x="320" y="78"/>
                  </a:lnTo>
                  <a:lnTo>
                    <a:pt x="320" y="24"/>
                  </a:lnTo>
                  <a:lnTo>
                    <a:pt x="320" y="24"/>
                  </a:lnTo>
                  <a:lnTo>
                    <a:pt x="320" y="22"/>
                  </a:lnTo>
                  <a:lnTo>
                    <a:pt x="322" y="22"/>
                  </a:lnTo>
                  <a:lnTo>
                    <a:pt x="322" y="22"/>
                  </a:lnTo>
                  <a:lnTo>
                    <a:pt x="322" y="14"/>
                  </a:lnTo>
                  <a:lnTo>
                    <a:pt x="322" y="14"/>
                  </a:lnTo>
                  <a:lnTo>
                    <a:pt x="324" y="6"/>
                  </a:lnTo>
                  <a:lnTo>
                    <a:pt x="328" y="0"/>
                  </a:lnTo>
                  <a:lnTo>
                    <a:pt x="328" y="0"/>
                  </a:lnTo>
                  <a:lnTo>
                    <a:pt x="338" y="4"/>
                  </a:lnTo>
                  <a:lnTo>
                    <a:pt x="346" y="8"/>
                  </a:lnTo>
                  <a:lnTo>
                    <a:pt x="354" y="14"/>
                  </a:lnTo>
                  <a:lnTo>
                    <a:pt x="360" y="22"/>
                  </a:lnTo>
                  <a:lnTo>
                    <a:pt x="368" y="22"/>
                  </a:lnTo>
                  <a:lnTo>
                    <a:pt x="368" y="22"/>
                  </a:lnTo>
                  <a:lnTo>
                    <a:pt x="380" y="24"/>
                  </a:lnTo>
                  <a:lnTo>
                    <a:pt x="388" y="26"/>
                  </a:lnTo>
                  <a:lnTo>
                    <a:pt x="392" y="30"/>
                  </a:lnTo>
                  <a:lnTo>
                    <a:pt x="398" y="34"/>
                  </a:lnTo>
                  <a:lnTo>
                    <a:pt x="398" y="34"/>
                  </a:lnTo>
                  <a:lnTo>
                    <a:pt x="396" y="34"/>
                  </a:lnTo>
                  <a:lnTo>
                    <a:pt x="398" y="58"/>
                  </a:lnTo>
                  <a:lnTo>
                    <a:pt x="398" y="58"/>
                  </a:lnTo>
                  <a:lnTo>
                    <a:pt x="400" y="60"/>
                  </a:lnTo>
                  <a:lnTo>
                    <a:pt x="402" y="60"/>
                  </a:lnTo>
                  <a:lnTo>
                    <a:pt x="402" y="62"/>
                  </a:lnTo>
                  <a:lnTo>
                    <a:pt x="402" y="108"/>
                  </a:lnTo>
                  <a:lnTo>
                    <a:pt x="402" y="108"/>
                  </a:lnTo>
                  <a:lnTo>
                    <a:pt x="400" y="112"/>
                  </a:lnTo>
                  <a:lnTo>
                    <a:pt x="394" y="114"/>
                  </a:lnTo>
                  <a:lnTo>
                    <a:pt x="378" y="114"/>
                  </a:lnTo>
                  <a:lnTo>
                    <a:pt x="378" y="114"/>
                  </a:lnTo>
                  <a:lnTo>
                    <a:pt x="372" y="114"/>
                  </a:lnTo>
                  <a:lnTo>
                    <a:pt x="372" y="114"/>
                  </a:lnTo>
                  <a:lnTo>
                    <a:pt x="368" y="120"/>
                  </a:lnTo>
                  <a:lnTo>
                    <a:pt x="362" y="122"/>
                  </a:lnTo>
                  <a:lnTo>
                    <a:pt x="356" y="122"/>
                  </a:lnTo>
                  <a:lnTo>
                    <a:pt x="350" y="122"/>
                  </a:lnTo>
                  <a:lnTo>
                    <a:pt x="350" y="122"/>
                  </a:lnTo>
                  <a:lnTo>
                    <a:pt x="346" y="118"/>
                  </a:lnTo>
                  <a:lnTo>
                    <a:pt x="344" y="114"/>
                  </a:lnTo>
                  <a:lnTo>
                    <a:pt x="324" y="114"/>
                  </a:lnTo>
                  <a:lnTo>
                    <a:pt x="324" y="114"/>
                  </a:lnTo>
                  <a:lnTo>
                    <a:pt x="322" y="116"/>
                  </a:lnTo>
                  <a:lnTo>
                    <a:pt x="288" y="116"/>
                  </a:lnTo>
                  <a:lnTo>
                    <a:pt x="288" y="116"/>
                  </a:lnTo>
                  <a:lnTo>
                    <a:pt x="286" y="114"/>
                  </a:lnTo>
                  <a:lnTo>
                    <a:pt x="286" y="114"/>
                  </a:lnTo>
                  <a:lnTo>
                    <a:pt x="272" y="114"/>
                  </a:lnTo>
                  <a:lnTo>
                    <a:pt x="272" y="114"/>
                  </a:lnTo>
                  <a:lnTo>
                    <a:pt x="268" y="120"/>
                  </a:lnTo>
                  <a:lnTo>
                    <a:pt x="262" y="122"/>
                  </a:lnTo>
                  <a:lnTo>
                    <a:pt x="256" y="124"/>
                  </a:lnTo>
                  <a:lnTo>
                    <a:pt x="250" y="122"/>
                  </a:lnTo>
                  <a:lnTo>
                    <a:pt x="250" y="122"/>
                  </a:lnTo>
                  <a:lnTo>
                    <a:pt x="244" y="118"/>
                  </a:lnTo>
                  <a:lnTo>
                    <a:pt x="242" y="114"/>
                  </a:lnTo>
                  <a:lnTo>
                    <a:pt x="226" y="114"/>
                  </a:lnTo>
                  <a:lnTo>
                    <a:pt x="226" y="114"/>
                  </a:lnTo>
                  <a:lnTo>
                    <a:pt x="222" y="120"/>
                  </a:lnTo>
                  <a:lnTo>
                    <a:pt x="216" y="122"/>
                  </a:lnTo>
                  <a:lnTo>
                    <a:pt x="210" y="124"/>
                  </a:lnTo>
                  <a:lnTo>
                    <a:pt x="204" y="122"/>
                  </a:lnTo>
                  <a:lnTo>
                    <a:pt x="204" y="122"/>
                  </a:lnTo>
                  <a:lnTo>
                    <a:pt x="200" y="118"/>
                  </a:lnTo>
                  <a:lnTo>
                    <a:pt x="196" y="114"/>
                  </a:lnTo>
                  <a:lnTo>
                    <a:pt x="186" y="114"/>
                  </a:lnTo>
                  <a:lnTo>
                    <a:pt x="186" y="108"/>
                  </a:lnTo>
                  <a:lnTo>
                    <a:pt x="186" y="108"/>
                  </a:lnTo>
                  <a:lnTo>
                    <a:pt x="186" y="102"/>
                  </a:lnTo>
                  <a:lnTo>
                    <a:pt x="188" y="96"/>
                  </a:lnTo>
                  <a:close/>
                  <a:moveTo>
                    <a:pt x="16" y="92"/>
                  </a:moveTo>
                  <a:lnTo>
                    <a:pt x="16" y="92"/>
                  </a:lnTo>
                  <a:lnTo>
                    <a:pt x="24" y="92"/>
                  </a:lnTo>
                  <a:lnTo>
                    <a:pt x="28" y="96"/>
                  </a:lnTo>
                  <a:lnTo>
                    <a:pt x="32" y="100"/>
                  </a:lnTo>
                  <a:lnTo>
                    <a:pt x="34" y="108"/>
                  </a:lnTo>
                  <a:lnTo>
                    <a:pt x="34" y="108"/>
                  </a:lnTo>
                  <a:lnTo>
                    <a:pt x="32" y="114"/>
                  </a:lnTo>
                  <a:lnTo>
                    <a:pt x="28" y="118"/>
                  </a:lnTo>
                  <a:lnTo>
                    <a:pt x="24" y="122"/>
                  </a:lnTo>
                  <a:lnTo>
                    <a:pt x="16" y="124"/>
                  </a:lnTo>
                  <a:lnTo>
                    <a:pt x="16" y="124"/>
                  </a:lnTo>
                  <a:lnTo>
                    <a:pt x="10" y="122"/>
                  </a:lnTo>
                  <a:lnTo>
                    <a:pt x="6" y="118"/>
                  </a:lnTo>
                  <a:lnTo>
                    <a:pt x="2" y="114"/>
                  </a:lnTo>
                  <a:lnTo>
                    <a:pt x="0" y="108"/>
                  </a:lnTo>
                  <a:lnTo>
                    <a:pt x="0" y="108"/>
                  </a:lnTo>
                  <a:lnTo>
                    <a:pt x="2" y="100"/>
                  </a:lnTo>
                  <a:lnTo>
                    <a:pt x="6" y="96"/>
                  </a:lnTo>
                  <a:lnTo>
                    <a:pt x="10" y="92"/>
                  </a:lnTo>
                  <a:lnTo>
                    <a:pt x="16" y="92"/>
                  </a:lnTo>
                  <a:close/>
                  <a:moveTo>
                    <a:pt x="94" y="92"/>
                  </a:moveTo>
                  <a:lnTo>
                    <a:pt x="94" y="92"/>
                  </a:lnTo>
                  <a:lnTo>
                    <a:pt x="100" y="92"/>
                  </a:lnTo>
                  <a:lnTo>
                    <a:pt x="104" y="96"/>
                  </a:lnTo>
                  <a:lnTo>
                    <a:pt x="108" y="100"/>
                  </a:lnTo>
                  <a:lnTo>
                    <a:pt x="110" y="108"/>
                  </a:lnTo>
                  <a:lnTo>
                    <a:pt x="110" y="108"/>
                  </a:lnTo>
                  <a:lnTo>
                    <a:pt x="108" y="114"/>
                  </a:lnTo>
                  <a:lnTo>
                    <a:pt x="104" y="118"/>
                  </a:lnTo>
                  <a:lnTo>
                    <a:pt x="100" y="122"/>
                  </a:lnTo>
                  <a:lnTo>
                    <a:pt x="94" y="124"/>
                  </a:lnTo>
                  <a:lnTo>
                    <a:pt x="94" y="124"/>
                  </a:lnTo>
                  <a:lnTo>
                    <a:pt x="88" y="122"/>
                  </a:lnTo>
                  <a:lnTo>
                    <a:pt x="82" y="118"/>
                  </a:lnTo>
                  <a:lnTo>
                    <a:pt x="78" y="114"/>
                  </a:lnTo>
                  <a:lnTo>
                    <a:pt x="78" y="108"/>
                  </a:lnTo>
                  <a:lnTo>
                    <a:pt x="78" y="108"/>
                  </a:lnTo>
                  <a:lnTo>
                    <a:pt x="78" y="100"/>
                  </a:lnTo>
                  <a:lnTo>
                    <a:pt x="82" y="96"/>
                  </a:lnTo>
                  <a:lnTo>
                    <a:pt x="88" y="92"/>
                  </a:lnTo>
                  <a:lnTo>
                    <a:pt x="94" y="92"/>
                  </a:lnTo>
                  <a:close/>
                  <a:moveTo>
                    <a:pt x="56" y="92"/>
                  </a:moveTo>
                  <a:lnTo>
                    <a:pt x="56" y="92"/>
                  </a:lnTo>
                  <a:lnTo>
                    <a:pt x="62" y="92"/>
                  </a:lnTo>
                  <a:lnTo>
                    <a:pt x="68" y="96"/>
                  </a:lnTo>
                  <a:lnTo>
                    <a:pt x="70" y="100"/>
                  </a:lnTo>
                  <a:lnTo>
                    <a:pt x="72" y="108"/>
                  </a:lnTo>
                  <a:lnTo>
                    <a:pt x="72" y="108"/>
                  </a:lnTo>
                  <a:lnTo>
                    <a:pt x="70" y="114"/>
                  </a:lnTo>
                  <a:lnTo>
                    <a:pt x="68" y="118"/>
                  </a:lnTo>
                  <a:lnTo>
                    <a:pt x="62" y="122"/>
                  </a:lnTo>
                  <a:lnTo>
                    <a:pt x="56" y="124"/>
                  </a:lnTo>
                  <a:lnTo>
                    <a:pt x="56" y="124"/>
                  </a:lnTo>
                  <a:lnTo>
                    <a:pt x="50" y="122"/>
                  </a:lnTo>
                  <a:lnTo>
                    <a:pt x="44" y="118"/>
                  </a:lnTo>
                  <a:lnTo>
                    <a:pt x="40" y="114"/>
                  </a:lnTo>
                  <a:lnTo>
                    <a:pt x="40" y="108"/>
                  </a:lnTo>
                  <a:lnTo>
                    <a:pt x="40" y="108"/>
                  </a:lnTo>
                  <a:lnTo>
                    <a:pt x="40" y="100"/>
                  </a:lnTo>
                  <a:lnTo>
                    <a:pt x="44" y="96"/>
                  </a:lnTo>
                  <a:lnTo>
                    <a:pt x="50" y="92"/>
                  </a:lnTo>
                  <a:lnTo>
                    <a:pt x="56" y="92"/>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40" name="Freeform 59"/>
            <p:cNvSpPr>
              <a:spLocks/>
            </p:cNvSpPr>
            <p:nvPr/>
          </p:nvSpPr>
          <p:spPr bwMode="auto">
            <a:xfrm>
              <a:off x="805598" y="6794358"/>
              <a:ext cx="305915" cy="175618"/>
            </a:xfrm>
            <a:custGeom>
              <a:avLst/>
              <a:gdLst>
                <a:gd name="T0" fmla="*/ 2 w 216"/>
                <a:gd name="T1" fmla="*/ 96 h 124"/>
                <a:gd name="T2" fmla="*/ 2 w 216"/>
                <a:gd name="T3" fmla="*/ 88 h 124"/>
                <a:gd name="T4" fmla="*/ 4 w 216"/>
                <a:gd name="T5" fmla="*/ 86 h 124"/>
                <a:gd name="T6" fmla="*/ 12 w 216"/>
                <a:gd name="T7" fmla="*/ 84 h 124"/>
                <a:gd name="T8" fmla="*/ 14 w 216"/>
                <a:gd name="T9" fmla="*/ 86 h 124"/>
                <a:gd name="T10" fmla="*/ 20 w 216"/>
                <a:gd name="T11" fmla="*/ 84 h 124"/>
                <a:gd name="T12" fmla="*/ 26 w 216"/>
                <a:gd name="T13" fmla="*/ 82 h 124"/>
                <a:gd name="T14" fmla="*/ 40 w 216"/>
                <a:gd name="T15" fmla="*/ 84 h 124"/>
                <a:gd name="T16" fmla="*/ 40 w 216"/>
                <a:gd name="T17" fmla="*/ 82 h 124"/>
                <a:gd name="T18" fmla="*/ 54 w 216"/>
                <a:gd name="T19" fmla="*/ 80 h 124"/>
                <a:gd name="T20" fmla="*/ 56 w 216"/>
                <a:gd name="T21" fmla="*/ 82 h 124"/>
                <a:gd name="T22" fmla="*/ 62 w 216"/>
                <a:gd name="T23" fmla="*/ 84 h 124"/>
                <a:gd name="T24" fmla="*/ 62 w 216"/>
                <a:gd name="T25" fmla="*/ 84 h 124"/>
                <a:gd name="T26" fmla="*/ 76 w 216"/>
                <a:gd name="T27" fmla="*/ 82 h 124"/>
                <a:gd name="T28" fmla="*/ 88 w 216"/>
                <a:gd name="T29" fmla="*/ 90 h 124"/>
                <a:gd name="T30" fmla="*/ 100 w 216"/>
                <a:gd name="T31" fmla="*/ 88 h 124"/>
                <a:gd name="T32" fmla="*/ 102 w 216"/>
                <a:gd name="T33" fmla="*/ 86 h 124"/>
                <a:gd name="T34" fmla="*/ 136 w 216"/>
                <a:gd name="T35" fmla="*/ 86 h 124"/>
                <a:gd name="T36" fmla="*/ 138 w 216"/>
                <a:gd name="T37" fmla="*/ 88 h 124"/>
                <a:gd name="T38" fmla="*/ 142 w 216"/>
                <a:gd name="T39" fmla="*/ 80 h 124"/>
                <a:gd name="T40" fmla="*/ 136 w 216"/>
                <a:gd name="T41" fmla="*/ 80 h 124"/>
                <a:gd name="T42" fmla="*/ 134 w 216"/>
                <a:gd name="T43" fmla="*/ 78 h 124"/>
                <a:gd name="T44" fmla="*/ 134 w 216"/>
                <a:gd name="T45" fmla="*/ 78 h 124"/>
                <a:gd name="T46" fmla="*/ 134 w 216"/>
                <a:gd name="T47" fmla="*/ 24 h 124"/>
                <a:gd name="T48" fmla="*/ 136 w 216"/>
                <a:gd name="T49" fmla="*/ 22 h 124"/>
                <a:gd name="T50" fmla="*/ 136 w 216"/>
                <a:gd name="T51" fmla="*/ 14 h 124"/>
                <a:gd name="T52" fmla="*/ 138 w 216"/>
                <a:gd name="T53" fmla="*/ 6 h 124"/>
                <a:gd name="T54" fmla="*/ 142 w 216"/>
                <a:gd name="T55" fmla="*/ 0 h 124"/>
                <a:gd name="T56" fmla="*/ 160 w 216"/>
                <a:gd name="T57" fmla="*/ 8 h 124"/>
                <a:gd name="T58" fmla="*/ 174 w 216"/>
                <a:gd name="T59" fmla="*/ 22 h 124"/>
                <a:gd name="T60" fmla="*/ 182 w 216"/>
                <a:gd name="T61" fmla="*/ 22 h 124"/>
                <a:gd name="T62" fmla="*/ 202 w 216"/>
                <a:gd name="T63" fmla="*/ 26 h 124"/>
                <a:gd name="T64" fmla="*/ 212 w 216"/>
                <a:gd name="T65" fmla="*/ 34 h 124"/>
                <a:gd name="T66" fmla="*/ 210 w 216"/>
                <a:gd name="T67" fmla="*/ 34 h 124"/>
                <a:gd name="T68" fmla="*/ 212 w 216"/>
                <a:gd name="T69" fmla="*/ 58 h 124"/>
                <a:gd name="T70" fmla="*/ 216 w 216"/>
                <a:gd name="T71" fmla="*/ 60 h 124"/>
                <a:gd name="T72" fmla="*/ 216 w 216"/>
                <a:gd name="T73" fmla="*/ 108 h 124"/>
                <a:gd name="T74" fmla="*/ 214 w 216"/>
                <a:gd name="T75" fmla="*/ 112 h 124"/>
                <a:gd name="T76" fmla="*/ 192 w 216"/>
                <a:gd name="T77" fmla="*/ 114 h 124"/>
                <a:gd name="T78" fmla="*/ 186 w 216"/>
                <a:gd name="T79" fmla="*/ 114 h 124"/>
                <a:gd name="T80" fmla="*/ 182 w 216"/>
                <a:gd name="T81" fmla="*/ 120 h 124"/>
                <a:gd name="T82" fmla="*/ 170 w 216"/>
                <a:gd name="T83" fmla="*/ 122 h 124"/>
                <a:gd name="T84" fmla="*/ 164 w 216"/>
                <a:gd name="T85" fmla="*/ 122 h 124"/>
                <a:gd name="T86" fmla="*/ 158 w 216"/>
                <a:gd name="T87" fmla="*/ 114 h 124"/>
                <a:gd name="T88" fmla="*/ 138 w 216"/>
                <a:gd name="T89" fmla="*/ 114 h 124"/>
                <a:gd name="T90" fmla="*/ 102 w 216"/>
                <a:gd name="T91" fmla="*/ 116 h 124"/>
                <a:gd name="T92" fmla="*/ 100 w 216"/>
                <a:gd name="T93" fmla="*/ 114 h 124"/>
                <a:gd name="T94" fmla="*/ 86 w 216"/>
                <a:gd name="T95" fmla="*/ 114 h 124"/>
                <a:gd name="T96" fmla="*/ 82 w 216"/>
                <a:gd name="T97" fmla="*/ 120 h 124"/>
                <a:gd name="T98" fmla="*/ 70 w 216"/>
                <a:gd name="T99" fmla="*/ 124 h 124"/>
                <a:gd name="T100" fmla="*/ 64 w 216"/>
                <a:gd name="T101" fmla="*/ 122 h 124"/>
                <a:gd name="T102" fmla="*/ 56 w 216"/>
                <a:gd name="T103" fmla="*/ 114 h 124"/>
                <a:gd name="T104" fmla="*/ 40 w 216"/>
                <a:gd name="T105" fmla="*/ 114 h 124"/>
                <a:gd name="T106" fmla="*/ 30 w 216"/>
                <a:gd name="T107" fmla="*/ 122 h 124"/>
                <a:gd name="T108" fmla="*/ 18 w 216"/>
                <a:gd name="T109" fmla="*/ 122 h 124"/>
                <a:gd name="T110" fmla="*/ 14 w 216"/>
                <a:gd name="T111" fmla="*/ 118 h 124"/>
                <a:gd name="T112" fmla="*/ 0 w 216"/>
                <a:gd name="T113" fmla="*/ 114 h 124"/>
                <a:gd name="T114" fmla="*/ 0 w 216"/>
                <a:gd name="T115" fmla="*/ 108 h 124"/>
                <a:gd name="T116" fmla="*/ 2 w 216"/>
                <a:gd name="T117" fmla="*/ 9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124">
                  <a:moveTo>
                    <a:pt x="2" y="96"/>
                  </a:moveTo>
                  <a:lnTo>
                    <a:pt x="2" y="96"/>
                  </a:lnTo>
                  <a:lnTo>
                    <a:pt x="2" y="96"/>
                  </a:lnTo>
                  <a:lnTo>
                    <a:pt x="2" y="88"/>
                  </a:lnTo>
                  <a:lnTo>
                    <a:pt x="2" y="88"/>
                  </a:lnTo>
                  <a:lnTo>
                    <a:pt x="4" y="86"/>
                  </a:lnTo>
                  <a:lnTo>
                    <a:pt x="6" y="84"/>
                  </a:lnTo>
                  <a:lnTo>
                    <a:pt x="12" y="84"/>
                  </a:lnTo>
                  <a:lnTo>
                    <a:pt x="12" y="84"/>
                  </a:lnTo>
                  <a:lnTo>
                    <a:pt x="14" y="86"/>
                  </a:lnTo>
                  <a:lnTo>
                    <a:pt x="14" y="86"/>
                  </a:lnTo>
                  <a:lnTo>
                    <a:pt x="20" y="84"/>
                  </a:lnTo>
                  <a:lnTo>
                    <a:pt x="26" y="82"/>
                  </a:lnTo>
                  <a:lnTo>
                    <a:pt x="26" y="82"/>
                  </a:lnTo>
                  <a:lnTo>
                    <a:pt x="34" y="84"/>
                  </a:lnTo>
                  <a:lnTo>
                    <a:pt x="40" y="84"/>
                  </a:lnTo>
                  <a:lnTo>
                    <a:pt x="40" y="82"/>
                  </a:lnTo>
                  <a:lnTo>
                    <a:pt x="40" y="82"/>
                  </a:lnTo>
                  <a:lnTo>
                    <a:pt x="42" y="80"/>
                  </a:lnTo>
                  <a:lnTo>
                    <a:pt x="54" y="80"/>
                  </a:lnTo>
                  <a:lnTo>
                    <a:pt x="54" y="80"/>
                  </a:lnTo>
                  <a:lnTo>
                    <a:pt x="56" y="82"/>
                  </a:lnTo>
                  <a:lnTo>
                    <a:pt x="56" y="84"/>
                  </a:lnTo>
                  <a:lnTo>
                    <a:pt x="62" y="84"/>
                  </a:lnTo>
                  <a:lnTo>
                    <a:pt x="62" y="84"/>
                  </a:lnTo>
                  <a:lnTo>
                    <a:pt x="62" y="84"/>
                  </a:lnTo>
                  <a:lnTo>
                    <a:pt x="68" y="82"/>
                  </a:lnTo>
                  <a:lnTo>
                    <a:pt x="76" y="82"/>
                  </a:lnTo>
                  <a:lnTo>
                    <a:pt x="82" y="86"/>
                  </a:lnTo>
                  <a:lnTo>
                    <a:pt x="88" y="90"/>
                  </a:lnTo>
                  <a:lnTo>
                    <a:pt x="100" y="90"/>
                  </a:lnTo>
                  <a:lnTo>
                    <a:pt x="100" y="88"/>
                  </a:lnTo>
                  <a:lnTo>
                    <a:pt x="100" y="88"/>
                  </a:lnTo>
                  <a:lnTo>
                    <a:pt x="102" y="86"/>
                  </a:lnTo>
                  <a:lnTo>
                    <a:pt x="136" y="86"/>
                  </a:lnTo>
                  <a:lnTo>
                    <a:pt x="136" y="86"/>
                  </a:lnTo>
                  <a:lnTo>
                    <a:pt x="138" y="88"/>
                  </a:lnTo>
                  <a:lnTo>
                    <a:pt x="138" y="88"/>
                  </a:lnTo>
                  <a:lnTo>
                    <a:pt x="142" y="88"/>
                  </a:lnTo>
                  <a:lnTo>
                    <a:pt x="142" y="80"/>
                  </a:lnTo>
                  <a:lnTo>
                    <a:pt x="136" y="80"/>
                  </a:lnTo>
                  <a:lnTo>
                    <a:pt x="136" y="80"/>
                  </a:lnTo>
                  <a:lnTo>
                    <a:pt x="134" y="78"/>
                  </a:lnTo>
                  <a:lnTo>
                    <a:pt x="134" y="78"/>
                  </a:lnTo>
                  <a:lnTo>
                    <a:pt x="134" y="78"/>
                  </a:lnTo>
                  <a:lnTo>
                    <a:pt x="134" y="78"/>
                  </a:lnTo>
                  <a:lnTo>
                    <a:pt x="134" y="24"/>
                  </a:lnTo>
                  <a:lnTo>
                    <a:pt x="134" y="24"/>
                  </a:lnTo>
                  <a:lnTo>
                    <a:pt x="134" y="22"/>
                  </a:lnTo>
                  <a:lnTo>
                    <a:pt x="136" y="22"/>
                  </a:lnTo>
                  <a:lnTo>
                    <a:pt x="136" y="22"/>
                  </a:lnTo>
                  <a:lnTo>
                    <a:pt x="136" y="14"/>
                  </a:lnTo>
                  <a:lnTo>
                    <a:pt x="136" y="14"/>
                  </a:lnTo>
                  <a:lnTo>
                    <a:pt x="138" y="6"/>
                  </a:lnTo>
                  <a:lnTo>
                    <a:pt x="142" y="0"/>
                  </a:lnTo>
                  <a:lnTo>
                    <a:pt x="142" y="0"/>
                  </a:lnTo>
                  <a:lnTo>
                    <a:pt x="152" y="4"/>
                  </a:lnTo>
                  <a:lnTo>
                    <a:pt x="160" y="8"/>
                  </a:lnTo>
                  <a:lnTo>
                    <a:pt x="168" y="14"/>
                  </a:lnTo>
                  <a:lnTo>
                    <a:pt x="174" y="22"/>
                  </a:lnTo>
                  <a:lnTo>
                    <a:pt x="182" y="22"/>
                  </a:lnTo>
                  <a:lnTo>
                    <a:pt x="182" y="22"/>
                  </a:lnTo>
                  <a:lnTo>
                    <a:pt x="194" y="24"/>
                  </a:lnTo>
                  <a:lnTo>
                    <a:pt x="202" y="26"/>
                  </a:lnTo>
                  <a:lnTo>
                    <a:pt x="206" y="30"/>
                  </a:lnTo>
                  <a:lnTo>
                    <a:pt x="212" y="34"/>
                  </a:lnTo>
                  <a:lnTo>
                    <a:pt x="212" y="34"/>
                  </a:lnTo>
                  <a:lnTo>
                    <a:pt x="210" y="34"/>
                  </a:lnTo>
                  <a:lnTo>
                    <a:pt x="212" y="58"/>
                  </a:lnTo>
                  <a:lnTo>
                    <a:pt x="212" y="58"/>
                  </a:lnTo>
                  <a:lnTo>
                    <a:pt x="214" y="60"/>
                  </a:lnTo>
                  <a:lnTo>
                    <a:pt x="216" y="60"/>
                  </a:lnTo>
                  <a:lnTo>
                    <a:pt x="216" y="62"/>
                  </a:lnTo>
                  <a:lnTo>
                    <a:pt x="216" y="108"/>
                  </a:lnTo>
                  <a:lnTo>
                    <a:pt x="216" y="108"/>
                  </a:lnTo>
                  <a:lnTo>
                    <a:pt x="214" y="112"/>
                  </a:lnTo>
                  <a:lnTo>
                    <a:pt x="208" y="114"/>
                  </a:lnTo>
                  <a:lnTo>
                    <a:pt x="192" y="114"/>
                  </a:lnTo>
                  <a:lnTo>
                    <a:pt x="192" y="114"/>
                  </a:lnTo>
                  <a:lnTo>
                    <a:pt x="186" y="114"/>
                  </a:lnTo>
                  <a:lnTo>
                    <a:pt x="186" y="114"/>
                  </a:lnTo>
                  <a:lnTo>
                    <a:pt x="182" y="120"/>
                  </a:lnTo>
                  <a:lnTo>
                    <a:pt x="176" y="122"/>
                  </a:lnTo>
                  <a:lnTo>
                    <a:pt x="170" y="122"/>
                  </a:lnTo>
                  <a:lnTo>
                    <a:pt x="164" y="122"/>
                  </a:lnTo>
                  <a:lnTo>
                    <a:pt x="164" y="122"/>
                  </a:lnTo>
                  <a:lnTo>
                    <a:pt x="160" y="118"/>
                  </a:lnTo>
                  <a:lnTo>
                    <a:pt x="158" y="114"/>
                  </a:lnTo>
                  <a:lnTo>
                    <a:pt x="138" y="114"/>
                  </a:lnTo>
                  <a:lnTo>
                    <a:pt x="138" y="114"/>
                  </a:lnTo>
                  <a:lnTo>
                    <a:pt x="136" y="116"/>
                  </a:lnTo>
                  <a:lnTo>
                    <a:pt x="102" y="116"/>
                  </a:lnTo>
                  <a:lnTo>
                    <a:pt x="102" y="116"/>
                  </a:lnTo>
                  <a:lnTo>
                    <a:pt x="100" y="114"/>
                  </a:lnTo>
                  <a:lnTo>
                    <a:pt x="100" y="114"/>
                  </a:lnTo>
                  <a:lnTo>
                    <a:pt x="86" y="114"/>
                  </a:lnTo>
                  <a:lnTo>
                    <a:pt x="86" y="114"/>
                  </a:lnTo>
                  <a:lnTo>
                    <a:pt x="82" y="120"/>
                  </a:lnTo>
                  <a:lnTo>
                    <a:pt x="76" y="122"/>
                  </a:lnTo>
                  <a:lnTo>
                    <a:pt x="70" y="124"/>
                  </a:lnTo>
                  <a:lnTo>
                    <a:pt x="64" y="122"/>
                  </a:lnTo>
                  <a:lnTo>
                    <a:pt x="64" y="122"/>
                  </a:lnTo>
                  <a:lnTo>
                    <a:pt x="58" y="118"/>
                  </a:lnTo>
                  <a:lnTo>
                    <a:pt x="56" y="114"/>
                  </a:lnTo>
                  <a:lnTo>
                    <a:pt x="40" y="114"/>
                  </a:lnTo>
                  <a:lnTo>
                    <a:pt x="40" y="114"/>
                  </a:lnTo>
                  <a:lnTo>
                    <a:pt x="36" y="120"/>
                  </a:lnTo>
                  <a:lnTo>
                    <a:pt x="30" y="122"/>
                  </a:lnTo>
                  <a:lnTo>
                    <a:pt x="24" y="124"/>
                  </a:lnTo>
                  <a:lnTo>
                    <a:pt x="18" y="122"/>
                  </a:lnTo>
                  <a:lnTo>
                    <a:pt x="18" y="122"/>
                  </a:lnTo>
                  <a:lnTo>
                    <a:pt x="14" y="118"/>
                  </a:lnTo>
                  <a:lnTo>
                    <a:pt x="10" y="114"/>
                  </a:lnTo>
                  <a:lnTo>
                    <a:pt x="0" y="114"/>
                  </a:lnTo>
                  <a:lnTo>
                    <a:pt x="0" y="108"/>
                  </a:lnTo>
                  <a:lnTo>
                    <a:pt x="0" y="108"/>
                  </a:lnTo>
                  <a:lnTo>
                    <a:pt x="0" y="102"/>
                  </a:lnTo>
                  <a:lnTo>
                    <a:pt x="2" y="96"/>
                  </a:lnTo>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41" name="Freeform 60"/>
            <p:cNvSpPr>
              <a:spLocks/>
            </p:cNvSpPr>
            <p:nvPr/>
          </p:nvSpPr>
          <p:spPr bwMode="auto">
            <a:xfrm>
              <a:off x="542171" y="6924655"/>
              <a:ext cx="48153" cy="45321"/>
            </a:xfrm>
            <a:custGeom>
              <a:avLst/>
              <a:gdLst>
                <a:gd name="T0" fmla="*/ 16 w 34"/>
                <a:gd name="T1" fmla="*/ 0 h 32"/>
                <a:gd name="T2" fmla="*/ 16 w 34"/>
                <a:gd name="T3" fmla="*/ 0 h 32"/>
                <a:gd name="T4" fmla="*/ 24 w 34"/>
                <a:gd name="T5" fmla="*/ 0 h 32"/>
                <a:gd name="T6" fmla="*/ 28 w 34"/>
                <a:gd name="T7" fmla="*/ 4 h 32"/>
                <a:gd name="T8" fmla="*/ 32 w 34"/>
                <a:gd name="T9" fmla="*/ 8 h 32"/>
                <a:gd name="T10" fmla="*/ 34 w 34"/>
                <a:gd name="T11" fmla="*/ 16 h 32"/>
                <a:gd name="T12" fmla="*/ 34 w 34"/>
                <a:gd name="T13" fmla="*/ 16 h 32"/>
                <a:gd name="T14" fmla="*/ 32 w 34"/>
                <a:gd name="T15" fmla="*/ 22 h 32"/>
                <a:gd name="T16" fmla="*/ 28 w 34"/>
                <a:gd name="T17" fmla="*/ 26 h 32"/>
                <a:gd name="T18" fmla="*/ 24 w 34"/>
                <a:gd name="T19" fmla="*/ 30 h 32"/>
                <a:gd name="T20" fmla="*/ 16 w 34"/>
                <a:gd name="T21" fmla="*/ 32 h 32"/>
                <a:gd name="T22" fmla="*/ 16 w 34"/>
                <a:gd name="T23" fmla="*/ 32 h 32"/>
                <a:gd name="T24" fmla="*/ 10 w 34"/>
                <a:gd name="T25" fmla="*/ 30 h 32"/>
                <a:gd name="T26" fmla="*/ 6 w 34"/>
                <a:gd name="T27" fmla="*/ 26 h 32"/>
                <a:gd name="T28" fmla="*/ 2 w 34"/>
                <a:gd name="T29" fmla="*/ 22 h 32"/>
                <a:gd name="T30" fmla="*/ 0 w 34"/>
                <a:gd name="T31" fmla="*/ 16 h 32"/>
                <a:gd name="T32" fmla="*/ 0 w 34"/>
                <a:gd name="T33" fmla="*/ 16 h 32"/>
                <a:gd name="T34" fmla="*/ 2 w 34"/>
                <a:gd name="T35" fmla="*/ 8 h 32"/>
                <a:gd name="T36" fmla="*/ 6 w 34"/>
                <a:gd name="T37" fmla="*/ 4 h 32"/>
                <a:gd name="T38" fmla="*/ 10 w 34"/>
                <a:gd name="T39" fmla="*/ 0 h 32"/>
                <a:gd name="T40" fmla="*/ 16 w 34"/>
                <a:gd name="T4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2">
                  <a:moveTo>
                    <a:pt x="16" y="0"/>
                  </a:moveTo>
                  <a:lnTo>
                    <a:pt x="16" y="0"/>
                  </a:lnTo>
                  <a:lnTo>
                    <a:pt x="24" y="0"/>
                  </a:lnTo>
                  <a:lnTo>
                    <a:pt x="28" y="4"/>
                  </a:lnTo>
                  <a:lnTo>
                    <a:pt x="32" y="8"/>
                  </a:lnTo>
                  <a:lnTo>
                    <a:pt x="34" y="16"/>
                  </a:lnTo>
                  <a:lnTo>
                    <a:pt x="34" y="16"/>
                  </a:lnTo>
                  <a:lnTo>
                    <a:pt x="32" y="22"/>
                  </a:lnTo>
                  <a:lnTo>
                    <a:pt x="28" y="26"/>
                  </a:lnTo>
                  <a:lnTo>
                    <a:pt x="24" y="30"/>
                  </a:lnTo>
                  <a:lnTo>
                    <a:pt x="16" y="32"/>
                  </a:lnTo>
                  <a:lnTo>
                    <a:pt x="16" y="32"/>
                  </a:lnTo>
                  <a:lnTo>
                    <a:pt x="10" y="30"/>
                  </a:lnTo>
                  <a:lnTo>
                    <a:pt x="6" y="26"/>
                  </a:lnTo>
                  <a:lnTo>
                    <a:pt x="2" y="22"/>
                  </a:lnTo>
                  <a:lnTo>
                    <a:pt x="0" y="16"/>
                  </a:lnTo>
                  <a:lnTo>
                    <a:pt x="0" y="16"/>
                  </a:lnTo>
                  <a:lnTo>
                    <a:pt x="2" y="8"/>
                  </a:lnTo>
                  <a:lnTo>
                    <a:pt x="6" y="4"/>
                  </a:lnTo>
                  <a:lnTo>
                    <a:pt x="10" y="0"/>
                  </a:lnTo>
                  <a:lnTo>
                    <a:pt x="16" y="0"/>
                  </a:lnTo>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42" name="Freeform 61"/>
            <p:cNvSpPr>
              <a:spLocks/>
            </p:cNvSpPr>
            <p:nvPr/>
          </p:nvSpPr>
          <p:spPr bwMode="auto">
            <a:xfrm>
              <a:off x="652640" y="6924655"/>
              <a:ext cx="45321" cy="45321"/>
            </a:xfrm>
            <a:custGeom>
              <a:avLst/>
              <a:gdLst>
                <a:gd name="T0" fmla="*/ 16 w 32"/>
                <a:gd name="T1" fmla="*/ 0 h 32"/>
                <a:gd name="T2" fmla="*/ 16 w 32"/>
                <a:gd name="T3" fmla="*/ 0 h 32"/>
                <a:gd name="T4" fmla="*/ 22 w 32"/>
                <a:gd name="T5" fmla="*/ 0 h 32"/>
                <a:gd name="T6" fmla="*/ 26 w 32"/>
                <a:gd name="T7" fmla="*/ 4 h 32"/>
                <a:gd name="T8" fmla="*/ 30 w 32"/>
                <a:gd name="T9" fmla="*/ 8 h 32"/>
                <a:gd name="T10" fmla="*/ 32 w 32"/>
                <a:gd name="T11" fmla="*/ 16 h 32"/>
                <a:gd name="T12" fmla="*/ 32 w 32"/>
                <a:gd name="T13" fmla="*/ 16 h 32"/>
                <a:gd name="T14" fmla="*/ 30 w 32"/>
                <a:gd name="T15" fmla="*/ 22 h 32"/>
                <a:gd name="T16" fmla="*/ 26 w 32"/>
                <a:gd name="T17" fmla="*/ 26 h 32"/>
                <a:gd name="T18" fmla="*/ 22 w 32"/>
                <a:gd name="T19" fmla="*/ 30 h 32"/>
                <a:gd name="T20" fmla="*/ 16 w 32"/>
                <a:gd name="T21" fmla="*/ 32 h 32"/>
                <a:gd name="T22" fmla="*/ 16 w 32"/>
                <a:gd name="T23" fmla="*/ 32 h 32"/>
                <a:gd name="T24" fmla="*/ 10 w 32"/>
                <a:gd name="T25" fmla="*/ 30 h 32"/>
                <a:gd name="T26" fmla="*/ 4 w 32"/>
                <a:gd name="T27" fmla="*/ 26 h 32"/>
                <a:gd name="T28" fmla="*/ 0 w 32"/>
                <a:gd name="T29" fmla="*/ 22 h 32"/>
                <a:gd name="T30" fmla="*/ 0 w 32"/>
                <a:gd name="T31" fmla="*/ 16 h 32"/>
                <a:gd name="T32" fmla="*/ 0 w 32"/>
                <a:gd name="T33" fmla="*/ 16 h 32"/>
                <a:gd name="T34" fmla="*/ 0 w 32"/>
                <a:gd name="T35" fmla="*/ 8 h 32"/>
                <a:gd name="T36" fmla="*/ 4 w 32"/>
                <a:gd name="T37" fmla="*/ 4 h 32"/>
                <a:gd name="T38" fmla="*/ 10 w 32"/>
                <a:gd name="T39" fmla="*/ 0 h 32"/>
                <a:gd name="T40" fmla="*/ 16 w 32"/>
                <a:gd name="T4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16" y="0"/>
                  </a:moveTo>
                  <a:lnTo>
                    <a:pt x="16" y="0"/>
                  </a:lnTo>
                  <a:lnTo>
                    <a:pt x="22" y="0"/>
                  </a:lnTo>
                  <a:lnTo>
                    <a:pt x="26" y="4"/>
                  </a:lnTo>
                  <a:lnTo>
                    <a:pt x="30" y="8"/>
                  </a:lnTo>
                  <a:lnTo>
                    <a:pt x="32" y="16"/>
                  </a:lnTo>
                  <a:lnTo>
                    <a:pt x="32" y="16"/>
                  </a:lnTo>
                  <a:lnTo>
                    <a:pt x="30" y="22"/>
                  </a:lnTo>
                  <a:lnTo>
                    <a:pt x="26" y="26"/>
                  </a:lnTo>
                  <a:lnTo>
                    <a:pt x="22" y="30"/>
                  </a:lnTo>
                  <a:lnTo>
                    <a:pt x="16" y="32"/>
                  </a:lnTo>
                  <a:lnTo>
                    <a:pt x="16" y="32"/>
                  </a:lnTo>
                  <a:lnTo>
                    <a:pt x="10" y="30"/>
                  </a:lnTo>
                  <a:lnTo>
                    <a:pt x="4" y="26"/>
                  </a:lnTo>
                  <a:lnTo>
                    <a:pt x="0" y="22"/>
                  </a:lnTo>
                  <a:lnTo>
                    <a:pt x="0" y="16"/>
                  </a:lnTo>
                  <a:lnTo>
                    <a:pt x="0" y="16"/>
                  </a:lnTo>
                  <a:lnTo>
                    <a:pt x="0" y="8"/>
                  </a:lnTo>
                  <a:lnTo>
                    <a:pt x="4" y="4"/>
                  </a:lnTo>
                  <a:lnTo>
                    <a:pt x="10" y="0"/>
                  </a:lnTo>
                  <a:lnTo>
                    <a:pt x="16" y="0"/>
                  </a:lnTo>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43" name="Freeform 62"/>
            <p:cNvSpPr>
              <a:spLocks/>
            </p:cNvSpPr>
            <p:nvPr/>
          </p:nvSpPr>
          <p:spPr bwMode="auto">
            <a:xfrm>
              <a:off x="598822" y="6924655"/>
              <a:ext cx="45321" cy="45321"/>
            </a:xfrm>
            <a:custGeom>
              <a:avLst/>
              <a:gdLst>
                <a:gd name="T0" fmla="*/ 16 w 32"/>
                <a:gd name="T1" fmla="*/ 0 h 32"/>
                <a:gd name="T2" fmla="*/ 16 w 32"/>
                <a:gd name="T3" fmla="*/ 0 h 32"/>
                <a:gd name="T4" fmla="*/ 22 w 32"/>
                <a:gd name="T5" fmla="*/ 0 h 32"/>
                <a:gd name="T6" fmla="*/ 28 w 32"/>
                <a:gd name="T7" fmla="*/ 4 h 32"/>
                <a:gd name="T8" fmla="*/ 30 w 32"/>
                <a:gd name="T9" fmla="*/ 8 h 32"/>
                <a:gd name="T10" fmla="*/ 32 w 32"/>
                <a:gd name="T11" fmla="*/ 16 h 32"/>
                <a:gd name="T12" fmla="*/ 32 w 32"/>
                <a:gd name="T13" fmla="*/ 16 h 32"/>
                <a:gd name="T14" fmla="*/ 30 w 32"/>
                <a:gd name="T15" fmla="*/ 22 h 32"/>
                <a:gd name="T16" fmla="*/ 28 w 32"/>
                <a:gd name="T17" fmla="*/ 26 h 32"/>
                <a:gd name="T18" fmla="*/ 22 w 32"/>
                <a:gd name="T19" fmla="*/ 30 h 32"/>
                <a:gd name="T20" fmla="*/ 16 w 32"/>
                <a:gd name="T21" fmla="*/ 32 h 32"/>
                <a:gd name="T22" fmla="*/ 16 w 32"/>
                <a:gd name="T23" fmla="*/ 32 h 32"/>
                <a:gd name="T24" fmla="*/ 10 w 32"/>
                <a:gd name="T25" fmla="*/ 30 h 32"/>
                <a:gd name="T26" fmla="*/ 4 w 32"/>
                <a:gd name="T27" fmla="*/ 26 h 32"/>
                <a:gd name="T28" fmla="*/ 0 w 32"/>
                <a:gd name="T29" fmla="*/ 22 h 32"/>
                <a:gd name="T30" fmla="*/ 0 w 32"/>
                <a:gd name="T31" fmla="*/ 16 h 32"/>
                <a:gd name="T32" fmla="*/ 0 w 32"/>
                <a:gd name="T33" fmla="*/ 16 h 32"/>
                <a:gd name="T34" fmla="*/ 0 w 32"/>
                <a:gd name="T35" fmla="*/ 8 h 32"/>
                <a:gd name="T36" fmla="*/ 4 w 32"/>
                <a:gd name="T37" fmla="*/ 4 h 32"/>
                <a:gd name="T38" fmla="*/ 10 w 32"/>
                <a:gd name="T39" fmla="*/ 0 h 32"/>
                <a:gd name="T40" fmla="*/ 16 w 32"/>
                <a:gd name="T4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16" y="0"/>
                  </a:moveTo>
                  <a:lnTo>
                    <a:pt x="16" y="0"/>
                  </a:lnTo>
                  <a:lnTo>
                    <a:pt x="22" y="0"/>
                  </a:lnTo>
                  <a:lnTo>
                    <a:pt x="28" y="4"/>
                  </a:lnTo>
                  <a:lnTo>
                    <a:pt x="30" y="8"/>
                  </a:lnTo>
                  <a:lnTo>
                    <a:pt x="32" y="16"/>
                  </a:lnTo>
                  <a:lnTo>
                    <a:pt x="32" y="16"/>
                  </a:lnTo>
                  <a:lnTo>
                    <a:pt x="30" y="22"/>
                  </a:lnTo>
                  <a:lnTo>
                    <a:pt x="28" y="26"/>
                  </a:lnTo>
                  <a:lnTo>
                    <a:pt x="22" y="30"/>
                  </a:lnTo>
                  <a:lnTo>
                    <a:pt x="16" y="32"/>
                  </a:lnTo>
                  <a:lnTo>
                    <a:pt x="16" y="32"/>
                  </a:lnTo>
                  <a:lnTo>
                    <a:pt x="10" y="30"/>
                  </a:lnTo>
                  <a:lnTo>
                    <a:pt x="4" y="26"/>
                  </a:lnTo>
                  <a:lnTo>
                    <a:pt x="0" y="22"/>
                  </a:lnTo>
                  <a:lnTo>
                    <a:pt x="0" y="16"/>
                  </a:lnTo>
                  <a:lnTo>
                    <a:pt x="0" y="16"/>
                  </a:lnTo>
                  <a:lnTo>
                    <a:pt x="0" y="8"/>
                  </a:lnTo>
                  <a:lnTo>
                    <a:pt x="4" y="4"/>
                  </a:lnTo>
                  <a:lnTo>
                    <a:pt x="10" y="0"/>
                  </a:lnTo>
                  <a:lnTo>
                    <a:pt x="16" y="0"/>
                  </a:lnTo>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44" name="Freeform 63"/>
            <p:cNvSpPr>
              <a:spLocks/>
            </p:cNvSpPr>
            <p:nvPr/>
          </p:nvSpPr>
          <p:spPr bwMode="auto">
            <a:xfrm>
              <a:off x="528008" y="6904827"/>
              <a:ext cx="271925" cy="53818"/>
            </a:xfrm>
            <a:custGeom>
              <a:avLst/>
              <a:gdLst>
                <a:gd name="T0" fmla="*/ 6 w 192"/>
                <a:gd name="T1" fmla="*/ 0 h 38"/>
                <a:gd name="T2" fmla="*/ 126 w 192"/>
                <a:gd name="T3" fmla="*/ 0 h 38"/>
                <a:gd name="T4" fmla="*/ 126 w 192"/>
                <a:gd name="T5" fmla="*/ 0 h 38"/>
                <a:gd name="T6" fmla="*/ 192 w 192"/>
                <a:gd name="T7" fmla="*/ 0 h 38"/>
                <a:gd name="T8" fmla="*/ 192 w 192"/>
                <a:gd name="T9" fmla="*/ 38 h 38"/>
                <a:gd name="T10" fmla="*/ 126 w 192"/>
                <a:gd name="T11" fmla="*/ 38 h 38"/>
                <a:gd name="T12" fmla="*/ 126 w 192"/>
                <a:gd name="T13" fmla="*/ 10 h 38"/>
                <a:gd name="T14" fmla="*/ 6 w 192"/>
                <a:gd name="T15" fmla="*/ 10 h 38"/>
                <a:gd name="T16" fmla="*/ 6 w 192"/>
                <a:gd name="T17" fmla="*/ 32 h 38"/>
                <a:gd name="T18" fmla="*/ 0 w 192"/>
                <a:gd name="T19" fmla="*/ 32 h 38"/>
                <a:gd name="T20" fmla="*/ 0 w 192"/>
                <a:gd name="T21" fmla="*/ 0 h 38"/>
                <a:gd name="T22" fmla="*/ 6 w 192"/>
                <a:gd name="T23" fmla="*/ 0 h 38"/>
                <a:gd name="T24" fmla="*/ 6 w 192"/>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38">
                  <a:moveTo>
                    <a:pt x="6" y="0"/>
                  </a:moveTo>
                  <a:lnTo>
                    <a:pt x="126" y="0"/>
                  </a:lnTo>
                  <a:lnTo>
                    <a:pt x="126" y="0"/>
                  </a:lnTo>
                  <a:lnTo>
                    <a:pt x="192" y="0"/>
                  </a:lnTo>
                  <a:lnTo>
                    <a:pt x="192" y="38"/>
                  </a:lnTo>
                  <a:lnTo>
                    <a:pt x="126" y="38"/>
                  </a:lnTo>
                  <a:lnTo>
                    <a:pt x="126" y="10"/>
                  </a:lnTo>
                  <a:lnTo>
                    <a:pt x="6" y="10"/>
                  </a:lnTo>
                  <a:lnTo>
                    <a:pt x="6" y="32"/>
                  </a:lnTo>
                  <a:lnTo>
                    <a:pt x="0" y="32"/>
                  </a:lnTo>
                  <a:lnTo>
                    <a:pt x="0" y="0"/>
                  </a:lnTo>
                  <a:lnTo>
                    <a:pt x="6" y="0"/>
                  </a:lnTo>
                  <a:lnTo>
                    <a:pt x="6"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46" name="Freeform 64"/>
            <p:cNvSpPr>
              <a:spLocks/>
            </p:cNvSpPr>
            <p:nvPr/>
          </p:nvSpPr>
          <p:spPr bwMode="auto">
            <a:xfrm>
              <a:off x="511013" y="6794358"/>
              <a:ext cx="475868" cy="104804"/>
            </a:xfrm>
            <a:custGeom>
              <a:avLst/>
              <a:gdLst>
                <a:gd name="T0" fmla="*/ 12 w 336"/>
                <a:gd name="T1" fmla="*/ 74 h 74"/>
                <a:gd name="T2" fmla="*/ 12 w 336"/>
                <a:gd name="T3" fmla="*/ 74 h 74"/>
                <a:gd name="T4" fmla="*/ 8 w 336"/>
                <a:gd name="T5" fmla="*/ 66 h 74"/>
                <a:gd name="T6" fmla="*/ 4 w 336"/>
                <a:gd name="T7" fmla="*/ 56 h 74"/>
                <a:gd name="T8" fmla="*/ 2 w 336"/>
                <a:gd name="T9" fmla="*/ 48 h 74"/>
                <a:gd name="T10" fmla="*/ 0 w 336"/>
                <a:gd name="T11" fmla="*/ 38 h 74"/>
                <a:gd name="T12" fmla="*/ 0 w 336"/>
                <a:gd name="T13" fmla="*/ 38 h 74"/>
                <a:gd name="T14" fmla="*/ 2 w 336"/>
                <a:gd name="T15" fmla="*/ 28 h 74"/>
                <a:gd name="T16" fmla="*/ 4 w 336"/>
                <a:gd name="T17" fmla="*/ 18 h 74"/>
                <a:gd name="T18" fmla="*/ 8 w 336"/>
                <a:gd name="T19" fmla="*/ 10 h 74"/>
                <a:gd name="T20" fmla="*/ 12 w 336"/>
                <a:gd name="T21" fmla="*/ 0 h 74"/>
                <a:gd name="T22" fmla="*/ 324 w 336"/>
                <a:gd name="T23" fmla="*/ 0 h 74"/>
                <a:gd name="T24" fmla="*/ 324 w 336"/>
                <a:gd name="T25" fmla="*/ 0 h 74"/>
                <a:gd name="T26" fmla="*/ 330 w 336"/>
                <a:gd name="T27" fmla="*/ 10 h 74"/>
                <a:gd name="T28" fmla="*/ 334 w 336"/>
                <a:gd name="T29" fmla="*/ 18 h 74"/>
                <a:gd name="T30" fmla="*/ 336 w 336"/>
                <a:gd name="T31" fmla="*/ 28 h 74"/>
                <a:gd name="T32" fmla="*/ 336 w 336"/>
                <a:gd name="T33" fmla="*/ 38 h 74"/>
                <a:gd name="T34" fmla="*/ 336 w 336"/>
                <a:gd name="T35" fmla="*/ 38 h 74"/>
                <a:gd name="T36" fmla="*/ 336 w 336"/>
                <a:gd name="T37" fmla="*/ 48 h 74"/>
                <a:gd name="T38" fmla="*/ 334 w 336"/>
                <a:gd name="T39" fmla="*/ 56 h 74"/>
                <a:gd name="T40" fmla="*/ 330 w 336"/>
                <a:gd name="T41" fmla="*/ 66 h 74"/>
                <a:gd name="T42" fmla="*/ 324 w 336"/>
                <a:gd name="T43" fmla="*/ 74 h 74"/>
                <a:gd name="T44" fmla="*/ 12 w 336"/>
                <a:gd name="T45" fmla="*/ 74 h 74"/>
                <a:gd name="T46" fmla="*/ 12 w 336"/>
                <a:gd name="T4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6" h="74">
                  <a:moveTo>
                    <a:pt x="12" y="74"/>
                  </a:moveTo>
                  <a:lnTo>
                    <a:pt x="12" y="74"/>
                  </a:lnTo>
                  <a:lnTo>
                    <a:pt x="8" y="66"/>
                  </a:lnTo>
                  <a:lnTo>
                    <a:pt x="4" y="56"/>
                  </a:lnTo>
                  <a:lnTo>
                    <a:pt x="2" y="48"/>
                  </a:lnTo>
                  <a:lnTo>
                    <a:pt x="0" y="38"/>
                  </a:lnTo>
                  <a:lnTo>
                    <a:pt x="0" y="38"/>
                  </a:lnTo>
                  <a:lnTo>
                    <a:pt x="2" y="28"/>
                  </a:lnTo>
                  <a:lnTo>
                    <a:pt x="4" y="18"/>
                  </a:lnTo>
                  <a:lnTo>
                    <a:pt x="8" y="10"/>
                  </a:lnTo>
                  <a:lnTo>
                    <a:pt x="12" y="0"/>
                  </a:lnTo>
                  <a:lnTo>
                    <a:pt x="324" y="0"/>
                  </a:lnTo>
                  <a:lnTo>
                    <a:pt x="324" y="0"/>
                  </a:lnTo>
                  <a:lnTo>
                    <a:pt x="330" y="10"/>
                  </a:lnTo>
                  <a:lnTo>
                    <a:pt x="334" y="18"/>
                  </a:lnTo>
                  <a:lnTo>
                    <a:pt x="336" y="28"/>
                  </a:lnTo>
                  <a:lnTo>
                    <a:pt x="336" y="38"/>
                  </a:lnTo>
                  <a:lnTo>
                    <a:pt x="336" y="38"/>
                  </a:lnTo>
                  <a:lnTo>
                    <a:pt x="336" y="48"/>
                  </a:lnTo>
                  <a:lnTo>
                    <a:pt x="334" y="56"/>
                  </a:lnTo>
                  <a:lnTo>
                    <a:pt x="330" y="66"/>
                  </a:lnTo>
                  <a:lnTo>
                    <a:pt x="324" y="74"/>
                  </a:lnTo>
                  <a:lnTo>
                    <a:pt x="12" y="74"/>
                  </a:lnTo>
                  <a:lnTo>
                    <a:pt x="12" y="74"/>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47" name="Rectangle 65"/>
            <p:cNvSpPr>
              <a:spLocks noChangeArrowheads="1"/>
            </p:cNvSpPr>
            <p:nvPr/>
          </p:nvSpPr>
          <p:spPr bwMode="auto">
            <a:xfrm>
              <a:off x="536506" y="6783028"/>
              <a:ext cx="419217" cy="8498"/>
            </a:xfrm>
            <a:prstGeom prst="rect">
              <a:avLst/>
            </a:prstGeom>
            <a:solidFill>
              <a:schemeClr val="accent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750" dirty="0"/>
            </a:p>
          </p:txBody>
        </p:sp>
        <p:sp>
          <p:nvSpPr>
            <p:cNvPr id="173" name="TextBox 172"/>
            <p:cNvSpPr txBox="1"/>
            <p:nvPr/>
          </p:nvSpPr>
          <p:spPr bwMode="auto">
            <a:xfrm>
              <a:off x="513309" y="7119268"/>
              <a:ext cx="1016000" cy="369331"/>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Supply and distribution</a:t>
              </a:r>
              <a:endParaRPr lang="en-US" sz="750" dirty="0">
                <a:solidFill>
                  <a:srgbClr val="404040"/>
                </a:solidFill>
              </a:endParaRPr>
            </a:p>
          </p:txBody>
        </p:sp>
      </p:grpSp>
      <p:cxnSp>
        <p:nvCxnSpPr>
          <p:cNvPr id="145" name="Straight Connector 144"/>
          <p:cNvCxnSpPr/>
          <p:nvPr/>
        </p:nvCxnSpPr>
        <p:spPr>
          <a:xfrm>
            <a:off x="5496196" y="3509399"/>
            <a:ext cx="3263610" cy="0"/>
          </a:xfrm>
          <a:prstGeom prst="line">
            <a:avLst/>
          </a:prstGeom>
          <a:grpFill/>
          <a:ln w="9525"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6109436" y="3223648"/>
            <a:ext cx="285750" cy="2857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1" name="TextBox 160"/>
          <p:cNvSpPr txBox="1"/>
          <p:nvPr/>
        </p:nvSpPr>
        <p:spPr bwMode="auto">
          <a:xfrm>
            <a:off x="6109436" y="3253839"/>
            <a:ext cx="285750" cy="225366"/>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algn="ctr" defTabSz="268281">
              <a:buClr>
                <a:srgbClr val="DD1D21"/>
              </a:buClr>
              <a:buSzPct val="85000"/>
            </a:pPr>
            <a:r>
              <a:rPr lang="en-US" sz="938">
                <a:solidFill>
                  <a:srgbClr val="FFFFFF"/>
                </a:solidFill>
                <a:latin typeface="Futura Bold"/>
                <a:cs typeface="Futura Light"/>
              </a:rPr>
              <a:t>02</a:t>
            </a:r>
            <a:endParaRPr lang="en-US" sz="938" dirty="0">
              <a:solidFill>
                <a:srgbClr val="FFFFFF"/>
              </a:solidFill>
              <a:latin typeface="Futura Light"/>
              <a:cs typeface="Futura Light"/>
            </a:endParaRPr>
          </a:p>
        </p:txBody>
      </p:sp>
      <p:sp>
        <p:nvSpPr>
          <p:cNvPr id="176" name="TextBox 175"/>
          <p:cNvSpPr txBox="1"/>
          <p:nvPr/>
        </p:nvSpPr>
        <p:spPr bwMode="auto">
          <a:xfrm>
            <a:off x="6472600" y="3223647"/>
            <a:ext cx="2289230" cy="285750"/>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defTabSz="268281">
              <a:buClr>
                <a:srgbClr val="DD1D21"/>
              </a:buClr>
              <a:buSzPct val="85000"/>
            </a:pPr>
            <a:r>
              <a:rPr lang="en-US" sz="938">
                <a:solidFill>
                  <a:srgbClr val="404040"/>
                </a:solidFill>
                <a:latin typeface="Futura Bold"/>
                <a:cs typeface="Futura Light"/>
              </a:rPr>
              <a:t>Development and extraction</a:t>
            </a:r>
            <a:endParaRPr lang="en-US" sz="938" dirty="0">
              <a:solidFill>
                <a:srgbClr val="404040"/>
              </a:solidFill>
              <a:latin typeface="Futura Bold"/>
              <a:cs typeface="Futura Light"/>
            </a:endParaRPr>
          </a:p>
        </p:txBody>
      </p:sp>
      <p:grpSp>
        <p:nvGrpSpPr>
          <p:cNvPr id="38" name="Group 37"/>
          <p:cNvGrpSpPr/>
          <p:nvPr/>
        </p:nvGrpSpPr>
        <p:grpSpPr>
          <a:xfrm>
            <a:off x="6116728" y="3592115"/>
            <a:ext cx="2729858" cy="591621"/>
            <a:chOff x="8064996" y="1963944"/>
            <a:chExt cx="3639810" cy="788828"/>
          </a:xfrm>
        </p:grpSpPr>
        <p:grpSp>
          <p:nvGrpSpPr>
            <p:cNvPr id="184" name="Group 183"/>
            <p:cNvGrpSpPr>
              <a:grpSpLocks noChangeAspect="1"/>
            </p:cNvGrpSpPr>
            <p:nvPr/>
          </p:nvGrpSpPr>
          <p:grpSpPr>
            <a:xfrm>
              <a:off x="10688806" y="2019149"/>
              <a:ext cx="444238" cy="244836"/>
              <a:chOff x="8151813" y="1724025"/>
              <a:chExt cx="558800" cy="307975"/>
            </a:xfrm>
            <a:solidFill>
              <a:schemeClr val="accent6"/>
            </a:solidFill>
          </p:grpSpPr>
          <p:sp>
            <p:nvSpPr>
              <p:cNvPr id="200" name="Freeform 18"/>
              <p:cNvSpPr>
                <a:spLocks/>
              </p:cNvSpPr>
              <p:nvPr/>
            </p:nvSpPr>
            <p:spPr bwMode="auto">
              <a:xfrm>
                <a:off x="8151813" y="1724025"/>
                <a:ext cx="558800" cy="111125"/>
              </a:xfrm>
              <a:custGeom>
                <a:avLst/>
                <a:gdLst>
                  <a:gd name="T0" fmla="*/ 222 w 352"/>
                  <a:gd name="T1" fmla="*/ 70 h 70"/>
                  <a:gd name="T2" fmla="*/ 226 w 352"/>
                  <a:gd name="T3" fmla="*/ 70 h 70"/>
                  <a:gd name="T4" fmla="*/ 226 w 352"/>
                  <a:gd name="T5" fmla="*/ 70 h 70"/>
                  <a:gd name="T6" fmla="*/ 228 w 352"/>
                  <a:gd name="T7" fmla="*/ 62 h 70"/>
                  <a:gd name="T8" fmla="*/ 232 w 352"/>
                  <a:gd name="T9" fmla="*/ 54 h 70"/>
                  <a:gd name="T10" fmla="*/ 238 w 352"/>
                  <a:gd name="T11" fmla="*/ 44 h 70"/>
                  <a:gd name="T12" fmla="*/ 246 w 352"/>
                  <a:gd name="T13" fmla="*/ 34 h 70"/>
                  <a:gd name="T14" fmla="*/ 258 w 352"/>
                  <a:gd name="T15" fmla="*/ 26 h 70"/>
                  <a:gd name="T16" fmla="*/ 272 w 352"/>
                  <a:gd name="T17" fmla="*/ 20 h 70"/>
                  <a:gd name="T18" fmla="*/ 280 w 352"/>
                  <a:gd name="T19" fmla="*/ 18 h 70"/>
                  <a:gd name="T20" fmla="*/ 290 w 352"/>
                  <a:gd name="T21" fmla="*/ 18 h 70"/>
                  <a:gd name="T22" fmla="*/ 348 w 352"/>
                  <a:gd name="T23" fmla="*/ 18 h 70"/>
                  <a:gd name="T24" fmla="*/ 348 w 352"/>
                  <a:gd name="T25" fmla="*/ 18 h 70"/>
                  <a:gd name="T26" fmla="*/ 350 w 352"/>
                  <a:gd name="T27" fmla="*/ 16 h 70"/>
                  <a:gd name="T28" fmla="*/ 352 w 352"/>
                  <a:gd name="T29" fmla="*/ 10 h 70"/>
                  <a:gd name="T30" fmla="*/ 352 w 352"/>
                  <a:gd name="T31" fmla="*/ 10 h 70"/>
                  <a:gd name="T32" fmla="*/ 350 w 352"/>
                  <a:gd name="T33" fmla="*/ 2 h 70"/>
                  <a:gd name="T34" fmla="*/ 348 w 352"/>
                  <a:gd name="T35" fmla="*/ 0 h 70"/>
                  <a:gd name="T36" fmla="*/ 72 w 352"/>
                  <a:gd name="T37" fmla="*/ 0 h 70"/>
                  <a:gd name="T38" fmla="*/ 22 w 352"/>
                  <a:gd name="T39" fmla="*/ 48 h 70"/>
                  <a:gd name="T40" fmla="*/ 2 w 352"/>
                  <a:gd name="T41" fmla="*/ 70 h 70"/>
                  <a:gd name="T42" fmla="*/ 2 w 352"/>
                  <a:gd name="T43" fmla="*/ 70 h 70"/>
                  <a:gd name="T44" fmla="*/ 0 w 352"/>
                  <a:gd name="T45" fmla="*/ 70 h 70"/>
                  <a:gd name="T46" fmla="*/ 2 w 352"/>
                  <a:gd name="T47" fmla="*/ 70 h 70"/>
                  <a:gd name="T48" fmla="*/ 222 w 352"/>
                  <a:gd name="T49" fmla="*/ 70 h 70"/>
                  <a:gd name="T50" fmla="*/ 222 w 352"/>
                  <a:gd name="T5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70">
                    <a:moveTo>
                      <a:pt x="222" y="70"/>
                    </a:moveTo>
                    <a:lnTo>
                      <a:pt x="226" y="70"/>
                    </a:lnTo>
                    <a:lnTo>
                      <a:pt x="226" y="70"/>
                    </a:lnTo>
                    <a:lnTo>
                      <a:pt x="228" y="62"/>
                    </a:lnTo>
                    <a:lnTo>
                      <a:pt x="232" y="54"/>
                    </a:lnTo>
                    <a:lnTo>
                      <a:pt x="238" y="44"/>
                    </a:lnTo>
                    <a:lnTo>
                      <a:pt x="246" y="34"/>
                    </a:lnTo>
                    <a:lnTo>
                      <a:pt x="258" y="26"/>
                    </a:lnTo>
                    <a:lnTo>
                      <a:pt x="272" y="20"/>
                    </a:lnTo>
                    <a:lnTo>
                      <a:pt x="280" y="18"/>
                    </a:lnTo>
                    <a:lnTo>
                      <a:pt x="290" y="18"/>
                    </a:lnTo>
                    <a:lnTo>
                      <a:pt x="348" y="18"/>
                    </a:lnTo>
                    <a:lnTo>
                      <a:pt x="348" y="18"/>
                    </a:lnTo>
                    <a:lnTo>
                      <a:pt x="350" y="16"/>
                    </a:lnTo>
                    <a:lnTo>
                      <a:pt x="352" y="10"/>
                    </a:lnTo>
                    <a:lnTo>
                      <a:pt x="352" y="10"/>
                    </a:lnTo>
                    <a:lnTo>
                      <a:pt x="350" y="2"/>
                    </a:lnTo>
                    <a:lnTo>
                      <a:pt x="348" y="0"/>
                    </a:lnTo>
                    <a:lnTo>
                      <a:pt x="72" y="0"/>
                    </a:lnTo>
                    <a:lnTo>
                      <a:pt x="22" y="48"/>
                    </a:lnTo>
                    <a:lnTo>
                      <a:pt x="2" y="70"/>
                    </a:lnTo>
                    <a:lnTo>
                      <a:pt x="2" y="70"/>
                    </a:lnTo>
                    <a:lnTo>
                      <a:pt x="0" y="70"/>
                    </a:lnTo>
                    <a:lnTo>
                      <a:pt x="2" y="70"/>
                    </a:lnTo>
                    <a:lnTo>
                      <a:pt x="222" y="70"/>
                    </a:lnTo>
                    <a:lnTo>
                      <a:pt x="222"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201" name="Freeform 19"/>
              <p:cNvSpPr>
                <a:spLocks/>
              </p:cNvSpPr>
              <p:nvPr/>
            </p:nvSpPr>
            <p:spPr bwMode="auto">
              <a:xfrm>
                <a:off x="8224838" y="1784351"/>
                <a:ext cx="485775" cy="215900"/>
              </a:xfrm>
              <a:custGeom>
                <a:avLst/>
                <a:gdLst>
                  <a:gd name="T0" fmla="*/ 300 w 306"/>
                  <a:gd name="T1" fmla="*/ 14 h 136"/>
                  <a:gd name="T2" fmla="*/ 300 w 306"/>
                  <a:gd name="T3" fmla="*/ 14 h 136"/>
                  <a:gd name="T4" fmla="*/ 298 w 306"/>
                  <a:gd name="T5" fmla="*/ 12 h 136"/>
                  <a:gd name="T6" fmla="*/ 298 w 306"/>
                  <a:gd name="T7" fmla="*/ 12 h 136"/>
                  <a:gd name="T8" fmla="*/ 298 w 306"/>
                  <a:gd name="T9" fmla="*/ 10 h 136"/>
                  <a:gd name="T10" fmla="*/ 298 w 306"/>
                  <a:gd name="T11" fmla="*/ 10 h 136"/>
                  <a:gd name="T12" fmla="*/ 294 w 306"/>
                  <a:gd name="T13" fmla="*/ 8 h 136"/>
                  <a:gd name="T14" fmla="*/ 294 w 306"/>
                  <a:gd name="T15" fmla="*/ 8 h 136"/>
                  <a:gd name="T16" fmla="*/ 286 w 306"/>
                  <a:gd name="T17" fmla="*/ 6 h 136"/>
                  <a:gd name="T18" fmla="*/ 250 w 306"/>
                  <a:gd name="T19" fmla="*/ 6 h 136"/>
                  <a:gd name="T20" fmla="*/ 250 w 306"/>
                  <a:gd name="T21" fmla="*/ 6 h 136"/>
                  <a:gd name="T22" fmla="*/ 246 w 306"/>
                  <a:gd name="T23" fmla="*/ 2 h 136"/>
                  <a:gd name="T24" fmla="*/ 242 w 306"/>
                  <a:gd name="T25" fmla="*/ 0 h 136"/>
                  <a:gd name="T26" fmla="*/ 216 w 306"/>
                  <a:gd name="T27" fmla="*/ 0 h 136"/>
                  <a:gd name="T28" fmla="*/ 216 w 306"/>
                  <a:gd name="T29" fmla="*/ 0 h 136"/>
                  <a:gd name="T30" fmla="*/ 212 w 306"/>
                  <a:gd name="T31" fmla="*/ 2 h 136"/>
                  <a:gd name="T32" fmla="*/ 208 w 306"/>
                  <a:gd name="T33" fmla="*/ 4 h 136"/>
                  <a:gd name="T34" fmla="*/ 206 w 306"/>
                  <a:gd name="T35" fmla="*/ 6 h 136"/>
                  <a:gd name="T36" fmla="*/ 206 w 306"/>
                  <a:gd name="T37" fmla="*/ 10 h 136"/>
                  <a:gd name="T38" fmla="*/ 206 w 306"/>
                  <a:gd name="T39" fmla="*/ 26 h 136"/>
                  <a:gd name="T40" fmla="*/ 186 w 306"/>
                  <a:gd name="T41" fmla="*/ 26 h 136"/>
                  <a:gd name="T42" fmla="*/ 186 w 306"/>
                  <a:gd name="T43" fmla="*/ 36 h 136"/>
                  <a:gd name="T44" fmla="*/ 0 w 306"/>
                  <a:gd name="T45" fmla="*/ 36 h 136"/>
                  <a:gd name="T46" fmla="*/ 0 w 306"/>
                  <a:gd name="T47" fmla="*/ 42 h 136"/>
                  <a:gd name="T48" fmla="*/ 28 w 306"/>
                  <a:gd name="T49" fmla="*/ 50 h 136"/>
                  <a:gd name="T50" fmla="*/ 28 w 306"/>
                  <a:gd name="T51" fmla="*/ 50 h 136"/>
                  <a:gd name="T52" fmla="*/ 38 w 306"/>
                  <a:gd name="T53" fmla="*/ 50 h 136"/>
                  <a:gd name="T54" fmla="*/ 50 w 306"/>
                  <a:gd name="T55" fmla="*/ 50 h 136"/>
                  <a:gd name="T56" fmla="*/ 60 w 306"/>
                  <a:gd name="T57" fmla="*/ 54 h 136"/>
                  <a:gd name="T58" fmla="*/ 70 w 306"/>
                  <a:gd name="T59" fmla="*/ 58 h 136"/>
                  <a:gd name="T60" fmla="*/ 78 w 306"/>
                  <a:gd name="T61" fmla="*/ 64 h 136"/>
                  <a:gd name="T62" fmla="*/ 84 w 306"/>
                  <a:gd name="T63" fmla="*/ 72 h 136"/>
                  <a:gd name="T64" fmla="*/ 90 w 306"/>
                  <a:gd name="T65" fmla="*/ 82 h 136"/>
                  <a:gd name="T66" fmla="*/ 94 w 306"/>
                  <a:gd name="T67" fmla="*/ 92 h 136"/>
                  <a:gd name="T68" fmla="*/ 94 w 306"/>
                  <a:gd name="T69" fmla="*/ 92 h 136"/>
                  <a:gd name="T70" fmla="*/ 94 w 306"/>
                  <a:gd name="T71" fmla="*/ 100 h 136"/>
                  <a:gd name="T72" fmla="*/ 160 w 306"/>
                  <a:gd name="T73" fmla="*/ 100 h 136"/>
                  <a:gd name="T74" fmla="*/ 160 w 306"/>
                  <a:gd name="T75" fmla="*/ 100 h 136"/>
                  <a:gd name="T76" fmla="*/ 162 w 306"/>
                  <a:gd name="T77" fmla="*/ 88 h 136"/>
                  <a:gd name="T78" fmla="*/ 166 w 306"/>
                  <a:gd name="T79" fmla="*/ 78 h 136"/>
                  <a:gd name="T80" fmla="*/ 172 w 306"/>
                  <a:gd name="T81" fmla="*/ 70 h 136"/>
                  <a:gd name="T82" fmla="*/ 180 w 306"/>
                  <a:gd name="T83" fmla="*/ 62 h 136"/>
                  <a:gd name="T84" fmla="*/ 188 w 306"/>
                  <a:gd name="T85" fmla="*/ 56 h 136"/>
                  <a:gd name="T86" fmla="*/ 198 w 306"/>
                  <a:gd name="T87" fmla="*/ 52 h 136"/>
                  <a:gd name="T88" fmla="*/ 208 w 306"/>
                  <a:gd name="T89" fmla="*/ 50 h 136"/>
                  <a:gd name="T90" fmla="*/ 220 w 306"/>
                  <a:gd name="T91" fmla="*/ 50 h 136"/>
                  <a:gd name="T92" fmla="*/ 220 w 306"/>
                  <a:gd name="T93" fmla="*/ 50 h 136"/>
                  <a:gd name="T94" fmla="*/ 230 w 306"/>
                  <a:gd name="T95" fmla="*/ 52 h 136"/>
                  <a:gd name="T96" fmla="*/ 240 w 306"/>
                  <a:gd name="T97" fmla="*/ 56 h 136"/>
                  <a:gd name="T98" fmla="*/ 250 w 306"/>
                  <a:gd name="T99" fmla="*/ 62 h 136"/>
                  <a:gd name="T100" fmla="*/ 258 w 306"/>
                  <a:gd name="T101" fmla="*/ 70 h 136"/>
                  <a:gd name="T102" fmla="*/ 264 w 306"/>
                  <a:gd name="T103" fmla="*/ 78 h 136"/>
                  <a:gd name="T104" fmla="*/ 268 w 306"/>
                  <a:gd name="T105" fmla="*/ 88 h 136"/>
                  <a:gd name="T106" fmla="*/ 270 w 306"/>
                  <a:gd name="T107" fmla="*/ 98 h 136"/>
                  <a:gd name="T108" fmla="*/ 270 w 306"/>
                  <a:gd name="T109" fmla="*/ 110 h 136"/>
                  <a:gd name="T110" fmla="*/ 270 w 306"/>
                  <a:gd name="T111" fmla="*/ 110 h 136"/>
                  <a:gd name="T112" fmla="*/ 268 w 306"/>
                  <a:gd name="T113" fmla="*/ 122 h 136"/>
                  <a:gd name="T114" fmla="*/ 268 w 306"/>
                  <a:gd name="T115" fmla="*/ 136 h 136"/>
                  <a:gd name="T116" fmla="*/ 306 w 306"/>
                  <a:gd name="T117" fmla="*/ 136 h 136"/>
                  <a:gd name="T118" fmla="*/ 306 w 306"/>
                  <a:gd name="T119" fmla="*/ 36 h 136"/>
                  <a:gd name="T120" fmla="*/ 300 w 306"/>
                  <a:gd name="T121" fmla="*/ 36 h 136"/>
                  <a:gd name="T122" fmla="*/ 300 w 306"/>
                  <a:gd name="T123" fmla="*/ 14 h 136"/>
                  <a:gd name="T124" fmla="*/ 300 w 306"/>
                  <a:gd name="T125"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136">
                    <a:moveTo>
                      <a:pt x="300" y="14"/>
                    </a:moveTo>
                    <a:lnTo>
                      <a:pt x="300" y="14"/>
                    </a:lnTo>
                    <a:lnTo>
                      <a:pt x="298" y="12"/>
                    </a:lnTo>
                    <a:lnTo>
                      <a:pt x="298" y="12"/>
                    </a:lnTo>
                    <a:lnTo>
                      <a:pt x="298" y="10"/>
                    </a:lnTo>
                    <a:lnTo>
                      <a:pt x="298" y="10"/>
                    </a:lnTo>
                    <a:lnTo>
                      <a:pt x="294" y="8"/>
                    </a:lnTo>
                    <a:lnTo>
                      <a:pt x="294" y="8"/>
                    </a:lnTo>
                    <a:lnTo>
                      <a:pt x="286" y="6"/>
                    </a:lnTo>
                    <a:lnTo>
                      <a:pt x="250" y="6"/>
                    </a:lnTo>
                    <a:lnTo>
                      <a:pt x="250" y="6"/>
                    </a:lnTo>
                    <a:lnTo>
                      <a:pt x="246" y="2"/>
                    </a:lnTo>
                    <a:lnTo>
                      <a:pt x="242" y="0"/>
                    </a:lnTo>
                    <a:lnTo>
                      <a:pt x="216" y="0"/>
                    </a:lnTo>
                    <a:lnTo>
                      <a:pt x="216" y="0"/>
                    </a:lnTo>
                    <a:lnTo>
                      <a:pt x="212" y="2"/>
                    </a:lnTo>
                    <a:lnTo>
                      <a:pt x="208" y="4"/>
                    </a:lnTo>
                    <a:lnTo>
                      <a:pt x="206" y="6"/>
                    </a:lnTo>
                    <a:lnTo>
                      <a:pt x="206" y="10"/>
                    </a:lnTo>
                    <a:lnTo>
                      <a:pt x="206" y="26"/>
                    </a:lnTo>
                    <a:lnTo>
                      <a:pt x="186" y="26"/>
                    </a:lnTo>
                    <a:lnTo>
                      <a:pt x="186" y="36"/>
                    </a:lnTo>
                    <a:lnTo>
                      <a:pt x="0" y="36"/>
                    </a:lnTo>
                    <a:lnTo>
                      <a:pt x="0" y="42"/>
                    </a:lnTo>
                    <a:lnTo>
                      <a:pt x="28" y="50"/>
                    </a:lnTo>
                    <a:lnTo>
                      <a:pt x="28" y="50"/>
                    </a:lnTo>
                    <a:lnTo>
                      <a:pt x="38" y="50"/>
                    </a:lnTo>
                    <a:lnTo>
                      <a:pt x="50" y="50"/>
                    </a:lnTo>
                    <a:lnTo>
                      <a:pt x="60" y="54"/>
                    </a:lnTo>
                    <a:lnTo>
                      <a:pt x="70" y="58"/>
                    </a:lnTo>
                    <a:lnTo>
                      <a:pt x="78" y="64"/>
                    </a:lnTo>
                    <a:lnTo>
                      <a:pt x="84" y="72"/>
                    </a:lnTo>
                    <a:lnTo>
                      <a:pt x="90" y="82"/>
                    </a:lnTo>
                    <a:lnTo>
                      <a:pt x="94" y="92"/>
                    </a:lnTo>
                    <a:lnTo>
                      <a:pt x="94" y="92"/>
                    </a:lnTo>
                    <a:lnTo>
                      <a:pt x="94" y="100"/>
                    </a:lnTo>
                    <a:lnTo>
                      <a:pt x="160" y="100"/>
                    </a:lnTo>
                    <a:lnTo>
                      <a:pt x="160" y="100"/>
                    </a:lnTo>
                    <a:lnTo>
                      <a:pt x="162" y="88"/>
                    </a:lnTo>
                    <a:lnTo>
                      <a:pt x="166" y="78"/>
                    </a:lnTo>
                    <a:lnTo>
                      <a:pt x="172" y="70"/>
                    </a:lnTo>
                    <a:lnTo>
                      <a:pt x="180" y="62"/>
                    </a:lnTo>
                    <a:lnTo>
                      <a:pt x="188" y="56"/>
                    </a:lnTo>
                    <a:lnTo>
                      <a:pt x="198" y="52"/>
                    </a:lnTo>
                    <a:lnTo>
                      <a:pt x="208" y="50"/>
                    </a:lnTo>
                    <a:lnTo>
                      <a:pt x="220" y="50"/>
                    </a:lnTo>
                    <a:lnTo>
                      <a:pt x="220" y="50"/>
                    </a:lnTo>
                    <a:lnTo>
                      <a:pt x="230" y="52"/>
                    </a:lnTo>
                    <a:lnTo>
                      <a:pt x="240" y="56"/>
                    </a:lnTo>
                    <a:lnTo>
                      <a:pt x="250" y="62"/>
                    </a:lnTo>
                    <a:lnTo>
                      <a:pt x="258" y="70"/>
                    </a:lnTo>
                    <a:lnTo>
                      <a:pt x="264" y="78"/>
                    </a:lnTo>
                    <a:lnTo>
                      <a:pt x="268" y="88"/>
                    </a:lnTo>
                    <a:lnTo>
                      <a:pt x="270" y="98"/>
                    </a:lnTo>
                    <a:lnTo>
                      <a:pt x="270" y="110"/>
                    </a:lnTo>
                    <a:lnTo>
                      <a:pt x="270" y="110"/>
                    </a:lnTo>
                    <a:lnTo>
                      <a:pt x="268" y="122"/>
                    </a:lnTo>
                    <a:lnTo>
                      <a:pt x="268" y="136"/>
                    </a:lnTo>
                    <a:lnTo>
                      <a:pt x="306" y="136"/>
                    </a:lnTo>
                    <a:lnTo>
                      <a:pt x="306" y="36"/>
                    </a:lnTo>
                    <a:lnTo>
                      <a:pt x="300" y="36"/>
                    </a:lnTo>
                    <a:lnTo>
                      <a:pt x="300" y="14"/>
                    </a:lnTo>
                    <a:lnTo>
                      <a:pt x="300"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202" name="Freeform 20"/>
              <p:cNvSpPr>
                <a:spLocks/>
              </p:cNvSpPr>
              <p:nvPr/>
            </p:nvSpPr>
            <p:spPr bwMode="auto">
              <a:xfrm>
                <a:off x="8205788" y="1870075"/>
                <a:ext cx="165100" cy="161925"/>
              </a:xfrm>
              <a:custGeom>
                <a:avLst/>
                <a:gdLst>
                  <a:gd name="T0" fmla="*/ 102 w 104"/>
                  <a:gd name="T1" fmla="*/ 38 h 102"/>
                  <a:gd name="T2" fmla="*/ 96 w 104"/>
                  <a:gd name="T3" fmla="*/ 36 h 102"/>
                  <a:gd name="T4" fmla="*/ 94 w 104"/>
                  <a:gd name="T5" fmla="*/ 30 h 102"/>
                  <a:gd name="T6" fmla="*/ 96 w 104"/>
                  <a:gd name="T7" fmla="*/ 24 h 102"/>
                  <a:gd name="T8" fmla="*/ 90 w 104"/>
                  <a:gd name="T9" fmla="*/ 22 h 102"/>
                  <a:gd name="T10" fmla="*/ 86 w 104"/>
                  <a:gd name="T11" fmla="*/ 12 h 102"/>
                  <a:gd name="T12" fmla="*/ 80 w 104"/>
                  <a:gd name="T13" fmla="*/ 12 h 102"/>
                  <a:gd name="T14" fmla="*/ 76 w 104"/>
                  <a:gd name="T15" fmla="*/ 10 h 102"/>
                  <a:gd name="T16" fmla="*/ 74 w 104"/>
                  <a:gd name="T17" fmla="*/ 4 h 102"/>
                  <a:gd name="T18" fmla="*/ 68 w 104"/>
                  <a:gd name="T19" fmla="*/ 6 h 102"/>
                  <a:gd name="T20" fmla="*/ 60 w 104"/>
                  <a:gd name="T21" fmla="*/ 0 h 102"/>
                  <a:gd name="T22" fmla="*/ 54 w 104"/>
                  <a:gd name="T23" fmla="*/ 4 h 102"/>
                  <a:gd name="T24" fmla="*/ 48 w 104"/>
                  <a:gd name="T25" fmla="*/ 4 h 102"/>
                  <a:gd name="T26" fmla="*/ 44 w 104"/>
                  <a:gd name="T27" fmla="*/ 0 h 102"/>
                  <a:gd name="T28" fmla="*/ 40 w 104"/>
                  <a:gd name="T29" fmla="*/ 4 h 102"/>
                  <a:gd name="T30" fmla="*/ 30 w 104"/>
                  <a:gd name="T31" fmla="*/ 4 h 102"/>
                  <a:gd name="T32" fmla="*/ 28 w 104"/>
                  <a:gd name="T33" fmla="*/ 10 h 102"/>
                  <a:gd name="T34" fmla="*/ 22 w 104"/>
                  <a:gd name="T35" fmla="*/ 12 h 102"/>
                  <a:gd name="T36" fmla="*/ 16 w 104"/>
                  <a:gd name="T37" fmla="*/ 12 h 102"/>
                  <a:gd name="T38" fmla="*/ 16 w 104"/>
                  <a:gd name="T39" fmla="*/ 20 h 102"/>
                  <a:gd name="T40" fmla="*/ 6 w 104"/>
                  <a:gd name="T41" fmla="*/ 24 h 102"/>
                  <a:gd name="T42" fmla="*/ 8 w 104"/>
                  <a:gd name="T43" fmla="*/ 30 h 102"/>
                  <a:gd name="T44" fmla="*/ 6 w 104"/>
                  <a:gd name="T45" fmla="*/ 34 h 102"/>
                  <a:gd name="T46" fmla="*/ 2 w 104"/>
                  <a:gd name="T47" fmla="*/ 38 h 102"/>
                  <a:gd name="T48" fmla="*/ 4 w 104"/>
                  <a:gd name="T49" fmla="*/ 44 h 102"/>
                  <a:gd name="T50" fmla="*/ 0 w 104"/>
                  <a:gd name="T51" fmla="*/ 54 h 102"/>
                  <a:gd name="T52" fmla="*/ 4 w 104"/>
                  <a:gd name="T53" fmla="*/ 58 h 102"/>
                  <a:gd name="T54" fmla="*/ 6 w 104"/>
                  <a:gd name="T55" fmla="*/ 62 h 102"/>
                  <a:gd name="T56" fmla="*/ 2 w 104"/>
                  <a:gd name="T57" fmla="*/ 68 h 102"/>
                  <a:gd name="T58" fmla="*/ 8 w 104"/>
                  <a:gd name="T59" fmla="*/ 72 h 102"/>
                  <a:gd name="T60" fmla="*/ 10 w 104"/>
                  <a:gd name="T61" fmla="*/ 82 h 102"/>
                  <a:gd name="T62" fmla="*/ 16 w 104"/>
                  <a:gd name="T63" fmla="*/ 82 h 102"/>
                  <a:gd name="T64" fmla="*/ 20 w 104"/>
                  <a:gd name="T65" fmla="*/ 86 h 102"/>
                  <a:gd name="T66" fmla="*/ 20 w 104"/>
                  <a:gd name="T67" fmla="*/ 92 h 102"/>
                  <a:gd name="T68" fmla="*/ 26 w 104"/>
                  <a:gd name="T69" fmla="*/ 92 h 102"/>
                  <a:gd name="T70" fmla="*/ 34 w 104"/>
                  <a:gd name="T71" fmla="*/ 100 h 102"/>
                  <a:gd name="T72" fmla="*/ 40 w 104"/>
                  <a:gd name="T73" fmla="*/ 98 h 102"/>
                  <a:gd name="T74" fmla="*/ 44 w 104"/>
                  <a:gd name="T75" fmla="*/ 98 h 102"/>
                  <a:gd name="T76" fmla="*/ 48 w 104"/>
                  <a:gd name="T77" fmla="*/ 102 h 102"/>
                  <a:gd name="T78" fmla="*/ 54 w 104"/>
                  <a:gd name="T79" fmla="*/ 98 h 102"/>
                  <a:gd name="T80" fmla="*/ 64 w 104"/>
                  <a:gd name="T81" fmla="*/ 102 h 102"/>
                  <a:gd name="T82" fmla="*/ 68 w 104"/>
                  <a:gd name="T83" fmla="*/ 96 h 102"/>
                  <a:gd name="T84" fmla="*/ 72 w 104"/>
                  <a:gd name="T85" fmla="*/ 94 h 102"/>
                  <a:gd name="T86" fmla="*/ 78 w 104"/>
                  <a:gd name="T87" fmla="*/ 96 h 102"/>
                  <a:gd name="T88" fmla="*/ 80 w 104"/>
                  <a:gd name="T89" fmla="*/ 90 h 102"/>
                  <a:gd name="T90" fmla="*/ 90 w 104"/>
                  <a:gd name="T91" fmla="*/ 86 h 102"/>
                  <a:gd name="T92" fmla="*/ 90 w 104"/>
                  <a:gd name="T93" fmla="*/ 80 h 102"/>
                  <a:gd name="T94" fmla="*/ 92 w 104"/>
                  <a:gd name="T95" fmla="*/ 76 h 102"/>
                  <a:gd name="T96" fmla="*/ 98 w 104"/>
                  <a:gd name="T97" fmla="*/ 74 h 102"/>
                  <a:gd name="T98" fmla="*/ 96 w 104"/>
                  <a:gd name="T99" fmla="*/ 68 h 102"/>
                  <a:gd name="T100" fmla="*/ 102 w 104"/>
                  <a:gd name="T101" fmla="*/ 58 h 102"/>
                  <a:gd name="T102" fmla="*/ 100 w 104"/>
                  <a:gd name="T103" fmla="*/ 54 h 102"/>
                  <a:gd name="T104" fmla="*/ 100 w 104"/>
                  <a:gd name="T105"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2">
                    <a:moveTo>
                      <a:pt x="98" y="44"/>
                    </a:moveTo>
                    <a:lnTo>
                      <a:pt x="102" y="44"/>
                    </a:lnTo>
                    <a:lnTo>
                      <a:pt x="102" y="38"/>
                    </a:lnTo>
                    <a:lnTo>
                      <a:pt x="98" y="40"/>
                    </a:lnTo>
                    <a:lnTo>
                      <a:pt x="98" y="40"/>
                    </a:lnTo>
                    <a:lnTo>
                      <a:pt x="96" y="36"/>
                    </a:lnTo>
                    <a:lnTo>
                      <a:pt x="100" y="34"/>
                    </a:lnTo>
                    <a:lnTo>
                      <a:pt x="98" y="30"/>
                    </a:lnTo>
                    <a:lnTo>
                      <a:pt x="94" y="30"/>
                    </a:lnTo>
                    <a:lnTo>
                      <a:pt x="94" y="30"/>
                    </a:lnTo>
                    <a:lnTo>
                      <a:pt x="92" y="26"/>
                    </a:lnTo>
                    <a:lnTo>
                      <a:pt x="96" y="24"/>
                    </a:lnTo>
                    <a:lnTo>
                      <a:pt x="94" y="20"/>
                    </a:lnTo>
                    <a:lnTo>
                      <a:pt x="90" y="22"/>
                    </a:lnTo>
                    <a:lnTo>
                      <a:pt x="90" y="22"/>
                    </a:lnTo>
                    <a:lnTo>
                      <a:pt x="86" y="20"/>
                    </a:lnTo>
                    <a:lnTo>
                      <a:pt x="90" y="16"/>
                    </a:lnTo>
                    <a:lnTo>
                      <a:pt x="86" y="12"/>
                    </a:lnTo>
                    <a:lnTo>
                      <a:pt x="84" y="16"/>
                    </a:lnTo>
                    <a:lnTo>
                      <a:pt x="84" y="16"/>
                    </a:lnTo>
                    <a:lnTo>
                      <a:pt x="80" y="12"/>
                    </a:lnTo>
                    <a:lnTo>
                      <a:pt x="82" y="10"/>
                    </a:lnTo>
                    <a:lnTo>
                      <a:pt x="78" y="6"/>
                    </a:lnTo>
                    <a:lnTo>
                      <a:pt x="76" y="10"/>
                    </a:lnTo>
                    <a:lnTo>
                      <a:pt x="76" y="10"/>
                    </a:lnTo>
                    <a:lnTo>
                      <a:pt x="72" y="8"/>
                    </a:lnTo>
                    <a:lnTo>
                      <a:pt x="74" y="4"/>
                    </a:lnTo>
                    <a:lnTo>
                      <a:pt x="68" y="2"/>
                    </a:lnTo>
                    <a:lnTo>
                      <a:pt x="68" y="6"/>
                    </a:lnTo>
                    <a:lnTo>
                      <a:pt x="68" y="6"/>
                    </a:lnTo>
                    <a:lnTo>
                      <a:pt x="64" y="4"/>
                    </a:lnTo>
                    <a:lnTo>
                      <a:pt x="64" y="0"/>
                    </a:lnTo>
                    <a:lnTo>
                      <a:pt x="60" y="0"/>
                    </a:lnTo>
                    <a:lnTo>
                      <a:pt x="58" y="4"/>
                    </a:lnTo>
                    <a:lnTo>
                      <a:pt x="58" y="4"/>
                    </a:lnTo>
                    <a:lnTo>
                      <a:pt x="54" y="4"/>
                    </a:lnTo>
                    <a:lnTo>
                      <a:pt x="54" y="0"/>
                    </a:lnTo>
                    <a:lnTo>
                      <a:pt x="48" y="0"/>
                    </a:lnTo>
                    <a:lnTo>
                      <a:pt x="48" y="4"/>
                    </a:lnTo>
                    <a:lnTo>
                      <a:pt x="48" y="4"/>
                    </a:lnTo>
                    <a:lnTo>
                      <a:pt x="44" y="4"/>
                    </a:lnTo>
                    <a:lnTo>
                      <a:pt x="44" y="0"/>
                    </a:lnTo>
                    <a:lnTo>
                      <a:pt x="38" y="0"/>
                    </a:lnTo>
                    <a:lnTo>
                      <a:pt x="40" y="4"/>
                    </a:lnTo>
                    <a:lnTo>
                      <a:pt x="40" y="4"/>
                    </a:lnTo>
                    <a:lnTo>
                      <a:pt x="36" y="6"/>
                    </a:lnTo>
                    <a:lnTo>
                      <a:pt x="34" y="2"/>
                    </a:lnTo>
                    <a:lnTo>
                      <a:pt x="30" y="4"/>
                    </a:lnTo>
                    <a:lnTo>
                      <a:pt x="30" y="8"/>
                    </a:lnTo>
                    <a:lnTo>
                      <a:pt x="30" y="8"/>
                    </a:lnTo>
                    <a:lnTo>
                      <a:pt x="28" y="10"/>
                    </a:lnTo>
                    <a:lnTo>
                      <a:pt x="24" y="6"/>
                    </a:lnTo>
                    <a:lnTo>
                      <a:pt x="20" y="10"/>
                    </a:lnTo>
                    <a:lnTo>
                      <a:pt x="22" y="12"/>
                    </a:lnTo>
                    <a:lnTo>
                      <a:pt x="22" y="12"/>
                    </a:lnTo>
                    <a:lnTo>
                      <a:pt x="20" y="16"/>
                    </a:lnTo>
                    <a:lnTo>
                      <a:pt x="16" y="12"/>
                    </a:lnTo>
                    <a:lnTo>
                      <a:pt x="12" y="16"/>
                    </a:lnTo>
                    <a:lnTo>
                      <a:pt x="16" y="20"/>
                    </a:lnTo>
                    <a:lnTo>
                      <a:pt x="16" y="20"/>
                    </a:lnTo>
                    <a:lnTo>
                      <a:pt x="14" y="22"/>
                    </a:lnTo>
                    <a:lnTo>
                      <a:pt x="10" y="20"/>
                    </a:lnTo>
                    <a:lnTo>
                      <a:pt x="6" y="24"/>
                    </a:lnTo>
                    <a:lnTo>
                      <a:pt x="10" y="26"/>
                    </a:lnTo>
                    <a:lnTo>
                      <a:pt x="10" y="26"/>
                    </a:lnTo>
                    <a:lnTo>
                      <a:pt x="8" y="30"/>
                    </a:lnTo>
                    <a:lnTo>
                      <a:pt x="4" y="28"/>
                    </a:lnTo>
                    <a:lnTo>
                      <a:pt x="2" y="34"/>
                    </a:lnTo>
                    <a:lnTo>
                      <a:pt x="6" y="34"/>
                    </a:lnTo>
                    <a:lnTo>
                      <a:pt x="6" y="34"/>
                    </a:lnTo>
                    <a:lnTo>
                      <a:pt x="6" y="38"/>
                    </a:lnTo>
                    <a:lnTo>
                      <a:pt x="2" y="38"/>
                    </a:lnTo>
                    <a:lnTo>
                      <a:pt x="0" y="44"/>
                    </a:lnTo>
                    <a:lnTo>
                      <a:pt x="4" y="44"/>
                    </a:lnTo>
                    <a:lnTo>
                      <a:pt x="4" y="44"/>
                    </a:lnTo>
                    <a:lnTo>
                      <a:pt x="4" y="48"/>
                    </a:lnTo>
                    <a:lnTo>
                      <a:pt x="0" y="48"/>
                    </a:lnTo>
                    <a:lnTo>
                      <a:pt x="0" y="54"/>
                    </a:lnTo>
                    <a:lnTo>
                      <a:pt x="4" y="54"/>
                    </a:lnTo>
                    <a:lnTo>
                      <a:pt x="4" y="54"/>
                    </a:lnTo>
                    <a:lnTo>
                      <a:pt x="4" y="58"/>
                    </a:lnTo>
                    <a:lnTo>
                      <a:pt x="0" y="58"/>
                    </a:lnTo>
                    <a:lnTo>
                      <a:pt x="2" y="64"/>
                    </a:lnTo>
                    <a:lnTo>
                      <a:pt x="6" y="62"/>
                    </a:lnTo>
                    <a:lnTo>
                      <a:pt x="6" y="62"/>
                    </a:lnTo>
                    <a:lnTo>
                      <a:pt x="6" y="66"/>
                    </a:lnTo>
                    <a:lnTo>
                      <a:pt x="2" y="68"/>
                    </a:lnTo>
                    <a:lnTo>
                      <a:pt x="4" y="74"/>
                    </a:lnTo>
                    <a:lnTo>
                      <a:pt x="8" y="72"/>
                    </a:lnTo>
                    <a:lnTo>
                      <a:pt x="8" y="72"/>
                    </a:lnTo>
                    <a:lnTo>
                      <a:pt x="10" y="76"/>
                    </a:lnTo>
                    <a:lnTo>
                      <a:pt x="6" y="78"/>
                    </a:lnTo>
                    <a:lnTo>
                      <a:pt x="10" y="82"/>
                    </a:lnTo>
                    <a:lnTo>
                      <a:pt x="12" y="80"/>
                    </a:lnTo>
                    <a:lnTo>
                      <a:pt x="12" y="80"/>
                    </a:lnTo>
                    <a:lnTo>
                      <a:pt x="16" y="82"/>
                    </a:lnTo>
                    <a:lnTo>
                      <a:pt x="12" y="86"/>
                    </a:lnTo>
                    <a:lnTo>
                      <a:pt x="16" y="90"/>
                    </a:lnTo>
                    <a:lnTo>
                      <a:pt x="20" y="86"/>
                    </a:lnTo>
                    <a:lnTo>
                      <a:pt x="20" y="86"/>
                    </a:lnTo>
                    <a:lnTo>
                      <a:pt x="22" y="90"/>
                    </a:lnTo>
                    <a:lnTo>
                      <a:pt x="20" y="92"/>
                    </a:lnTo>
                    <a:lnTo>
                      <a:pt x="24" y="96"/>
                    </a:lnTo>
                    <a:lnTo>
                      <a:pt x="26" y="92"/>
                    </a:lnTo>
                    <a:lnTo>
                      <a:pt x="26" y="92"/>
                    </a:lnTo>
                    <a:lnTo>
                      <a:pt x="30" y="94"/>
                    </a:lnTo>
                    <a:lnTo>
                      <a:pt x="28" y="98"/>
                    </a:lnTo>
                    <a:lnTo>
                      <a:pt x="34" y="100"/>
                    </a:lnTo>
                    <a:lnTo>
                      <a:pt x="36" y="96"/>
                    </a:lnTo>
                    <a:lnTo>
                      <a:pt x="36" y="96"/>
                    </a:lnTo>
                    <a:lnTo>
                      <a:pt x="40" y="98"/>
                    </a:lnTo>
                    <a:lnTo>
                      <a:pt x="38" y="102"/>
                    </a:lnTo>
                    <a:lnTo>
                      <a:pt x="44" y="102"/>
                    </a:lnTo>
                    <a:lnTo>
                      <a:pt x="44" y="98"/>
                    </a:lnTo>
                    <a:lnTo>
                      <a:pt x="44" y="98"/>
                    </a:lnTo>
                    <a:lnTo>
                      <a:pt x="48" y="98"/>
                    </a:lnTo>
                    <a:lnTo>
                      <a:pt x="48" y="102"/>
                    </a:lnTo>
                    <a:lnTo>
                      <a:pt x="54" y="102"/>
                    </a:lnTo>
                    <a:lnTo>
                      <a:pt x="54" y="98"/>
                    </a:lnTo>
                    <a:lnTo>
                      <a:pt x="54" y="98"/>
                    </a:lnTo>
                    <a:lnTo>
                      <a:pt x="58" y="98"/>
                    </a:lnTo>
                    <a:lnTo>
                      <a:pt x="58" y="102"/>
                    </a:lnTo>
                    <a:lnTo>
                      <a:pt x="64" y="102"/>
                    </a:lnTo>
                    <a:lnTo>
                      <a:pt x="64" y="98"/>
                    </a:lnTo>
                    <a:lnTo>
                      <a:pt x="64" y="98"/>
                    </a:lnTo>
                    <a:lnTo>
                      <a:pt x="68" y="96"/>
                    </a:lnTo>
                    <a:lnTo>
                      <a:pt x="68" y="100"/>
                    </a:lnTo>
                    <a:lnTo>
                      <a:pt x="74" y="98"/>
                    </a:lnTo>
                    <a:lnTo>
                      <a:pt x="72" y="94"/>
                    </a:lnTo>
                    <a:lnTo>
                      <a:pt x="72" y="94"/>
                    </a:lnTo>
                    <a:lnTo>
                      <a:pt x="76" y="92"/>
                    </a:lnTo>
                    <a:lnTo>
                      <a:pt x="78" y="96"/>
                    </a:lnTo>
                    <a:lnTo>
                      <a:pt x="82" y="92"/>
                    </a:lnTo>
                    <a:lnTo>
                      <a:pt x="80" y="90"/>
                    </a:lnTo>
                    <a:lnTo>
                      <a:pt x="80" y="90"/>
                    </a:lnTo>
                    <a:lnTo>
                      <a:pt x="84" y="86"/>
                    </a:lnTo>
                    <a:lnTo>
                      <a:pt x="86" y="90"/>
                    </a:lnTo>
                    <a:lnTo>
                      <a:pt x="90" y="86"/>
                    </a:lnTo>
                    <a:lnTo>
                      <a:pt x="86" y="82"/>
                    </a:lnTo>
                    <a:lnTo>
                      <a:pt x="86" y="82"/>
                    </a:lnTo>
                    <a:lnTo>
                      <a:pt x="90" y="80"/>
                    </a:lnTo>
                    <a:lnTo>
                      <a:pt x="92" y="82"/>
                    </a:lnTo>
                    <a:lnTo>
                      <a:pt x="96" y="78"/>
                    </a:lnTo>
                    <a:lnTo>
                      <a:pt x="92" y="76"/>
                    </a:lnTo>
                    <a:lnTo>
                      <a:pt x="92" y="76"/>
                    </a:lnTo>
                    <a:lnTo>
                      <a:pt x="94" y="72"/>
                    </a:lnTo>
                    <a:lnTo>
                      <a:pt x="98" y="74"/>
                    </a:lnTo>
                    <a:lnTo>
                      <a:pt x="100" y="68"/>
                    </a:lnTo>
                    <a:lnTo>
                      <a:pt x="96" y="68"/>
                    </a:lnTo>
                    <a:lnTo>
                      <a:pt x="96" y="68"/>
                    </a:lnTo>
                    <a:lnTo>
                      <a:pt x="98" y="64"/>
                    </a:lnTo>
                    <a:lnTo>
                      <a:pt x="102" y="64"/>
                    </a:lnTo>
                    <a:lnTo>
                      <a:pt x="102" y="58"/>
                    </a:lnTo>
                    <a:lnTo>
                      <a:pt x="98" y="58"/>
                    </a:lnTo>
                    <a:lnTo>
                      <a:pt x="98" y="58"/>
                    </a:lnTo>
                    <a:lnTo>
                      <a:pt x="100" y="54"/>
                    </a:lnTo>
                    <a:lnTo>
                      <a:pt x="104" y="54"/>
                    </a:lnTo>
                    <a:lnTo>
                      <a:pt x="104" y="48"/>
                    </a:lnTo>
                    <a:lnTo>
                      <a:pt x="100" y="48"/>
                    </a:lnTo>
                    <a:lnTo>
                      <a:pt x="100" y="48"/>
                    </a:lnTo>
                    <a:lnTo>
                      <a:pt x="98" y="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203" name="Freeform 21"/>
              <p:cNvSpPr>
                <a:spLocks/>
              </p:cNvSpPr>
              <p:nvPr/>
            </p:nvSpPr>
            <p:spPr bwMode="auto">
              <a:xfrm>
                <a:off x="8205788" y="1870075"/>
                <a:ext cx="165100" cy="161925"/>
              </a:xfrm>
              <a:custGeom>
                <a:avLst/>
                <a:gdLst>
                  <a:gd name="T0" fmla="*/ 102 w 104"/>
                  <a:gd name="T1" fmla="*/ 38 h 102"/>
                  <a:gd name="T2" fmla="*/ 96 w 104"/>
                  <a:gd name="T3" fmla="*/ 36 h 102"/>
                  <a:gd name="T4" fmla="*/ 94 w 104"/>
                  <a:gd name="T5" fmla="*/ 30 h 102"/>
                  <a:gd name="T6" fmla="*/ 96 w 104"/>
                  <a:gd name="T7" fmla="*/ 24 h 102"/>
                  <a:gd name="T8" fmla="*/ 90 w 104"/>
                  <a:gd name="T9" fmla="*/ 22 h 102"/>
                  <a:gd name="T10" fmla="*/ 86 w 104"/>
                  <a:gd name="T11" fmla="*/ 12 h 102"/>
                  <a:gd name="T12" fmla="*/ 80 w 104"/>
                  <a:gd name="T13" fmla="*/ 12 h 102"/>
                  <a:gd name="T14" fmla="*/ 76 w 104"/>
                  <a:gd name="T15" fmla="*/ 10 h 102"/>
                  <a:gd name="T16" fmla="*/ 74 w 104"/>
                  <a:gd name="T17" fmla="*/ 4 h 102"/>
                  <a:gd name="T18" fmla="*/ 68 w 104"/>
                  <a:gd name="T19" fmla="*/ 6 h 102"/>
                  <a:gd name="T20" fmla="*/ 60 w 104"/>
                  <a:gd name="T21" fmla="*/ 0 h 102"/>
                  <a:gd name="T22" fmla="*/ 54 w 104"/>
                  <a:gd name="T23" fmla="*/ 4 h 102"/>
                  <a:gd name="T24" fmla="*/ 48 w 104"/>
                  <a:gd name="T25" fmla="*/ 4 h 102"/>
                  <a:gd name="T26" fmla="*/ 44 w 104"/>
                  <a:gd name="T27" fmla="*/ 0 h 102"/>
                  <a:gd name="T28" fmla="*/ 40 w 104"/>
                  <a:gd name="T29" fmla="*/ 4 h 102"/>
                  <a:gd name="T30" fmla="*/ 30 w 104"/>
                  <a:gd name="T31" fmla="*/ 4 h 102"/>
                  <a:gd name="T32" fmla="*/ 28 w 104"/>
                  <a:gd name="T33" fmla="*/ 10 h 102"/>
                  <a:gd name="T34" fmla="*/ 22 w 104"/>
                  <a:gd name="T35" fmla="*/ 12 h 102"/>
                  <a:gd name="T36" fmla="*/ 16 w 104"/>
                  <a:gd name="T37" fmla="*/ 12 h 102"/>
                  <a:gd name="T38" fmla="*/ 16 w 104"/>
                  <a:gd name="T39" fmla="*/ 20 h 102"/>
                  <a:gd name="T40" fmla="*/ 6 w 104"/>
                  <a:gd name="T41" fmla="*/ 24 h 102"/>
                  <a:gd name="T42" fmla="*/ 8 w 104"/>
                  <a:gd name="T43" fmla="*/ 30 h 102"/>
                  <a:gd name="T44" fmla="*/ 6 w 104"/>
                  <a:gd name="T45" fmla="*/ 34 h 102"/>
                  <a:gd name="T46" fmla="*/ 2 w 104"/>
                  <a:gd name="T47" fmla="*/ 38 h 102"/>
                  <a:gd name="T48" fmla="*/ 4 w 104"/>
                  <a:gd name="T49" fmla="*/ 44 h 102"/>
                  <a:gd name="T50" fmla="*/ 0 w 104"/>
                  <a:gd name="T51" fmla="*/ 54 h 102"/>
                  <a:gd name="T52" fmla="*/ 4 w 104"/>
                  <a:gd name="T53" fmla="*/ 58 h 102"/>
                  <a:gd name="T54" fmla="*/ 6 w 104"/>
                  <a:gd name="T55" fmla="*/ 62 h 102"/>
                  <a:gd name="T56" fmla="*/ 2 w 104"/>
                  <a:gd name="T57" fmla="*/ 68 h 102"/>
                  <a:gd name="T58" fmla="*/ 8 w 104"/>
                  <a:gd name="T59" fmla="*/ 72 h 102"/>
                  <a:gd name="T60" fmla="*/ 10 w 104"/>
                  <a:gd name="T61" fmla="*/ 82 h 102"/>
                  <a:gd name="T62" fmla="*/ 16 w 104"/>
                  <a:gd name="T63" fmla="*/ 82 h 102"/>
                  <a:gd name="T64" fmla="*/ 20 w 104"/>
                  <a:gd name="T65" fmla="*/ 86 h 102"/>
                  <a:gd name="T66" fmla="*/ 20 w 104"/>
                  <a:gd name="T67" fmla="*/ 92 h 102"/>
                  <a:gd name="T68" fmla="*/ 26 w 104"/>
                  <a:gd name="T69" fmla="*/ 92 h 102"/>
                  <a:gd name="T70" fmla="*/ 34 w 104"/>
                  <a:gd name="T71" fmla="*/ 100 h 102"/>
                  <a:gd name="T72" fmla="*/ 40 w 104"/>
                  <a:gd name="T73" fmla="*/ 98 h 102"/>
                  <a:gd name="T74" fmla="*/ 44 w 104"/>
                  <a:gd name="T75" fmla="*/ 98 h 102"/>
                  <a:gd name="T76" fmla="*/ 48 w 104"/>
                  <a:gd name="T77" fmla="*/ 102 h 102"/>
                  <a:gd name="T78" fmla="*/ 54 w 104"/>
                  <a:gd name="T79" fmla="*/ 98 h 102"/>
                  <a:gd name="T80" fmla="*/ 64 w 104"/>
                  <a:gd name="T81" fmla="*/ 102 h 102"/>
                  <a:gd name="T82" fmla="*/ 68 w 104"/>
                  <a:gd name="T83" fmla="*/ 96 h 102"/>
                  <a:gd name="T84" fmla="*/ 72 w 104"/>
                  <a:gd name="T85" fmla="*/ 94 h 102"/>
                  <a:gd name="T86" fmla="*/ 78 w 104"/>
                  <a:gd name="T87" fmla="*/ 96 h 102"/>
                  <a:gd name="T88" fmla="*/ 80 w 104"/>
                  <a:gd name="T89" fmla="*/ 90 h 102"/>
                  <a:gd name="T90" fmla="*/ 90 w 104"/>
                  <a:gd name="T91" fmla="*/ 86 h 102"/>
                  <a:gd name="T92" fmla="*/ 90 w 104"/>
                  <a:gd name="T93" fmla="*/ 80 h 102"/>
                  <a:gd name="T94" fmla="*/ 92 w 104"/>
                  <a:gd name="T95" fmla="*/ 76 h 102"/>
                  <a:gd name="T96" fmla="*/ 98 w 104"/>
                  <a:gd name="T97" fmla="*/ 74 h 102"/>
                  <a:gd name="T98" fmla="*/ 96 w 104"/>
                  <a:gd name="T99" fmla="*/ 68 h 102"/>
                  <a:gd name="T100" fmla="*/ 102 w 104"/>
                  <a:gd name="T101" fmla="*/ 58 h 102"/>
                  <a:gd name="T102" fmla="*/ 100 w 104"/>
                  <a:gd name="T103" fmla="*/ 54 h 102"/>
                  <a:gd name="T104" fmla="*/ 100 w 104"/>
                  <a:gd name="T105"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2">
                    <a:moveTo>
                      <a:pt x="98" y="44"/>
                    </a:moveTo>
                    <a:lnTo>
                      <a:pt x="102" y="44"/>
                    </a:lnTo>
                    <a:lnTo>
                      <a:pt x="102" y="38"/>
                    </a:lnTo>
                    <a:lnTo>
                      <a:pt x="98" y="40"/>
                    </a:lnTo>
                    <a:lnTo>
                      <a:pt x="98" y="40"/>
                    </a:lnTo>
                    <a:lnTo>
                      <a:pt x="96" y="36"/>
                    </a:lnTo>
                    <a:lnTo>
                      <a:pt x="100" y="34"/>
                    </a:lnTo>
                    <a:lnTo>
                      <a:pt x="98" y="30"/>
                    </a:lnTo>
                    <a:lnTo>
                      <a:pt x="94" y="30"/>
                    </a:lnTo>
                    <a:lnTo>
                      <a:pt x="94" y="30"/>
                    </a:lnTo>
                    <a:lnTo>
                      <a:pt x="92" y="26"/>
                    </a:lnTo>
                    <a:lnTo>
                      <a:pt x="96" y="24"/>
                    </a:lnTo>
                    <a:lnTo>
                      <a:pt x="94" y="20"/>
                    </a:lnTo>
                    <a:lnTo>
                      <a:pt x="90" y="22"/>
                    </a:lnTo>
                    <a:lnTo>
                      <a:pt x="90" y="22"/>
                    </a:lnTo>
                    <a:lnTo>
                      <a:pt x="86" y="20"/>
                    </a:lnTo>
                    <a:lnTo>
                      <a:pt x="90" y="16"/>
                    </a:lnTo>
                    <a:lnTo>
                      <a:pt x="86" y="12"/>
                    </a:lnTo>
                    <a:lnTo>
                      <a:pt x="84" y="16"/>
                    </a:lnTo>
                    <a:lnTo>
                      <a:pt x="84" y="16"/>
                    </a:lnTo>
                    <a:lnTo>
                      <a:pt x="80" y="12"/>
                    </a:lnTo>
                    <a:lnTo>
                      <a:pt x="82" y="10"/>
                    </a:lnTo>
                    <a:lnTo>
                      <a:pt x="78" y="6"/>
                    </a:lnTo>
                    <a:lnTo>
                      <a:pt x="76" y="10"/>
                    </a:lnTo>
                    <a:lnTo>
                      <a:pt x="76" y="10"/>
                    </a:lnTo>
                    <a:lnTo>
                      <a:pt x="72" y="8"/>
                    </a:lnTo>
                    <a:lnTo>
                      <a:pt x="74" y="4"/>
                    </a:lnTo>
                    <a:lnTo>
                      <a:pt x="68" y="2"/>
                    </a:lnTo>
                    <a:lnTo>
                      <a:pt x="68" y="6"/>
                    </a:lnTo>
                    <a:lnTo>
                      <a:pt x="68" y="6"/>
                    </a:lnTo>
                    <a:lnTo>
                      <a:pt x="64" y="4"/>
                    </a:lnTo>
                    <a:lnTo>
                      <a:pt x="64" y="0"/>
                    </a:lnTo>
                    <a:lnTo>
                      <a:pt x="60" y="0"/>
                    </a:lnTo>
                    <a:lnTo>
                      <a:pt x="58" y="4"/>
                    </a:lnTo>
                    <a:lnTo>
                      <a:pt x="58" y="4"/>
                    </a:lnTo>
                    <a:lnTo>
                      <a:pt x="54" y="4"/>
                    </a:lnTo>
                    <a:lnTo>
                      <a:pt x="54" y="0"/>
                    </a:lnTo>
                    <a:lnTo>
                      <a:pt x="48" y="0"/>
                    </a:lnTo>
                    <a:lnTo>
                      <a:pt x="48" y="4"/>
                    </a:lnTo>
                    <a:lnTo>
                      <a:pt x="48" y="4"/>
                    </a:lnTo>
                    <a:lnTo>
                      <a:pt x="44" y="4"/>
                    </a:lnTo>
                    <a:lnTo>
                      <a:pt x="44" y="0"/>
                    </a:lnTo>
                    <a:lnTo>
                      <a:pt x="38" y="0"/>
                    </a:lnTo>
                    <a:lnTo>
                      <a:pt x="40" y="4"/>
                    </a:lnTo>
                    <a:lnTo>
                      <a:pt x="40" y="4"/>
                    </a:lnTo>
                    <a:lnTo>
                      <a:pt x="36" y="6"/>
                    </a:lnTo>
                    <a:lnTo>
                      <a:pt x="34" y="2"/>
                    </a:lnTo>
                    <a:lnTo>
                      <a:pt x="30" y="4"/>
                    </a:lnTo>
                    <a:lnTo>
                      <a:pt x="30" y="8"/>
                    </a:lnTo>
                    <a:lnTo>
                      <a:pt x="30" y="8"/>
                    </a:lnTo>
                    <a:lnTo>
                      <a:pt x="28" y="10"/>
                    </a:lnTo>
                    <a:lnTo>
                      <a:pt x="24" y="6"/>
                    </a:lnTo>
                    <a:lnTo>
                      <a:pt x="20" y="10"/>
                    </a:lnTo>
                    <a:lnTo>
                      <a:pt x="22" y="12"/>
                    </a:lnTo>
                    <a:lnTo>
                      <a:pt x="22" y="12"/>
                    </a:lnTo>
                    <a:lnTo>
                      <a:pt x="20" y="16"/>
                    </a:lnTo>
                    <a:lnTo>
                      <a:pt x="16" y="12"/>
                    </a:lnTo>
                    <a:lnTo>
                      <a:pt x="12" y="16"/>
                    </a:lnTo>
                    <a:lnTo>
                      <a:pt x="16" y="20"/>
                    </a:lnTo>
                    <a:lnTo>
                      <a:pt x="16" y="20"/>
                    </a:lnTo>
                    <a:lnTo>
                      <a:pt x="14" y="22"/>
                    </a:lnTo>
                    <a:lnTo>
                      <a:pt x="10" y="20"/>
                    </a:lnTo>
                    <a:lnTo>
                      <a:pt x="6" y="24"/>
                    </a:lnTo>
                    <a:lnTo>
                      <a:pt x="10" y="26"/>
                    </a:lnTo>
                    <a:lnTo>
                      <a:pt x="10" y="26"/>
                    </a:lnTo>
                    <a:lnTo>
                      <a:pt x="8" y="30"/>
                    </a:lnTo>
                    <a:lnTo>
                      <a:pt x="4" y="28"/>
                    </a:lnTo>
                    <a:lnTo>
                      <a:pt x="2" y="34"/>
                    </a:lnTo>
                    <a:lnTo>
                      <a:pt x="6" y="34"/>
                    </a:lnTo>
                    <a:lnTo>
                      <a:pt x="6" y="34"/>
                    </a:lnTo>
                    <a:lnTo>
                      <a:pt x="6" y="38"/>
                    </a:lnTo>
                    <a:lnTo>
                      <a:pt x="2" y="38"/>
                    </a:lnTo>
                    <a:lnTo>
                      <a:pt x="0" y="44"/>
                    </a:lnTo>
                    <a:lnTo>
                      <a:pt x="4" y="44"/>
                    </a:lnTo>
                    <a:lnTo>
                      <a:pt x="4" y="44"/>
                    </a:lnTo>
                    <a:lnTo>
                      <a:pt x="4" y="48"/>
                    </a:lnTo>
                    <a:lnTo>
                      <a:pt x="0" y="48"/>
                    </a:lnTo>
                    <a:lnTo>
                      <a:pt x="0" y="54"/>
                    </a:lnTo>
                    <a:lnTo>
                      <a:pt x="4" y="54"/>
                    </a:lnTo>
                    <a:lnTo>
                      <a:pt x="4" y="54"/>
                    </a:lnTo>
                    <a:lnTo>
                      <a:pt x="4" y="58"/>
                    </a:lnTo>
                    <a:lnTo>
                      <a:pt x="0" y="58"/>
                    </a:lnTo>
                    <a:lnTo>
                      <a:pt x="2" y="64"/>
                    </a:lnTo>
                    <a:lnTo>
                      <a:pt x="6" y="62"/>
                    </a:lnTo>
                    <a:lnTo>
                      <a:pt x="6" y="62"/>
                    </a:lnTo>
                    <a:lnTo>
                      <a:pt x="6" y="66"/>
                    </a:lnTo>
                    <a:lnTo>
                      <a:pt x="2" y="68"/>
                    </a:lnTo>
                    <a:lnTo>
                      <a:pt x="4" y="74"/>
                    </a:lnTo>
                    <a:lnTo>
                      <a:pt x="8" y="72"/>
                    </a:lnTo>
                    <a:lnTo>
                      <a:pt x="8" y="72"/>
                    </a:lnTo>
                    <a:lnTo>
                      <a:pt x="10" y="76"/>
                    </a:lnTo>
                    <a:lnTo>
                      <a:pt x="6" y="78"/>
                    </a:lnTo>
                    <a:lnTo>
                      <a:pt x="10" y="82"/>
                    </a:lnTo>
                    <a:lnTo>
                      <a:pt x="12" y="80"/>
                    </a:lnTo>
                    <a:lnTo>
                      <a:pt x="12" y="80"/>
                    </a:lnTo>
                    <a:lnTo>
                      <a:pt x="16" y="82"/>
                    </a:lnTo>
                    <a:lnTo>
                      <a:pt x="12" y="86"/>
                    </a:lnTo>
                    <a:lnTo>
                      <a:pt x="16" y="90"/>
                    </a:lnTo>
                    <a:lnTo>
                      <a:pt x="20" y="86"/>
                    </a:lnTo>
                    <a:lnTo>
                      <a:pt x="20" y="86"/>
                    </a:lnTo>
                    <a:lnTo>
                      <a:pt x="22" y="90"/>
                    </a:lnTo>
                    <a:lnTo>
                      <a:pt x="20" y="92"/>
                    </a:lnTo>
                    <a:lnTo>
                      <a:pt x="24" y="96"/>
                    </a:lnTo>
                    <a:lnTo>
                      <a:pt x="26" y="92"/>
                    </a:lnTo>
                    <a:lnTo>
                      <a:pt x="26" y="92"/>
                    </a:lnTo>
                    <a:lnTo>
                      <a:pt x="30" y="94"/>
                    </a:lnTo>
                    <a:lnTo>
                      <a:pt x="28" y="98"/>
                    </a:lnTo>
                    <a:lnTo>
                      <a:pt x="34" y="100"/>
                    </a:lnTo>
                    <a:lnTo>
                      <a:pt x="36" y="96"/>
                    </a:lnTo>
                    <a:lnTo>
                      <a:pt x="36" y="96"/>
                    </a:lnTo>
                    <a:lnTo>
                      <a:pt x="40" y="98"/>
                    </a:lnTo>
                    <a:lnTo>
                      <a:pt x="38" y="102"/>
                    </a:lnTo>
                    <a:lnTo>
                      <a:pt x="44" y="102"/>
                    </a:lnTo>
                    <a:lnTo>
                      <a:pt x="44" y="98"/>
                    </a:lnTo>
                    <a:lnTo>
                      <a:pt x="44" y="98"/>
                    </a:lnTo>
                    <a:lnTo>
                      <a:pt x="48" y="98"/>
                    </a:lnTo>
                    <a:lnTo>
                      <a:pt x="48" y="102"/>
                    </a:lnTo>
                    <a:lnTo>
                      <a:pt x="54" y="102"/>
                    </a:lnTo>
                    <a:lnTo>
                      <a:pt x="54" y="98"/>
                    </a:lnTo>
                    <a:lnTo>
                      <a:pt x="54" y="98"/>
                    </a:lnTo>
                    <a:lnTo>
                      <a:pt x="58" y="98"/>
                    </a:lnTo>
                    <a:lnTo>
                      <a:pt x="58" y="102"/>
                    </a:lnTo>
                    <a:lnTo>
                      <a:pt x="64" y="102"/>
                    </a:lnTo>
                    <a:lnTo>
                      <a:pt x="64" y="98"/>
                    </a:lnTo>
                    <a:lnTo>
                      <a:pt x="64" y="98"/>
                    </a:lnTo>
                    <a:lnTo>
                      <a:pt x="68" y="96"/>
                    </a:lnTo>
                    <a:lnTo>
                      <a:pt x="68" y="100"/>
                    </a:lnTo>
                    <a:lnTo>
                      <a:pt x="74" y="98"/>
                    </a:lnTo>
                    <a:lnTo>
                      <a:pt x="72" y="94"/>
                    </a:lnTo>
                    <a:lnTo>
                      <a:pt x="72" y="94"/>
                    </a:lnTo>
                    <a:lnTo>
                      <a:pt x="76" y="92"/>
                    </a:lnTo>
                    <a:lnTo>
                      <a:pt x="78" y="96"/>
                    </a:lnTo>
                    <a:lnTo>
                      <a:pt x="82" y="92"/>
                    </a:lnTo>
                    <a:lnTo>
                      <a:pt x="80" y="90"/>
                    </a:lnTo>
                    <a:lnTo>
                      <a:pt x="80" y="90"/>
                    </a:lnTo>
                    <a:lnTo>
                      <a:pt x="84" y="86"/>
                    </a:lnTo>
                    <a:lnTo>
                      <a:pt x="86" y="90"/>
                    </a:lnTo>
                    <a:lnTo>
                      <a:pt x="90" y="86"/>
                    </a:lnTo>
                    <a:lnTo>
                      <a:pt x="86" y="82"/>
                    </a:lnTo>
                    <a:lnTo>
                      <a:pt x="86" y="82"/>
                    </a:lnTo>
                    <a:lnTo>
                      <a:pt x="90" y="80"/>
                    </a:lnTo>
                    <a:lnTo>
                      <a:pt x="92" y="82"/>
                    </a:lnTo>
                    <a:lnTo>
                      <a:pt x="96" y="78"/>
                    </a:lnTo>
                    <a:lnTo>
                      <a:pt x="92" y="76"/>
                    </a:lnTo>
                    <a:lnTo>
                      <a:pt x="92" y="76"/>
                    </a:lnTo>
                    <a:lnTo>
                      <a:pt x="94" y="72"/>
                    </a:lnTo>
                    <a:lnTo>
                      <a:pt x="98" y="74"/>
                    </a:lnTo>
                    <a:lnTo>
                      <a:pt x="100" y="68"/>
                    </a:lnTo>
                    <a:lnTo>
                      <a:pt x="96" y="68"/>
                    </a:lnTo>
                    <a:lnTo>
                      <a:pt x="96" y="68"/>
                    </a:lnTo>
                    <a:lnTo>
                      <a:pt x="98" y="64"/>
                    </a:lnTo>
                    <a:lnTo>
                      <a:pt x="102" y="64"/>
                    </a:lnTo>
                    <a:lnTo>
                      <a:pt x="102" y="58"/>
                    </a:lnTo>
                    <a:lnTo>
                      <a:pt x="98" y="58"/>
                    </a:lnTo>
                    <a:lnTo>
                      <a:pt x="98" y="58"/>
                    </a:lnTo>
                    <a:lnTo>
                      <a:pt x="100" y="54"/>
                    </a:lnTo>
                    <a:lnTo>
                      <a:pt x="104" y="54"/>
                    </a:lnTo>
                    <a:lnTo>
                      <a:pt x="104" y="48"/>
                    </a:lnTo>
                    <a:lnTo>
                      <a:pt x="100" y="48"/>
                    </a:lnTo>
                    <a:lnTo>
                      <a:pt x="100" y="48"/>
                    </a:lnTo>
                    <a:lnTo>
                      <a:pt x="98" y="44"/>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204" name="Freeform 22"/>
              <p:cNvSpPr>
                <a:spLocks/>
              </p:cNvSpPr>
              <p:nvPr/>
            </p:nvSpPr>
            <p:spPr bwMode="auto">
              <a:xfrm>
                <a:off x="8482013" y="1870075"/>
                <a:ext cx="165100" cy="161925"/>
              </a:xfrm>
              <a:custGeom>
                <a:avLst/>
                <a:gdLst>
                  <a:gd name="T0" fmla="*/ 102 w 104"/>
                  <a:gd name="T1" fmla="*/ 38 h 102"/>
                  <a:gd name="T2" fmla="*/ 98 w 104"/>
                  <a:gd name="T3" fmla="*/ 36 h 102"/>
                  <a:gd name="T4" fmla="*/ 96 w 104"/>
                  <a:gd name="T5" fmla="*/ 30 h 102"/>
                  <a:gd name="T6" fmla="*/ 98 w 104"/>
                  <a:gd name="T7" fmla="*/ 24 h 102"/>
                  <a:gd name="T8" fmla="*/ 92 w 104"/>
                  <a:gd name="T9" fmla="*/ 22 h 102"/>
                  <a:gd name="T10" fmla="*/ 88 w 104"/>
                  <a:gd name="T11" fmla="*/ 12 h 102"/>
                  <a:gd name="T12" fmla="*/ 82 w 104"/>
                  <a:gd name="T13" fmla="*/ 12 h 102"/>
                  <a:gd name="T14" fmla="*/ 78 w 104"/>
                  <a:gd name="T15" fmla="*/ 10 h 102"/>
                  <a:gd name="T16" fmla="*/ 74 w 104"/>
                  <a:gd name="T17" fmla="*/ 4 h 102"/>
                  <a:gd name="T18" fmla="*/ 68 w 104"/>
                  <a:gd name="T19" fmla="*/ 6 h 102"/>
                  <a:gd name="T20" fmla="*/ 60 w 104"/>
                  <a:gd name="T21" fmla="*/ 0 h 102"/>
                  <a:gd name="T22" fmla="*/ 56 w 104"/>
                  <a:gd name="T23" fmla="*/ 4 h 102"/>
                  <a:gd name="T24" fmla="*/ 50 w 104"/>
                  <a:gd name="T25" fmla="*/ 4 h 102"/>
                  <a:gd name="T26" fmla="*/ 46 w 104"/>
                  <a:gd name="T27" fmla="*/ 0 h 102"/>
                  <a:gd name="T28" fmla="*/ 40 w 104"/>
                  <a:gd name="T29" fmla="*/ 4 h 102"/>
                  <a:gd name="T30" fmla="*/ 30 w 104"/>
                  <a:gd name="T31" fmla="*/ 4 h 102"/>
                  <a:gd name="T32" fmla="*/ 28 w 104"/>
                  <a:gd name="T33" fmla="*/ 10 h 102"/>
                  <a:gd name="T34" fmla="*/ 24 w 104"/>
                  <a:gd name="T35" fmla="*/ 12 h 102"/>
                  <a:gd name="T36" fmla="*/ 18 w 104"/>
                  <a:gd name="T37" fmla="*/ 12 h 102"/>
                  <a:gd name="T38" fmla="*/ 18 w 104"/>
                  <a:gd name="T39" fmla="*/ 20 h 102"/>
                  <a:gd name="T40" fmla="*/ 8 w 104"/>
                  <a:gd name="T41" fmla="*/ 24 h 102"/>
                  <a:gd name="T42" fmla="*/ 10 w 104"/>
                  <a:gd name="T43" fmla="*/ 30 h 102"/>
                  <a:gd name="T44" fmla="*/ 8 w 104"/>
                  <a:gd name="T45" fmla="*/ 34 h 102"/>
                  <a:gd name="T46" fmla="*/ 2 w 104"/>
                  <a:gd name="T47" fmla="*/ 38 h 102"/>
                  <a:gd name="T48" fmla="*/ 6 w 104"/>
                  <a:gd name="T49" fmla="*/ 44 h 102"/>
                  <a:gd name="T50" fmla="*/ 0 w 104"/>
                  <a:gd name="T51" fmla="*/ 54 h 102"/>
                  <a:gd name="T52" fmla="*/ 6 w 104"/>
                  <a:gd name="T53" fmla="*/ 58 h 102"/>
                  <a:gd name="T54" fmla="*/ 6 w 104"/>
                  <a:gd name="T55" fmla="*/ 62 h 102"/>
                  <a:gd name="T56" fmla="*/ 4 w 104"/>
                  <a:gd name="T57" fmla="*/ 68 h 102"/>
                  <a:gd name="T58" fmla="*/ 10 w 104"/>
                  <a:gd name="T59" fmla="*/ 72 h 102"/>
                  <a:gd name="T60" fmla="*/ 10 w 104"/>
                  <a:gd name="T61" fmla="*/ 82 h 102"/>
                  <a:gd name="T62" fmla="*/ 18 w 104"/>
                  <a:gd name="T63" fmla="*/ 82 h 102"/>
                  <a:gd name="T64" fmla="*/ 20 w 104"/>
                  <a:gd name="T65" fmla="*/ 86 h 102"/>
                  <a:gd name="T66" fmla="*/ 22 w 104"/>
                  <a:gd name="T67" fmla="*/ 92 h 102"/>
                  <a:gd name="T68" fmla="*/ 28 w 104"/>
                  <a:gd name="T69" fmla="*/ 92 h 102"/>
                  <a:gd name="T70" fmla="*/ 34 w 104"/>
                  <a:gd name="T71" fmla="*/ 100 h 102"/>
                  <a:gd name="T72" fmla="*/ 40 w 104"/>
                  <a:gd name="T73" fmla="*/ 98 h 102"/>
                  <a:gd name="T74" fmla="*/ 46 w 104"/>
                  <a:gd name="T75" fmla="*/ 98 h 102"/>
                  <a:gd name="T76" fmla="*/ 50 w 104"/>
                  <a:gd name="T77" fmla="*/ 102 h 102"/>
                  <a:gd name="T78" fmla="*/ 56 w 104"/>
                  <a:gd name="T79" fmla="*/ 98 h 102"/>
                  <a:gd name="T80" fmla="*/ 66 w 104"/>
                  <a:gd name="T81" fmla="*/ 102 h 102"/>
                  <a:gd name="T82" fmla="*/ 68 w 104"/>
                  <a:gd name="T83" fmla="*/ 96 h 102"/>
                  <a:gd name="T84" fmla="*/ 74 w 104"/>
                  <a:gd name="T85" fmla="*/ 94 h 102"/>
                  <a:gd name="T86" fmla="*/ 78 w 104"/>
                  <a:gd name="T87" fmla="*/ 96 h 102"/>
                  <a:gd name="T88" fmla="*/ 80 w 104"/>
                  <a:gd name="T89" fmla="*/ 90 h 102"/>
                  <a:gd name="T90" fmla="*/ 90 w 104"/>
                  <a:gd name="T91" fmla="*/ 86 h 102"/>
                  <a:gd name="T92" fmla="*/ 90 w 104"/>
                  <a:gd name="T93" fmla="*/ 80 h 102"/>
                  <a:gd name="T94" fmla="*/ 94 w 104"/>
                  <a:gd name="T95" fmla="*/ 76 h 102"/>
                  <a:gd name="T96" fmla="*/ 100 w 104"/>
                  <a:gd name="T97" fmla="*/ 74 h 102"/>
                  <a:gd name="T98" fmla="*/ 98 w 104"/>
                  <a:gd name="T99" fmla="*/ 68 h 102"/>
                  <a:gd name="T100" fmla="*/ 104 w 104"/>
                  <a:gd name="T101" fmla="*/ 58 h 102"/>
                  <a:gd name="T102" fmla="*/ 100 w 104"/>
                  <a:gd name="T103" fmla="*/ 54 h 102"/>
                  <a:gd name="T104" fmla="*/ 100 w 104"/>
                  <a:gd name="T105"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2">
                    <a:moveTo>
                      <a:pt x="100" y="44"/>
                    </a:moveTo>
                    <a:lnTo>
                      <a:pt x="104" y="44"/>
                    </a:lnTo>
                    <a:lnTo>
                      <a:pt x="102" y="38"/>
                    </a:lnTo>
                    <a:lnTo>
                      <a:pt x="98" y="40"/>
                    </a:lnTo>
                    <a:lnTo>
                      <a:pt x="98" y="40"/>
                    </a:lnTo>
                    <a:lnTo>
                      <a:pt x="98" y="36"/>
                    </a:lnTo>
                    <a:lnTo>
                      <a:pt x="102" y="34"/>
                    </a:lnTo>
                    <a:lnTo>
                      <a:pt x="100" y="30"/>
                    </a:lnTo>
                    <a:lnTo>
                      <a:pt x="96" y="30"/>
                    </a:lnTo>
                    <a:lnTo>
                      <a:pt x="96" y="30"/>
                    </a:lnTo>
                    <a:lnTo>
                      <a:pt x="94" y="26"/>
                    </a:lnTo>
                    <a:lnTo>
                      <a:pt x="98" y="24"/>
                    </a:lnTo>
                    <a:lnTo>
                      <a:pt x="94" y="20"/>
                    </a:lnTo>
                    <a:lnTo>
                      <a:pt x="92" y="22"/>
                    </a:lnTo>
                    <a:lnTo>
                      <a:pt x="92" y="22"/>
                    </a:lnTo>
                    <a:lnTo>
                      <a:pt x="88" y="20"/>
                    </a:lnTo>
                    <a:lnTo>
                      <a:pt x="90" y="16"/>
                    </a:lnTo>
                    <a:lnTo>
                      <a:pt x="88" y="12"/>
                    </a:lnTo>
                    <a:lnTo>
                      <a:pt x="84" y="16"/>
                    </a:lnTo>
                    <a:lnTo>
                      <a:pt x="84" y="16"/>
                    </a:lnTo>
                    <a:lnTo>
                      <a:pt x="82" y="12"/>
                    </a:lnTo>
                    <a:lnTo>
                      <a:pt x="84" y="10"/>
                    </a:lnTo>
                    <a:lnTo>
                      <a:pt x="80" y="6"/>
                    </a:lnTo>
                    <a:lnTo>
                      <a:pt x="78" y="10"/>
                    </a:lnTo>
                    <a:lnTo>
                      <a:pt x="78" y="10"/>
                    </a:lnTo>
                    <a:lnTo>
                      <a:pt x="74" y="8"/>
                    </a:lnTo>
                    <a:lnTo>
                      <a:pt x="74" y="4"/>
                    </a:lnTo>
                    <a:lnTo>
                      <a:pt x="70" y="2"/>
                    </a:lnTo>
                    <a:lnTo>
                      <a:pt x="68" y="6"/>
                    </a:lnTo>
                    <a:lnTo>
                      <a:pt x="68" y="6"/>
                    </a:lnTo>
                    <a:lnTo>
                      <a:pt x="64" y="4"/>
                    </a:lnTo>
                    <a:lnTo>
                      <a:pt x="66" y="0"/>
                    </a:lnTo>
                    <a:lnTo>
                      <a:pt x="60" y="0"/>
                    </a:lnTo>
                    <a:lnTo>
                      <a:pt x="60" y="4"/>
                    </a:lnTo>
                    <a:lnTo>
                      <a:pt x="60" y="4"/>
                    </a:lnTo>
                    <a:lnTo>
                      <a:pt x="56" y="4"/>
                    </a:lnTo>
                    <a:lnTo>
                      <a:pt x="56" y="0"/>
                    </a:lnTo>
                    <a:lnTo>
                      <a:pt x="50" y="0"/>
                    </a:lnTo>
                    <a:lnTo>
                      <a:pt x="50" y="4"/>
                    </a:lnTo>
                    <a:lnTo>
                      <a:pt x="50" y="4"/>
                    </a:lnTo>
                    <a:lnTo>
                      <a:pt x="46" y="4"/>
                    </a:lnTo>
                    <a:lnTo>
                      <a:pt x="46" y="0"/>
                    </a:lnTo>
                    <a:lnTo>
                      <a:pt x="40" y="0"/>
                    </a:lnTo>
                    <a:lnTo>
                      <a:pt x="40" y="4"/>
                    </a:lnTo>
                    <a:lnTo>
                      <a:pt x="40" y="4"/>
                    </a:lnTo>
                    <a:lnTo>
                      <a:pt x="36" y="6"/>
                    </a:lnTo>
                    <a:lnTo>
                      <a:pt x="36" y="2"/>
                    </a:lnTo>
                    <a:lnTo>
                      <a:pt x="30" y="4"/>
                    </a:lnTo>
                    <a:lnTo>
                      <a:pt x="32" y="8"/>
                    </a:lnTo>
                    <a:lnTo>
                      <a:pt x="32" y="8"/>
                    </a:lnTo>
                    <a:lnTo>
                      <a:pt x="28" y="10"/>
                    </a:lnTo>
                    <a:lnTo>
                      <a:pt x="26" y="6"/>
                    </a:lnTo>
                    <a:lnTo>
                      <a:pt x="22" y="10"/>
                    </a:lnTo>
                    <a:lnTo>
                      <a:pt x="24" y="12"/>
                    </a:lnTo>
                    <a:lnTo>
                      <a:pt x="24" y="12"/>
                    </a:lnTo>
                    <a:lnTo>
                      <a:pt x="20" y="16"/>
                    </a:lnTo>
                    <a:lnTo>
                      <a:pt x="18" y="12"/>
                    </a:lnTo>
                    <a:lnTo>
                      <a:pt x="14" y="16"/>
                    </a:lnTo>
                    <a:lnTo>
                      <a:pt x="18" y="20"/>
                    </a:lnTo>
                    <a:lnTo>
                      <a:pt x="18" y="20"/>
                    </a:lnTo>
                    <a:lnTo>
                      <a:pt x="14" y="22"/>
                    </a:lnTo>
                    <a:lnTo>
                      <a:pt x="12" y="20"/>
                    </a:lnTo>
                    <a:lnTo>
                      <a:pt x="8" y="24"/>
                    </a:lnTo>
                    <a:lnTo>
                      <a:pt x="12" y="26"/>
                    </a:lnTo>
                    <a:lnTo>
                      <a:pt x="12" y="26"/>
                    </a:lnTo>
                    <a:lnTo>
                      <a:pt x="10" y="30"/>
                    </a:lnTo>
                    <a:lnTo>
                      <a:pt x="6" y="28"/>
                    </a:lnTo>
                    <a:lnTo>
                      <a:pt x="4" y="34"/>
                    </a:lnTo>
                    <a:lnTo>
                      <a:pt x="8" y="34"/>
                    </a:lnTo>
                    <a:lnTo>
                      <a:pt x="8" y="34"/>
                    </a:lnTo>
                    <a:lnTo>
                      <a:pt x="6" y="38"/>
                    </a:lnTo>
                    <a:lnTo>
                      <a:pt x="2" y="38"/>
                    </a:lnTo>
                    <a:lnTo>
                      <a:pt x="2" y="44"/>
                    </a:lnTo>
                    <a:lnTo>
                      <a:pt x="6" y="44"/>
                    </a:lnTo>
                    <a:lnTo>
                      <a:pt x="6" y="44"/>
                    </a:lnTo>
                    <a:lnTo>
                      <a:pt x="4" y="48"/>
                    </a:lnTo>
                    <a:lnTo>
                      <a:pt x="0" y="48"/>
                    </a:lnTo>
                    <a:lnTo>
                      <a:pt x="0" y="54"/>
                    </a:lnTo>
                    <a:lnTo>
                      <a:pt x="4" y="54"/>
                    </a:lnTo>
                    <a:lnTo>
                      <a:pt x="4" y="54"/>
                    </a:lnTo>
                    <a:lnTo>
                      <a:pt x="6" y="58"/>
                    </a:lnTo>
                    <a:lnTo>
                      <a:pt x="2" y="58"/>
                    </a:lnTo>
                    <a:lnTo>
                      <a:pt x="2" y="64"/>
                    </a:lnTo>
                    <a:lnTo>
                      <a:pt x="6" y="62"/>
                    </a:lnTo>
                    <a:lnTo>
                      <a:pt x="6" y="62"/>
                    </a:lnTo>
                    <a:lnTo>
                      <a:pt x="8" y="66"/>
                    </a:lnTo>
                    <a:lnTo>
                      <a:pt x="4" y="68"/>
                    </a:lnTo>
                    <a:lnTo>
                      <a:pt x="6" y="74"/>
                    </a:lnTo>
                    <a:lnTo>
                      <a:pt x="10" y="72"/>
                    </a:lnTo>
                    <a:lnTo>
                      <a:pt x="10" y="72"/>
                    </a:lnTo>
                    <a:lnTo>
                      <a:pt x="12" y="76"/>
                    </a:lnTo>
                    <a:lnTo>
                      <a:pt x="8" y="78"/>
                    </a:lnTo>
                    <a:lnTo>
                      <a:pt x="10" y="82"/>
                    </a:lnTo>
                    <a:lnTo>
                      <a:pt x="14" y="80"/>
                    </a:lnTo>
                    <a:lnTo>
                      <a:pt x="14" y="80"/>
                    </a:lnTo>
                    <a:lnTo>
                      <a:pt x="18" y="82"/>
                    </a:lnTo>
                    <a:lnTo>
                      <a:pt x="14" y="86"/>
                    </a:lnTo>
                    <a:lnTo>
                      <a:pt x="18" y="90"/>
                    </a:lnTo>
                    <a:lnTo>
                      <a:pt x="20" y="86"/>
                    </a:lnTo>
                    <a:lnTo>
                      <a:pt x="20" y="86"/>
                    </a:lnTo>
                    <a:lnTo>
                      <a:pt x="24" y="90"/>
                    </a:lnTo>
                    <a:lnTo>
                      <a:pt x="22" y="92"/>
                    </a:lnTo>
                    <a:lnTo>
                      <a:pt x="26" y="96"/>
                    </a:lnTo>
                    <a:lnTo>
                      <a:pt x="28" y="92"/>
                    </a:lnTo>
                    <a:lnTo>
                      <a:pt x="28" y="92"/>
                    </a:lnTo>
                    <a:lnTo>
                      <a:pt x="32" y="94"/>
                    </a:lnTo>
                    <a:lnTo>
                      <a:pt x="30" y="98"/>
                    </a:lnTo>
                    <a:lnTo>
                      <a:pt x="34" y="100"/>
                    </a:lnTo>
                    <a:lnTo>
                      <a:pt x="36" y="96"/>
                    </a:lnTo>
                    <a:lnTo>
                      <a:pt x="36" y="96"/>
                    </a:lnTo>
                    <a:lnTo>
                      <a:pt x="40" y="98"/>
                    </a:lnTo>
                    <a:lnTo>
                      <a:pt x="40" y="102"/>
                    </a:lnTo>
                    <a:lnTo>
                      <a:pt x="44" y="102"/>
                    </a:lnTo>
                    <a:lnTo>
                      <a:pt x="46" y="98"/>
                    </a:lnTo>
                    <a:lnTo>
                      <a:pt x="46" y="98"/>
                    </a:lnTo>
                    <a:lnTo>
                      <a:pt x="50" y="98"/>
                    </a:lnTo>
                    <a:lnTo>
                      <a:pt x="50" y="102"/>
                    </a:lnTo>
                    <a:lnTo>
                      <a:pt x="56" y="102"/>
                    </a:lnTo>
                    <a:lnTo>
                      <a:pt x="56" y="98"/>
                    </a:lnTo>
                    <a:lnTo>
                      <a:pt x="56" y="98"/>
                    </a:lnTo>
                    <a:lnTo>
                      <a:pt x="60" y="98"/>
                    </a:lnTo>
                    <a:lnTo>
                      <a:pt x="60" y="102"/>
                    </a:lnTo>
                    <a:lnTo>
                      <a:pt x="66" y="102"/>
                    </a:lnTo>
                    <a:lnTo>
                      <a:pt x="64" y="98"/>
                    </a:lnTo>
                    <a:lnTo>
                      <a:pt x="64" y="98"/>
                    </a:lnTo>
                    <a:lnTo>
                      <a:pt x="68" y="96"/>
                    </a:lnTo>
                    <a:lnTo>
                      <a:pt x="70" y="100"/>
                    </a:lnTo>
                    <a:lnTo>
                      <a:pt x="74" y="98"/>
                    </a:lnTo>
                    <a:lnTo>
                      <a:pt x="74" y="94"/>
                    </a:lnTo>
                    <a:lnTo>
                      <a:pt x="74" y="94"/>
                    </a:lnTo>
                    <a:lnTo>
                      <a:pt x="76" y="92"/>
                    </a:lnTo>
                    <a:lnTo>
                      <a:pt x="78" y="96"/>
                    </a:lnTo>
                    <a:lnTo>
                      <a:pt x="84" y="92"/>
                    </a:lnTo>
                    <a:lnTo>
                      <a:pt x="80" y="90"/>
                    </a:lnTo>
                    <a:lnTo>
                      <a:pt x="80" y="90"/>
                    </a:lnTo>
                    <a:lnTo>
                      <a:pt x="84" y="86"/>
                    </a:lnTo>
                    <a:lnTo>
                      <a:pt x="88" y="90"/>
                    </a:lnTo>
                    <a:lnTo>
                      <a:pt x="90" y="86"/>
                    </a:lnTo>
                    <a:lnTo>
                      <a:pt x="88" y="82"/>
                    </a:lnTo>
                    <a:lnTo>
                      <a:pt x="88" y="82"/>
                    </a:lnTo>
                    <a:lnTo>
                      <a:pt x="90" y="80"/>
                    </a:lnTo>
                    <a:lnTo>
                      <a:pt x="94" y="82"/>
                    </a:lnTo>
                    <a:lnTo>
                      <a:pt x="96" y="78"/>
                    </a:lnTo>
                    <a:lnTo>
                      <a:pt x="94" y="76"/>
                    </a:lnTo>
                    <a:lnTo>
                      <a:pt x="94" y="76"/>
                    </a:lnTo>
                    <a:lnTo>
                      <a:pt x="96" y="72"/>
                    </a:lnTo>
                    <a:lnTo>
                      <a:pt x="100" y="74"/>
                    </a:lnTo>
                    <a:lnTo>
                      <a:pt x="102" y="68"/>
                    </a:lnTo>
                    <a:lnTo>
                      <a:pt x="98" y="68"/>
                    </a:lnTo>
                    <a:lnTo>
                      <a:pt x="98" y="68"/>
                    </a:lnTo>
                    <a:lnTo>
                      <a:pt x="98" y="64"/>
                    </a:lnTo>
                    <a:lnTo>
                      <a:pt x="102" y="64"/>
                    </a:lnTo>
                    <a:lnTo>
                      <a:pt x="104" y="58"/>
                    </a:lnTo>
                    <a:lnTo>
                      <a:pt x="100" y="58"/>
                    </a:lnTo>
                    <a:lnTo>
                      <a:pt x="100" y="58"/>
                    </a:lnTo>
                    <a:lnTo>
                      <a:pt x="100" y="54"/>
                    </a:lnTo>
                    <a:lnTo>
                      <a:pt x="104" y="54"/>
                    </a:lnTo>
                    <a:lnTo>
                      <a:pt x="104" y="48"/>
                    </a:lnTo>
                    <a:lnTo>
                      <a:pt x="100" y="48"/>
                    </a:lnTo>
                    <a:lnTo>
                      <a:pt x="100" y="48"/>
                    </a:lnTo>
                    <a:lnTo>
                      <a:pt x="100" y="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205" name="Freeform 23"/>
              <p:cNvSpPr>
                <a:spLocks/>
              </p:cNvSpPr>
              <p:nvPr/>
            </p:nvSpPr>
            <p:spPr bwMode="auto">
              <a:xfrm>
                <a:off x="8482013" y="1870075"/>
                <a:ext cx="165100" cy="161925"/>
              </a:xfrm>
              <a:custGeom>
                <a:avLst/>
                <a:gdLst>
                  <a:gd name="T0" fmla="*/ 102 w 104"/>
                  <a:gd name="T1" fmla="*/ 38 h 102"/>
                  <a:gd name="T2" fmla="*/ 98 w 104"/>
                  <a:gd name="T3" fmla="*/ 36 h 102"/>
                  <a:gd name="T4" fmla="*/ 96 w 104"/>
                  <a:gd name="T5" fmla="*/ 30 h 102"/>
                  <a:gd name="T6" fmla="*/ 98 w 104"/>
                  <a:gd name="T7" fmla="*/ 24 h 102"/>
                  <a:gd name="T8" fmla="*/ 92 w 104"/>
                  <a:gd name="T9" fmla="*/ 22 h 102"/>
                  <a:gd name="T10" fmla="*/ 88 w 104"/>
                  <a:gd name="T11" fmla="*/ 12 h 102"/>
                  <a:gd name="T12" fmla="*/ 82 w 104"/>
                  <a:gd name="T13" fmla="*/ 12 h 102"/>
                  <a:gd name="T14" fmla="*/ 78 w 104"/>
                  <a:gd name="T15" fmla="*/ 10 h 102"/>
                  <a:gd name="T16" fmla="*/ 74 w 104"/>
                  <a:gd name="T17" fmla="*/ 4 h 102"/>
                  <a:gd name="T18" fmla="*/ 68 w 104"/>
                  <a:gd name="T19" fmla="*/ 6 h 102"/>
                  <a:gd name="T20" fmla="*/ 60 w 104"/>
                  <a:gd name="T21" fmla="*/ 0 h 102"/>
                  <a:gd name="T22" fmla="*/ 56 w 104"/>
                  <a:gd name="T23" fmla="*/ 4 h 102"/>
                  <a:gd name="T24" fmla="*/ 50 w 104"/>
                  <a:gd name="T25" fmla="*/ 4 h 102"/>
                  <a:gd name="T26" fmla="*/ 46 w 104"/>
                  <a:gd name="T27" fmla="*/ 0 h 102"/>
                  <a:gd name="T28" fmla="*/ 40 w 104"/>
                  <a:gd name="T29" fmla="*/ 4 h 102"/>
                  <a:gd name="T30" fmla="*/ 30 w 104"/>
                  <a:gd name="T31" fmla="*/ 4 h 102"/>
                  <a:gd name="T32" fmla="*/ 28 w 104"/>
                  <a:gd name="T33" fmla="*/ 10 h 102"/>
                  <a:gd name="T34" fmla="*/ 24 w 104"/>
                  <a:gd name="T35" fmla="*/ 12 h 102"/>
                  <a:gd name="T36" fmla="*/ 18 w 104"/>
                  <a:gd name="T37" fmla="*/ 12 h 102"/>
                  <a:gd name="T38" fmla="*/ 18 w 104"/>
                  <a:gd name="T39" fmla="*/ 20 h 102"/>
                  <a:gd name="T40" fmla="*/ 8 w 104"/>
                  <a:gd name="T41" fmla="*/ 24 h 102"/>
                  <a:gd name="T42" fmla="*/ 10 w 104"/>
                  <a:gd name="T43" fmla="*/ 30 h 102"/>
                  <a:gd name="T44" fmla="*/ 8 w 104"/>
                  <a:gd name="T45" fmla="*/ 34 h 102"/>
                  <a:gd name="T46" fmla="*/ 2 w 104"/>
                  <a:gd name="T47" fmla="*/ 38 h 102"/>
                  <a:gd name="T48" fmla="*/ 6 w 104"/>
                  <a:gd name="T49" fmla="*/ 44 h 102"/>
                  <a:gd name="T50" fmla="*/ 0 w 104"/>
                  <a:gd name="T51" fmla="*/ 54 h 102"/>
                  <a:gd name="T52" fmla="*/ 6 w 104"/>
                  <a:gd name="T53" fmla="*/ 58 h 102"/>
                  <a:gd name="T54" fmla="*/ 6 w 104"/>
                  <a:gd name="T55" fmla="*/ 62 h 102"/>
                  <a:gd name="T56" fmla="*/ 4 w 104"/>
                  <a:gd name="T57" fmla="*/ 68 h 102"/>
                  <a:gd name="T58" fmla="*/ 10 w 104"/>
                  <a:gd name="T59" fmla="*/ 72 h 102"/>
                  <a:gd name="T60" fmla="*/ 10 w 104"/>
                  <a:gd name="T61" fmla="*/ 82 h 102"/>
                  <a:gd name="T62" fmla="*/ 18 w 104"/>
                  <a:gd name="T63" fmla="*/ 82 h 102"/>
                  <a:gd name="T64" fmla="*/ 20 w 104"/>
                  <a:gd name="T65" fmla="*/ 86 h 102"/>
                  <a:gd name="T66" fmla="*/ 22 w 104"/>
                  <a:gd name="T67" fmla="*/ 92 h 102"/>
                  <a:gd name="T68" fmla="*/ 28 w 104"/>
                  <a:gd name="T69" fmla="*/ 92 h 102"/>
                  <a:gd name="T70" fmla="*/ 34 w 104"/>
                  <a:gd name="T71" fmla="*/ 100 h 102"/>
                  <a:gd name="T72" fmla="*/ 40 w 104"/>
                  <a:gd name="T73" fmla="*/ 98 h 102"/>
                  <a:gd name="T74" fmla="*/ 46 w 104"/>
                  <a:gd name="T75" fmla="*/ 98 h 102"/>
                  <a:gd name="T76" fmla="*/ 50 w 104"/>
                  <a:gd name="T77" fmla="*/ 102 h 102"/>
                  <a:gd name="T78" fmla="*/ 56 w 104"/>
                  <a:gd name="T79" fmla="*/ 98 h 102"/>
                  <a:gd name="T80" fmla="*/ 66 w 104"/>
                  <a:gd name="T81" fmla="*/ 102 h 102"/>
                  <a:gd name="T82" fmla="*/ 68 w 104"/>
                  <a:gd name="T83" fmla="*/ 96 h 102"/>
                  <a:gd name="T84" fmla="*/ 74 w 104"/>
                  <a:gd name="T85" fmla="*/ 94 h 102"/>
                  <a:gd name="T86" fmla="*/ 78 w 104"/>
                  <a:gd name="T87" fmla="*/ 96 h 102"/>
                  <a:gd name="T88" fmla="*/ 80 w 104"/>
                  <a:gd name="T89" fmla="*/ 90 h 102"/>
                  <a:gd name="T90" fmla="*/ 90 w 104"/>
                  <a:gd name="T91" fmla="*/ 86 h 102"/>
                  <a:gd name="T92" fmla="*/ 90 w 104"/>
                  <a:gd name="T93" fmla="*/ 80 h 102"/>
                  <a:gd name="T94" fmla="*/ 94 w 104"/>
                  <a:gd name="T95" fmla="*/ 76 h 102"/>
                  <a:gd name="T96" fmla="*/ 100 w 104"/>
                  <a:gd name="T97" fmla="*/ 74 h 102"/>
                  <a:gd name="T98" fmla="*/ 98 w 104"/>
                  <a:gd name="T99" fmla="*/ 68 h 102"/>
                  <a:gd name="T100" fmla="*/ 104 w 104"/>
                  <a:gd name="T101" fmla="*/ 58 h 102"/>
                  <a:gd name="T102" fmla="*/ 100 w 104"/>
                  <a:gd name="T103" fmla="*/ 54 h 102"/>
                  <a:gd name="T104" fmla="*/ 100 w 104"/>
                  <a:gd name="T105"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2">
                    <a:moveTo>
                      <a:pt x="100" y="44"/>
                    </a:moveTo>
                    <a:lnTo>
                      <a:pt x="104" y="44"/>
                    </a:lnTo>
                    <a:lnTo>
                      <a:pt x="102" y="38"/>
                    </a:lnTo>
                    <a:lnTo>
                      <a:pt x="98" y="40"/>
                    </a:lnTo>
                    <a:lnTo>
                      <a:pt x="98" y="40"/>
                    </a:lnTo>
                    <a:lnTo>
                      <a:pt x="98" y="36"/>
                    </a:lnTo>
                    <a:lnTo>
                      <a:pt x="102" y="34"/>
                    </a:lnTo>
                    <a:lnTo>
                      <a:pt x="100" y="30"/>
                    </a:lnTo>
                    <a:lnTo>
                      <a:pt x="96" y="30"/>
                    </a:lnTo>
                    <a:lnTo>
                      <a:pt x="96" y="30"/>
                    </a:lnTo>
                    <a:lnTo>
                      <a:pt x="94" y="26"/>
                    </a:lnTo>
                    <a:lnTo>
                      <a:pt x="98" y="24"/>
                    </a:lnTo>
                    <a:lnTo>
                      <a:pt x="94" y="20"/>
                    </a:lnTo>
                    <a:lnTo>
                      <a:pt x="92" y="22"/>
                    </a:lnTo>
                    <a:lnTo>
                      <a:pt x="92" y="22"/>
                    </a:lnTo>
                    <a:lnTo>
                      <a:pt x="88" y="20"/>
                    </a:lnTo>
                    <a:lnTo>
                      <a:pt x="90" y="16"/>
                    </a:lnTo>
                    <a:lnTo>
                      <a:pt x="88" y="12"/>
                    </a:lnTo>
                    <a:lnTo>
                      <a:pt x="84" y="16"/>
                    </a:lnTo>
                    <a:lnTo>
                      <a:pt x="84" y="16"/>
                    </a:lnTo>
                    <a:lnTo>
                      <a:pt x="82" y="12"/>
                    </a:lnTo>
                    <a:lnTo>
                      <a:pt x="84" y="10"/>
                    </a:lnTo>
                    <a:lnTo>
                      <a:pt x="80" y="6"/>
                    </a:lnTo>
                    <a:lnTo>
                      <a:pt x="78" y="10"/>
                    </a:lnTo>
                    <a:lnTo>
                      <a:pt x="78" y="10"/>
                    </a:lnTo>
                    <a:lnTo>
                      <a:pt x="74" y="8"/>
                    </a:lnTo>
                    <a:lnTo>
                      <a:pt x="74" y="4"/>
                    </a:lnTo>
                    <a:lnTo>
                      <a:pt x="70" y="2"/>
                    </a:lnTo>
                    <a:lnTo>
                      <a:pt x="68" y="6"/>
                    </a:lnTo>
                    <a:lnTo>
                      <a:pt x="68" y="6"/>
                    </a:lnTo>
                    <a:lnTo>
                      <a:pt x="64" y="4"/>
                    </a:lnTo>
                    <a:lnTo>
                      <a:pt x="66" y="0"/>
                    </a:lnTo>
                    <a:lnTo>
                      <a:pt x="60" y="0"/>
                    </a:lnTo>
                    <a:lnTo>
                      <a:pt x="60" y="4"/>
                    </a:lnTo>
                    <a:lnTo>
                      <a:pt x="60" y="4"/>
                    </a:lnTo>
                    <a:lnTo>
                      <a:pt x="56" y="4"/>
                    </a:lnTo>
                    <a:lnTo>
                      <a:pt x="56" y="0"/>
                    </a:lnTo>
                    <a:lnTo>
                      <a:pt x="50" y="0"/>
                    </a:lnTo>
                    <a:lnTo>
                      <a:pt x="50" y="4"/>
                    </a:lnTo>
                    <a:lnTo>
                      <a:pt x="50" y="4"/>
                    </a:lnTo>
                    <a:lnTo>
                      <a:pt x="46" y="4"/>
                    </a:lnTo>
                    <a:lnTo>
                      <a:pt x="46" y="0"/>
                    </a:lnTo>
                    <a:lnTo>
                      <a:pt x="40" y="0"/>
                    </a:lnTo>
                    <a:lnTo>
                      <a:pt x="40" y="4"/>
                    </a:lnTo>
                    <a:lnTo>
                      <a:pt x="40" y="4"/>
                    </a:lnTo>
                    <a:lnTo>
                      <a:pt x="36" y="6"/>
                    </a:lnTo>
                    <a:lnTo>
                      <a:pt x="36" y="2"/>
                    </a:lnTo>
                    <a:lnTo>
                      <a:pt x="30" y="4"/>
                    </a:lnTo>
                    <a:lnTo>
                      <a:pt x="32" y="8"/>
                    </a:lnTo>
                    <a:lnTo>
                      <a:pt x="32" y="8"/>
                    </a:lnTo>
                    <a:lnTo>
                      <a:pt x="28" y="10"/>
                    </a:lnTo>
                    <a:lnTo>
                      <a:pt x="26" y="6"/>
                    </a:lnTo>
                    <a:lnTo>
                      <a:pt x="22" y="10"/>
                    </a:lnTo>
                    <a:lnTo>
                      <a:pt x="24" y="12"/>
                    </a:lnTo>
                    <a:lnTo>
                      <a:pt x="24" y="12"/>
                    </a:lnTo>
                    <a:lnTo>
                      <a:pt x="20" y="16"/>
                    </a:lnTo>
                    <a:lnTo>
                      <a:pt x="18" y="12"/>
                    </a:lnTo>
                    <a:lnTo>
                      <a:pt x="14" y="16"/>
                    </a:lnTo>
                    <a:lnTo>
                      <a:pt x="18" y="20"/>
                    </a:lnTo>
                    <a:lnTo>
                      <a:pt x="18" y="20"/>
                    </a:lnTo>
                    <a:lnTo>
                      <a:pt x="14" y="22"/>
                    </a:lnTo>
                    <a:lnTo>
                      <a:pt x="12" y="20"/>
                    </a:lnTo>
                    <a:lnTo>
                      <a:pt x="8" y="24"/>
                    </a:lnTo>
                    <a:lnTo>
                      <a:pt x="12" y="26"/>
                    </a:lnTo>
                    <a:lnTo>
                      <a:pt x="12" y="26"/>
                    </a:lnTo>
                    <a:lnTo>
                      <a:pt x="10" y="30"/>
                    </a:lnTo>
                    <a:lnTo>
                      <a:pt x="6" y="28"/>
                    </a:lnTo>
                    <a:lnTo>
                      <a:pt x="4" y="34"/>
                    </a:lnTo>
                    <a:lnTo>
                      <a:pt x="8" y="34"/>
                    </a:lnTo>
                    <a:lnTo>
                      <a:pt x="8" y="34"/>
                    </a:lnTo>
                    <a:lnTo>
                      <a:pt x="6" y="38"/>
                    </a:lnTo>
                    <a:lnTo>
                      <a:pt x="2" y="38"/>
                    </a:lnTo>
                    <a:lnTo>
                      <a:pt x="2" y="44"/>
                    </a:lnTo>
                    <a:lnTo>
                      <a:pt x="6" y="44"/>
                    </a:lnTo>
                    <a:lnTo>
                      <a:pt x="6" y="44"/>
                    </a:lnTo>
                    <a:lnTo>
                      <a:pt x="4" y="48"/>
                    </a:lnTo>
                    <a:lnTo>
                      <a:pt x="0" y="48"/>
                    </a:lnTo>
                    <a:lnTo>
                      <a:pt x="0" y="54"/>
                    </a:lnTo>
                    <a:lnTo>
                      <a:pt x="4" y="54"/>
                    </a:lnTo>
                    <a:lnTo>
                      <a:pt x="4" y="54"/>
                    </a:lnTo>
                    <a:lnTo>
                      <a:pt x="6" y="58"/>
                    </a:lnTo>
                    <a:lnTo>
                      <a:pt x="2" y="58"/>
                    </a:lnTo>
                    <a:lnTo>
                      <a:pt x="2" y="64"/>
                    </a:lnTo>
                    <a:lnTo>
                      <a:pt x="6" y="62"/>
                    </a:lnTo>
                    <a:lnTo>
                      <a:pt x="6" y="62"/>
                    </a:lnTo>
                    <a:lnTo>
                      <a:pt x="8" y="66"/>
                    </a:lnTo>
                    <a:lnTo>
                      <a:pt x="4" y="68"/>
                    </a:lnTo>
                    <a:lnTo>
                      <a:pt x="6" y="74"/>
                    </a:lnTo>
                    <a:lnTo>
                      <a:pt x="10" y="72"/>
                    </a:lnTo>
                    <a:lnTo>
                      <a:pt x="10" y="72"/>
                    </a:lnTo>
                    <a:lnTo>
                      <a:pt x="12" y="76"/>
                    </a:lnTo>
                    <a:lnTo>
                      <a:pt x="8" y="78"/>
                    </a:lnTo>
                    <a:lnTo>
                      <a:pt x="10" y="82"/>
                    </a:lnTo>
                    <a:lnTo>
                      <a:pt x="14" y="80"/>
                    </a:lnTo>
                    <a:lnTo>
                      <a:pt x="14" y="80"/>
                    </a:lnTo>
                    <a:lnTo>
                      <a:pt x="18" y="82"/>
                    </a:lnTo>
                    <a:lnTo>
                      <a:pt x="14" y="86"/>
                    </a:lnTo>
                    <a:lnTo>
                      <a:pt x="18" y="90"/>
                    </a:lnTo>
                    <a:lnTo>
                      <a:pt x="20" y="86"/>
                    </a:lnTo>
                    <a:lnTo>
                      <a:pt x="20" y="86"/>
                    </a:lnTo>
                    <a:lnTo>
                      <a:pt x="24" y="90"/>
                    </a:lnTo>
                    <a:lnTo>
                      <a:pt x="22" y="92"/>
                    </a:lnTo>
                    <a:lnTo>
                      <a:pt x="26" y="96"/>
                    </a:lnTo>
                    <a:lnTo>
                      <a:pt x="28" y="92"/>
                    </a:lnTo>
                    <a:lnTo>
                      <a:pt x="28" y="92"/>
                    </a:lnTo>
                    <a:lnTo>
                      <a:pt x="32" y="94"/>
                    </a:lnTo>
                    <a:lnTo>
                      <a:pt x="30" y="98"/>
                    </a:lnTo>
                    <a:lnTo>
                      <a:pt x="34" y="100"/>
                    </a:lnTo>
                    <a:lnTo>
                      <a:pt x="36" y="96"/>
                    </a:lnTo>
                    <a:lnTo>
                      <a:pt x="36" y="96"/>
                    </a:lnTo>
                    <a:lnTo>
                      <a:pt x="40" y="98"/>
                    </a:lnTo>
                    <a:lnTo>
                      <a:pt x="40" y="102"/>
                    </a:lnTo>
                    <a:lnTo>
                      <a:pt x="44" y="102"/>
                    </a:lnTo>
                    <a:lnTo>
                      <a:pt x="46" y="98"/>
                    </a:lnTo>
                    <a:lnTo>
                      <a:pt x="46" y="98"/>
                    </a:lnTo>
                    <a:lnTo>
                      <a:pt x="50" y="98"/>
                    </a:lnTo>
                    <a:lnTo>
                      <a:pt x="50" y="102"/>
                    </a:lnTo>
                    <a:lnTo>
                      <a:pt x="56" y="102"/>
                    </a:lnTo>
                    <a:lnTo>
                      <a:pt x="56" y="98"/>
                    </a:lnTo>
                    <a:lnTo>
                      <a:pt x="56" y="98"/>
                    </a:lnTo>
                    <a:lnTo>
                      <a:pt x="60" y="98"/>
                    </a:lnTo>
                    <a:lnTo>
                      <a:pt x="60" y="102"/>
                    </a:lnTo>
                    <a:lnTo>
                      <a:pt x="66" y="102"/>
                    </a:lnTo>
                    <a:lnTo>
                      <a:pt x="64" y="98"/>
                    </a:lnTo>
                    <a:lnTo>
                      <a:pt x="64" y="98"/>
                    </a:lnTo>
                    <a:lnTo>
                      <a:pt x="68" y="96"/>
                    </a:lnTo>
                    <a:lnTo>
                      <a:pt x="70" y="100"/>
                    </a:lnTo>
                    <a:lnTo>
                      <a:pt x="74" y="98"/>
                    </a:lnTo>
                    <a:lnTo>
                      <a:pt x="74" y="94"/>
                    </a:lnTo>
                    <a:lnTo>
                      <a:pt x="74" y="94"/>
                    </a:lnTo>
                    <a:lnTo>
                      <a:pt x="76" y="92"/>
                    </a:lnTo>
                    <a:lnTo>
                      <a:pt x="78" y="96"/>
                    </a:lnTo>
                    <a:lnTo>
                      <a:pt x="84" y="92"/>
                    </a:lnTo>
                    <a:lnTo>
                      <a:pt x="80" y="90"/>
                    </a:lnTo>
                    <a:lnTo>
                      <a:pt x="80" y="90"/>
                    </a:lnTo>
                    <a:lnTo>
                      <a:pt x="84" y="86"/>
                    </a:lnTo>
                    <a:lnTo>
                      <a:pt x="88" y="90"/>
                    </a:lnTo>
                    <a:lnTo>
                      <a:pt x="90" y="86"/>
                    </a:lnTo>
                    <a:lnTo>
                      <a:pt x="88" y="82"/>
                    </a:lnTo>
                    <a:lnTo>
                      <a:pt x="88" y="82"/>
                    </a:lnTo>
                    <a:lnTo>
                      <a:pt x="90" y="80"/>
                    </a:lnTo>
                    <a:lnTo>
                      <a:pt x="94" y="82"/>
                    </a:lnTo>
                    <a:lnTo>
                      <a:pt x="96" y="78"/>
                    </a:lnTo>
                    <a:lnTo>
                      <a:pt x="94" y="76"/>
                    </a:lnTo>
                    <a:lnTo>
                      <a:pt x="94" y="76"/>
                    </a:lnTo>
                    <a:lnTo>
                      <a:pt x="96" y="72"/>
                    </a:lnTo>
                    <a:lnTo>
                      <a:pt x="100" y="74"/>
                    </a:lnTo>
                    <a:lnTo>
                      <a:pt x="102" y="68"/>
                    </a:lnTo>
                    <a:lnTo>
                      <a:pt x="98" y="68"/>
                    </a:lnTo>
                    <a:lnTo>
                      <a:pt x="98" y="68"/>
                    </a:lnTo>
                    <a:lnTo>
                      <a:pt x="98" y="64"/>
                    </a:lnTo>
                    <a:lnTo>
                      <a:pt x="102" y="64"/>
                    </a:lnTo>
                    <a:lnTo>
                      <a:pt x="104" y="58"/>
                    </a:lnTo>
                    <a:lnTo>
                      <a:pt x="100" y="58"/>
                    </a:lnTo>
                    <a:lnTo>
                      <a:pt x="100" y="58"/>
                    </a:lnTo>
                    <a:lnTo>
                      <a:pt x="100" y="54"/>
                    </a:lnTo>
                    <a:lnTo>
                      <a:pt x="104" y="54"/>
                    </a:lnTo>
                    <a:lnTo>
                      <a:pt x="104" y="48"/>
                    </a:lnTo>
                    <a:lnTo>
                      <a:pt x="100" y="48"/>
                    </a:lnTo>
                    <a:lnTo>
                      <a:pt x="100" y="48"/>
                    </a:lnTo>
                    <a:lnTo>
                      <a:pt x="100" y="44"/>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206" name="Freeform 24"/>
              <p:cNvSpPr>
                <a:spLocks/>
              </p:cNvSpPr>
              <p:nvPr/>
            </p:nvSpPr>
            <p:spPr bwMode="auto">
              <a:xfrm>
                <a:off x="8377238" y="1946275"/>
                <a:ext cx="98424" cy="12700"/>
              </a:xfrm>
              <a:custGeom>
                <a:avLst/>
                <a:gdLst>
                  <a:gd name="T0" fmla="*/ 0 w 62"/>
                  <a:gd name="T1" fmla="*/ 4 h 8"/>
                  <a:gd name="T2" fmla="*/ 0 w 62"/>
                  <a:gd name="T3" fmla="*/ 4 h 8"/>
                  <a:gd name="T4" fmla="*/ 0 w 62"/>
                  <a:gd name="T5" fmla="*/ 4 h 8"/>
                  <a:gd name="T6" fmla="*/ 0 w 62"/>
                  <a:gd name="T7" fmla="*/ 6 h 8"/>
                  <a:gd name="T8" fmla="*/ 4 w 62"/>
                  <a:gd name="T9" fmla="*/ 8 h 8"/>
                  <a:gd name="T10" fmla="*/ 58 w 62"/>
                  <a:gd name="T11" fmla="*/ 8 h 8"/>
                  <a:gd name="T12" fmla="*/ 58 w 62"/>
                  <a:gd name="T13" fmla="*/ 8 h 8"/>
                  <a:gd name="T14" fmla="*/ 62 w 62"/>
                  <a:gd name="T15" fmla="*/ 6 h 8"/>
                  <a:gd name="T16" fmla="*/ 62 w 62"/>
                  <a:gd name="T17" fmla="*/ 4 h 8"/>
                  <a:gd name="T18" fmla="*/ 62 w 62"/>
                  <a:gd name="T19" fmla="*/ 0 h 8"/>
                  <a:gd name="T20" fmla="*/ 0 w 62"/>
                  <a:gd name="T21" fmla="*/ 0 h 8"/>
                  <a:gd name="T22" fmla="*/ 0 w 62"/>
                  <a:gd name="T23" fmla="*/ 4 h 8"/>
                  <a:gd name="T24" fmla="*/ 0 w 62"/>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
                    <a:moveTo>
                      <a:pt x="0" y="4"/>
                    </a:moveTo>
                    <a:lnTo>
                      <a:pt x="0" y="4"/>
                    </a:lnTo>
                    <a:lnTo>
                      <a:pt x="0" y="4"/>
                    </a:lnTo>
                    <a:lnTo>
                      <a:pt x="0" y="6"/>
                    </a:lnTo>
                    <a:lnTo>
                      <a:pt x="4" y="8"/>
                    </a:lnTo>
                    <a:lnTo>
                      <a:pt x="58" y="8"/>
                    </a:lnTo>
                    <a:lnTo>
                      <a:pt x="58" y="8"/>
                    </a:lnTo>
                    <a:lnTo>
                      <a:pt x="62" y="6"/>
                    </a:lnTo>
                    <a:lnTo>
                      <a:pt x="62" y="4"/>
                    </a:lnTo>
                    <a:lnTo>
                      <a:pt x="62" y="0"/>
                    </a:lnTo>
                    <a:lnTo>
                      <a:pt x="0" y="0"/>
                    </a:lnTo>
                    <a:lnTo>
                      <a:pt x="0" y="4"/>
                    </a:lnTo>
                    <a:lnTo>
                      <a:pt x="0"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grpSp>
        <p:sp>
          <p:nvSpPr>
            <p:cNvPr id="192" name="TextBox 191"/>
            <p:cNvSpPr txBox="1"/>
            <p:nvPr/>
          </p:nvSpPr>
          <p:spPr bwMode="auto">
            <a:xfrm>
              <a:off x="10688806" y="2383440"/>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Extracting </a:t>
              </a:r>
              <a:br>
                <a:rPr lang="en-US" sz="750">
                  <a:solidFill>
                    <a:srgbClr val="404040"/>
                  </a:solidFill>
                </a:rPr>
              </a:br>
              <a:r>
                <a:rPr lang="en-US" sz="750">
                  <a:solidFill>
                    <a:srgbClr val="404040"/>
                  </a:solidFill>
                </a:rPr>
                <a:t>bitumen</a:t>
              </a:r>
              <a:endParaRPr lang="en-US" sz="750" dirty="0" err="1">
                <a:solidFill>
                  <a:srgbClr val="404040"/>
                </a:solidFill>
              </a:endParaRPr>
            </a:p>
          </p:txBody>
        </p:sp>
        <p:grpSp>
          <p:nvGrpSpPr>
            <p:cNvPr id="193" name="Group 192"/>
            <p:cNvGrpSpPr>
              <a:grpSpLocks noChangeAspect="1"/>
            </p:cNvGrpSpPr>
            <p:nvPr/>
          </p:nvGrpSpPr>
          <p:grpSpPr>
            <a:xfrm>
              <a:off x="9443669" y="1980031"/>
              <a:ext cx="277512" cy="307513"/>
              <a:chOff x="7735888" y="815975"/>
              <a:chExt cx="469900" cy="520700"/>
            </a:xfrm>
            <a:solidFill>
              <a:schemeClr val="accent6"/>
            </a:solidFill>
          </p:grpSpPr>
          <p:sp>
            <p:nvSpPr>
              <p:cNvPr id="197" name="Rectangle 25"/>
              <p:cNvSpPr>
                <a:spLocks noChangeArrowheads="1"/>
              </p:cNvSpPr>
              <p:nvPr/>
            </p:nvSpPr>
            <p:spPr bwMode="auto">
              <a:xfrm>
                <a:off x="7948612" y="1041401"/>
                <a:ext cx="79375" cy="254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198" name="Rectangle 26"/>
              <p:cNvSpPr>
                <a:spLocks noChangeArrowheads="1"/>
              </p:cNvSpPr>
              <p:nvPr/>
            </p:nvSpPr>
            <p:spPr bwMode="auto">
              <a:xfrm>
                <a:off x="7948612" y="1082676"/>
                <a:ext cx="79375" cy="285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199" name="Freeform 27"/>
              <p:cNvSpPr>
                <a:spLocks noEditPoints="1"/>
              </p:cNvSpPr>
              <p:nvPr/>
            </p:nvSpPr>
            <p:spPr bwMode="auto">
              <a:xfrm>
                <a:off x="7735888" y="815975"/>
                <a:ext cx="469900" cy="520700"/>
              </a:xfrm>
              <a:custGeom>
                <a:avLst/>
                <a:gdLst>
                  <a:gd name="T0" fmla="*/ 296 w 296"/>
                  <a:gd name="T1" fmla="*/ 168 h 328"/>
                  <a:gd name="T2" fmla="*/ 296 w 296"/>
                  <a:gd name="T3" fmla="*/ 158 h 328"/>
                  <a:gd name="T4" fmla="*/ 194 w 296"/>
                  <a:gd name="T5" fmla="*/ 158 h 328"/>
                  <a:gd name="T6" fmla="*/ 194 w 296"/>
                  <a:gd name="T7" fmla="*/ 142 h 328"/>
                  <a:gd name="T8" fmla="*/ 282 w 296"/>
                  <a:gd name="T9" fmla="*/ 142 h 328"/>
                  <a:gd name="T10" fmla="*/ 282 w 296"/>
                  <a:gd name="T11" fmla="*/ 108 h 328"/>
                  <a:gd name="T12" fmla="*/ 186 w 296"/>
                  <a:gd name="T13" fmla="*/ 108 h 328"/>
                  <a:gd name="T14" fmla="*/ 186 w 296"/>
                  <a:gd name="T15" fmla="*/ 100 h 328"/>
                  <a:gd name="T16" fmla="*/ 174 w 296"/>
                  <a:gd name="T17" fmla="*/ 100 h 328"/>
                  <a:gd name="T18" fmla="*/ 174 w 296"/>
                  <a:gd name="T19" fmla="*/ 100 h 328"/>
                  <a:gd name="T20" fmla="*/ 172 w 296"/>
                  <a:gd name="T21" fmla="*/ 50 h 328"/>
                  <a:gd name="T22" fmla="*/ 168 w 296"/>
                  <a:gd name="T23" fmla="*/ 16 h 328"/>
                  <a:gd name="T24" fmla="*/ 164 w 296"/>
                  <a:gd name="T25" fmla="*/ 4 h 328"/>
                  <a:gd name="T26" fmla="*/ 162 w 296"/>
                  <a:gd name="T27" fmla="*/ 2 h 328"/>
                  <a:gd name="T28" fmla="*/ 162 w 296"/>
                  <a:gd name="T29" fmla="*/ 0 h 328"/>
                  <a:gd name="T30" fmla="*/ 162 w 296"/>
                  <a:gd name="T31" fmla="*/ 0 h 328"/>
                  <a:gd name="T32" fmla="*/ 160 w 296"/>
                  <a:gd name="T33" fmla="*/ 2 h 328"/>
                  <a:gd name="T34" fmla="*/ 158 w 296"/>
                  <a:gd name="T35" fmla="*/ 4 h 328"/>
                  <a:gd name="T36" fmla="*/ 154 w 296"/>
                  <a:gd name="T37" fmla="*/ 16 h 328"/>
                  <a:gd name="T38" fmla="*/ 150 w 296"/>
                  <a:gd name="T39" fmla="*/ 50 h 328"/>
                  <a:gd name="T40" fmla="*/ 148 w 296"/>
                  <a:gd name="T41" fmla="*/ 100 h 328"/>
                  <a:gd name="T42" fmla="*/ 136 w 296"/>
                  <a:gd name="T43" fmla="*/ 100 h 328"/>
                  <a:gd name="T44" fmla="*/ 136 w 296"/>
                  <a:gd name="T45" fmla="*/ 108 h 328"/>
                  <a:gd name="T46" fmla="*/ 50 w 296"/>
                  <a:gd name="T47" fmla="*/ 108 h 328"/>
                  <a:gd name="T48" fmla="*/ 50 w 296"/>
                  <a:gd name="T49" fmla="*/ 120 h 328"/>
                  <a:gd name="T50" fmla="*/ 0 w 296"/>
                  <a:gd name="T51" fmla="*/ 58 h 328"/>
                  <a:gd name="T52" fmla="*/ 40 w 296"/>
                  <a:gd name="T53" fmla="*/ 168 h 328"/>
                  <a:gd name="T54" fmla="*/ 124 w 296"/>
                  <a:gd name="T55" fmla="*/ 168 h 328"/>
                  <a:gd name="T56" fmla="*/ 124 w 296"/>
                  <a:gd name="T57" fmla="*/ 186 h 328"/>
                  <a:gd name="T58" fmla="*/ 50 w 296"/>
                  <a:gd name="T59" fmla="*/ 186 h 328"/>
                  <a:gd name="T60" fmla="*/ 70 w 296"/>
                  <a:gd name="T61" fmla="*/ 212 h 328"/>
                  <a:gd name="T62" fmla="*/ 110 w 296"/>
                  <a:gd name="T63" fmla="*/ 212 h 328"/>
                  <a:gd name="T64" fmla="*/ 110 w 296"/>
                  <a:gd name="T65" fmla="*/ 322 h 328"/>
                  <a:gd name="T66" fmla="*/ 14 w 296"/>
                  <a:gd name="T67" fmla="*/ 322 h 328"/>
                  <a:gd name="T68" fmla="*/ 14 w 296"/>
                  <a:gd name="T69" fmla="*/ 328 h 328"/>
                  <a:gd name="T70" fmla="*/ 282 w 296"/>
                  <a:gd name="T71" fmla="*/ 328 h 328"/>
                  <a:gd name="T72" fmla="*/ 282 w 296"/>
                  <a:gd name="T73" fmla="*/ 322 h 328"/>
                  <a:gd name="T74" fmla="*/ 210 w 296"/>
                  <a:gd name="T75" fmla="*/ 322 h 328"/>
                  <a:gd name="T76" fmla="*/ 210 w 296"/>
                  <a:gd name="T77" fmla="*/ 212 h 328"/>
                  <a:gd name="T78" fmla="*/ 266 w 296"/>
                  <a:gd name="T79" fmla="*/ 212 h 328"/>
                  <a:gd name="T80" fmla="*/ 282 w 296"/>
                  <a:gd name="T81" fmla="*/ 186 h 328"/>
                  <a:gd name="T82" fmla="*/ 194 w 296"/>
                  <a:gd name="T83" fmla="*/ 186 h 328"/>
                  <a:gd name="T84" fmla="*/ 194 w 296"/>
                  <a:gd name="T85" fmla="*/ 168 h 328"/>
                  <a:gd name="T86" fmla="*/ 296 w 296"/>
                  <a:gd name="T87" fmla="*/ 168 h 328"/>
                  <a:gd name="T88" fmla="*/ 296 w 296"/>
                  <a:gd name="T89" fmla="*/ 168 h 328"/>
                  <a:gd name="T90" fmla="*/ 184 w 296"/>
                  <a:gd name="T91" fmla="*/ 158 h 328"/>
                  <a:gd name="T92" fmla="*/ 134 w 296"/>
                  <a:gd name="T93" fmla="*/ 158 h 328"/>
                  <a:gd name="T94" fmla="*/ 134 w 296"/>
                  <a:gd name="T95" fmla="*/ 142 h 328"/>
                  <a:gd name="T96" fmla="*/ 184 w 296"/>
                  <a:gd name="T97" fmla="*/ 142 h 328"/>
                  <a:gd name="T98" fmla="*/ 184 w 296"/>
                  <a:gd name="T99" fmla="*/ 158 h 328"/>
                  <a:gd name="T100" fmla="*/ 184 w 296"/>
                  <a:gd name="T101" fmla="*/ 186 h 328"/>
                  <a:gd name="T102" fmla="*/ 134 w 296"/>
                  <a:gd name="T103" fmla="*/ 186 h 328"/>
                  <a:gd name="T104" fmla="*/ 134 w 296"/>
                  <a:gd name="T105" fmla="*/ 168 h 328"/>
                  <a:gd name="T106" fmla="*/ 184 w 296"/>
                  <a:gd name="T107" fmla="*/ 168 h 328"/>
                  <a:gd name="T108" fmla="*/ 184 w 296"/>
                  <a:gd name="T109" fmla="*/ 18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6" h="328">
                    <a:moveTo>
                      <a:pt x="296" y="168"/>
                    </a:moveTo>
                    <a:lnTo>
                      <a:pt x="296" y="158"/>
                    </a:lnTo>
                    <a:lnTo>
                      <a:pt x="194" y="158"/>
                    </a:lnTo>
                    <a:lnTo>
                      <a:pt x="194" y="142"/>
                    </a:lnTo>
                    <a:lnTo>
                      <a:pt x="282" y="142"/>
                    </a:lnTo>
                    <a:lnTo>
                      <a:pt x="282" y="108"/>
                    </a:lnTo>
                    <a:lnTo>
                      <a:pt x="186" y="108"/>
                    </a:lnTo>
                    <a:lnTo>
                      <a:pt x="186" y="100"/>
                    </a:lnTo>
                    <a:lnTo>
                      <a:pt x="174" y="100"/>
                    </a:lnTo>
                    <a:lnTo>
                      <a:pt x="174" y="100"/>
                    </a:lnTo>
                    <a:lnTo>
                      <a:pt x="172" y="50"/>
                    </a:lnTo>
                    <a:lnTo>
                      <a:pt x="168" y="16"/>
                    </a:lnTo>
                    <a:lnTo>
                      <a:pt x="164" y="4"/>
                    </a:lnTo>
                    <a:lnTo>
                      <a:pt x="162" y="2"/>
                    </a:lnTo>
                    <a:lnTo>
                      <a:pt x="162" y="0"/>
                    </a:lnTo>
                    <a:lnTo>
                      <a:pt x="162" y="0"/>
                    </a:lnTo>
                    <a:lnTo>
                      <a:pt x="160" y="2"/>
                    </a:lnTo>
                    <a:lnTo>
                      <a:pt x="158" y="4"/>
                    </a:lnTo>
                    <a:lnTo>
                      <a:pt x="154" y="16"/>
                    </a:lnTo>
                    <a:lnTo>
                      <a:pt x="150" y="50"/>
                    </a:lnTo>
                    <a:lnTo>
                      <a:pt x="148" y="100"/>
                    </a:lnTo>
                    <a:lnTo>
                      <a:pt x="136" y="100"/>
                    </a:lnTo>
                    <a:lnTo>
                      <a:pt x="136" y="108"/>
                    </a:lnTo>
                    <a:lnTo>
                      <a:pt x="50" y="108"/>
                    </a:lnTo>
                    <a:lnTo>
                      <a:pt x="50" y="120"/>
                    </a:lnTo>
                    <a:lnTo>
                      <a:pt x="0" y="58"/>
                    </a:lnTo>
                    <a:lnTo>
                      <a:pt x="40" y="168"/>
                    </a:lnTo>
                    <a:lnTo>
                      <a:pt x="124" y="168"/>
                    </a:lnTo>
                    <a:lnTo>
                      <a:pt x="124" y="186"/>
                    </a:lnTo>
                    <a:lnTo>
                      <a:pt x="50" y="186"/>
                    </a:lnTo>
                    <a:lnTo>
                      <a:pt x="70" y="212"/>
                    </a:lnTo>
                    <a:lnTo>
                      <a:pt x="110" y="212"/>
                    </a:lnTo>
                    <a:lnTo>
                      <a:pt x="110" y="322"/>
                    </a:lnTo>
                    <a:lnTo>
                      <a:pt x="14" y="322"/>
                    </a:lnTo>
                    <a:lnTo>
                      <a:pt x="14" y="328"/>
                    </a:lnTo>
                    <a:lnTo>
                      <a:pt x="282" y="328"/>
                    </a:lnTo>
                    <a:lnTo>
                      <a:pt x="282" y="322"/>
                    </a:lnTo>
                    <a:lnTo>
                      <a:pt x="210" y="322"/>
                    </a:lnTo>
                    <a:lnTo>
                      <a:pt x="210" y="212"/>
                    </a:lnTo>
                    <a:lnTo>
                      <a:pt x="266" y="212"/>
                    </a:lnTo>
                    <a:lnTo>
                      <a:pt x="282" y="186"/>
                    </a:lnTo>
                    <a:lnTo>
                      <a:pt x="194" y="186"/>
                    </a:lnTo>
                    <a:lnTo>
                      <a:pt x="194" y="168"/>
                    </a:lnTo>
                    <a:lnTo>
                      <a:pt x="296" y="168"/>
                    </a:lnTo>
                    <a:lnTo>
                      <a:pt x="296" y="168"/>
                    </a:lnTo>
                    <a:close/>
                    <a:moveTo>
                      <a:pt x="184" y="158"/>
                    </a:moveTo>
                    <a:lnTo>
                      <a:pt x="134" y="158"/>
                    </a:lnTo>
                    <a:lnTo>
                      <a:pt x="134" y="142"/>
                    </a:lnTo>
                    <a:lnTo>
                      <a:pt x="184" y="142"/>
                    </a:lnTo>
                    <a:lnTo>
                      <a:pt x="184" y="158"/>
                    </a:lnTo>
                    <a:close/>
                    <a:moveTo>
                      <a:pt x="184" y="186"/>
                    </a:moveTo>
                    <a:lnTo>
                      <a:pt x="134" y="186"/>
                    </a:lnTo>
                    <a:lnTo>
                      <a:pt x="134" y="168"/>
                    </a:lnTo>
                    <a:lnTo>
                      <a:pt x="184" y="168"/>
                    </a:lnTo>
                    <a:lnTo>
                      <a:pt x="184" y="1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grpSp>
        <p:sp>
          <p:nvSpPr>
            <p:cNvPr id="194" name="TextBox 193"/>
            <p:cNvSpPr txBox="1"/>
            <p:nvPr/>
          </p:nvSpPr>
          <p:spPr bwMode="auto">
            <a:xfrm>
              <a:off x="9367418" y="2383440"/>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Producing oil </a:t>
              </a:r>
              <a:br>
                <a:rPr lang="en-US" sz="750">
                  <a:solidFill>
                    <a:srgbClr val="404040"/>
                  </a:solidFill>
                </a:rPr>
              </a:br>
              <a:r>
                <a:rPr lang="en-US" sz="750">
                  <a:solidFill>
                    <a:srgbClr val="404040"/>
                  </a:solidFill>
                </a:rPr>
                <a:t>and gas</a:t>
              </a:r>
              <a:endParaRPr lang="en-US" sz="750" dirty="0" err="1">
                <a:solidFill>
                  <a:srgbClr val="404040"/>
                </a:solidFill>
              </a:endParaRPr>
            </a:p>
          </p:txBody>
        </p:sp>
        <p:sp>
          <p:nvSpPr>
            <p:cNvPr id="195" name="Freeform 28"/>
            <p:cNvSpPr>
              <a:spLocks noChangeAspect="1" noEditPoints="1"/>
            </p:cNvSpPr>
            <p:nvPr/>
          </p:nvSpPr>
          <p:spPr bwMode="auto">
            <a:xfrm>
              <a:off x="8168428" y="1963944"/>
              <a:ext cx="184987" cy="341946"/>
            </a:xfrm>
            <a:custGeom>
              <a:avLst/>
              <a:gdLst>
                <a:gd name="T0" fmla="*/ 170 w 198"/>
                <a:gd name="T1" fmla="*/ 326 h 366"/>
                <a:gd name="T2" fmla="*/ 170 w 198"/>
                <a:gd name="T3" fmla="*/ 260 h 366"/>
                <a:gd name="T4" fmla="*/ 158 w 198"/>
                <a:gd name="T5" fmla="*/ 238 h 366"/>
                <a:gd name="T6" fmla="*/ 150 w 198"/>
                <a:gd name="T7" fmla="*/ 114 h 366"/>
                <a:gd name="T8" fmla="*/ 138 w 198"/>
                <a:gd name="T9" fmla="*/ 96 h 366"/>
                <a:gd name="T10" fmla="*/ 128 w 198"/>
                <a:gd name="T11" fmla="*/ 26 h 366"/>
                <a:gd name="T12" fmla="*/ 110 w 198"/>
                <a:gd name="T13" fmla="*/ 24 h 366"/>
                <a:gd name="T14" fmla="*/ 104 w 198"/>
                <a:gd name="T15" fmla="*/ 14 h 366"/>
                <a:gd name="T16" fmla="*/ 94 w 198"/>
                <a:gd name="T17" fmla="*/ 0 h 366"/>
                <a:gd name="T18" fmla="*/ 88 w 198"/>
                <a:gd name="T19" fmla="*/ 14 h 366"/>
                <a:gd name="T20" fmla="*/ 70 w 198"/>
                <a:gd name="T21" fmla="*/ 24 h 366"/>
                <a:gd name="T22" fmla="*/ 68 w 198"/>
                <a:gd name="T23" fmla="*/ 24 h 366"/>
                <a:gd name="T24" fmla="*/ 46 w 198"/>
                <a:gd name="T25" fmla="*/ 96 h 366"/>
                <a:gd name="T26" fmla="*/ 56 w 198"/>
                <a:gd name="T27" fmla="*/ 114 h 366"/>
                <a:gd name="T28" fmla="*/ 26 w 198"/>
                <a:gd name="T29" fmla="*/ 238 h 366"/>
                <a:gd name="T30" fmla="*/ 36 w 198"/>
                <a:gd name="T31" fmla="*/ 260 h 366"/>
                <a:gd name="T32" fmla="*/ 14 w 198"/>
                <a:gd name="T33" fmla="*/ 326 h 366"/>
                <a:gd name="T34" fmla="*/ 198 w 198"/>
                <a:gd name="T35" fmla="*/ 366 h 366"/>
                <a:gd name="T36" fmla="*/ 184 w 198"/>
                <a:gd name="T37" fmla="*/ 326 h 366"/>
                <a:gd name="T38" fmla="*/ 92 w 198"/>
                <a:gd name="T39" fmla="*/ 138 h 366"/>
                <a:gd name="T40" fmla="*/ 66 w 198"/>
                <a:gd name="T41" fmla="*/ 118 h 366"/>
                <a:gd name="T42" fmla="*/ 92 w 198"/>
                <a:gd name="T43" fmla="*/ 206 h 366"/>
                <a:gd name="T44" fmla="*/ 56 w 198"/>
                <a:gd name="T45" fmla="*/ 184 h 366"/>
                <a:gd name="T46" fmla="*/ 46 w 198"/>
                <a:gd name="T47" fmla="*/ 268 h 366"/>
                <a:gd name="T48" fmla="*/ 38 w 198"/>
                <a:gd name="T49" fmla="*/ 318 h 366"/>
                <a:gd name="T50" fmla="*/ 46 w 198"/>
                <a:gd name="T51" fmla="*/ 268 h 366"/>
                <a:gd name="T52" fmla="*/ 44 w 198"/>
                <a:gd name="T53" fmla="*/ 326 h 366"/>
                <a:gd name="T54" fmla="*/ 94 w 198"/>
                <a:gd name="T55" fmla="*/ 326 h 366"/>
                <a:gd name="T56" fmla="*/ 50 w 198"/>
                <a:gd name="T57" fmla="*/ 260 h 366"/>
                <a:gd name="T58" fmla="*/ 94 w 198"/>
                <a:gd name="T59" fmla="*/ 284 h 366"/>
                <a:gd name="T60" fmla="*/ 56 w 198"/>
                <a:gd name="T61" fmla="*/ 238 h 366"/>
                <a:gd name="T62" fmla="*/ 94 w 198"/>
                <a:gd name="T63" fmla="*/ 238 h 366"/>
                <a:gd name="T64" fmla="*/ 66 w 198"/>
                <a:gd name="T65" fmla="*/ 182 h 366"/>
                <a:gd name="T66" fmla="*/ 94 w 198"/>
                <a:gd name="T67" fmla="*/ 198 h 366"/>
                <a:gd name="T68" fmla="*/ 66 w 198"/>
                <a:gd name="T69" fmla="*/ 168 h 366"/>
                <a:gd name="T70" fmla="*/ 94 w 198"/>
                <a:gd name="T71" fmla="*/ 168 h 366"/>
                <a:gd name="T72" fmla="*/ 72 w 198"/>
                <a:gd name="T73" fmla="*/ 114 h 366"/>
                <a:gd name="T74" fmla="*/ 94 w 198"/>
                <a:gd name="T75" fmla="*/ 130 h 366"/>
                <a:gd name="T76" fmla="*/ 68 w 198"/>
                <a:gd name="T77" fmla="*/ 96 h 366"/>
                <a:gd name="T78" fmla="*/ 94 w 198"/>
                <a:gd name="T79" fmla="*/ 60 h 366"/>
                <a:gd name="T80" fmla="*/ 94 w 198"/>
                <a:gd name="T81" fmla="*/ 96 h 366"/>
                <a:gd name="T82" fmla="*/ 148 w 198"/>
                <a:gd name="T83" fmla="*/ 232 h 366"/>
                <a:gd name="T84" fmla="*/ 142 w 198"/>
                <a:gd name="T85" fmla="*/ 184 h 366"/>
                <a:gd name="T86" fmla="*/ 138 w 198"/>
                <a:gd name="T87" fmla="*/ 164 h 366"/>
                <a:gd name="T88" fmla="*/ 132 w 198"/>
                <a:gd name="T89" fmla="*/ 118 h 366"/>
                <a:gd name="T90" fmla="*/ 138 w 198"/>
                <a:gd name="T91" fmla="*/ 164 h 366"/>
                <a:gd name="T92" fmla="*/ 124 w 198"/>
                <a:gd name="T93" fmla="*/ 60 h 366"/>
                <a:gd name="T94" fmla="*/ 104 w 198"/>
                <a:gd name="T95" fmla="*/ 96 h 366"/>
                <a:gd name="T96" fmla="*/ 104 w 198"/>
                <a:gd name="T97" fmla="*/ 60 h 366"/>
                <a:gd name="T98" fmla="*/ 124 w 198"/>
                <a:gd name="T99" fmla="*/ 114 h 366"/>
                <a:gd name="T100" fmla="*/ 104 w 198"/>
                <a:gd name="T101" fmla="*/ 114 h 366"/>
                <a:gd name="T102" fmla="*/ 132 w 198"/>
                <a:gd name="T103" fmla="*/ 168 h 366"/>
                <a:gd name="T104" fmla="*/ 104 w 198"/>
                <a:gd name="T105" fmla="*/ 148 h 366"/>
                <a:gd name="T106" fmla="*/ 132 w 198"/>
                <a:gd name="T107" fmla="*/ 182 h 366"/>
                <a:gd name="T108" fmla="*/ 104 w 198"/>
                <a:gd name="T109" fmla="*/ 182 h 366"/>
                <a:gd name="T110" fmla="*/ 142 w 198"/>
                <a:gd name="T111" fmla="*/ 238 h 366"/>
                <a:gd name="T112" fmla="*/ 104 w 198"/>
                <a:gd name="T113" fmla="*/ 214 h 366"/>
                <a:gd name="T114" fmla="*/ 146 w 198"/>
                <a:gd name="T115" fmla="*/ 260 h 366"/>
                <a:gd name="T116" fmla="*/ 104 w 198"/>
                <a:gd name="T117" fmla="*/ 260 h 366"/>
                <a:gd name="T118" fmla="*/ 104 w 198"/>
                <a:gd name="T119" fmla="*/ 298 h 366"/>
                <a:gd name="T120" fmla="*/ 104 w 198"/>
                <a:gd name="T121" fmla="*/ 326 h 366"/>
                <a:gd name="T122" fmla="*/ 152 w 198"/>
                <a:gd name="T123" fmla="*/ 266 h 366"/>
                <a:gd name="T124" fmla="*/ 106 w 198"/>
                <a:gd name="T125" fmla="*/ 29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366">
                  <a:moveTo>
                    <a:pt x="184" y="326"/>
                  </a:moveTo>
                  <a:lnTo>
                    <a:pt x="170" y="326"/>
                  </a:lnTo>
                  <a:lnTo>
                    <a:pt x="160" y="260"/>
                  </a:lnTo>
                  <a:lnTo>
                    <a:pt x="170" y="260"/>
                  </a:lnTo>
                  <a:lnTo>
                    <a:pt x="170" y="238"/>
                  </a:lnTo>
                  <a:lnTo>
                    <a:pt x="158" y="238"/>
                  </a:lnTo>
                  <a:lnTo>
                    <a:pt x="140" y="114"/>
                  </a:lnTo>
                  <a:lnTo>
                    <a:pt x="150" y="114"/>
                  </a:lnTo>
                  <a:lnTo>
                    <a:pt x="150" y="96"/>
                  </a:lnTo>
                  <a:lnTo>
                    <a:pt x="138" y="96"/>
                  </a:lnTo>
                  <a:lnTo>
                    <a:pt x="128" y="26"/>
                  </a:lnTo>
                  <a:lnTo>
                    <a:pt x="128" y="26"/>
                  </a:lnTo>
                  <a:lnTo>
                    <a:pt x="128" y="24"/>
                  </a:lnTo>
                  <a:lnTo>
                    <a:pt x="110" y="24"/>
                  </a:lnTo>
                  <a:lnTo>
                    <a:pt x="110" y="14"/>
                  </a:lnTo>
                  <a:lnTo>
                    <a:pt x="104" y="14"/>
                  </a:lnTo>
                  <a:lnTo>
                    <a:pt x="104" y="0"/>
                  </a:lnTo>
                  <a:lnTo>
                    <a:pt x="94" y="0"/>
                  </a:lnTo>
                  <a:lnTo>
                    <a:pt x="94" y="14"/>
                  </a:lnTo>
                  <a:lnTo>
                    <a:pt x="88" y="14"/>
                  </a:lnTo>
                  <a:lnTo>
                    <a:pt x="88" y="24"/>
                  </a:lnTo>
                  <a:lnTo>
                    <a:pt x="70" y="24"/>
                  </a:lnTo>
                  <a:lnTo>
                    <a:pt x="70" y="26"/>
                  </a:lnTo>
                  <a:lnTo>
                    <a:pt x="68" y="24"/>
                  </a:lnTo>
                  <a:lnTo>
                    <a:pt x="60" y="96"/>
                  </a:lnTo>
                  <a:lnTo>
                    <a:pt x="46" y="96"/>
                  </a:lnTo>
                  <a:lnTo>
                    <a:pt x="46" y="114"/>
                  </a:lnTo>
                  <a:lnTo>
                    <a:pt x="56" y="114"/>
                  </a:lnTo>
                  <a:lnTo>
                    <a:pt x="40" y="238"/>
                  </a:lnTo>
                  <a:lnTo>
                    <a:pt x="26" y="238"/>
                  </a:lnTo>
                  <a:lnTo>
                    <a:pt x="26" y="260"/>
                  </a:lnTo>
                  <a:lnTo>
                    <a:pt x="36" y="260"/>
                  </a:lnTo>
                  <a:lnTo>
                    <a:pt x="28" y="326"/>
                  </a:lnTo>
                  <a:lnTo>
                    <a:pt x="14" y="326"/>
                  </a:lnTo>
                  <a:lnTo>
                    <a:pt x="0" y="366"/>
                  </a:lnTo>
                  <a:lnTo>
                    <a:pt x="198" y="366"/>
                  </a:lnTo>
                  <a:lnTo>
                    <a:pt x="184" y="326"/>
                  </a:lnTo>
                  <a:lnTo>
                    <a:pt x="184" y="326"/>
                  </a:lnTo>
                  <a:close/>
                  <a:moveTo>
                    <a:pt x="66" y="118"/>
                  </a:moveTo>
                  <a:lnTo>
                    <a:pt x="92" y="138"/>
                  </a:lnTo>
                  <a:lnTo>
                    <a:pt x="60" y="162"/>
                  </a:lnTo>
                  <a:lnTo>
                    <a:pt x="66" y="118"/>
                  </a:lnTo>
                  <a:close/>
                  <a:moveTo>
                    <a:pt x="56" y="184"/>
                  </a:moveTo>
                  <a:lnTo>
                    <a:pt x="92" y="206"/>
                  </a:lnTo>
                  <a:lnTo>
                    <a:pt x="50" y="232"/>
                  </a:lnTo>
                  <a:lnTo>
                    <a:pt x="56" y="184"/>
                  </a:lnTo>
                  <a:lnTo>
                    <a:pt x="56" y="184"/>
                  </a:lnTo>
                  <a:close/>
                  <a:moveTo>
                    <a:pt x="46" y="268"/>
                  </a:moveTo>
                  <a:lnTo>
                    <a:pt x="88" y="290"/>
                  </a:lnTo>
                  <a:lnTo>
                    <a:pt x="38" y="318"/>
                  </a:lnTo>
                  <a:lnTo>
                    <a:pt x="46" y="268"/>
                  </a:lnTo>
                  <a:lnTo>
                    <a:pt x="46" y="268"/>
                  </a:lnTo>
                  <a:close/>
                  <a:moveTo>
                    <a:pt x="94" y="326"/>
                  </a:moveTo>
                  <a:lnTo>
                    <a:pt x="44" y="326"/>
                  </a:lnTo>
                  <a:lnTo>
                    <a:pt x="94" y="298"/>
                  </a:lnTo>
                  <a:lnTo>
                    <a:pt x="94" y="326"/>
                  </a:lnTo>
                  <a:close/>
                  <a:moveTo>
                    <a:pt x="94" y="284"/>
                  </a:moveTo>
                  <a:lnTo>
                    <a:pt x="50" y="260"/>
                  </a:lnTo>
                  <a:lnTo>
                    <a:pt x="94" y="260"/>
                  </a:lnTo>
                  <a:lnTo>
                    <a:pt x="94" y="284"/>
                  </a:lnTo>
                  <a:close/>
                  <a:moveTo>
                    <a:pt x="94" y="238"/>
                  </a:moveTo>
                  <a:lnTo>
                    <a:pt x="56" y="238"/>
                  </a:lnTo>
                  <a:lnTo>
                    <a:pt x="94" y="214"/>
                  </a:lnTo>
                  <a:lnTo>
                    <a:pt x="94" y="238"/>
                  </a:lnTo>
                  <a:close/>
                  <a:moveTo>
                    <a:pt x="94" y="198"/>
                  </a:moveTo>
                  <a:lnTo>
                    <a:pt x="66" y="182"/>
                  </a:lnTo>
                  <a:lnTo>
                    <a:pt x="94" y="182"/>
                  </a:lnTo>
                  <a:lnTo>
                    <a:pt x="94" y="198"/>
                  </a:lnTo>
                  <a:close/>
                  <a:moveTo>
                    <a:pt x="94" y="168"/>
                  </a:moveTo>
                  <a:lnTo>
                    <a:pt x="66" y="168"/>
                  </a:lnTo>
                  <a:lnTo>
                    <a:pt x="94" y="148"/>
                  </a:lnTo>
                  <a:lnTo>
                    <a:pt x="94" y="168"/>
                  </a:lnTo>
                  <a:close/>
                  <a:moveTo>
                    <a:pt x="94" y="130"/>
                  </a:moveTo>
                  <a:lnTo>
                    <a:pt x="72" y="114"/>
                  </a:lnTo>
                  <a:lnTo>
                    <a:pt x="94" y="114"/>
                  </a:lnTo>
                  <a:lnTo>
                    <a:pt x="94" y="130"/>
                  </a:lnTo>
                  <a:close/>
                  <a:moveTo>
                    <a:pt x="94" y="96"/>
                  </a:moveTo>
                  <a:lnTo>
                    <a:pt x="68" y="96"/>
                  </a:lnTo>
                  <a:lnTo>
                    <a:pt x="74" y="60"/>
                  </a:lnTo>
                  <a:lnTo>
                    <a:pt x="94" y="60"/>
                  </a:lnTo>
                  <a:lnTo>
                    <a:pt x="94" y="96"/>
                  </a:lnTo>
                  <a:lnTo>
                    <a:pt x="94" y="96"/>
                  </a:lnTo>
                  <a:close/>
                  <a:moveTo>
                    <a:pt x="142" y="184"/>
                  </a:moveTo>
                  <a:lnTo>
                    <a:pt x="148" y="232"/>
                  </a:lnTo>
                  <a:lnTo>
                    <a:pt x="106" y="206"/>
                  </a:lnTo>
                  <a:lnTo>
                    <a:pt x="142" y="184"/>
                  </a:lnTo>
                  <a:lnTo>
                    <a:pt x="142" y="184"/>
                  </a:lnTo>
                  <a:close/>
                  <a:moveTo>
                    <a:pt x="138" y="164"/>
                  </a:moveTo>
                  <a:lnTo>
                    <a:pt x="106" y="138"/>
                  </a:lnTo>
                  <a:lnTo>
                    <a:pt x="132" y="118"/>
                  </a:lnTo>
                  <a:lnTo>
                    <a:pt x="138" y="164"/>
                  </a:lnTo>
                  <a:lnTo>
                    <a:pt x="138" y="164"/>
                  </a:lnTo>
                  <a:close/>
                  <a:moveTo>
                    <a:pt x="104" y="60"/>
                  </a:moveTo>
                  <a:lnTo>
                    <a:pt x="124" y="60"/>
                  </a:lnTo>
                  <a:lnTo>
                    <a:pt x="130" y="96"/>
                  </a:lnTo>
                  <a:lnTo>
                    <a:pt x="104" y="96"/>
                  </a:lnTo>
                  <a:lnTo>
                    <a:pt x="104" y="60"/>
                  </a:lnTo>
                  <a:lnTo>
                    <a:pt x="104" y="60"/>
                  </a:lnTo>
                  <a:close/>
                  <a:moveTo>
                    <a:pt x="104" y="114"/>
                  </a:moveTo>
                  <a:lnTo>
                    <a:pt x="124" y="114"/>
                  </a:lnTo>
                  <a:lnTo>
                    <a:pt x="104" y="130"/>
                  </a:lnTo>
                  <a:lnTo>
                    <a:pt x="104" y="114"/>
                  </a:lnTo>
                  <a:close/>
                  <a:moveTo>
                    <a:pt x="104" y="148"/>
                  </a:moveTo>
                  <a:lnTo>
                    <a:pt x="132" y="168"/>
                  </a:lnTo>
                  <a:lnTo>
                    <a:pt x="104" y="168"/>
                  </a:lnTo>
                  <a:lnTo>
                    <a:pt x="104" y="148"/>
                  </a:lnTo>
                  <a:close/>
                  <a:moveTo>
                    <a:pt x="104" y="182"/>
                  </a:moveTo>
                  <a:lnTo>
                    <a:pt x="132" y="182"/>
                  </a:lnTo>
                  <a:lnTo>
                    <a:pt x="104" y="198"/>
                  </a:lnTo>
                  <a:lnTo>
                    <a:pt x="104" y="182"/>
                  </a:lnTo>
                  <a:close/>
                  <a:moveTo>
                    <a:pt x="104" y="214"/>
                  </a:moveTo>
                  <a:lnTo>
                    <a:pt x="142" y="238"/>
                  </a:lnTo>
                  <a:lnTo>
                    <a:pt x="104" y="238"/>
                  </a:lnTo>
                  <a:lnTo>
                    <a:pt x="104" y="214"/>
                  </a:lnTo>
                  <a:close/>
                  <a:moveTo>
                    <a:pt x="104" y="260"/>
                  </a:moveTo>
                  <a:lnTo>
                    <a:pt x="146" y="260"/>
                  </a:lnTo>
                  <a:lnTo>
                    <a:pt x="104" y="282"/>
                  </a:lnTo>
                  <a:lnTo>
                    <a:pt x="104" y="260"/>
                  </a:lnTo>
                  <a:close/>
                  <a:moveTo>
                    <a:pt x="104" y="326"/>
                  </a:moveTo>
                  <a:lnTo>
                    <a:pt x="104" y="298"/>
                  </a:lnTo>
                  <a:lnTo>
                    <a:pt x="152" y="326"/>
                  </a:lnTo>
                  <a:lnTo>
                    <a:pt x="104" y="326"/>
                  </a:lnTo>
                  <a:close/>
                  <a:moveTo>
                    <a:pt x="106" y="290"/>
                  </a:moveTo>
                  <a:lnTo>
                    <a:pt x="152" y="266"/>
                  </a:lnTo>
                  <a:lnTo>
                    <a:pt x="160" y="320"/>
                  </a:lnTo>
                  <a:lnTo>
                    <a:pt x="106" y="290"/>
                  </a:lnTo>
                  <a:lnTo>
                    <a:pt x="106" y="290"/>
                  </a:lnTo>
                  <a:close/>
                </a:path>
              </a:pathLst>
            </a:custGeom>
            <a:solidFill>
              <a:schemeClr val="accent6"/>
            </a:solidFill>
            <a:ln>
              <a:noFill/>
            </a:ln>
            <a:extLst/>
          </p:spPr>
          <p:txBody>
            <a:bodyPr vert="horz" wrap="square" lIns="68580" tIns="34290" rIns="68580" bIns="34290" numCol="1" anchor="t" anchorCtr="0" compatLnSpc="1">
              <a:prstTxWarp prst="textNoShape">
                <a:avLst/>
              </a:prstTxWarp>
            </a:bodyPr>
            <a:lstStyle/>
            <a:p>
              <a:endParaRPr lang="en-GB" sz="750"/>
            </a:p>
          </p:txBody>
        </p:sp>
        <p:sp>
          <p:nvSpPr>
            <p:cNvPr id="196" name="TextBox 195"/>
            <p:cNvSpPr txBox="1"/>
            <p:nvPr/>
          </p:nvSpPr>
          <p:spPr bwMode="auto">
            <a:xfrm>
              <a:off x="8064996" y="2383440"/>
              <a:ext cx="1016000" cy="3693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20000"/>
                </a:lnSpc>
                <a:buClr>
                  <a:srgbClr val="DD1D21"/>
                </a:buClr>
                <a:buSzPct val="85000"/>
              </a:pPr>
              <a:r>
                <a:rPr lang="en-US" sz="750">
                  <a:solidFill>
                    <a:srgbClr val="404040"/>
                  </a:solidFill>
                </a:rPr>
                <a:t>Developing </a:t>
              </a:r>
              <a:br>
                <a:rPr lang="en-US" sz="750">
                  <a:solidFill>
                    <a:srgbClr val="404040"/>
                  </a:solidFill>
                </a:rPr>
              </a:br>
              <a:r>
                <a:rPr lang="en-US" sz="750">
                  <a:solidFill>
                    <a:srgbClr val="404040"/>
                  </a:solidFill>
                </a:rPr>
                <a:t>fields</a:t>
              </a:r>
              <a:endParaRPr lang="en-US" sz="750" dirty="0" err="1">
                <a:solidFill>
                  <a:srgbClr val="404040"/>
                </a:solidFill>
              </a:endParaRPr>
            </a:p>
          </p:txBody>
        </p:sp>
      </p:grpSp>
      <p:sp>
        <p:nvSpPr>
          <p:cNvPr id="152" name="Rectangle 151"/>
          <p:cNvSpPr/>
          <p:nvPr/>
        </p:nvSpPr>
        <p:spPr>
          <a:xfrm>
            <a:off x="3102239" y="4390330"/>
            <a:ext cx="285750" cy="285749"/>
          </a:xfrm>
          <a:prstGeom prst="rect">
            <a:avLst/>
          </a:prstGeom>
          <a:solidFill>
            <a:srgbClr val="BE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8" name="TextBox 157"/>
          <p:cNvSpPr txBox="1"/>
          <p:nvPr/>
        </p:nvSpPr>
        <p:spPr bwMode="auto">
          <a:xfrm>
            <a:off x="3102239" y="4420522"/>
            <a:ext cx="285750" cy="225366"/>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algn="ctr" defTabSz="268281">
              <a:buClr>
                <a:srgbClr val="DD1D21"/>
              </a:buClr>
              <a:buSzPct val="85000"/>
            </a:pPr>
            <a:r>
              <a:rPr lang="en-US" sz="938">
                <a:solidFill>
                  <a:srgbClr val="FFFFFF"/>
                </a:solidFill>
                <a:latin typeface="Futura Bold"/>
                <a:cs typeface="Futura Light"/>
              </a:rPr>
              <a:t>03</a:t>
            </a:r>
            <a:endParaRPr lang="en-US" sz="938" dirty="0">
              <a:solidFill>
                <a:srgbClr val="FFFFFF"/>
              </a:solidFill>
              <a:latin typeface="Futura Light"/>
              <a:cs typeface="Futura Light"/>
            </a:endParaRPr>
          </a:p>
        </p:txBody>
      </p:sp>
      <p:sp>
        <p:nvSpPr>
          <p:cNvPr id="159" name="TextBox 158"/>
          <p:cNvSpPr txBox="1"/>
          <p:nvPr/>
        </p:nvSpPr>
        <p:spPr bwMode="auto">
          <a:xfrm>
            <a:off x="3465403" y="4390330"/>
            <a:ext cx="2933792" cy="285750"/>
          </a:xfrm>
          <a:prstGeom prst="rect">
            <a:avLst/>
          </a:prstGeom>
          <a:noFill/>
          <a:ln w="9525" algn="ctr">
            <a:noFill/>
            <a:miter lim="800000"/>
            <a:headEnd/>
            <a:tailEnd/>
          </a:ln>
        </p:spPr>
        <p:txBody>
          <a:bodyPr vert="horz" wrap="square" lIns="0" tIns="0" rIns="0" bIns="0" numCol="1" rtlCol="0" anchor="ctr" anchorCtr="0" compatLnSpc="1">
            <a:prstTxWarp prst="textNoShape">
              <a:avLst/>
            </a:prstTxWarp>
            <a:noAutofit/>
          </a:bodyPr>
          <a:lstStyle/>
          <a:p>
            <a:pPr defTabSz="268281">
              <a:buClr>
                <a:srgbClr val="DD1D21"/>
              </a:buClr>
              <a:buSzPct val="85000"/>
            </a:pPr>
            <a:r>
              <a:rPr lang="en-US" sz="938">
                <a:solidFill>
                  <a:srgbClr val="404040"/>
                </a:solidFill>
                <a:latin typeface="Futura Bold"/>
                <a:cs typeface="Futura Light"/>
              </a:rPr>
              <a:t>Manufacturing and energy production</a:t>
            </a:r>
            <a:endParaRPr lang="en-US" sz="938" dirty="0">
              <a:solidFill>
                <a:srgbClr val="404040"/>
              </a:solidFill>
              <a:latin typeface="Futura Bold"/>
              <a:cs typeface="Futura Light"/>
            </a:endParaRPr>
          </a:p>
        </p:txBody>
      </p:sp>
      <p:sp>
        <p:nvSpPr>
          <p:cNvPr id="6" name="Slide Number Placeholder 5"/>
          <p:cNvSpPr>
            <a:spLocks noGrp="1"/>
          </p:cNvSpPr>
          <p:nvPr>
            <p:ph type="sldNum" sz="quarter" idx="4294967295"/>
          </p:nvPr>
        </p:nvSpPr>
        <p:spPr>
          <a:xfrm>
            <a:off x="8493133" y="5709149"/>
            <a:ext cx="266673" cy="178200"/>
          </a:xfrm>
          <a:prstGeom prst="rect">
            <a:avLst/>
          </a:prstGeom>
        </p:spPr>
        <p:txBody>
          <a:bodyPr/>
          <a:lstStyle/>
          <a:p>
            <a:fld id="{D32BAE6A-B452-4007-8177-56DD051636F9}" type="slidenum">
              <a:rPr lang="en-GB" noProof="1" smtClean="0"/>
              <a:pPr/>
              <a:t>25</a:t>
            </a:fld>
            <a:endParaRPr lang="en-GB" noProof="1"/>
          </a:p>
        </p:txBody>
      </p:sp>
      <p:sp>
        <p:nvSpPr>
          <p:cNvPr id="12" name="Date Placeholder 11"/>
          <p:cNvSpPr>
            <a:spLocks noGrp="1"/>
          </p:cNvSpPr>
          <p:nvPr>
            <p:ph type="dt" sz="half" idx="4294967295"/>
          </p:nvPr>
        </p:nvSpPr>
        <p:spPr>
          <a:xfrm>
            <a:off x="7252757" y="5709150"/>
            <a:ext cx="1080000" cy="178200"/>
          </a:xfrm>
          <a:prstGeom prst="rect">
            <a:avLst/>
          </a:prstGeom>
        </p:spPr>
        <p:txBody>
          <a:bodyPr/>
          <a:lstStyle/>
          <a:p>
            <a:pPr>
              <a:defRPr/>
            </a:pPr>
            <a:r>
              <a:rPr lang="en-GB" noProof="1"/>
              <a:t>September 2018</a:t>
            </a:r>
          </a:p>
        </p:txBody>
      </p:sp>
      <p:sp>
        <p:nvSpPr>
          <p:cNvPr id="160" name="Freeform 60">
            <a:extLst>
              <a:ext uri="{FF2B5EF4-FFF2-40B4-BE49-F238E27FC236}">
                <a16:creationId xmlns:a16="http://schemas.microsoft.com/office/drawing/2014/main" xmlns="" id="{309A0222-E379-419F-86E8-90D65399E07C}"/>
              </a:ext>
            </a:extLst>
          </p:cNvPr>
          <p:cNvSpPr>
            <a:spLocks noEditPoints="1"/>
          </p:cNvSpPr>
          <p:nvPr/>
        </p:nvSpPr>
        <p:spPr bwMode="auto">
          <a:xfrm>
            <a:off x="3029571" y="2370303"/>
            <a:ext cx="255365" cy="292435"/>
          </a:xfrm>
          <a:custGeom>
            <a:avLst/>
            <a:gdLst>
              <a:gd name="T0" fmla="*/ 158 w 248"/>
              <a:gd name="T1" fmla="*/ 142 h 284"/>
              <a:gd name="T2" fmla="*/ 188 w 248"/>
              <a:gd name="T3" fmla="*/ 80 h 284"/>
              <a:gd name="T4" fmla="*/ 190 w 248"/>
              <a:gd name="T5" fmla="*/ 78 h 284"/>
              <a:gd name="T6" fmla="*/ 190 w 248"/>
              <a:gd name="T7" fmla="*/ 74 h 284"/>
              <a:gd name="T8" fmla="*/ 186 w 248"/>
              <a:gd name="T9" fmla="*/ 70 h 284"/>
              <a:gd name="T10" fmla="*/ 132 w 248"/>
              <a:gd name="T11" fmla="*/ 30 h 284"/>
              <a:gd name="T12" fmla="*/ 138 w 248"/>
              <a:gd name="T13" fmla="*/ 24 h 284"/>
              <a:gd name="T14" fmla="*/ 140 w 248"/>
              <a:gd name="T15" fmla="*/ 16 h 284"/>
              <a:gd name="T16" fmla="*/ 134 w 248"/>
              <a:gd name="T17" fmla="*/ 4 h 284"/>
              <a:gd name="T18" fmla="*/ 122 w 248"/>
              <a:gd name="T19" fmla="*/ 0 h 284"/>
              <a:gd name="T20" fmla="*/ 116 w 248"/>
              <a:gd name="T21" fmla="*/ 0 h 284"/>
              <a:gd name="T22" fmla="*/ 108 w 248"/>
              <a:gd name="T23" fmla="*/ 10 h 284"/>
              <a:gd name="T24" fmla="*/ 106 w 248"/>
              <a:gd name="T25" fmla="*/ 16 h 284"/>
              <a:gd name="T26" fmla="*/ 114 w 248"/>
              <a:gd name="T27" fmla="*/ 30 h 284"/>
              <a:gd name="T28" fmla="*/ 58 w 248"/>
              <a:gd name="T29" fmla="*/ 70 h 284"/>
              <a:gd name="T30" fmla="*/ 56 w 248"/>
              <a:gd name="T31" fmla="*/ 70 h 284"/>
              <a:gd name="T32" fmla="*/ 54 w 248"/>
              <a:gd name="T33" fmla="*/ 74 h 284"/>
              <a:gd name="T34" fmla="*/ 56 w 248"/>
              <a:gd name="T35" fmla="*/ 80 h 284"/>
              <a:gd name="T36" fmla="*/ 88 w 248"/>
              <a:gd name="T37" fmla="*/ 142 h 284"/>
              <a:gd name="T38" fmla="*/ 6 w 248"/>
              <a:gd name="T39" fmla="*/ 142 h 284"/>
              <a:gd name="T40" fmla="*/ 0 w 248"/>
              <a:gd name="T41" fmla="*/ 146 h 284"/>
              <a:gd name="T42" fmla="*/ 0 w 248"/>
              <a:gd name="T43" fmla="*/ 150 h 284"/>
              <a:gd name="T44" fmla="*/ 80 w 248"/>
              <a:gd name="T45" fmla="*/ 180 h 284"/>
              <a:gd name="T46" fmla="*/ 58 w 248"/>
              <a:gd name="T47" fmla="*/ 280 h 284"/>
              <a:gd name="T48" fmla="*/ 72 w 248"/>
              <a:gd name="T49" fmla="*/ 284 h 284"/>
              <a:gd name="T50" fmla="*/ 122 w 248"/>
              <a:gd name="T51" fmla="*/ 226 h 284"/>
              <a:gd name="T52" fmla="*/ 174 w 248"/>
              <a:gd name="T53" fmla="*/ 284 h 284"/>
              <a:gd name="T54" fmla="*/ 188 w 248"/>
              <a:gd name="T55" fmla="*/ 280 h 284"/>
              <a:gd name="T56" fmla="*/ 166 w 248"/>
              <a:gd name="T57" fmla="*/ 180 h 284"/>
              <a:gd name="T58" fmla="*/ 244 w 248"/>
              <a:gd name="T59" fmla="*/ 152 h 284"/>
              <a:gd name="T60" fmla="*/ 248 w 248"/>
              <a:gd name="T61" fmla="*/ 146 h 284"/>
              <a:gd name="T62" fmla="*/ 246 w 248"/>
              <a:gd name="T63" fmla="*/ 144 h 284"/>
              <a:gd name="T64" fmla="*/ 242 w 248"/>
              <a:gd name="T65" fmla="*/ 142 h 284"/>
              <a:gd name="T66" fmla="*/ 134 w 248"/>
              <a:gd name="T67" fmla="*/ 166 h 284"/>
              <a:gd name="T68" fmla="*/ 150 w 248"/>
              <a:gd name="T69" fmla="*/ 174 h 284"/>
              <a:gd name="T70" fmla="*/ 144 w 248"/>
              <a:gd name="T71" fmla="*/ 86 h 284"/>
              <a:gd name="T72" fmla="*/ 156 w 248"/>
              <a:gd name="T73" fmla="*/ 80 h 284"/>
              <a:gd name="T74" fmla="*/ 126 w 248"/>
              <a:gd name="T75" fmla="*/ 70 h 284"/>
              <a:gd name="T76" fmla="*/ 122 w 248"/>
              <a:gd name="T77" fmla="*/ 54 h 284"/>
              <a:gd name="T78" fmla="*/ 128 w 248"/>
              <a:gd name="T79" fmla="*/ 80 h 284"/>
              <a:gd name="T80" fmla="*/ 122 w 248"/>
              <a:gd name="T81" fmla="*/ 94 h 284"/>
              <a:gd name="T82" fmla="*/ 116 w 248"/>
              <a:gd name="T83" fmla="*/ 80 h 284"/>
              <a:gd name="T84" fmla="*/ 120 w 248"/>
              <a:gd name="T85" fmla="*/ 106 h 284"/>
              <a:gd name="T86" fmla="*/ 122 w 248"/>
              <a:gd name="T87" fmla="*/ 106 h 284"/>
              <a:gd name="T88" fmla="*/ 124 w 248"/>
              <a:gd name="T89" fmla="*/ 106 h 284"/>
              <a:gd name="T90" fmla="*/ 142 w 248"/>
              <a:gd name="T91" fmla="*/ 142 h 284"/>
              <a:gd name="T92" fmla="*/ 112 w 248"/>
              <a:gd name="T93" fmla="*/ 102 h 284"/>
              <a:gd name="T94" fmla="*/ 122 w 248"/>
              <a:gd name="T95" fmla="*/ 158 h 284"/>
              <a:gd name="T96" fmla="*/ 134 w 248"/>
              <a:gd name="T97" fmla="*/ 152 h 284"/>
              <a:gd name="T98" fmla="*/ 102 w 248"/>
              <a:gd name="T99" fmla="*/ 80 h 284"/>
              <a:gd name="T100" fmla="*/ 88 w 248"/>
              <a:gd name="T101" fmla="*/ 80 h 284"/>
              <a:gd name="T102" fmla="*/ 112 w 248"/>
              <a:gd name="T103" fmla="*/ 166 h 284"/>
              <a:gd name="T104" fmla="*/ 100 w 248"/>
              <a:gd name="T105" fmla="*/ 158 h 284"/>
              <a:gd name="T106" fmla="*/ 86 w 248"/>
              <a:gd name="T107" fmla="*/ 152 h 284"/>
              <a:gd name="T108" fmla="*/ 36 w 248"/>
              <a:gd name="T109" fmla="*/ 152 h 284"/>
              <a:gd name="T110" fmla="*/ 92 w 248"/>
              <a:gd name="T111" fmla="*/ 192 h 284"/>
              <a:gd name="T112" fmla="*/ 78 w 248"/>
              <a:gd name="T113" fmla="*/ 254 h 284"/>
              <a:gd name="T114" fmla="*/ 104 w 248"/>
              <a:gd name="T115" fmla="*/ 182 h 284"/>
              <a:gd name="T116" fmla="*/ 142 w 248"/>
              <a:gd name="T117" fmla="*/ 182 h 284"/>
              <a:gd name="T118" fmla="*/ 168 w 248"/>
              <a:gd name="T119" fmla="*/ 254 h 284"/>
              <a:gd name="T120" fmla="*/ 154 w 248"/>
              <a:gd name="T121" fmla="*/ 192 h 284"/>
              <a:gd name="T122" fmla="*/ 164 w 248"/>
              <a:gd name="T123" fmla="*/ 170 h 284"/>
              <a:gd name="T124" fmla="*/ 210 w 248"/>
              <a:gd name="T125" fmla="*/ 15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8" h="284">
                <a:moveTo>
                  <a:pt x="242" y="142"/>
                </a:moveTo>
                <a:lnTo>
                  <a:pt x="158" y="142"/>
                </a:lnTo>
                <a:lnTo>
                  <a:pt x="148" y="96"/>
                </a:lnTo>
                <a:lnTo>
                  <a:pt x="188" y="80"/>
                </a:lnTo>
                <a:lnTo>
                  <a:pt x="188" y="80"/>
                </a:lnTo>
                <a:lnTo>
                  <a:pt x="190" y="78"/>
                </a:lnTo>
                <a:lnTo>
                  <a:pt x="190" y="74"/>
                </a:lnTo>
                <a:lnTo>
                  <a:pt x="190" y="74"/>
                </a:lnTo>
                <a:lnTo>
                  <a:pt x="188" y="70"/>
                </a:lnTo>
                <a:lnTo>
                  <a:pt x="186" y="70"/>
                </a:lnTo>
                <a:lnTo>
                  <a:pt x="142" y="70"/>
                </a:lnTo>
                <a:lnTo>
                  <a:pt x="132" y="30"/>
                </a:lnTo>
                <a:lnTo>
                  <a:pt x="132" y="30"/>
                </a:lnTo>
                <a:lnTo>
                  <a:pt x="138" y="24"/>
                </a:lnTo>
                <a:lnTo>
                  <a:pt x="140" y="16"/>
                </a:lnTo>
                <a:lnTo>
                  <a:pt x="140" y="16"/>
                </a:lnTo>
                <a:lnTo>
                  <a:pt x="138" y="10"/>
                </a:lnTo>
                <a:lnTo>
                  <a:pt x="134" y="4"/>
                </a:lnTo>
                <a:lnTo>
                  <a:pt x="130" y="0"/>
                </a:lnTo>
                <a:lnTo>
                  <a:pt x="122" y="0"/>
                </a:lnTo>
                <a:lnTo>
                  <a:pt x="122" y="0"/>
                </a:lnTo>
                <a:lnTo>
                  <a:pt x="116" y="0"/>
                </a:lnTo>
                <a:lnTo>
                  <a:pt x="110" y="4"/>
                </a:lnTo>
                <a:lnTo>
                  <a:pt x="108" y="10"/>
                </a:lnTo>
                <a:lnTo>
                  <a:pt x="106" y="16"/>
                </a:lnTo>
                <a:lnTo>
                  <a:pt x="106" y="16"/>
                </a:lnTo>
                <a:lnTo>
                  <a:pt x="108" y="24"/>
                </a:lnTo>
                <a:lnTo>
                  <a:pt x="114" y="30"/>
                </a:lnTo>
                <a:lnTo>
                  <a:pt x="104" y="70"/>
                </a:lnTo>
                <a:lnTo>
                  <a:pt x="58" y="70"/>
                </a:lnTo>
                <a:lnTo>
                  <a:pt x="58" y="70"/>
                </a:lnTo>
                <a:lnTo>
                  <a:pt x="56" y="70"/>
                </a:lnTo>
                <a:lnTo>
                  <a:pt x="54" y="74"/>
                </a:lnTo>
                <a:lnTo>
                  <a:pt x="54" y="74"/>
                </a:lnTo>
                <a:lnTo>
                  <a:pt x="54" y="78"/>
                </a:lnTo>
                <a:lnTo>
                  <a:pt x="56" y="80"/>
                </a:lnTo>
                <a:lnTo>
                  <a:pt x="98" y="96"/>
                </a:lnTo>
                <a:lnTo>
                  <a:pt x="88" y="142"/>
                </a:lnTo>
                <a:lnTo>
                  <a:pt x="6" y="142"/>
                </a:lnTo>
                <a:lnTo>
                  <a:pt x="6" y="142"/>
                </a:lnTo>
                <a:lnTo>
                  <a:pt x="2" y="144"/>
                </a:lnTo>
                <a:lnTo>
                  <a:pt x="0" y="146"/>
                </a:lnTo>
                <a:lnTo>
                  <a:pt x="0" y="146"/>
                </a:lnTo>
                <a:lnTo>
                  <a:pt x="0" y="150"/>
                </a:lnTo>
                <a:lnTo>
                  <a:pt x="4" y="152"/>
                </a:lnTo>
                <a:lnTo>
                  <a:pt x="80" y="180"/>
                </a:lnTo>
                <a:lnTo>
                  <a:pt x="58" y="278"/>
                </a:lnTo>
                <a:lnTo>
                  <a:pt x="58" y="280"/>
                </a:lnTo>
                <a:lnTo>
                  <a:pt x="68" y="282"/>
                </a:lnTo>
                <a:lnTo>
                  <a:pt x="72" y="284"/>
                </a:lnTo>
                <a:lnTo>
                  <a:pt x="78" y="278"/>
                </a:lnTo>
                <a:lnTo>
                  <a:pt x="122" y="226"/>
                </a:lnTo>
                <a:lnTo>
                  <a:pt x="168" y="278"/>
                </a:lnTo>
                <a:lnTo>
                  <a:pt x="174" y="284"/>
                </a:lnTo>
                <a:lnTo>
                  <a:pt x="176" y="282"/>
                </a:lnTo>
                <a:lnTo>
                  <a:pt x="188" y="280"/>
                </a:lnTo>
                <a:lnTo>
                  <a:pt x="188" y="278"/>
                </a:lnTo>
                <a:lnTo>
                  <a:pt x="166" y="180"/>
                </a:lnTo>
                <a:lnTo>
                  <a:pt x="244" y="152"/>
                </a:lnTo>
                <a:lnTo>
                  <a:pt x="244" y="152"/>
                </a:lnTo>
                <a:lnTo>
                  <a:pt x="246" y="150"/>
                </a:lnTo>
                <a:lnTo>
                  <a:pt x="248" y="146"/>
                </a:lnTo>
                <a:lnTo>
                  <a:pt x="248" y="146"/>
                </a:lnTo>
                <a:lnTo>
                  <a:pt x="246" y="144"/>
                </a:lnTo>
                <a:lnTo>
                  <a:pt x="242" y="142"/>
                </a:lnTo>
                <a:lnTo>
                  <a:pt x="242" y="142"/>
                </a:lnTo>
                <a:close/>
                <a:moveTo>
                  <a:pt x="150" y="174"/>
                </a:moveTo>
                <a:lnTo>
                  <a:pt x="134" y="166"/>
                </a:lnTo>
                <a:lnTo>
                  <a:pt x="146" y="158"/>
                </a:lnTo>
                <a:lnTo>
                  <a:pt x="150" y="174"/>
                </a:lnTo>
                <a:close/>
                <a:moveTo>
                  <a:pt x="156" y="80"/>
                </a:moveTo>
                <a:lnTo>
                  <a:pt x="144" y="86"/>
                </a:lnTo>
                <a:lnTo>
                  <a:pt x="144" y="80"/>
                </a:lnTo>
                <a:lnTo>
                  <a:pt x="156" y="80"/>
                </a:lnTo>
                <a:close/>
                <a:moveTo>
                  <a:pt x="122" y="54"/>
                </a:moveTo>
                <a:lnTo>
                  <a:pt x="126" y="70"/>
                </a:lnTo>
                <a:lnTo>
                  <a:pt x="120" y="70"/>
                </a:lnTo>
                <a:lnTo>
                  <a:pt x="122" y="54"/>
                </a:lnTo>
                <a:close/>
                <a:moveTo>
                  <a:pt x="116" y="80"/>
                </a:moveTo>
                <a:lnTo>
                  <a:pt x="128" y="80"/>
                </a:lnTo>
                <a:lnTo>
                  <a:pt x="132" y="90"/>
                </a:lnTo>
                <a:lnTo>
                  <a:pt x="122" y="94"/>
                </a:lnTo>
                <a:lnTo>
                  <a:pt x="114" y="90"/>
                </a:lnTo>
                <a:lnTo>
                  <a:pt x="116" y="80"/>
                </a:lnTo>
                <a:close/>
                <a:moveTo>
                  <a:pt x="112" y="102"/>
                </a:moveTo>
                <a:lnTo>
                  <a:pt x="120" y="106"/>
                </a:lnTo>
                <a:lnTo>
                  <a:pt x="120" y="106"/>
                </a:lnTo>
                <a:lnTo>
                  <a:pt x="122" y="106"/>
                </a:lnTo>
                <a:lnTo>
                  <a:pt x="122" y="106"/>
                </a:lnTo>
                <a:lnTo>
                  <a:pt x="124" y="106"/>
                </a:lnTo>
                <a:lnTo>
                  <a:pt x="134" y="102"/>
                </a:lnTo>
                <a:lnTo>
                  <a:pt x="142" y="142"/>
                </a:lnTo>
                <a:lnTo>
                  <a:pt x="104" y="142"/>
                </a:lnTo>
                <a:lnTo>
                  <a:pt x="112" y="102"/>
                </a:lnTo>
                <a:close/>
                <a:moveTo>
                  <a:pt x="134" y="152"/>
                </a:moveTo>
                <a:lnTo>
                  <a:pt x="122" y="158"/>
                </a:lnTo>
                <a:lnTo>
                  <a:pt x="112" y="152"/>
                </a:lnTo>
                <a:lnTo>
                  <a:pt x="134" y="152"/>
                </a:lnTo>
                <a:close/>
                <a:moveTo>
                  <a:pt x="88" y="80"/>
                </a:moveTo>
                <a:lnTo>
                  <a:pt x="102" y="80"/>
                </a:lnTo>
                <a:lnTo>
                  <a:pt x="100" y="86"/>
                </a:lnTo>
                <a:lnTo>
                  <a:pt x="88" y="80"/>
                </a:lnTo>
                <a:close/>
                <a:moveTo>
                  <a:pt x="100" y="158"/>
                </a:moveTo>
                <a:lnTo>
                  <a:pt x="112" y="166"/>
                </a:lnTo>
                <a:lnTo>
                  <a:pt x="96" y="174"/>
                </a:lnTo>
                <a:lnTo>
                  <a:pt x="100" y="158"/>
                </a:lnTo>
                <a:close/>
                <a:moveTo>
                  <a:pt x="36" y="152"/>
                </a:moveTo>
                <a:lnTo>
                  <a:pt x="86" y="152"/>
                </a:lnTo>
                <a:lnTo>
                  <a:pt x="82" y="170"/>
                </a:lnTo>
                <a:lnTo>
                  <a:pt x="36" y="152"/>
                </a:lnTo>
                <a:close/>
                <a:moveTo>
                  <a:pt x="78" y="254"/>
                </a:moveTo>
                <a:lnTo>
                  <a:pt x="92" y="192"/>
                </a:lnTo>
                <a:lnTo>
                  <a:pt x="114" y="216"/>
                </a:lnTo>
                <a:lnTo>
                  <a:pt x="78" y="254"/>
                </a:lnTo>
                <a:close/>
                <a:moveTo>
                  <a:pt x="122" y="204"/>
                </a:moveTo>
                <a:lnTo>
                  <a:pt x="104" y="182"/>
                </a:lnTo>
                <a:lnTo>
                  <a:pt x="122" y="172"/>
                </a:lnTo>
                <a:lnTo>
                  <a:pt x="142" y="182"/>
                </a:lnTo>
                <a:lnTo>
                  <a:pt x="122" y="204"/>
                </a:lnTo>
                <a:close/>
                <a:moveTo>
                  <a:pt x="168" y="254"/>
                </a:moveTo>
                <a:lnTo>
                  <a:pt x="132" y="216"/>
                </a:lnTo>
                <a:lnTo>
                  <a:pt x="154" y="192"/>
                </a:lnTo>
                <a:lnTo>
                  <a:pt x="168" y="254"/>
                </a:lnTo>
                <a:close/>
                <a:moveTo>
                  <a:pt x="164" y="170"/>
                </a:moveTo>
                <a:lnTo>
                  <a:pt x="160" y="152"/>
                </a:lnTo>
                <a:lnTo>
                  <a:pt x="210" y="152"/>
                </a:lnTo>
                <a:lnTo>
                  <a:pt x="164" y="170"/>
                </a:lnTo>
                <a:close/>
              </a:path>
            </a:pathLst>
          </a:custGeom>
          <a:solidFill>
            <a:srgbClr val="DD1D21"/>
          </a:solidFill>
          <a:ln>
            <a:noFill/>
          </a:ln>
          <a:extLst/>
        </p:spPr>
        <p:txBody>
          <a:bodyPr vert="horz" wrap="square" lIns="68580" tIns="34290" rIns="68580" bIns="34290" numCol="1" anchor="t" anchorCtr="0" compatLnSpc="1">
            <a:prstTxWarp prst="textNoShape">
              <a:avLst/>
            </a:prstTxWarp>
          </a:bodyPr>
          <a:lstStyle/>
          <a:p>
            <a:pPr defTabSz="685800">
              <a:defRPr/>
            </a:pPr>
            <a:endParaRPr lang="en-GB" sz="1350" kern="0">
              <a:solidFill>
                <a:sysClr val="windowText" lastClr="000000"/>
              </a:solidFill>
            </a:endParaRPr>
          </a:p>
        </p:txBody>
      </p:sp>
    </p:spTree>
    <p:extLst>
      <p:ext uri="{BB962C8B-B14F-4D97-AF65-F5344CB8AC3E}">
        <p14:creationId xmlns:p14="http://schemas.microsoft.com/office/powerpoint/2010/main" val="657361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rgbClr val="FF0000"/>
                </a:solidFill>
              </a:rPr>
              <a:t>Keys to Business Development in the Oil &amp; Gas Industry</a:t>
            </a:r>
          </a:p>
        </p:txBody>
      </p:sp>
      <p:pic>
        <p:nvPicPr>
          <p:cNvPr id="8" name="Content Placeholder 7">
            <a:extLst>
              <a:ext uri="{FF2B5EF4-FFF2-40B4-BE49-F238E27FC236}">
                <a16:creationId xmlns:a16="http://schemas.microsoft.com/office/drawing/2014/main" xmlns="" id="{D22ECBEF-02D9-4BDB-BCBB-D986C1E49905}"/>
              </a:ext>
            </a:extLst>
          </p:cNvPr>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2095805" y="1743146"/>
            <a:ext cx="3115075" cy="2381235"/>
          </a:xfrm>
        </p:spPr>
      </p:pic>
      <p:sp>
        <p:nvSpPr>
          <p:cNvPr id="4" name="Date Placeholder 3"/>
          <p:cNvSpPr>
            <a:spLocks noGrp="1"/>
          </p:cNvSpPr>
          <p:nvPr>
            <p:ph type="dt" sz="half" idx="4294967295"/>
          </p:nvPr>
        </p:nvSpPr>
        <p:spPr>
          <a:xfrm>
            <a:off x="7233943" y="5630257"/>
            <a:ext cx="1356670" cy="178200"/>
          </a:xfrm>
          <a:prstGeom prst="rect">
            <a:avLst/>
          </a:prstGeom>
        </p:spPr>
        <p:txBody>
          <a:bodyPr/>
          <a:lstStyle/>
          <a:p>
            <a:r>
              <a:rPr lang="en-GB" sz="675" noProof="1"/>
              <a:t>June 2018</a:t>
            </a:r>
          </a:p>
        </p:txBody>
      </p:sp>
      <p:sp>
        <p:nvSpPr>
          <p:cNvPr id="6" name="Slide Number Placeholder 5"/>
          <p:cNvSpPr>
            <a:spLocks noGrp="1"/>
          </p:cNvSpPr>
          <p:nvPr>
            <p:ph type="sldNum" sz="quarter" idx="4294967295"/>
          </p:nvPr>
        </p:nvSpPr>
        <p:spPr>
          <a:xfrm>
            <a:off x="8493133" y="5709149"/>
            <a:ext cx="266673" cy="178200"/>
          </a:xfrm>
          <a:prstGeom prst="rect">
            <a:avLst/>
          </a:prstGeom>
        </p:spPr>
        <p:txBody>
          <a:bodyPr/>
          <a:lstStyle/>
          <a:p>
            <a:fld id="{D32BAE6A-B452-4007-8177-56DD051636F9}" type="slidenum">
              <a:rPr lang="en-GB" noProof="1" dirty="0" smtClean="0"/>
              <a:pPr/>
              <a:t>26</a:t>
            </a:fld>
            <a:endParaRPr lang="en-GB" noProof="1"/>
          </a:p>
        </p:txBody>
      </p:sp>
      <p:sp>
        <p:nvSpPr>
          <p:cNvPr id="5" name="Footer Placeholder 4"/>
          <p:cNvSpPr>
            <a:spLocks noGrp="1"/>
          </p:cNvSpPr>
          <p:nvPr>
            <p:ph type="ftr" sz="quarter" idx="4294967295"/>
          </p:nvPr>
        </p:nvSpPr>
        <p:spPr>
          <a:xfrm>
            <a:off x="2907792" y="5709149"/>
            <a:ext cx="3326484" cy="178200"/>
          </a:xfrm>
          <a:prstGeom prst="rect">
            <a:avLst/>
          </a:prstGeom>
        </p:spPr>
        <p:txBody>
          <a:bodyPr/>
          <a:lstStyle/>
          <a:p>
            <a:r>
              <a:rPr lang="en-GB" noProof="1"/>
              <a:t> </a:t>
            </a:r>
          </a:p>
        </p:txBody>
      </p:sp>
      <p:pic>
        <p:nvPicPr>
          <p:cNvPr id="10" name="Picture 9">
            <a:extLst>
              <a:ext uri="{FF2B5EF4-FFF2-40B4-BE49-F238E27FC236}">
                <a16:creationId xmlns:a16="http://schemas.microsoft.com/office/drawing/2014/main" xmlns="" id="{5A2341FC-858B-487F-BE23-486943A04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496" y="3442130"/>
            <a:ext cx="2963831" cy="2267020"/>
          </a:xfrm>
          <a:prstGeom prst="rect">
            <a:avLst/>
          </a:prstGeom>
        </p:spPr>
      </p:pic>
      <p:sp>
        <p:nvSpPr>
          <p:cNvPr id="11" name="TextBox 10">
            <a:extLst>
              <a:ext uri="{FF2B5EF4-FFF2-40B4-BE49-F238E27FC236}">
                <a16:creationId xmlns:a16="http://schemas.microsoft.com/office/drawing/2014/main" xmlns="" id="{7BF647CF-3389-41E3-A94E-3CC981F798AF}"/>
              </a:ext>
            </a:extLst>
          </p:cNvPr>
          <p:cNvSpPr txBox="1"/>
          <p:nvPr/>
        </p:nvSpPr>
        <p:spPr bwMode="auto">
          <a:xfrm>
            <a:off x="873717" y="4550349"/>
            <a:ext cx="1296601" cy="452432"/>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40000"/>
              </a:lnSpc>
              <a:buClr>
                <a:schemeClr val="accent2"/>
              </a:buClr>
              <a:buSzPct val="85000"/>
            </a:pPr>
            <a:r>
              <a:rPr lang="en-US" sz="2100" b="1" dirty="0"/>
              <a:t>70</a:t>
            </a:r>
            <a:r>
              <a:rPr lang="en-US" sz="2100" dirty="0"/>
              <a:t>/30</a:t>
            </a:r>
          </a:p>
        </p:txBody>
      </p:sp>
      <p:pic>
        <p:nvPicPr>
          <p:cNvPr id="14" name="Picture 13">
            <a:extLst>
              <a:ext uri="{FF2B5EF4-FFF2-40B4-BE49-F238E27FC236}">
                <a16:creationId xmlns:a16="http://schemas.microsoft.com/office/drawing/2014/main" xmlns="" id="{A290A7B1-BBF8-4A87-8CFD-918F1A7525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898" y="3028153"/>
            <a:ext cx="1349572" cy="1349572"/>
          </a:xfrm>
          <a:prstGeom prst="rect">
            <a:avLst/>
          </a:prstGeom>
        </p:spPr>
      </p:pic>
      <p:pic>
        <p:nvPicPr>
          <p:cNvPr id="16" name="Picture 15">
            <a:extLst>
              <a:ext uri="{FF2B5EF4-FFF2-40B4-BE49-F238E27FC236}">
                <a16:creationId xmlns:a16="http://schemas.microsoft.com/office/drawing/2014/main" xmlns="" id="{4DBCF1FA-73D5-410D-8A05-F639FAD4E8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743146"/>
            <a:ext cx="985435" cy="977223"/>
          </a:xfrm>
          <a:prstGeom prst="rect">
            <a:avLst/>
          </a:prstGeom>
        </p:spPr>
      </p:pic>
      <p:pic>
        <p:nvPicPr>
          <p:cNvPr id="18" name="Picture 17">
            <a:extLst>
              <a:ext uri="{FF2B5EF4-FFF2-40B4-BE49-F238E27FC236}">
                <a16:creationId xmlns:a16="http://schemas.microsoft.com/office/drawing/2014/main" xmlns="" id="{52FF04F8-95E1-4FDB-8014-3E26F9C49D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5682" y="1621858"/>
            <a:ext cx="1973190" cy="1311905"/>
          </a:xfrm>
          <a:prstGeom prst="rect">
            <a:avLst/>
          </a:prstGeom>
        </p:spPr>
      </p:pic>
      <p:pic>
        <p:nvPicPr>
          <p:cNvPr id="20" name="Picture 19">
            <a:extLst>
              <a:ext uri="{FF2B5EF4-FFF2-40B4-BE49-F238E27FC236}">
                <a16:creationId xmlns:a16="http://schemas.microsoft.com/office/drawing/2014/main" xmlns="" id="{39112772-C4A1-4E2A-9A22-C39FB7FC4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6898" y="4472115"/>
            <a:ext cx="1354644" cy="1014675"/>
          </a:xfrm>
          <a:prstGeom prst="rect">
            <a:avLst/>
          </a:prstGeom>
        </p:spPr>
      </p:pic>
      <p:sp>
        <p:nvSpPr>
          <p:cNvPr id="21" name="TextBox 20">
            <a:extLst>
              <a:ext uri="{FF2B5EF4-FFF2-40B4-BE49-F238E27FC236}">
                <a16:creationId xmlns:a16="http://schemas.microsoft.com/office/drawing/2014/main" xmlns="" id="{01ABD914-0B41-468C-AACA-1C7BC80C37B0}"/>
              </a:ext>
            </a:extLst>
          </p:cNvPr>
          <p:cNvSpPr txBox="1"/>
          <p:nvPr/>
        </p:nvSpPr>
        <p:spPr bwMode="auto">
          <a:xfrm>
            <a:off x="381000" y="5266689"/>
            <a:ext cx="2128219" cy="775597"/>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40000"/>
              </a:lnSpc>
              <a:buClr>
                <a:schemeClr val="accent2"/>
              </a:buClr>
              <a:buSzPct val="85000"/>
            </a:pPr>
            <a:r>
              <a:rPr lang="en-US" sz="1200" b="1" dirty="0">
                <a:solidFill>
                  <a:schemeClr val="accent3">
                    <a:lumMod val="60000"/>
                    <a:lumOff val="40000"/>
                  </a:schemeClr>
                </a:solidFill>
                <a:hlinkClick r:id="rId9"/>
              </a:rPr>
              <a:t>www.Shell.us/GetConnected</a:t>
            </a:r>
            <a:endParaRPr lang="en-US" sz="1200" b="1" dirty="0">
              <a:solidFill>
                <a:schemeClr val="accent3">
                  <a:lumMod val="60000"/>
                  <a:lumOff val="40000"/>
                </a:schemeClr>
              </a:solidFill>
            </a:endParaRPr>
          </a:p>
          <a:p>
            <a:pPr defTabSz="268281">
              <a:lnSpc>
                <a:spcPct val="140000"/>
              </a:lnSpc>
              <a:buClr>
                <a:schemeClr val="accent2"/>
              </a:buClr>
              <a:buSzPct val="85000"/>
            </a:pPr>
            <a:endParaRPr lang="en-US" sz="1200" dirty="0"/>
          </a:p>
          <a:p>
            <a:pPr marL="151210" indent="-151210" defTabSz="268281">
              <a:lnSpc>
                <a:spcPct val="140000"/>
              </a:lnSpc>
              <a:buClr>
                <a:schemeClr val="accent2"/>
              </a:buClr>
              <a:buSzPct val="85000"/>
              <a:buFont typeface="Wingdings" panose="05000000000000000000" pitchFamily="2" charset="2"/>
              <a:buChar char=""/>
            </a:pPr>
            <a:endParaRPr lang="en-US" sz="1200" dirty="0" err="1"/>
          </a:p>
        </p:txBody>
      </p:sp>
      <p:pic>
        <p:nvPicPr>
          <p:cNvPr id="7" name="Picture 6">
            <a:extLst>
              <a:ext uri="{FF2B5EF4-FFF2-40B4-BE49-F238E27FC236}">
                <a16:creationId xmlns:a16="http://schemas.microsoft.com/office/drawing/2014/main" xmlns="" id="{2DD205A8-2C6C-4883-B80D-CB880A2540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394" y="2792079"/>
            <a:ext cx="795324" cy="795324"/>
          </a:xfrm>
          <a:prstGeom prst="rect">
            <a:avLst/>
          </a:prstGeom>
        </p:spPr>
      </p:pic>
      <p:sp>
        <p:nvSpPr>
          <p:cNvPr id="3" name="TextBox 2">
            <a:extLst>
              <a:ext uri="{FF2B5EF4-FFF2-40B4-BE49-F238E27FC236}">
                <a16:creationId xmlns:a16="http://schemas.microsoft.com/office/drawing/2014/main" xmlns="" id="{C98C8CF2-13EC-4D63-8714-2CED26B84246}"/>
              </a:ext>
            </a:extLst>
          </p:cNvPr>
          <p:cNvSpPr txBox="1"/>
          <p:nvPr/>
        </p:nvSpPr>
        <p:spPr bwMode="auto">
          <a:xfrm>
            <a:off x="459675" y="3979966"/>
            <a:ext cx="985435" cy="29084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268281">
              <a:lnSpc>
                <a:spcPct val="140000"/>
              </a:lnSpc>
              <a:buClr>
                <a:schemeClr val="accent2"/>
              </a:buClr>
              <a:buSzPct val="85000"/>
            </a:pPr>
            <a:r>
              <a:rPr lang="en-GB" sz="1350" b="1" dirty="0">
                <a:solidFill>
                  <a:srgbClr val="FF0000"/>
                </a:solidFill>
                <a:latin typeface="Algerian" panose="04020705040A02060702" pitchFamily="82" charset="0"/>
              </a:rPr>
              <a:t>10% (6%)</a:t>
            </a:r>
          </a:p>
        </p:txBody>
      </p:sp>
    </p:spTree>
    <p:extLst>
      <p:ext uri="{BB962C8B-B14F-4D97-AF65-F5344CB8AC3E}">
        <p14:creationId xmlns:p14="http://schemas.microsoft.com/office/powerpoint/2010/main" val="191766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93071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9"/>
          <p:cNvSpPr>
            <a:spLocks noChangeArrowheads="1"/>
          </p:cNvSpPr>
          <p:nvPr/>
        </p:nvSpPr>
        <p:spPr bwMode="auto">
          <a:xfrm>
            <a:off x="5781367" y="857250"/>
            <a:ext cx="3362633" cy="5143500"/>
          </a:xfrm>
          <a:prstGeom prst="rect">
            <a:avLst/>
          </a:prstGeom>
          <a:solidFill>
            <a:schemeClr val="accent1"/>
          </a:solidFill>
          <a:ln w="9525">
            <a:noFill/>
            <a:miter lim="800000"/>
            <a:headEnd/>
            <a:tailEnd/>
          </a:ln>
        </p:spPr>
        <p:txBody>
          <a:bodyPr wrap="square" lIns="54000" tIns="54000" rIns="27000" bIns="54000" anchor="t" anchorCtr="0"/>
          <a:lstStyle/>
          <a:p>
            <a:pPr>
              <a:lnSpc>
                <a:spcPct val="120000"/>
              </a:lnSpc>
            </a:pPr>
            <a:endParaRPr lang="en-US" sz="1050" dirty="0"/>
          </a:p>
        </p:txBody>
      </p:sp>
      <p:sp>
        <p:nvSpPr>
          <p:cNvPr id="9" name="Title 8"/>
          <p:cNvSpPr>
            <a:spLocks noGrp="1"/>
          </p:cNvSpPr>
          <p:nvPr>
            <p:ph type="title"/>
          </p:nvPr>
        </p:nvSpPr>
        <p:spPr/>
        <p:txBody>
          <a:bodyPr>
            <a:normAutofit fontScale="90000"/>
          </a:bodyPr>
          <a:lstStyle/>
          <a:p>
            <a:r>
              <a:rPr lang="en-US" dirty="0"/>
              <a:t>Discover more at </a:t>
            </a:r>
            <a:r>
              <a:rPr lang="en-US" dirty="0">
                <a:solidFill>
                  <a:schemeClr val="accent2"/>
                </a:solidFill>
              </a:rPr>
              <a:t>www.shell.us/getconnected</a:t>
            </a:r>
          </a:p>
        </p:txBody>
      </p:sp>
      <p:sp>
        <p:nvSpPr>
          <p:cNvPr id="3" name="Slide Number Placeholder 2"/>
          <p:cNvSpPr>
            <a:spLocks noGrp="1"/>
          </p:cNvSpPr>
          <p:nvPr>
            <p:ph type="sldNum" sz="quarter" idx="4294967295"/>
          </p:nvPr>
        </p:nvSpPr>
        <p:spPr>
          <a:xfrm>
            <a:off x="8493133" y="5709149"/>
            <a:ext cx="266673" cy="178200"/>
          </a:xfrm>
          <a:prstGeom prst="rect">
            <a:avLst/>
          </a:prstGeom>
        </p:spPr>
        <p:txBody>
          <a:bodyPr/>
          <a:lstStyle/>
          <a:p>
            <a:fld id="{D32BAE6A-B452-4007-8177-56DD051636F9}" type="slidenum">
              <a:rPr lang="en-GB" noProof="1" smtClean="0"/>
              <a:pPr/>
              <a:t>28</a:t>
            </a:fld>
            <a:endParaRPr lang="en-GB" noProof="1"/>
          </a:p>
        </p:txBody>
      </p:sp>
      <p:pic>
        <p:nvPicPr>
          <p:cNvPr id="21" name="Picture 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0" t="2210" r="2208" b="2208"/>
          <a:stretch/>
        </p:blipFill>
        <p:spPr bwMode="auto">
          <a:xfrm>
            <a:off x="6211917" y="4931814"/>
            <a:ext cx="283738" cy="283738"/>
          </a:xfrm>
          <a:prstGeom prst="roundRect">
            <a:avLst>
              <a:gd name="adj" fmla="val 16147"/>
            </a:avLst>
          </a:prstGeom>
          <a:solidFill>
            <a:srgbClr val="FFFFFF">
              <a:shade val="85000"/>
            </a:srgbClr>
          </a:solidFill>
          <a:ln>
            <a:solidFill>
              <a:srgbClr val="FFFFFF"/>
            </a:solidFill>
          </a:ln>
          <a:effectLst/>
          <a:extLst/>
        </p:spPr>
      </p:pic>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0210" y="4291066"/>
            <a:ext cx="327152" cy="327152"/>
          </a:xfrm>
          <a:prstGeom prst="rect">
            <a:avLst/>
          </a:prstGeom>
        </p:spPr>
      </p:pic>
      <p:sp>
        <p:nvSpPr>
          <p:cNvPr id="23" name="TextBox 16"/>
          <p:cNvSpPr txBox="1"/>
          <p:nvPr/>
        </p:nvSpPr>
        <p:spPr>
          <a:xfrm>
            <a:off x="6749991" y="2400718"/>
            <a:ext cx="2071537" cy="253916"/>
          </a:xfrm>
          <a:prstGeom prst="rect">
            <a:avLst/>
          </a:prstGeom>
          <a:noFill/>
        </p:spPr>
        <p:txBody>
          <a:bodyPr wrap="square" l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nl-NL" sz="1050" b="1">
                <a:solidFill>
                  <a:srgbClr val="404040"/>
                </a:solidFill>
                <a:hlinkClick r:id="rId5"/>
              </a:rPr>
              <a:t>youtube.com/shell</a:t>
            </a:r>
            <a:endParaRPr lang="nl-NL" sz="1050" b="1" dirty="0">
              <a:solidFill>
                <a:srgbClr val="404040"/>
              </a:solidFill>
            </a:endParaRPr>
          </a:p>
        </p:txBody>
      </p:sp>
      <p:sp>
        <p:nvSpPr>
          <p:cNvPr id="24" name="TextBox 17"/>
          <p:cNvSpPr txBox="1"/>
          <p:nvPr/>
        </p:nvSpPr>
        <p:spPr>
          <a:xfrm>
            <a:off x="6749992" y="4365077"/>
            <a:ext cx="2157953" cy="253916"/>
          </a:xfrm>
          <a:prstGeom prst="rect">
            <a:avLst/>
          </a:prstGeom>
          <a:noFill/>
        </p:spPr>
        <p:txBody>
          <a:bodyPr wrap="square" l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nl-NL" sz="1050" b="1">
                <a:solidFill>
                  <a:srgbClr val="404040"/>
                </a:solidFill>
                <a:hlinkClick r:id="rId6"/>
              </a:rPr>
              <a:t>flickr.com/photos/royaldutchshell</a:t>
            </a:r>
            <a:endParaRPr lang="nl-NL" sz="1050" b="1" dirty="0">
              <a:solidFill>
                <a:srgbClr val="404040"/>
              </a:solidFill>
            </a:endParaRPr>
          </a:p>
        </p:txBody>
      </p:sp>
      <p:sp>
        <p:nvSpPr>
          <p:cNvPr id="25" name="TextBox 18"/>
          <p:cNvSpPr txBox="1"/>
          <p:nvPr/>
        </p:nvSpPr>
        <p:spPr>
          <a:xfrm>
            <a:off x="6749991" y="5000265"/>
            <a:ext cx="2071537" cy="253916"/>
          </a:xfrm>
          <a:prstGeom prst="rect">
            <a:avLst/>
          </a:prstGeom>
          <a:noFill/>
        </p:spPr>
        <p:txBody>
          <a:bodyPr wrap="square" l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nl-NL" sz="1050" b="1">
                <a:solidFill>
                  <a:srgbClr val="404040"/>
                </a:solidFill>
                <a:hlinkClick r:id="rId7"/>
              </a:rPr>
              <a:t>shell.com/inside_energy</a:t>
            </a:r>
            <a:endParaRPr lang="nl-NL" sz="1050" b="1" dirty="0">
              <a:solidFill>
                <a:srgbClr val="404040"/>
              </a:solidFill>
            </a:endParaRPr>
          </a:p>
        </p:txBody>
      </p:sp>
      <p:sp>
        <p:nvSpPr>
          <p:cNvPr id="26" name="Rectangle 25"/>
          <p:cNvSpPr/>
          <p:nvPr/>
        </p:nvSpPr>
        <p:spPr>
          <a:xfrm>
            <a:off x="6767396" y="3035493"/>
            <a:ext cx="1497474" cy="253916"/>
          </a:xfrm>
          <a:prstGeom prst="rect">
            <a:avLst/>
          </a:prstGeom>
        </p:spPr>
        <p:txBody>
          <a:bodyPr wrap="square" lIns="1080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en-US" sz="1050" b="1">
                <a:solidFill>
                  <a:srgbClr val="404040"/>
                </a:solidFill>
                <a:hlinkClick r:id="rId8"/>
              </a:rPr>
              <a:t>facebook.com/shell</a:t>
            </a:r>
            <a:endParaRPr lang="nl-NL" sz="1050" dirty="0">
              <a:solidFill>
                <a:srgbClr val="404040"/>
              </a:solidFill>
            </a:endParaRPr>
          </a:p>
        </p:txBody>
      </p:sp>
      <p:sp>
        <p:nvSpPr>
          <p:cNvPr id="27" name="Rectangle 26"/>
          <p:cNvSpPr/>
          <p:nvPr/>
        </p:nvSpPr>
        <p:spPr>
          <a:xfrm>
            <a:off x="6719212" y="3717692"/>
            <a:ext cx="1347551" cy="253916"/>
          </a:xfrm>
          <a:prstGeom prst="rect">
            <a:avLst/>
          </a:prstGeom>
        </p:spPr>
        <p:txBody>
          <a:bodyPr wrap="square" lIns="1080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en-US" sz="1050" b="1">
                <a:solidFill>
                  <a:srgbClr val="404040"/>
                </a:solidFill>
                <a:hlinkClick r:id="rId9"/>
              </a:rPr>
              <a:t>@Shell on Twitter</a:t>
            </a:r>
            <a:endParaRPr lang="nl-NL" sz="1050" dirty="0">
              <a:solidFill>
                <a:srgbClr val="404040"/>
              </a:solidFill>
            </a:endParaRPr>
          </a:p>
        </p:txBody>
      </p:sp>
      <p:pic>
        <p:nvPicPr>
          <p:cNvPr id="28" name="Picture 2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190210" y="2383544"/>
            <a:ext cx="324994" cy="2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211917" y="2959459"/>
            <a:ext cx="327152" cy="32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211916" y="3716652"/>
            <a:ext cx="230783" cy="18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09953" y="1759442"/>
            <a:ext cx="4432188" cy="3722688"/>
          </a:xfrm>
          <a:prstGeom prst="rect">
            <a:avLst/>
          </a:prstGeom>
        </p:spPr>
      </p:pic>
      <p:pic>
        <p:nvPicPr>
          <p:cNvPr id="8" name="Picture 7"/>
          <p:cNvPicPr>
            <a:picLocks noChangeAspect="1"/>
          </p:cNvPicPr>
          <p:nvPr/>
        </p:nvPicPr>
        <p:blipFill rotWithShape="1">
          <a:blip r:embed="rId14"/>
          <a:srcRect t="327" b="9074"/>
          <a:stretch/>
        </p:blipFill>
        <p:spPr>
          <a:xfrm>
            <a:off x="1280227" y="2308944"/>
            <a:ext cx="3291188" cy="2041279"/>
          </a:xfrm>
          <a:prstGeom prst="rect">
            <a:avLst/>
          </a:prstGeom>
        </p:spPr>
      </p:pic>
      <p:sp>
        <p:nvSpPr>
          <p:cNvPr id="10" name="Date Placeholder 9"/>
          <p:cNvSpPr>
            <a:spLocks noGrp="1"/>
          </p:cNvSpPr>
          <p:nvPr>
            <p:ph type="dt" sz="half" idx="4294967295"/>
          </p:nvPr>
        </p:nvSpPr>
        <p:spPr>
          <a:xfrm>
            <a:off x="7252757" y="5709150"/>
            <a:ext cx="1080000" cy="178200"/>
          </a:xfrm>
          <a:prstGeom prst="rect">
            <a:avLst/>
          </a:prstGeom>
        </p:spPr>
        <p:txBody>
          <a:bodyPr/>
          <a:lstStyle/>
          <a:p>
            <a:pPr>
              <a:defRPr/>
            </a:pPr>
            <a:r>
              <a:rPr lang="en-GB" noProof="1"/>
              <a:t>September 2018</a:t>
            </a:r>
          </a:p>
        </p:txBody>
      </p:sp>
    </p:spTree>
    <p:extLst>
      <p:ext uri="{BB962C8B-B14F-4D97-AF65-F5344CB8AC3E}">
        <p14:creationId xmlns:p14="http://schemas.microsoft.com/office/powerpoint/2010/main" val="170327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Notes and Key Points to Business Development</a:t>
            </a:r>
          </a:p>
        </p:txBody>
      </p:sp>
      <p:sp>
        <p:nvSpPr>
          <p:cNvPr id="3" name="Content Placeholder 2"/>
          <p:cNvSpPr>
            <a:spLocks noGrp="1"/>
          </p:cNvSpPr>
          <p:nvPr>
            <p:ph sz="quarter" idx="11"/>
          </p:nvPr>
        </p:nvSpPr>
        <p:spPr>
          <a:xfrm>
            <a:off x="325492" y="1684579"/>
            <a:ext cx="7608687" cy="4053068"/>
          </a:xfrm>
        </p:spPr>
        <p:txBody>
          <a:bodyPr/>
          <a:lstStyle/>
          <a:p>
            <a:r>
              <a:rPr lang="en-GB" dirty="0"/>
              <a:t>Legal - Not a commitment to buy or contract with any supplier in the room. </a:t>
            </a:r>
          </a:p>
          <a:p>
            <a:endParaRPr lang="en-GB" dirty="0"/>
          </a:p>
          <a:p>
            <a:r>
              <a:rPr lang="en-GB" dirty="0"/>
              <a:t>$ - Shell currently invests over $1.1bln in Small Business Concerns including VOB, VOSB, SD-VOSBs</a:t>
            </a:r>
          </a:p>
          <a:p>
            <a:r>
              <a:rPr lang="en-GB" dirty="0"/>
              <a:t>10 % - Shell’s commitment to develop supply chain opportunities in the US. Being addressed by LOB Teams.</a:t>
            </a:r>
          </a:p>
          <a:p>
            <a:r>
              <a:rPr lang="en-US" dirty="0"/>
              <a:t>70/30 - Split of time for the Day in the life of an SBLO. Well, for THIS SBLO. I ask for Need. Why. Risks if not fulfilled. </a:t>
            </a:r>
          </a:p>
          <a:p>
            <a:r>
              <a:rPr lang="en-GB" dirty="0"/>
              <a:t>WEBSITE: This is YOUR Tool. Ask for it from others. Go to </a:t>
            </a:r>
            <a:r>
              <a:rPr lang="en-GB" dirty="0">
                <a:hlinkClick r:id="rId3"/>
              </a:rPr>
              <a:t>www.Shell.us/GetConnected</a:t>
            </a:r>
            <a:r>
              <a:rPr lang="en-GB" dirty="0"/>
              <a:t> for reasons and resources.</a:t>
            </a:r>
          </a:p>
          <a:p>
            <a:r>
              <a:rPr lang="en-US" dirty="0"/>
              <a:t>FISHBOWL: Follow the opportunities! Does a Shell </a:t>
            </a:r>
            <a:r>
              <a:rPr lang="en-US" dirty="0" err="1"/>
              <a:t>LoB</a:t>
            </a:r>
            <a:r>
              <a:rPr lang="en-US" dirty="0"/>
              <a:t> have a current Opportunity/Need for your category? </a:t>
            </a:r>
          </a:p>
          <a:p>
            <a:r>
              <a:rPr lang="en-GB" dirty="0"/>
              <a:t>CERTIFICATION: Focus on Supplier Development of current CERTIFIED suppliers for growth. </a:t>
            </a:r>
          </a:p>
          <a:p>
            <a:r>
              <a:rPr lang="en-GB" dirty="0"/>
              <a:t>RELATIONSHIPS: Certification to me means, you have Expanded Access to our companies. Start with relationships.  </a:t>
            </a:r>
          </a:p>
          <a:p>
            <a:endParaRPr lang="en-GB" dirty="0"/>
          </a:p>
          <a:p>
            <a:r>
              <a:rPr lang="en-GB" b="1" dirty="0"/>
              <a:t>FIND YOUR FIT!</a:t>
            </a:r>
            <a:r>
              <a:rPr lang="en-GB" dirty="0"/>
              <a:t> This is where most of your time should be spent…in ANY Supply Chain. </a:t>
            </a:r>
          </a:p>
          <a:p>
            <a:pPr marL="214313" indent="-214313">
              <a:buFontTx/>
              <a:buChar char="-"/>
            </a:pPr>
            <a:r>
              <a:rPr lang="en-GB" dirty="0"/>
              <a:t>Be Strategic in your pursuit. Read a leader’s remarks. Learn Our Business (next slide) Align strategies. </a:t>
            </a:r>
          </a:p>
          <a:p>
            <a:pPr marL="214313" indent="-214313">
              <a:buFontTx/>
              <a:buChar char="-"/>
            </a:pPr>
            <a:r>
              <a:rPr lang="en-GB" dirty="0"/>
              <a:t>Be clear on you value offering. Not what you do, but why it matters. Confirm the need. </a:t>
            </a:r>
          </a:p>
          <a:p>
            <a:pPr marL="214313" indent="-214313">
              <a:buFontTx/>
              <a:buChar char="-"/>
            </a:pPr>
            <a:r>
              <a:rPr lang="en-GB" dirty="0"/>
              <a:t>Attend and Engage at events. Be patient. Be Clear on Expectations. </a:t>
            </a:r>
          </a:p>
          <a:p>
            <a:pPr marL="214313" indent="-214313">
              <a:buFontTx/>
              <a:buChar char="-"/>
            </a:pPr>
            <a:r>
              <a:rPr lang="en-GB" dirty="0"/>
              <a:t>Know the Process for the opportunity and the company. Be aware of where you are in the sales cycle.  </a:t>
            </a:r>
          </a:p>
        </p:txBody>
      </p:sp>
      <p:sp>
        <p:nvSpPr>
          <p:cNvPr id="4" name="Date Placeholder 3"/>
          <p:cNvSpPr>
            <a:spLocks noGrp="1"/>
          </p:cNvSpPr>
          <p:nvPr>
            <p:ph type="dt" sz="half" idx="4294967295"/>
          </p:nvPr>
        </p:nvSpPr>
        <p:spPr>
          <a:xfrm>
            <a:off x="6925683" y="5565387"/>
            <a:ext cx="1356670" cy="178200"/>
          </a:xfrm>
          <a:prstGeom prst="rect">
            <a:avLst/>
          </a:prstGeom>
        </p:spPr>
        <p:txBody>
          <a:bodyPr/>
          <a:lstStyle/>
          <a:p>
            <a:r>
              <a:rPr lang="en-GB" noProof="1"/>
              <a:t>June 2018</a:t>
            </a:r>
          </a:p>
        </p:txBody>
      </p:sp>
      <p:sp>
        <p:nvSpPr>
          <p:cNvPr id="6" name="Slide Number Placeholder 5"/>
          <p:cNvSpPr>
            <a:spLocks noGrp="1"/>
          </p:cNvSpPr>
          <p:nvPr>
            <p:ph type="sldNum" sz="quarter" idx="4294967295"/>
          </p:nvPr>
        </p:nvSpPr>
        <p:spPr>
          <a:xfrm>
            <a:off x="8493133" y="5709149"/>
            <a:ext cx="266673" cy="178200"/>
          </a:xfrm>
          <a:prstGeom prst="rect">
            <a:avLst/>
          </a:prstGeom>
        </p:spPr>
        <p:txBody>
          <a:bodyPr/>
          <a:lstStyle/>
          <a:p>
            <a:fld id="{D32BAE6A-B452-4007-8177-56DD051636F9}" type="slidenum">
              <a:rPr lang="en-GB" noProof="1" dirty="0" smtClean="0"/>
              <a:pPr/>
              <a:t>29</a:t>
            </a:fld>
            <a:endParaRPr lang="en-GB" noProof="1"/>
          </a:p>
        </p:txBody>
      </p:sp>
      <p:sp>
        <p:nvSpPr>
          <p:cNvPr id="5" name="Footer Placeholder 4"/>
          <p:cNvSpPr>
            <a:spLocks noGrp="1"/>
          </p:cNvSpPr>
          <p:nvPr>
            <p:ph type="ftr" sz="quarter" idx="4294967295"/>
          </p:nvPr>
        </p:nvSpPr>
        <p:spPr>
          <a:xfrm>
            <a:off x="2907792" y="5709149"/>
            <a:ext cx="3326484" cy="178200"/>
          </a:xfrm>
          <a:prstGeom prst="rect">
            <a:avLst/>
          </a:prstGeom>
        </p:spPr>
        <p:txBody>
          <a:bodyPr/>
          <a:lstStyle/>
          <a:p>
            <a:r>
              <a:rPr lang="en-GB" noProof="1"/>
              <a:t> </a:t>
            </a:r>
          </a:p>
        </p:txBody>
      </p:sp>
    </p:spTree>
    <p:extLst>
      <p:ext uri="{BB962C8B-B14F-4D97-AF65-F5344CB8AC3E}">
        <p14:creationId xmlns:p14="http://schemas.microsoft.com/office/powerpoint/2010/main" val="368637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B81226-0000-411B-ABBC-D46E1C09A520}" type="slidenum">
              <a:rPr lang="en-US" smtClean="0"/>
              <a:t>3</a:t>
            </a:fld>
            <a:endParaRPr lang="en-US" dirty="0"/>
          </a:p>
        </p:txBody>
      </p:sp>
      <p:sp>
        <p:nvSpPr>
          <p:cNvPr id="8" name="TextBox 7"/>
          <p:cNvSpPr txBox="1"/>
          <p:nvPr/>
        </p:nvSpPr>
        <p:spPr>
          <a:xfrm>
            <a:off x="0" y="0"/>
            <a:ext cx="8012404" cy="646331"/>
          </a:xfrm>
          <a:prstGeom prst="rect">
            <a:avLst/>
          </a:prstGeom>
          <a:solidFill>
            <a:schemeClr val="accent1"/>
          </a:solidFill>
        </p:spPr>
        <p:txBody>
          <a:bodyPr wrap="square" rtlCol="0">
            <a:spAutoFit/>
          </a:bodyPr>
          <a:lstStyle/>
          <a:p>
            <a:r>
              <a:rPr lang="en-US" sz="3600" i="1" dirty="0" smtClean="0">
                <a:solidFill>
                  <a:schemeClr val="bg1"/>
                </a:solidFill>
                <a:latin typeface="AmericanSans" panose="02000000000000000000" pitchFamily="50" charset="0"/>
              </a:rPr>
              <a:t>American Airlines One Team, One Plan </a:t>
            </a:r>
            <a:endParaRPr lang="en-US" sz="3600" i="1" dirty="0">
              <a:solidFill>
                <a:schemeClr val="bg1"/>
              </a:solidFill>
              <a:latin typeface="AmericanSans" panose="02000000000000000000" pitchFamily="50" charset="0"/>
            </a:endParaRPr>
          </a:p>
        </p:txBody>
      </p:sp>
      <p:sp>
        <p:nvSpPr>
          <p:cNvPr id="109" name="Right Triangle 108"/>
          <p:cNvSpPr/>
          <p:nvPr/>
        </p:nvSpPr>
        <p:spPr>
          <a:xfrm>
            <a:off x="8001000" y="0"/>
            <a:ext cx="914400" cy="64633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p:cNvGrpSpPr/>
          <p:nvPr/>
        </p:nvGrpSpPr>
        <p:grpSpPr>
          <a:xfrm>
            <a:off x="533400" y="646331"/>
            <a:ext cx="8077200" cy="6245072"/>
            <a:chOff x="459288" y="680417"/>
            <a:chExt cx="8001000" cy="6210986"/>
          </a:xfrm>
        </p:grpSpPr>
        <p:pic>
          <p:nvPicPr>
            <p:cNvPr id="43" name="Picture 42"/>
            <p:cNvPicPr>
              <a:picLocks noChangeAspect="1"/>
            </p:cNvPicPr>
            <p:nvPr/>
          </p:nvPicPr>
          <p:blipFill>
            <a:blip r:embed="rId3"/>
            <a:stretch>
              <a:fillRect/>
            </a:stretch>
          </p:blipFill>
          <p:spPr>
            <a:xfrm>
              <a:off x="459288" y="680417"/>
              <a:ext cx="8001000" cy="6210986"/>
            </a:xfrm>
            <a:prstGeom prst="rect">
              <a:avLst/>
            </a:prstGeom>
          </p:spPr>
        </p:pic>
        <p:sp>
          <p:nvSpPr>
            <p:cNvPr id="44" name="TextBox 43"/>
            <p:cNvSpPr txBox="1"/>
            <p:nvPr/>
          </p:nvSpPr>
          <p:spPr>
            <a:xfrm>
              <a:off x="3124200" y="1905000"/>
              <a:ext cx="2514600" cy="1200329"/>
            </a:xfrm>
            <a:prstGeom prst="rect">
              <a:avLst/>
            </a:prstGeom>
            <a:noFill/>
          </p:spPr>
          <p:txBody>
            <a:bodyPr wrap="square" rtlCol="0">
              <a:spAutoFit/>
            </a:bodyPr>
            <a:lstStyle/>
            <a:p>
              <a:pPr algn="ctr"/>
              <a:r>
                <a:rPr lang="en-US" sz="2400" b="1" dirty="0" smtClean="0">
                  <a:solidFill>
                    <a:srgbClr val="C00000"/>
                  </a:solidFill>
                  <a:latin typeface="AmericanSans" panose="02000000000000000000" pitchFamily="50" charset="0"/>
                </a:rPr>
                <a:t>Make Culture a Competitive Advantage</a:t>
              </a:r>
              <a:endParaRPr lang="en-US" sz="2400" b="1" dirty="0">
                <a:solidFill>
                  <a:srgbClr val="C00000"/>
                </a:solidFill>
                <a:latin typeface="AmericanSans" panose="02000000000000000000" pitchFamily="50" charset="0"/>
              </a:endParaRPr>
            </a:p>
          </p:txBody>
        </p:sp>
        <p:sp>
          <p:nvSpPr>
            <p:cNvPr id="47" name="TextBox 46"/>
            <p:cNvSpPr txBox="1"/>
            <p:nvPr/>
          </p:nvSpPr>
          <p:spPr>
            <a:xfrm>
              <a:off x="990600" y="4191000"/>
              <a:ext cx="2514600" cy="1200329"/>
            </a:xfrm>
            <a:prstGeom prst="rect">
              <a:avLst/>
            </a:prstGeom>
            <a:noFill/>
          </p:spPr>
          <p:txBody>
            <a:bodyPr wrap="square" rtlCol="0">
              <a:spAutoFit/>
            </a:bodyPr>
            <a:lstStyle/>
            <a:p>
              <a:pPr algn="ctr"/>
              <a:r>
                <a:rPr lang="en-US" sz="2400" b="1" dirty="0" smtClean="0">
                  <a:solidFill>
                    <a:schemeClr val="accent1">
                      <a:lumMod val="50000"/>
                    </a:schemeClr>
                  </a:solidFill>
                  <a:latin typeface="AmericanSans" panose="02000000000000000000" pitchFamily="50" charset="0"/>
                </a:rPr>
                <a:t>Build American Airlines to Thrive Forever</a:t>
              </a:r>
              <a:endParaRPr lang="en-US" sz="2400" b="1" dirty="0">
                <a:solidFill>
                  <a:schemeClr val="accent1">
                    <a:lumMod val="50000"/>
                  </a:schemeClr>
                </a:solidFill>
                <a:latin typeface="AmericanSans" panose="02000000000000000000" pitchFamily="50" charset="0"/>
              </a:endParaRPr>
            </a:p>
          </p:txBody>
        </p:sp>
        <p:sp>
          <p:nvSpPr>
            <p:cNvPr id="48" name="TextBox 47"/>
            <p:cNvSpPr txBox="1"/>
            <p:nvPr/>
          </p:nvSpPr>
          <p:spPr>
            <a:xfrm>
              <a:off x="5295900" y="4191000"/>
              <a:ext cx="2514600" cy="1200329"/>
            </a:xfrm>
            <a:prstGeom prst="rect">
              <a:avLst/>
            </a:prstGeom>
            <a:noFill/>
          </p:spPr>
          <p:txBody>
            <a:bodyPr wrap="square" rtlCol="0">
              <a:spAutoFit/>
            </a:bodyPr>
            <a:lstStyle/>
            <a:p>
              <a:pPr algn="ctr"/>
              <a:r>
                <a:rPr lang="en-US" sz="2400" b="1" dirty="0" smtClean="0">
                  <a:solidFill>
                    <a:srgbClr val="0066FF"/>
                  </a:solidFill>
                  <a:latin typeface="AmericanSans" panose="02000000000000000000" pitchFamily="50" charset="0"/>
                </a:rPr>
                <a:t>Create a World Class Customer Experience</a:t>
              </a:r>
              <a:endParaRPr lang="en-US" sz="2400" b="1" dirty="0">
                <a:solidFill>
                  <a:srgbClr val="0066FF"/>
                </a:solidFill>
                <a:latin typeface="AmericanSans" panose="02000000000000000000" pitchFamily="50" charset="0"/>
              </a:endParaRPr>
            </a:p>
          </p:txBody>
        </p:sp>
      </p:grpSp>
    </p:spTree>
    <p:extLst>
      <p:ext uri="{BB962C8B-B14F-4D97-AF65-F5344CB8AC3E}">
        <p14:creationId xmlns:p14="http://schemas.microsoft.com/office/powerpoint/2010/main" val="4127504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2004927"/>
            <a:ext cx="8458200" cy="4533985"/>
          </a:xfrm>
        </p:spPr>
        <p:txBody>
          <a:bodyPr>
            <a:normAutofit/>
          </a:bodyPr>
          <a:lstStyle/>
          <a:p>
            <a:pPr algn="l"/>
            <a:r>
              <a:rPr lang="en-US" sz="2800" dirty="0" smtClean="0">
                <a:solidFill>
                  <a:schemeClr val="tx1"/>
                </a:solidFill>
                <a:latin typeface="AmericanSans" panose="02000000000000000000" pitchFamily="50" charset="0"/>
              </a:rPr>
              <a:t>30-60 </a:t>
            </a:r>
            <a:r>
              <a:rPr lang="en-US" sz="2800" dirty="0">
                <a:solidFill>
                  <a:schemeClr val="tx1"/>
                </a:solidFill>
                <a:latin typeface="AmericanSans" panose="02000000000000000000" pitchFamily="50" charset="0"/>
              </a:rPr>
              <a:t>second business </a:t>
            </a:r>
            <a:r>
              <a:rPr lang="en-US" sz="2800" dirty="0" smtClean="0">
                <a:solidFill>
                  <a:schemeClr val="tx1"/>
                </a:solidFill>
                <a:latin typeface="AmericanSans" panose="02000000000000000000" pitchFamily="50" charset="0"/>
              </a:rPr>
              <a:t>description of your company</a:t>
            </a:r>
          </a:p>
          <a:p>
            <a:pPr algn="l"/>
            <a:endParaRPr lang="en-US" sz="2800" dirty="0" smtClean="0">
              <a:solidFill>
                <a:schemeClr val="tx1"/>
              </a:solidFill>
              <a:latin typeface="AmericanSans" panose="02000000000000000000" pitchFamily="50" charset="0"/>
            </a:endParaRPr>
          </a:p>
          <a:p>
            <a:pPr marL="457200" indent="-457200" algn="l">
              <a:buFont typeface="Arial" panose="020B0604020202020204" pitchFamily="34" charset="0"/>
              <a:buChar char="•"/>
            </a:pPr>
            <a:r>
              <a:rPr lang="en-US" sz="2800" dirty="0" smtClean="0">
                <a:solidFill>
                  <a:schemeClr val="tx1"/>
                </a:solidFill>
                <a:latin typeface="AmericanSans" panose="02000000000000000000" pitchFamily="50" charset="0"/>
              </a:rPr>
              <a:t>Here is what I do</a:t>
            </a:r>
          </a:p>
          <a:p>
            <a:pPr marL="457200" indent="-457200" algn="l">
              <a:buFont typeface="Arial" panose="020B0604020202020204" pitchFamily="34" charset="0"/>
              <a:buChar char="•"/>
            </a:pPr>
            <a:r>
              <a:rPr lang="en-US" sz="2800" dirty="0" smtClean="0">
                <a:solidFill>
                  <a:schemeClr val="tx1"/>
                </a:solidFill>
                <a:latin typeface="AmericanSans" panose="02000000000000000000" pitchFamily="50" charset="0"/>
              </a:rPr>
              <a:t>Here is my value proposition</a:t>
            </a:r>
          </a:p>
          <a:p>
            <a:pPr marL="457200" indent="-457200" algn="l">
              <a:buFont typeface="Arial" panose="020B0604020202020204" pitchFamily="34" charset="0"/>
              <a:buChar char="•"/>
            </a:pPr>
            <a:r>
              <a:rPr lang="en-US" sz="2800" dirty="0" smtClean="0">
                <a:solidFill>
                  <a:schemeClr val="tx1"/>
                </a:solidFill>
                <a:latin typeface="AmericanSans" panose="02000000000000000000" pitchFamily="50" charset="0"/>
              </a:rPr>
              <a:t>Here is how I solve your problem</a:t>
            </a:r>
          </a:p>
        </p:txBody>
      </p:sp>
      <p:sp>
        <p:nvSpPr>
          <p:cNvPr id="4" name="Slide Number Placeholder 3"/>
          <p:cNvSpPr>
            <a:spLocks noGrp="1"/>
          </p:cNvSpPr>
          <p:nvPr>
            <p:ph type="sldNum" sz="quarter" idx="12"/>
          </p:nvPr>
        </p:nvSpPr>
        <p:spPr/>
        <p:txBody>
          <a:bodyPr/>
          <a:lstStyle/>
          <a:p>
            <a:fld id="{8DB81226-0000-411B-ABBC-D46E1C09A520}" type="slidenum">
              <a:rPr lang="en-US" smtClean="0"/>
              <a:t>30</a:t>
            </a:fld>
            <a:endParaRPr lang="en-US"/>
          </a:p>
        </p:txBody>
      </p:sp>
      <p:sp>
        <p:nvSpPr>
          <p:cNvPr id="7" name="Rectangle 6"/>
          <p:cNvSpPr/>
          <p:nvPr/>
        </p:nvSpPr>
        <p:spPr>
          <a:xfrm>
            <a:off x="0" y="381000"/>
            <a:ext cx="9144000" cy="12039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400" b="1" dirty="0" smtClean="0">
                <a:solidFill>
                  <a:schemeClr val="bg1"/>
                </a:solidFill>
                <a:latin typeface="AmericanSans" panose="02000000000000000000" pitchFamily="50" charset="0"/>
                <a:ea typeface="+mj-ea"/>
                <a:cs typeface="+mj-cs"/>
              </a:rPr>
              <a:t> What is an Elevator Pitch?</a:t>
            </a:r>
            <a:endParaRPr lang="en-US" sz="4400" b="1" dirty="0">
              <a:solidFill>
                <a:schemeClr val="bg1"/>
              </a:solidFill>
              <a:latin typeface="AmericanSans" panose="02000000000000000000" pitchFamily="50" charset="0"/>
              <a:ea typeface="+mj-ea"/>
              <a:cs typeface="+mj-cs"/>
            </a:endParaRPr>
          </a:p>
        </p:txBody>
      </p:sp>
    </p:spTree>
    <p:extLst>
      <p:ext uri="{BB962C8B-B14F-4D97-AF65-F5344CB8AC3E}">
        <p14:creationId xmlns:p14="http://schemas.microsoft.com/office/powerpoint/2010/main" val="884126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8035"/>
            <a:ext cx="7772400" cy="3886200"/>
          </a:xfrm>
        </p:spPr>
        <p:txBody>
          <a:bodyPr>
            <a:normAutofit/>
          </a:bodyPr>
          <a:lstStyle/>
          <a:p>
            <a:pPr marL="0" indent="0">
              <a:buNone/>
            </a:pPr>
            <a:r>
              <a:rPr lang="en-US" sz="2800" dirty="0" smtClean="0">
                <a:latin typeface="AmericanSans" panose="02000000000000000000" pitchFamily="50" charset="0"/>
              </a:rPr>
              <a:t>Need to make a powerful impression</a:t>
            </a:r>
          </a:p>
          <a:p>
            <a:pPr marL="0" indent="0">
              <a:buNone/>
            </a:pPr>
            <a:endParaRPr lang="en-US" sz="2800" dirty="0" smtClean="0">
              <a:latin typeface="AmericanSans" panose="02000000000000000000" pitchFamily="50" charset="0"/>
            </a:endParaRPr>
          </a:p>
          <a:p>
            <a:pPr marL="0" indent="0">
              <a:buNone/>
            </a:pPr>
            <a:r>
              <a:rPr lang="en-US" sz="2800" dirty="0" smtClean="0">
                <a:latin typeface="AmericanSans" panose="02000000000000000000" pitchFamily="50" charset="0"/>
              </a:rPr>
              <a:t>People need clearly understand what you do in a short amount time</a:t>
            </a:r>
          </a:p>
          <a:p>
            <a:pPr marL="0" indent="0">
              <a:buNone/>
            </a:pPr>
            <a:endParaRPr lang="en-US" sz="2800" dirty="0" smtClean="0">
              <a:latin typeface="AmericanSans" panose="02000000000000000000" pitchFamily="50" charset="0"/>
            </a:endParaRPr>
          </a:p>
          <a:p>
            <a:pPr marL="0" indent="0">
              <a:buNone/>
            </a:pPr>
            <a:r>
              <a:rPr lang="en-US" sz="2800" dirty="0" smtClean="0">
                <a:latin typeface="AmericanSans" panose="02000000000000000000" pitchFamily="50" charset="0"/>
              </a:rPr>
              <a:t>Forces you to be clear and concise </a:t>
            </a:r>
            <a:endParaRPr lang="en-US" sz="2800" dirty="0">
              <a:latin typeface="AmericanSans" panose="02000000000000000000" pitchFamily="50" charset="0"/>
            </a:endParaRPr>
          </a:p>
        </p:txBody>
      </p:sp>
      <p:sp>
        <p:nvSpPr>
          <p:cNvPr id="4" name="Slide Number Placeholder 3"/>
          <p:cNvSpPr>
            <a:spLocks noGrp="1"/>
          </p:cNvSpPr>
          <p:nvPr>
            <p:ph type="sldNum" sz="quarter" idx="12"/>
          </p:nvPr>
        </p:nvSpPr>
        <p:spPr/>
        <p:txBody>
          <a:bodyPr/>
          <a:lstStyle/>
          <a:p>
            <a:fld id="{8DB81226-0000-411B-ABBC-D46E1C09A520}" type="slidenum">
              <a:rPr lang="en-US" smtClean="0"/>
              <a:t>31</a:t>
            </a:fld>
            <a:endParaRPr lang="en-US"/>
          </a:p>
        </p:txBody>
      </p:sp>
      <p:sp>
        <p:nvSpPr>
          <p:cNvPr id="7" name="Rectangle 6"/>
          <p:cNvSpPr/>
          <p:nvPr/>
        </p:nvSpPr>
        <p:spPr>
          <a:xfrm>
            <a:off x="0" y="381000"/>
            <a:ext cx="9144000" cy="12039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400" b="1" dirty="0" smtClean="0">
                <a:solidFill>
                  <a:schemeClr val="bg1"/>
                </a:solidFill>
                <a:latin typeface="AmericanSans" panose="02000000000000000000" pitchFamily="50" charset="0"/>
                <a:ea typeface="+mj-ea"/>
                <a:cs typeface="+mj-cs"/>
              </a:rPr>
              <a:t> Why is it so important?</a:t>
            </a:r>
            <a:endParaRPr lang="en-US" sz="4400" b="1" dirty="0">
              <a:solidFill>
                <a:schemeClr val="bg1"/>
              </a:solidFill>
              <a:latin typeface="AmericanSans" panose="02000000000000000000" pitchFamily="50" charset="0"/>
              <a:ea typeface="+mj-ea"/>
              <a:cs typeface="+mj-cs"/>
            </a:endParaRPr>
          </a:p>
        </p:txBody>
      </p:sp>
    </p:spTree>
    <p:extLst>
      <p:ext uri="{BB962C8B-B14F-4D97-AF65-F5344CB8AC3E}">
        <p14:creationId xmlns:p14="http://schemas.microsoft.com/office/powerpoint/2010/main" val="894401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057400"/>
            <a:ext cx="7391400" cy="3581400"/>
          </a:xfrm>
        </p:spPr>
        <p:txBody>
          <a:bodyPr numCol="2">
            <a:normAutofit/>
          </a:bodyPr>
          <a:lstStyle/>
          <a:p>
            <a:r>
              <a:rPr lang="en-US" sz="2800" dirty="0" smtClean="0">
                <a:latin typeface="AmericanSans" panose="02000000000000000000" pitchFamily="50" charset="0"/>
              </a:rPr>
              <a:t>Concise</a:t>
            </a:r>
          </a:p>
          <a:p>
            <a:r>
              <a:rPr lang="en-US" sz="2800" dirty="0" smtClean="0">
                <a:latin typeface="AmericanSans" panose="02000000000000000000" pitchFamily="50" charset="0"/>
              </a:rPr>
              <a:t>Clear</a:t>
            </a:r>
          </a:p>
          <a:p>
            <a:r>
              <a:rPr lang="en-US" sz="2800" dirty="0" smtClean="0">
                <a:latin typeface="AmericanSans" panose="02000000000000000000" pitchFamily="50" charset="0"/>
              </a:rPr>
              <a:t>Powerful</a:t>
            </a:r>
          </a:p>
          <a:p>
            <a:r>
              <a:rPr lang="en-US" sz="2800" dirty="0" smtClean="0">
                <a:latin typeface="AmericanSans" panose="02000000000000000000" pitchFamily="50" charset="0"/>
              </a:rPr>
              <a:t>Passion</a:t>
            </a:r>
          </a:p>
          <a:p>
            <a:r>
              <a:rPr lang="en-US" sz="2800" dirty="0" smtClean="0">
                <a:latin typeface="AmericanSans" panose="02000000000000000000" pitchFamily="50" charset="0"/>
              </a:rPr>
              <a:t>What, why, &amp; how</a:t>
            </a:r>
          </a:p>
          <a:p>
            <a:pPr marL="0" indent="0">
              <a:buNone/>
            </a:pPr>
            <a:endParaRPr lang="en-US" sz="2800" dirty="0" smtClean="0">
              <a:latin typeface="AmericanSans" panose="02000000000000000000" pitchFamily="50" charset="0"/>
            </a:endParaRPr>
          </a:p>
          <a:p>
            <a:r>
              <a:rPr lang="en-US" sz="2800" dirty="0" smtClean="0">
                <a:latin typeface="AmericanSans" panose="02000000000000000000" pitchFamily="50" charset="0"/>
              </a:rPr>
              <a:t>Have a Hook</a:t>
            </a:r>
          </a:p>
          <a:p>
            <a:r>
              <a:rPr lang="en-US" sz="2800" dirty="0" smtClean="0">
                <a:latin typeface="AmericanSans" panose="02000000000000000000" pitchFamily="50" charset="0"/>
              </a:rPr>
              <a:t>Goal-Oriented</a:t>
            </a:r>
          </a:p>
          <a:p>
            <a:r>
              <a:rPr lang="en-US" sz="2800" dirty="0" smtClean="0">
                <a:latin typeface="AmericanSans" panose="02000000000000000000" pitchFamily="50" charset="0"/>
              </a:rPr>
              <a:t>Know your Audience</a:t>
            </a:r>
          </a:p>
          <a:p>
            <a:r>
              <a:rPr lang="en-US" sz="2800" dirty="0" smtClean="0">
                <a:latin typeface="AmericanSans" panose="02000000000000000000" pitchFamily="50" charset="0"/>
              </a:rPr>
              <a:t>Practice</a:t>
            </a:r>
          </a:p>
          <a:p>
            <a:r>
              <a:rPr lang="en-US" sz="2800" dirty="0" smtClean="0">
                <a:latin typeface="AmericanSans" panose="02000000000000000000" pitchFamily="50" charset="0"/>
              </a:rPr>
              <a:t>Feels natural</a:t>
            </a:r>
            <a:endParaRPr lang="en-US" sz="2800" dirty="0">
              <a:latin typeface="AmericanSans" panose="02000000000000000000" pitchFamily="50" charset="0"/>
            </a:endParaRPr>
          </a:p>
        </p:txBody>
      </p:sp>
      <p:sp>
        <p:nvSpPr>
          <p:cNvPr id="5" name="Rectangle 4"/>
          <p:cNvSpPr/>
          <p:nvPr/>
        </p:nvSpPr>
        <p:spPr>
          <a:xfrm>
            <a:off x="0" y="381000"/>
            <a:ext cx="9144000" cy="12039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400" b="1" dirty="0" smtClean="0">
                <a:solidFill>
                  <a:schemeClr val="bg1"/>
                </a:solidFill>
                <a:latin typeface="AmericanSans" panose="02000000000000000000" pitchFamily="50" charset="0"/>
                <a:ea typeface="+mj-ea"/>
                <a:cs typeface="+mj-cs"/>
              </a:rPr>
              <a:t> 10 Essential </a:t>
            </a:r>
            <a:r>
              <a:rPr lang="en-US" sz="4400" b="1" dirty="0">
                <a:solidFill>
                  <a:schemeClr val="bg1"/>
                </a:solidFill>
                <a:latin typeface="AmericanSans" panose="02000000000000000000" pitchFamily="50" charset="0"/>
                <a:ea typeface="+mj-ea"/>
                <a:cs typeface="+mj-cs"/>
              </a:rPr>
              <a:t>Elements of a </a:t>
            </a:r>
          </a:p>
          <a:p>
            <a:pPr algn="ctr">
              <a:spcBef>
                <a:spcPct val="0"/>
              </a:spcBef>
            </a:pPr>
            <a:r>
              <a:rPr lang="en-US" sz="4400" b="1" dirty="0">
                <a:solidFill>
                  <a:schemeClr val="bg1"/>
                </a:solidFill>
                <a:latin typeface="AmericanSans" panose="02000000000000000000" pitchFamily="50" charset="0"/>
                <a:ea typeface="+mj-ea"/>
                <a:cs typeface="+mj-cs"/>
              </a:rPr>
              <a:t>Powerful Elevator Pitch</a:t>
            </a:r>
          </a:p>
        </p:txBody>
      </p:sp>
      <p:sp>
        <p:nvSpPr>
          <p:cNvPr id="2" name="Slide Number Placeholder 1"/>
          <p:cNvSpPr>
            <a:spLocks noGrp="1"/>
          </p:cNvSpPr>
          <p:nvPr>
            <p:ph type="sldNum" sz="quarter" idx="12"/>
          </p:nvPr>
        </p:nvSpPr>
        <p:spPr/>
        <p:txBody>
          <a:bodyPr/>
          <a:lstStyle/>
          <a:p>
            <a:fld id="{8DB81226-0000-411B-ABBC-D46E1C09A520}" type="slidenum">
              <a:rPr lang="en-US" smtClean="0"/>
              <a:t>32</a:t>
            </a:fld>
            <a:endParaRPr lang="en-US"/>
          </a:p>
        </p:txBody>
      </p:sp>
    </p:spTree>
    <p:extLst>
      <p:ext uri="{BB962C8B-B14F-4D97-AF65-F5344CB8AC3E}">
        <p14:creationId xmlns:p14="http://schemas.microsoft.com/office/powerpoint/2010/main" val="305553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86259"/>
            <a:ext cx="8763000" cy="4866941"/>
          </a:xfrm>
        </p:spPr>
        <p:txBody>
          <a:bodyPr>
            <a:noAutofit/>
          </a:bodyPr>
          <a:lstStyle/>
          <a:p>
            <a:pPr marL="0" indent="-57150">
              <a:buNone/>
            </a:pPr>
            <a:r>
              <a:rPr lang="en-US" sz="2800" b="1" dirty="0" smtClean="0">
                <a:latin typeface="AmericanSans" panose="02000000000000000000" pitchFamily="50" charset="0"/>
              </a:rPr>
              <a:t>Write it ALL down</a:t>
            </a:r>
            <a:r>
              <a:rPr lang="en-US" sz="2800" dirty="0" smtClean="0">
                <a:latin typeface="AmericanSans" panose="02000000000000000000" pitchFamily="50" charset="0"/>
              </a:rPr>
              <a:t>. Everything you do. Get as many ideas down as you can</a:t>
            </a:r>
          </a:p>
          <a:p>
            <a:pPr marL="0" indent="-57150">
              <a:buNone/>
            </a:pPr>
            <a:endParaRPr lang="en-US" sz="1600" b="1" dirty="0" smtClean="0">
              <a:latin typeface="AmericanSans" panose="02000000000000000000" pitchFamily="50" charset="0"/>
            </a:endParaRPr>
          </a:p>
          <a:p>
            <a:pPr marL="0" indent="-57150">
              <a:buNone/>
            </a:pPr>
            <a:r>
              <a:rPr lang="en-US" sz="2800" b="1" dirty="0" smtClean="0">
                <a:latin typeface="AmericanSans" panose="02000000000000000000" pitchFamily="50" charset="0"/>
              </a:rPr>
              <a:t>Decide </a:t>
            </a:r>
            <a:r>
              <a:rPr lang="en-US" sz="2800" b="1" dirty="0">
                <a:latin typeface="AmericanSans" panose="02000000000000000000" pitchFamily="50" charset="0"/>
              </a:rPr>
              <a:t>on a goal</a:t>
            </a:r>
            <a:r>
              <a:rPr lang="en-US" sz="2800" dirty="0">
                <a:latin typeface="AmericanSans" panose="02000000000000000000" pitchFamily="50" charset="0"/>
              </a:rPr>
              <a:t>. Do you want to make a sale, gain a prospect, or something else? </a:t>
            </a:r>
          </a:p>
          <a:p>
            <a:pPr marL="0" indent="-57150">
              <a:buNone/>
            </a:pPr>
            <a:endParaRPr lang="en-US" sz="1600" b="1" dirty="0" smtClean="0">
              <a:latin typeface="AmericanSans" panose="02000000000000000000" pitchFamily="50" charset="0"/>
            </a:endParaRPr>
          </a:p>
          <a:p>
            <a:pPr marL="0" indent="-57150">
              <a:buNone/>
            </a:pPr>
            <a:r>
              <a:rPr lang="en-US" sz="2800" b="1" dirty="0" smtClean="0">
                <a:latin typeface="AmericanSans" panose="02000000000000000000" pitchFamily="50" charset="0"/>
              </a:rPr>
              <a:t>Write </a:t>
            </a:r>
            <a:r>
              <a:rPr lang="en-US" sz="2800" b="1" dirty="0">
                <a:latin typeface="AmericanSans" panose="02000000000000000000" pitchFamily="50" charset="0"/>
              </a:rPr>
              <a:t>1-20 action statements </a:t>
            </a:r>
            <a:r>
              <a:rPr lang="en-US" sz="2800" dirty="0">
                <a:latin typeface="AmericanSans" panose="02000000000000000000" pitchFamily="50" charset="0"/>
              </a:rPr>
              <a:t>designed to spur the action associated with your goal.</a:t>
            </a:r>
          </a:p>
          <a:p>
            <a:pPr marL="0" indent="-57150">
              <a:buNone/>
            </a:pPr>
            <a:endParaRPr lang="en-US" sz="1600" dirty="0" smtClean="0">
              <a:latin typeface="AmericanSans" panose="02000000000000000000" pitchFamily="50" charset="0"/>
            </a:endParaRPr>
          </a:p>
          <a:p>
            <a:pPr marL="0" indent="-57150">
              <a:buNone/>
            </a:pPr>
            <a:r>
              <a:rPr lang="en-US" sz="2800" b="1" dirty="0" smtClean="0">
                <a:latin typeface="AmericanSans" panose="02000000000000000000" pitchFamily="50" charset="0"/>
              </a:rPr>
              <a:t>Develop a story </a:t>
            </a:r>
            <a:r>
              <a:rPr lang="en-US" sz="2800" dirty="0" smtClean="0">
                <a:latin typeface="AmericanSans" panose="02000000000000000000" pitchFamily="50" charset="0"/>
              </a:rPr>
              <a:t>that illustrates your value proposition. Paint </a:t>
            </a:r>
            <a:r>
              <a:rPr lang="en-US" sz="2800" dirty="0">
                <a:latin typeface="AmericanSans" panose="02000000000000000000" pitchFamily="50" charset="0"/>
              </a:rPr>
              <a:t>a picture with words. </a:t>
            </a:r>
          </a:p>
          <a:p>
            <a:pPr marL="0" indent="-57150">
              <a:buNone/>
            </a:pPr>
            <a:endParaRPr lang="en-US" dirty="0">
              <a:latin typeface="AmericanSans" panose="02000000000000000000" pitchFamily="50" charset="0"/>
            </a:endParaRPr>
          </a:p>
          <a:p>
            <a:pPr marL="0" indent="-57150">
              <a:buNone/>
            </a:pPr>
            <a:endParaRPr lang="en-US" dirty="0">
              <a:latin typeface="AmericanSans" panose="02000000000000000000" pitchFamily="50" charset="0"/>
            </a:endParaRPr>
          </a:p>
          <a:p>
            <a:pPr marL="628650" lvl="1"/>
            <a:endParaRPr lang="en-US" sz="2000" dirty="0" smtClean="0"/>
          </a:p>
          <a:p>
            <a:pPr marL="0" indent="0">
              <a:buNone/>
            </a:pPr>
            <a:endParaRPr lang="en-US" sz="2000" dirty="0"/>
          </a:p>
        </p:txBody>
      </p:sp>
      <p:sp>
        <p:nvSpPr>
          <p:cNvPr id="4" name="Slide Number Placeholder 3"/>
          <p:cNvSpPr>
            <a:spLocks noGrp="1"/>
          </p:cNvSpPr>
          <p:nvPr>
            <p:ph type="sldNum" sz="quarter" idx="12"/>
          </p:nvPr>
        </p:nvSpPr>
        <p:spPr/>
        <p:txBody>
          <a:bodyPr/>
          <a:lstStyle/>
          <a:p>
            <a:fld id="{8DB81226-0000-411B-ABBC-D46E1C09A520}" type="slidenum">
              <a:rPr lang="en-US" smtClean="0"/>
              <a:t>33</a:t>
            </a:fld>
            <a:endParaRPr lang="en-US"/>
          </a:p>
        </p:txBody>
      </p:sp>
      <p:sp>
        <p:nvSpPr>
          <p:cNvPr id="6" name="Title 5"/>
          <p:cNvSpPr>
            <a:spLocks noGrp="1"/>
          </p:cNvSpPr>
          <p:nvPr>
            <p:ph type="title"/>
          </p:nvPr>
        </p:nvSpPr>
        <p:spPr/>
        <p:txBody>
          <a:bodyPr/>
          <a:lstStyle/>
          <a:p>
            <a:endParaRPr lang="en-US"/>
          </a:p>
        </p:txBody>
      </p:sp>
      <p:sp>
        <p:nvSpPr>
          <p:cNvPr id="7" name="Title 3"/>
          <p:cNvSpPr txBox="1">
            <a:spLocks/>
          </p:cNvSpPr>
          <p:nvPr/>
        </p:nvSpPr>
        <p:spPr>
          <a:xfrm>
            <a:off x="0" y="274638"/>
            <a:ext cx="9144000" cy="9445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latin typeface="AmericanSans" panose="02000000000000000000" pitchFamily="50" charset="0"/>
              </a:rPr>
              <a:t>Getting Starte</a:t>
            </a:r>
            <a:r>
              <a:rPr lang="en-US" sz="4000" b="1" dirty="0" smtClean="0">
                <a:solidFill>
                  <a:schemeClr val="bg1"/>
                </a:solidFill>
                <a:latin typeface="AmericanSans" panose="02000000000000000000" pitchFamily="50" charset="0"/>
                <a:ea typeface="+mj-ea"/>
                <a:cs typeface="+mj-cs"/>
              </a:rPr>
              <a:t>d</a:t>
            </a:r>
            <a:endParaRPr lang="en-US" sz="4000" b="1" dirty="0" smtClean="0">
              <a:latin typeface="AmericanSans" panose="02000000000000000000" pitchFamily="50" charset="0"/>
            </a:endParaRPr>
          </a:p>
        </p:txBody>
      </p:sp>
    </p:spTree>
    <p:extLst>
      <p:ext uri="{BB962C8B-B14F-4D97-AF65-F5344CB8AC3E}">
        <p14:creationId xmlns:p14="http://schemas.microsoft.com/office/powerpoint/2010/main" val="17536402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86259"/>
            <a:ext cx="8763000" cy="4866941"/>
          </a:xfrm>
        </p:spPr>
        <p:txBody>
          <a:bodyPr>
            <a:noAutofit/>
          </a:bodyPr>
          <a:lstStyle/>
          <a:p>
            <a:pPr marL="0" indent="-57150">
              <a:buNone/>
            </a:pPr>
            <a:r>
              <a:rPr lang="en-US" sz="2800" b="1" dirty="0" smtClean="0">
                <a:latin typeface="AmericanSans" panose="02000000000000000000" pitchFamily="50" charset="0"/>
              </a:rPr>
              <a:t>Record your pitch. </a:t>
            </a:r>
          </a:p>
          <a:p>
            <a:pPr marL="0" indent="-57150">
              <a:buNone/>
            </a:pPr>
            <a:endParaRPr lang="en-US" sz="2800" b="1" dirty="0">
              <a:latin typeface="AmericanSans" panose="02000000000000000000" pitchFamily="50" charset="0"/>
            </a:endParaRPr>
          </a:p>
          <a:p>
            <a:pPr marL="0" indent="-57150">
              <a:buNone/>
            </a:pPr>
            <a:r>
              <a:rPr lang="en-US" sz="2800" b="1" dirty="0" smtClean="0">
                <a:latin typeface="AmericanSans" panose="02000000000000000000" pitchFamily="50" charset="0"/>
              </a:rPr>
              <a:t>Highlight the good stuff. </a:t>
            </a:r>
            <a:r>
              <a:rPr lang="en-US" sz="2800" dirty="0" smtClean="0">
                <a:latin typeface="AmericanSans" panose="02000000000000000000" pitchFamily="50" charset="0"/>
              </a:rPr>
              <a:t>Does it sound natural? Did you answer the What, how, and why questions? Do you sound excited or stressed? </a:t>
            </a:r>
          </a:p>
          <a:p>
            <a:pPr marL="0" indent="-57150">
              <a:buNone/>
            </a:pPr>
            <a:endParaRPr lang="en-US" sz="2800" b="1" dirty="0">
              <a:latin typeface="AmericanSans" panose="02000000000000000000" pitchFamily="50" charset="0"/>
            </a:endParaRPr>
          </a:p>
          <a:p>
            <a:pPr marL="0" indent="-57150">
              <a:buNone/>
            </a:pPr>
            <a:r>
              <a:rPr lang="en-US" sz="2800" b="1" dirty="0" smtClean="0">
                <a:latin typeface="AmericanSans" panose="02000000000000000000" pitchFamily="50" charset="0"/>
              </a:rPr>
              <a:t>Make edits and record again. </a:t>
            </a:r>
          </a:p>
          <a:p>
            <a:pPr marL="0" indent="-57150">
              <a:buNone/>
            </a:pPr>
            <a:endParaRPr lang="en-US" sz="1600" b="1" dirty="0" smtClean="0">
              <a:latin typeface="AmericanSans" panose="02000000000000000000" pitchFamily="50" charset="0"/>
            </a:endParaRPr>
          </a:p>
          <a:p>
            <a:pPr marL="0" indent="-57150">
              <a:buNone/>
            </a:pPr>
            <a:endParaRPr lang="en-US" b="1" dirty="0" smtClean="0">
              <a:latin typeface="AmericanSans" panose="02000000000000000000" pitchFamily="50" charset="0"/>
            </a:endParaRPr>
          </a:p>
          <a:p>
            <a:pPr marL="0" indent="-57150">
              <a:buNone/>
            </a:pPr>
            <a:endParaRPr lang="en-US" dirty="0">
              <a:latin typeface="AmericanSans" panose="02000000000000000000" pitchFamily="50" charset="0"/>
            </a:endParaRPr>
          </a:p>
          <a:p>
            <a:pPr marL="0" indent="-57150">
              <a:buNone/>
            </a:pPr>
            <a:endParaRPr lang="en-US" dirty="0">
              <a:latin typeface="AmericanSans" panose="02000000000000000000" pitchFamily="50" charset="0"/>
            </a:endParaRPr>
          </a:p>
          <a:p>
            <a:pPr marL="628650" lvl="1"/>
            <a:endParaRPr lang="en-US" sz="2000" dirty="0" smtClean="0"/>
          </a:p>
          <a:p>
            <a:pPr marL="0" indent="0">
              <a:buNone/>
            </a:pPr>
            <a:endParaRPr lang="en-US" sz="2000" dirty="0"/>
          </a:p>
        </p:txBody>
      </p:sp>
      <p:sp>
        <p:nvSpPr>
          <p:cNvPr id="4" name="Slide Number Placeholder 3"/>
          <p:cNvSpPr>
            <a:spLocks noGrp="1"/>
          </p:cNvSpPr>
          <p:nvPr>
            <p:ph type="sldNum" sz="quarter" idx="12"/>
          </p:nvPr>
        </p:nvSpPr>
        <p:spPr/>
        <p:txBody>
          <a:bodyPr/>
          <a:lstStyle/>
          <a:p>
            <a:fld id="{8DB81226-0000-411B-ABBC-D46E1C09A520}" type="slidenum">
              <a:rPr lang="en-US" smtClean="0"/>
              <a:t>34</a:t>
            </a:fld>
            <a:endParaRPr lang="en-US"/>
          </a:p>
        </p:txBody>
      </p:sp>
      <p:sp>
        <p:nvSpPr>
          <p:cNvPr id="6" name="Title 5"/>
          <p:cNvSpPr>
            <a:spLocks noGrp="1"/>
          </p:cNvSpPr>
          <p:nvPr>
            <p:ph type="title"/>
          </p:nvPr>
        </p:nvSpPr>
        <p:spPr/>
        <p:txBody>
          <a:bodyPr/>
          <a:lstStyle/>
          <a:p>
            <a:endParaRPr lang="en-US"/>
          </a:p>
        </p:txBody>
      </p:sp>
      <p:sp>
        <p:nvSpPr>
          <p:cNvPr id="7" name="Title 3"/>
          <p:cNvSpPr txBox="1">
            <a:spLocks/>
          </p:cNvSpPr>
          <p:nvPr/>
        </p:nvSpPr>
        <p:spPr>
          <a:xfrm>
            <a:off x="0" y="274638"/>
            <a:ext cx="9144000" cy="9445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latin typeface="AmericanSans" panose="02000000000000000000" pitchFamily="50" charset="0"/>
              </a:rPr>
              <a:t>Edit and Refine</a:t>
            </a:r>
          </a:p>
        </p:txBody>
      </p:sp>
    </p:spTree>
    <p:extLst>
      <p:ext uri="{BB962C8B-B14F-4D97-AF65-F5344CB8AC3E}">
        <p14:creationId xmlns:p14="http://schemas.microsoft.com/office/powerpoint/2010/main" val="424935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B81226-0000-411B-ABBC-D46E1C09A520}" type="slidenum">
              <a:rPr lang="en-US" smtClean="0"/>
              <a:t>35</a:t>
            </a:fld>
            <a:endParaRPr lang="en-US"/>
          </a:p>
        </p:txBody>
      </p:sp>
      <p:sp>
        <p:nvSpPr>
          <p:cNvPr id="7" name="Title 3"/>
          <p:cNvSpPr txBox="1">
            <a:spLocks/>
          </p:cNvSpPr>
          <p:nvPr/>
        </p:nvSpPr>
        <p:spPr>
          <a:xfrm>
            <a:off x="0" y="274638"/>
            <a:ext cx="9144000" cy="9445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latin typeface="AmericanSans" panose="02000000000000000000" pitchFamily="50" charset="0"/>
              </a:rPr>
              <a:t>Final touches</a:t>
            </a:r>
          </a:p>
        </p:txBody>
      </p:sp>
      <p:sp>
        <p:nvSpPr>
          <p:cNvPr id="8" name="Content Placeholder 2"/>
          <p:cNvSpPr txBox="1">
            <a:spLocks/>
          </p:cNvSpPr>
          <p:nvPr/>
        </p:nvSpPr>
        <p:spPr>
          <a:xfrm>
            <a:off x="190500" y="1671971"/>
            <a:ext cx="8763000" cy="48669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57150">
              <a:buFont typeface="Arial" panose="020B0604020202020204" pitchFamily="34" charset="0"/>
              <a:buNone/>
            </a:pPr>
            <a:r>
              <a:rPr lang="en-US" sz="2800" b="1" dirty="0" smtClean="0">
                <a:latin typeface="AmericanSans" panose="02000000000000000000" pitchFamily="50" charset="0"/>
              </a:rPr>
              <a:t>Practice saying it. </a:t>
            </a:r>
            <a:r>
              <a:rPr lang="en-US" sz="2800" dirty="0" smtClean="0">
                <a:latin typeface="AmericanSans" panose="02000000000000000000" pitchFamily="50" charset="0"/>
              </a:rPr>
              <a:t>Find friends, clients, colleagues and get feedback. Get comfortable saying it to people. Watch for their reactions.</a:t>
            </a:r>
          </a:p>
          <a:p>
            <a:pPr marL="0" indent="-57150">
              <a:buFont typeface="Arial" panose="020B0604020202020204" pitchFamily="34" charset="0"/>
              <a:buNone/>
            </a:pPr>
            <a:endParaRPr lang="en-US" sz="2800" b="1" dirty="0">
              <a:latin typeface="AmericanSans" panose="02000000000000000000" pitchFamily="50" charset="0"/>
            </a:endParaRPr>
          </a:p>
          <a:p>
            <a:pPr marL="0" indent="-57150">
              <a:buFont typeface="Arial" panose="020B0604020202020204" pitchFamily="34" charset="0"/>
              <a:buNone/>
            </a:pPr>
            <a:r>
              <a:rPr lang="en-US" sz="2800" b="1" dirty="0" smtClean="0">
                <a:latin typeface="AmericanSans" panose="02000000000000000000" pitchFamily="50" charset="0"/>
              </a:rPr>
              <a:t>Say it naturally. </a:t>
            </a:r>
            <a:r>
              <a:rPr lang="en-US" sz="2800" dirty="0" smtClean="0">
                <a:latin typeface="AmericanSans" panose="02000000000000000000" pitchFamily="50" charset="0"/>
              </a:rPr>
              <a:t>Practice until it rolls of your tongue. Be so comfortable with it that you don’t get tripped up on any words, phrases. </a:t>
            </a:r>
          </a:p>
          <a:p>
            <a:pPr marL="0" indent="-57150">
              <a:buFont typeface="Arial" panose="020B0604020202020204" pitchFamily="34" charset="0"/>
              <a:buNone/>
            </a:pPr>
            <a:endParaRPr lang="en-US" sz="2800" b="1" dirty="0">
              <a:latin typeface="AmericanSans" panose="02000000000000000000" pitchFamily="50" charset="0"/>
            </a:endParaRPr>
          </a:p>
          <a:p>
            <a:pPr marL="0" indent="-57150">
              <a:buFont typeface="Arial" panose="020B0604020202020204" pitchFamily="34" charset="0"/>
              <a:buNone/>
            </a:pPr>
            <a:r>
              <a:rPr lang="en-US" sz="2800" b="1" dirty="0" smtClean="0">
                <a:latin typeface="AmericanSans" panose="02000000000000000000" pitchFamily="50" charset="0"/>
              </a:rPr>
              <a:t>Keep refining.  </a:t>
            </a:r>
            <a:r>
              <a:rPr lang="en-US" sz="2800" dirty="0" smtClean="0">
                <a:latin typeface="AmericanSans" panose="02000000000000000000" pitchFamily="50" charset="0"/>
              </a:rPr>
              <a:t>Add new phrases; keep it fresh and interesting. </a:t>
            </a:r>
            <a:endParaRPr lang="en-US" sz="2800" b="1" dirty="0" smtClean="0">
              <a:latin typeface="AmericanSans" panose="02000000000000000000" pitchFamily="50" charset="0"/>
            </a:endParaRPr>
          </a:p>
          <a:p>
            <a:pPr marL="0" indent="-57150">
              <a:buFont typeface="Arial" panose="020B0604020202020204" pitchFamily="34" charset="0"/>
              <a:buNone/>
            </a:pPr>
            <a:endParaRPr lang="en-US" sz="2800" b="1" dirty="0" smtClean="0">
              <a:latin typeface="AmericanSans" panose="02000000000000000000" pitchFamily="50" charset="0"/>
            </a:endParaRPr>
          </a:p>
          <a:p>
            <a:pPr marL="0" indent="-57150">
              <a:buFont typeface="Arial" panose="020B0604020202020204" pitchFamily="34" charset="0"/>
              <a:buNone/>
            </a:pPr>
            <a:endParaRPr lang="en-US" sz="1600" b="1" dirty="0" smtClean="0">
              <a:latin typeface="AmericanSans" panose="02000000000000000000" pitchFamily="50" charset="0"/>
            </a:endParaRPr>
          </a:p>
          <a:p>
            <a:pPr marL="0" indent="-57150">
              <a:buFont typeface="Arial" panose="020B0604020202020204" pitchFamily="34" charset="0"/>
              <a:buNone/>
            </a:pPr>
            <a:endParaRPr lang="en-US" b="1" dirty="0" smtClean="0">
              <a:latin typeface="AmericanSans" panose="02000000000000000000" pitchFamily="50" charset="0"/>
            </a:endParaRPr>
          </a:p>
          <a:p>
            <a:pPr marL="0" indent="-57150">
              <a:buFont typeface="Arial" panose="020B0604020202020204" pitchFamily="34" charset="0"/>
              <a:buNone/>
            </a:pPr>
            <a:endParaRPr lang="en-US" dirty="0" smtClean="0">
              <a:latin typeface="AmericanSans" panose="02000000000000000000" pitchFamily="50" charset="0"/>
            </a:endParaRPr>
          </a:p>
          <a:p>
            <a:pPr marL="0" indent="-57150">
              <a:buFont typeface="Arial" panose="020B0604020202020204" pitchFamily="34" charset="0"/>
              <a:buNone/>
            </a:pPr>
            <a:endParaRPr lang="en-US" dirty="0" smtClean="0">
              <a:latin typeface="AmericanSans" panose="02000000000000000000" pitchFamily="50" charset="0"/>
            </a:endParaRPr>
          </a:p>
          <a:p>
            <a:pPr marL="628650" lvl="1"/>
            <a:endParaRPr lang="en-US" sz="2000" dirty="0" smtClean="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9180206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B81226-0000-411B-ABBC-D46E1C09A520}" type="slidenum">
              <a:rPr lang="en-US" smtClean="0"/>
              <a:t>36</a:t>
            </a:fld>
            <a:endParaRPr lang="en-US"/>
          </a:p>
        </p:txBody>
      </p:sp>
      <p:sp>
        <p:nvSpPr>
          <p:cNvPr id="7" name="Title 3"/>
          <p:cNvSpPr txBox="1">
            <a:spLocks/>
          </p:cNvSpPr>
          <p:nvPr/>
        </p:nvSpPr>
        <p:spPr>
          <a:xfrm>
            <a:off x="0" y="274638"/>
            <a:ext cx="9144000" cy="9445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latin typeface="AmericanSans" panose="02000000000000000000" pitchFamily="50" charset="0"/>
              </a:rPr>
              <a:t>REMINDER</a:t>
            </a:r>
          </a:p>
        </p:txBody>
      </p:sp>
      <p:sp>
        <p:nvSpPr>
          <p:cNvPr id="8" name="Content Placeholder 2"/>
          <p:cNvSpPr txBox="1">
            <a:spLocks/>
          </p:cNvSpPr>
          <p:nvPr/>
        </p:nvSpPr>
        <p:spPr>
          <a:xfrm>
            <a:off x="190500" y="1671971"/>
            <a:ext cx="8763000" cy="48669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57150" algn="ctr">
              <a:buFont typeface="Arial" panose="020B0604020202020204" pitchFamily="34" charset="0"/>
              <a:buNone/>
            </a:pPr>
            <a:r>
              <a:rPr lang="en-US" sz="6000" dirty="0" smtClean="0">
                <a:latin typeface="AmericanSans" panose="02000000000000000000" pitchFamily="50" charset="0"/>
              </a:rPr>
              <a:t>Empower me to go back to my buyers and champion your message!</a:t>
            </a:r>
          </a:p>
          <a:p>
            <a:pPr marL="0" indent="-57150">
              <a:buFont typeface="Arial" panose="020B0604020202020204" pitchFamily="34" charset="0"/>
              <a:buNone/>
            </a:pPr>
            <a:endParaRPr lang="en-US" sz="2800" b="1" dirty="0" smtClean="0">
              <a:latin typeface="AmericanSans" panose="02000000000000000000" pitchFamily="50" charset="0"/>
            </a:endParaRPr>
          </a:p>
          <a:p>
            <a:pPr marL="0" indent="-57150">
              <a:buFont typeface="Arial" panose="020B0604020202020204" pitchFamily="34" charset="0"/>
              <a:buNone/>
            </a:pPr>
            <a:endParaRPr lang="en-US" sz="1600" b="1" dirty="0" smtClean="0">
              <a:latin typeface="AmericanSans" panose="02000000000000000000" pitchFamily="50" charset="0"/>
            </a:endParaRPr>
          </a:p>
          <a:p>
            <a:pPr marL="0" indent="-57150">
              <a:buFont typeface="Arial" panose="020B0604020202020204" pitchFamily="34" charset="0"/>
              <a:buNone/>
            </a:pPr>
            <a:endParaRPr lang="en-US" b="1" dirty="0" smtClean="0">
              <a:latin typeface="AmericanSans" panose="02000000000000000000" pitchFamily="50" charset="0"/>
            </a:endParaRPr>
          </a:p>
          <a:p>
            <a:pPr marL="0" indent="-57150">
              <a:buFont typeface="Arial" panose="020B0604020202020204" pitchFamily="34" charset="0"/>
              <a:buNone/>
            </a:pPr>
            <a:endParaRPr lang="en-US" dirty="0" smtClean="0">
              <a:latin typeface="AmericanSans" panose="02000000000000000000" pitchFamily="50" charset="0"/>
            </a:endParaRPr>
          </a:p>
          <a:p>
            <a:pPr marL="0" indent="-57150">
              <a:buFont typeface="Arial" panose="020B0604020202020204" pitchFamily="34" charset="0"/>
              <a:buNone/>
            </a:pPr>
            <a:endParaRPr lang="en-US" dirty="0" smtClean="0">
              <a:latin typeface="AmericanSans" panose="02000000000000000000" pitchFamily="50" charset="0"/>
            </a:endParaRPr>
          </a:p>
          <a:p>
            <a:pPr marL="628650" lvl="1"/>
            <a:endParaRPr lang="en-US" sz="2000" dirty="0" smtClean="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697438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50520" y="2035492"/>
            <a:ext cx="8763000" cy="4114800"/>
          </a:xfrm>
        </p:spPr>
        <p:txBody>
          <a:bodyPr>
            <a:normAutofit fontScale="25000" lnSpcReduction="20000"/>
          </a:bodyPr>
          <a:lstStyle/>
          <a:p>
            <a:pPr marL="0" lvl="0" indent="0">
              <a:spcBef>
                <a:spcPts val="0"/>
              </a:spcBef>
              <a:buNone/>
            </a:pPr>
            <a:r>
              <a:rPr lang="en-US" sz="11200" b="1" dirty="0">
                <a:latin typeface="AmericanSans" panose="02000000000000000000" pitchFamily="50" charset="0"/>
              </a:rPr>
              <a:t>Concise:  </a:t>
            </a:r>
            <a:r>
              <a:rPr lang="en-US" sz="11200" dirty="0" smtClean="0">
                <a:latin typeface="AmericanSans" panose="02000000000000000000" pitchFamily="50" charset="0"/>
              </a:rPr>
              <a:t>No </a:t>
            </a:r>
            <a:r>
              <a:rPr lang="en-US" sz="11200" dirty="0">
                <a:latin typeface="AmericanSans" panose="02000000000000000000" pitchFamily="50" charset="0"/>
              </a:rPr>
              <a:t>longer than 30-60 seconds. </a:t>
            </a:r>
            <a:endParaRPr lang="en-US" sz="11200" dirty="0" smtClean="0">
              <a:latin typeface="AmericanSans" panose="02000000000000000000" pitchFamily="50" charset="0"/>
            </a:endParaRPr>
          </a:p>
          <a:p>
            <a:pPr marL="742950" lvl="0" indent="-742950">
              <a:spcBef>
                <a:spcPts val="0"/>
              </a:spcBef>
              <a:buFont typeface="+mj-lt"/>
              <a:buAutoNum type="arabicPeriod"/>
            </a:pPr>
            <a:endParaRPr lang="en-US" sz="11200" dirty="0" smtClean="0">
              <a:latin typeface="AmericanSans" panose="02000000000000000000" pitchFamily="50" charset="0"/>
            </a:endParaRPr>
          </a:p>
          <a:p>
            <a:pPr marL="0" lvl="0" indent="0">
              <a:buNone/>
            </a:pPr>
            <a:r>
              <a:rPr lang="en-US" sz="11200" b="1" dirty="0" smtClean="0">
                <a:latin typeface="AmericanSans" panose="02000000000000000000" pitchFamily="50" charset="0"/>
              </a:rPr>
              <a:t>Clear: </a:t>
            </a:r>
            <a:r>
              <a:rPr lang="en-US" sz="11200" dirty="0" smtClean="0">
                <a:latin typeface="AmericanSans" panose="02000000000000000000" pitchFamily="50" charset="0"/>
              </a:rPr>
              <a:t>Use </a:t>
            </a:r>
            <a:r>
              <a:rPr lang="en-US" sz="11200" dirty="0">
                <a:latin typeface="AmericanSans" panose="02000000000000000000" pitchFamily="50" charset="0"/>
              </a:rPr>
              <a:t>language that everyone understands. </a:t>
            </a:r>
            <a:endParaRPr lang="en-US" sz="11200" dirty="0" smtClean="0">
              <a:latin typeface="AmericanSans" panose="02000000000000000000" pitchFamily="50" charset="0"/>
            </a:endParaRPr>
          </a:p>
          <a:p>
            <a:pPr marL="0" lvl="0" indent="0">
              <a:buNone/>
            </a:pPr>
            <a:endParaRPr lang="en-US" sz="11200" b="1" dirty="0" smtClean="0">
              <a:latin typeface="AmericanSans" panose="02000000000000000000" pitchFamily="50" charset="0"/>
            </a:endParaRPr>
          </a:p>
          <a:p>
            <a:pPr marL="0" indent="0">
              <a:buNone/>
            </a:pPr>
            <a:r>
              <a:rPr lang="en-US" sz="11200" b="1" dirty="0" smtClean="0">
                <a:latin typeface="AmericanSans" panose="02000000000000000000" pitchFamily="50" charset="0"/>
              </a:rPr>
              <a:t>Powerful:  </a:t>
            </a:r>
            <a:r>
              <a:rPr lang="en-US" sz="11200" dirty="0" smtClean="0">
                <a:latin typeface="AmericanSans" panose="02000000000000000000" pitchFamily="50" charset="0"/>
              </a:rPr>
              <a:t>Use words that are powerful and strong; results oriented.</a:t>
            </a:r>
          </a:p>
          <a:p>
            <a:pPr marL="0" indent="0">
              <a:buNone/>
            </a:pPr>
            <a:endParaRPr lang="en-US" sz="11200" dirty="0" smtClean="0">
              <a:latin typeface="AmericanSans" panose="02000000000000000000" pitchFamily="50" charset="0"/>
            </a:endParaRPr>
          </a:p>
          <a:p>
            <a:pPr marL="0" indent="0">
              <a:buNone/>
            </a:pPr>
            <a:r>
              <a:rPr lang="en-US" sz="11200" b="1" dirty="0">
                <a:latin typeface="AmericanSans" panose="02000000000000000000" pitchFamily="50" charset="0"/>
              </a:rPr>
              <a:t>Passion:  </a:t>
            </a:r>
            <a:r>
              <a:rPr lang="en-US" sz="11200" dirty="0">
                <a:latin typeface="AmericanSans" panose="02000000000000000000" pitchFamily="50" charset="0"/>
              </a:rPr>
              <a:t>People expect energy and dedication from entrepreneurs</a:t>
            </a:r>
          </a:p>
          <a:p>
            <a:pPr marL="0" indent="0">
              <a:buNone/>
            </a:pPr>
            <a:endParaRPr lang="en-US" sz="6700" dirty="0" smtClean="0">
              <a:latin typeface="AmericanSans" panose="02000000000000000000" pitchFamily="50" charset="0"/>
            </a:endParaRPr>
          </a:p>
          <a:p>
            <a:pPr marL="0" lvl="0" indent="0">
              <a:buNone/>
            </a:pPr>
            <a:r>
              <a:rPr lang="en-US" sz="3000" dirty="0"/>
              <a:t/>
            </a:r>
            <a:br>
              <a:rPr lang="en-US" sz="3000" dirty="0"/>
            </a:br>
            <a:endParaRPr lang="en-US" sz="3000" dirty="0" smtClean="0"/>
          </a:p>
          <a:p>
            <a:pPr marL="0" indent="0">
              <a:buNone/>
            </a:pPr>
            <a:endParaRPr lang="en-US" sz="3600" dirty="0"/>
          </a:p>
          <a:p>
            <a:endParaRPr lang="en-US" dirty="0"/>
          </a:p>
        </p:txBody>
      </p:sp>
      <p:sp>
        <p:nvSpPr>
          <p:cNvPr id="4" name="Rectangle 3"/>
          <p:cNvSpPr/>
          <p:nvPr/>
        </p:nvSpPr>
        <p:spPr>
          <a:xfrm>
            <a:off x="-15240" y="304800"/>
            <a:ext cx="9174480" cy="9067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000" b="1" dirty="0">
                <a:solidFill>
                  <a:schemeClr val="bg1"/>
                </a:solidFill>
                <a:latin typeface="AmericanSans" panose="02000000000000000000" pitchFamily="50" charset="0"/>
                <a:ea typeface="+mj-ea"/>
                <a:cs typeface="+mj-cs"/>
              </a:rPr>
              <a:t>Understanding the Elements</a:t>
            </a:r>
          </a:p>
        </p:txBody>
      </p:sp>
      <p:sp>
        <p:nvSpPr>
          <p:cNvPr id="5" name="Slide Number Placeholder 4"/>
          <p:cNvSpPr>
            <a:spLocks noGrp="1"/>
          </p:cNvSpPr>
          <p:nvPr>
            <p:ph type="sldNum" sz="quarter" idx="12"/>
          </p:nvPr>
        </p:nvSpPr>
        <p:spPr/>
        <p:txBody>
          <a:bodyPr/>
          <a:lstStyle/>
          <a:p>
            <a:fld id="{8DB81226-0000-411B-ABBC-D46E1C09A520}" type="slidenum">
              <a:rPr lang="en-US" smtClean="0"/>
              <a:t>37</a:t>
            </a:fld>
            <a:endParaRPr lang="en-US"/>
          </a:p>
        </p:txBody>
      </p:sp>
    </p:spTree>
    <p:extLst>
      <p:ext uri="{BB962C8B-B14F-4D97-AF65-F5344CB8AC3E}">
        <p14:creationId xmlns:p14="http://schemas.microsoft.com/office/powerpoint/2010/main" val="659307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86800" cy="4756150"/>
          </a:xfrm>
        </p:spPr>
        <p:txBody>
          <a:bodyPr>
            <a:noAutofit/>
          </a:bodyPr>
          <a:lstStyle/>
          <a:p>
            <a:pPr marL="0" lvl="0" indent="0">
              <a:buNone/>
            </a:pPr>
            <a:r>
              <a:rPr lang="en-US" sz="2800" b="1" dirty="0" smtClean="0">
                <a:latin typeface="AmericanSans" panose="02000000000000000000" pitchFamily="50" charset="0"/>
              </a:rPr>
              <a:t>What, how, and why:   </a:t>
            </a:r>
            <a:r>
              <a:rPr lang="en-US" sz="2800" dirty="0" smtClean="0">
                <a:latin typeface="AmericanSans" panose="02000000000000000000" pitchFamily="50" charset="0"/>
              </a:rPr>
              <a:t>you need to be able to answer ALL of these questions AND how it will solve their problem</a:t>
            </a:r>
          </a:p>
          <a:p>
            <a:pPr marL="741363" lvl="0" indent="-741363">
              <a:buFont typeface="+mj-lt"/>
              <a:buAutoNum type="arabicPeriod" startAt="7"/>
            </a:pPr>
            <a:endParaRPr lang="en-US" sz="2800" b="1" dirty="0" smtClean="0">
              <a:latin typeface="AmericanSans" panose="02000000000000000000" pitchFamily="50" charset="0"/>
            </a:endParaRPr>
          </a:p>
          <a:p>
            <a:pPr marL="0" lvl="0" indent="0">
              <a:spcBef>
                <a:spcPts val="0"/>
              </a:spcBef>
              <a:buNone/>
            </a:pPr>
            <a:r>
              <a:rPr lang="en-US" sz="2800" b="1" dirty="0" smtClean="0">
                <a:latin typeface="AmericanSans" panose="02000000000000000000" pitchFamily="50" charset="0"/>
              </a:rPr>
              <a:t>Has a Hook:  </a:t>
            </a:r>
            <a:r>
              <a:rPr lang="en-US" sz="2800" dirty="0" smtClean="0">
                <a:latin typeface="AmericanSans" panose="02000000000000000000" pitchFamily="50" charset="0"/>
              </a:rPr>
              <a:t>An interesting fact or stat; something to get gets/keeps their attention</a:t>
            </a:r>
          </a:p>
          <a:p>
            <a:pPr marL="0" lvl="0" indent="0">
              <a:spcBef>
                <a:spcPts val="0"/>
              </a:spcBef>
              <a:buNone/>
            </a:pPr>
            <a:endParaRPr lang="en-US" sz="2800" dirty="0">
              <a:latin typeface="AmericanSans" panose="02000000000000000000" pitchFamily="50" charset="0"/>
            </a:endParaRPr>
          </a:p>
          <a:p>
            <a:pPr marL="0" indent="0">
              <a:spcBef>
                <a:spcPts val="0"/>
              </a:spcBef>
              <a:buNone/>
            </a:pPr>
            <a:r>
              <a:rPr lang="en-US" sz="2800" b="1" dirty="0">
                <a:latin typeface="AmericanSans" panose="02000000000000000000" pitchFamily="50" charset="0"/>
              </a:rPr>
              <a:t>Goal-Oriented:  </a:t>
            </a:r>
            <a:r>
              <a:rPr lang="en-US" sz="2800" dirty="0">
                <a:latin typeface="AmericanSans" panose="02000000000000000000" pitchFamily="50" charset="0"/>
              </a:rPr>
              <a:t>What is your desired outcome? You may have different pitches depending on different objectives. </a:t>
            </a:r>
          </a:p>
          <a:p>
            <a:pPr marL="0" lvl="0" indent="0">
              <a:spcBef>
                <a:spcPts val="0"/>
              </a:spcBef>
              <a:buNone/>
            </a:pPr>
            <a:endParaRPr lang="en-US" sz="9800" dirty="0" smtClean="0">
              <a:latin typeface="AmericanSans" panose="02000000000000000000" pitchFamily="50" charset="0"/>
            </a:endParaRPr>
          </a:p>
          <a:p>
            <a:pPr marL="0" lvl="0" indent="0">
              <a:buNone/>
            </a:pPr>
            <a:endParaRPr lang="en-US" sz="10400" dirty="0"/>
          </a:p>
          <a:p>
            <a:pPr marL="0" lvl="0" indent="0">
              <a:buNone/>
            </a:pPr>
            <a:endParaRPr lang="en-US" sz="10800" b="1" dirty="0" smtClean="0"/>
          </a:p>
          <a:p>
            <a:pPr marL="0" indent="0">
              <a:buNone/>
            </a:pPr>
            <a:endParaRPr lang="en-US" sz="3600" dirty="0"/>
          </a:p>
          <a:p>
            <a:endParaRPr lang="en-US" dirty="0"/>
          </a:p>
        </p:txBody>
      </p:sp>
      <p:sp>
        <p:nvSpPr>
          <p:cNvPr id="4" name="Title 3"/>
          <p:cNvSpPr>
            <a:spLocks noGrp="1"/>
          </p:cNvSpPr>
          <p:nvPr>
            <p:ph type="title"/>
          </p:nvPr>
        </p:nvSpPr>
        <p:spPr>
          <a:xfrm>
            <a:off x="-23648" y="304800"/>
            <a:ext cx="9144000" cy="9445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000" b="1" dirty="0" smtClean="0">
                <a:latin typeface="AmericanSans" panose="02000000000000000000" pitchFamily="50" charset="0"/>
              </a:rPr>
              <a:t>Understanding the Elements</a:t>
            </a:r>
            <a:endParaRPr lang="en-US" sz="4000" b="1" dirty="0">
              <a:solidFill>
                <a:schemeClr val="bg1"/>
              </a:solidFill>
              <a:latin typeface="AmericanSans" panose="02000000000000000000" pitchFamily="50" charset="0"/>
              <a:ea typeface="+mj-ea"/>
              <a:cs typeface="+mj-cs"/>
            </a:endParaRPr>
          </a:p>
        </p:txBody>
      </p:sp>
      <p:sp>
        <p:nvSpPr>
          <p:cNvPr id="2" name="Slide Number Placeholder 1"/>
          <p:cNvSpPr>
            <a:spLocks noGrp="1"/>
          </p:cNvSpPr>
          <p:nvPr>
            <p:ph type="sldNum" sz="quarter" idx="12"/>
          </p:nvPr>
        </p:nvSpPr>
        <p:spPr/>
        <p:txBody>
          <a:bodyPr/>
          <a:lstStyle/>
          <a:p>
            <a:fld id="{8DB81226-0000-411B-ABBC-D46E1C09A520}" type="slidenum">
              <a:rPr lang="en-US" smtClean="0"/>
              <a:t>38</a:t>
            </a:fld>
            <a:endParaRPr lang="en-US"/>
          </a:p>
        </p:txBody>
      </p:sp>
    </p:spTree>
    <p:extLst>
      <p:ext uri="{BB962C8B-B14F-4D97-AF65-F5344CB8AC3E}">
        <p14:creationId xmlns:p14="http://schemas.microsoft.com/office/powerpoint/2010/main" val="50072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81600"/>
          </a:xfrm>
        </p:spPr>
        <p:txBody>
          <a:bodyPr>
            <a:normAutofit/>
          </a:bodyPr>
          <a:lstStyle/>
          <a:p>
            <a:pPr marL="0" indent="0">
              <a:spcBef>
                <a:spcPts val="0"/>
              </a:spcBef>
              <a:buNone/>
            </a:pPr>
            <a:endParaRPr lang="en-US" sz="3500" dirty="0"/>
          </a:p>
          <a:p>
            <a:pPr marL="0" indent="0">
              <a:buNone/>
            </a:pPr>
            <a:r>
              <a:rPr lang="en-US" sz="2800" b="1" dirty="0" smtClean="0">
                <a:latin typeface="AmericanSans" panose="02000000000000000000" pitchFamily="50" charset="0"/>
              </a:rPr>
              <a:t>Know your audience</a:t>
            </a:r>
            <a:r>
              <a:rPr lang="en-US" sz="2800" b="1" dirty="0">
                <a:latin typeface="AmericanSans" panose="02000000000000000000" pitchFamily="50" charset="0"/>
              </a:rPr>
              <a:t>:  </a:t>
            </a:r>
            <a:r>
              <a:rPr lang="en-US" sz="2800" dirty="0" smtClean="0">
                <a:latin typeface="AmericanSans" panose="02000000000000000000" pitchFamily="50" charset="0"/>
              </a:rPr>
              <a:t>If </a:t>
            </a:r>
            <a:r>
              <a:rPr lang="en-US" sz="2800" dirty="0">
                <a:latin typeface="AmericanSans" panose="02000000000000000000" pitchFamily="50" charset="0"/>
              </a:rPr>
              <a:t>you have </a:t>
            </a:r>
            <a:r>
              <a:rPr lang="en-US" sz="2800" dirty="0" smtClean="0">
                <a:latin typeface="AmericanSans" panose="02000000000000000000" pitchFamily="50" charset="0"/>
              </a:rPr>
              <a:t>different audiences </a:t>
            </a:r>
            <a:r>
              <a:rPr lang="en-US" sz="2800" dirty="0">
                <a:latin typeface="AmericanSans" panose="02000000000000000000" pitchFamily="50" charset="0"/>
              </a:rPr>
              <a:t>you might want to </a:t>
            </a:r>
            <a:r>
              <a:rPr lang="en-US" sz="2800" dirty="0" smtClean="0">
                <a:latin typeface="AmericanSans" panose="02000000000000000000" pitchFamily="50" charset="0"/>
              </a:rPr>
              <a:t>tailor to them.</a:t>
            </a:r>
          </a:p>
          <a:p>
            <a:pPr marL="0" indent="0">
              <a:buNone/>
            </a:pPr>
            <a:endParaRPr lang="en-US" sz="2800" dirty="0" smtClean="0">
              <a:latin typeface="AmericanSans" panose="02000000000000000000" pitchFamily="50" charset="0"/>
            </a:endParaRPr>
          </a:p>
          <a:p>
            <a:pPr marL="0" indent="0">
              <a:buNone/>
            </a:pPr>
            <a:r>
              <a:rPr lang="en-US" sz="2800" b="1" dirty="0" smtClean="0">
                <a:latin typeface="AmericanSans" panose="02000000000000000000" pitchFamily="50" charset="0"/>
              </a:rPr>
              <a:t>Practice:  </a:t>
            </a:r>
            <a:r>
              <a:rPr lang="en-US" sz="2800" dirty="0" smtClean="0">
                <a:latin typeface="AmericanSans" panose="02000000000000000000" pitchFamily="50" charset="0"/>
              </a:rPr>
              <a:t>Get feedback from colleagues, clients you trust, friends and family. Then PRACTICE over and over again</a:t>
            </a:r>
          </a:p>
          <a:p>
            <a:pPr marL="0" indent="0">
              <a:buNone/>
            </a:pPr>
            <a:endParaRPr lang="en-US" sz="2800" dirty="0">
              <a:latin typeface="AmericanSans" panose="02000000000000000000" pitchFamily="50" charset="0"/>
            </a:endParaRPr>
          </a:p>
          <a:p>
            <a:pPr marL="0" indent="0">
              <a:buNone/>
            </a:pPr>
            <a:r>
              <a:rPr lang="en-US" sz="2800" b="1" dirty="0" smtClean="0">
                <a:latin typeface="AmericanSans" panose="02000000000000000000" pitchFamily="50" charset="0"/>
              </a:rPr>
              <a:t>Feels natural</a:t>
            </a:r>
            <a:r>
              <a:rPr lang="en-US" sz="2800" dirty="0" smtClean="0">
                <a:latin typeface="AmericanSans" panose="02000000000000000000" pitchFamily="50" charset="0"/>
              </a:rPr>
              <a:t>: the best pitches feel like a conversation and are comfortable to give and hear</a:t>
            </a:r>
          </a:p>
          <a:p>
            <a:pPr marL="514350" indent="-514350">
              <a:buFont typeface="+mj-lt"/>
              <a:buAutoNum type="arabicPeriod" startAt="10"/>
            </a:pPr>
            <a:endParaRPr lang="en-US" sz="3500" dirty="0"/>
          </a:p>
          <a:p>
            <a:pPr marL="742950" indent="-742950">
              <a:buFont typeface="+mj-lt"/>
              <a:buAutoNum type="arabicPeriod" startAt="7"/>
            </a:pPr>
            <a:endParaRPr lang="en-US" sz="2800" dirty="0"/>
          </a:p>
          <a:p>
            <a:endParaRPr lang="en-US" dirty="0"/>
          </a:p>
        </p:txBody>
      </p:sp>
      <p:sp>
        <p:nvSpPr>
          <p:cNvPr id="4" name="Title 3"/>
          <p:cNvSpPr>
            <a:spLocks noGrp="1"/>
          </p:cNvSpPr>
          <p:nvPr>
            <p:ph type="title"/>
          </p:nvPr>
        </p:nvSpPr>
        <p:spPr>
          <a:xfrm>
            <a:off x="0" y="274638"/>
            <a:ext cx="9144000" cy="9445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000" b="1" dirty="0" smtClean="0">
                <a:latin typeface="AmericanSans" panose="02000000000000000000" pitchFamily="50" charset="0"/>
              </a:rPr>
              <a:t>Understanding the Elements</a:t>
            </a:r>
            <a:endParaRPr lang="en-US" sz="4000" b="1" dirty="0">
              <a:solidFill>
                <a:schemeClr val="bg1"/>
              </a:solidFill>
              <a:latin typeface="AmericanSans" panose="02000000000000000000" pitchFamily="50" charset="0"/>
              <a:ea typeface="+mj-ea"/>
              <a:cs typeface="+mj-cs"/>
            </a:endParaRPr>
          </a:p>
        </p:txBody>
      </p:sp>
      <p:sp>
        <p:nvSpPr>
          <p:cNvPr id="2" name="Slide Number Placeholder 1"/>
          <p:cNvSpPr>
            <a:spLocks noGrp="1"/>
          </p:cNvSpPr>
          <p:nvPr>
            <p:ph type="sldNum" sz="quarter" idx="12"/>
          </p:nvPr>
        </p:nvSpPr>
        <p:spPr/>
        <p:txBody>
          <a:bodyPr/>
          <a:lstStyle/>
          <a:p>
            <a:fld id="{8DB81226-0000-411B-ABBC-D46E1C09A520}" type="slidenum">
              <a:rPr lang="en-US" smtClean="0"/>
              <a:t>39</a:t>
            </a:fld>
            <a:endParaRPr lang="en-US"/>
          </a:p>
        </p:txBody>
      </p:sp>
    </p:spTree>
    <p:extLst>
      <p:ext uri="{BB962C8B-B14F-4D97-AF65-F5344CB8AC3E}">
        <p14:creationId xmlns:p14="http://schemas.microsoft.com/office/powerpoint/2010/main" val="366384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0" y="0"/>
            <a:ext cx="9144000" cy="685800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8DB81226-0000-411B-ABBC-D46E1C09A520}" type="slidenum">
              <a:rPr lang="en-US" smtClean="0"/>
              <a:t>4</a:t>
            </a:fld>
            <a:endParaRPr lang="en-US" dirty="0"/>
          </a:p>
        </p:txBody>
      </p:sp>
      <p:sp>
        <p:nvSpPr>
          <p:cNvPr id="8" name="TextBox 7"/>
          <p:cNvSpPr txBox="1"/>
          <p:nvPr/>
        </p:nvSpPr>
        <p:spPr>
          <a:xfrm>
            <a:off x="0" y="0"/>
            <a:ext cx="8077200" cy="646331"/>
          </a:xfrm>
          <a:prstGeom prst="rect">
            <a:avLst/>
          </a:prstGeom>
          <a:solidFill>
            <a:schemeClr val="accent1"/>
          </a:solidFill>
        </p:spPr>
        <p:txBody>
          <a:bodyPr wrap="square" rtlCol="0">
            <a:spAutoFit/>
          </a:bodyPr>
          <a:lstStyle/>
          <a:p>
            <a:r>
              <a:rPr lang="en-US" sz="3600" i="1" dirty="0" smtClean="0">
                <a:solidFill>
                  <a:schemeClr val="bg1"/>
                </a:solidFill>
                <a:latin typeface="AmericanSans" panose="02000000000000000000" pitchFamily="50" charset="0"/>
              </a:rPr>
              <a:t>American Airlines by the business</a:t>
            </a:r>
            <a:endParaRPr lang="en-US" sz="3600" i="1" dirty="0">
              <a:solidFill>
                <a:schemeClr val="bg1"/>
              </a:solidFill>
              <a:latin typeface="AmericanSans" panose="02000000000000000000" pitchFamily="50" charset="0"/>
            </a:endParaRPr>
          </a:p>
        </p:txBody>
      </p:sp>
      <p:grpSp>
        <p:nvGrpSpPr>
          <p:cNvPr id="10" name="Group 9"/>
          <p:cNvGrpSpPr/>
          <p:nvPr/>
        </p:nvGrpSpPr>
        <p:grpSpPr>
          <a:xfrm>
            <a:off x="614021" y="1143000"/>
            <a:ext cx="2462820" cy="2209800"/>
            <a:chOff x="457051" y="817778"/>
            <a:chExt cx="3465874" cy="2007102"/>
          </a:xfrm>
          <a:solidFill>
            <a:schemeClr val="bg1"/>
          </a:solidFill>
        </p:grpSpPr>
        <p:sp>
          <p:nvSpPr>
            <p:cNvPr id="11" name="Rounded Rectangle 10"/>
            <p:cNvSpPr/>
            <p:nvPr/>
          </p:nvSpPr>
          <p:spPr>
            <a:xfrm>
              <a:off x="457051" y="817778"/>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53248" y="2263280"/>
              <a:ext cx="3073480" cy="335454"/>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Tech Ops</a:t>
              </a:r>
              <a:endParaRPr lang="en-US" dirty="0">
                <a:solidFill>
                  <a:srgbClr val="0078D2"/>
                </a:solidFill>
                <a:latin typeface="AmericanSans" panose="02000000000000000000" pitchFamily="50" charset="0"/>
              </a:endParaRPr>
            </a:p>
          </p:txBody>
        </p:sp>
      </p:grpSp>
      <p:grpSp>
        <p:nvGrpSpPr>
          <p:cNvPr id="16" name="Group 15"/>
          <p:cNvGrpSpPr/>
          <p:nvPr/>
        </p:nvGrpSpPr>
        <p:grpSpPr>
          <a:xfrm>
            <a:off x="3312414" y="1143000"/>
            <a:ext cx="2480118" cy="2209800"/>
            <a:chOff x="4363572" y="802587"/>
            <a:chExt cx="3490218" cy="2007102"/>
          </a:xfrm>
          <a:solidFill>
            <a:schemeClr val="bg1"/>
          </a:solidFill>
        </p:grpSpPr>
        <p:sp>
          <p:nvSpPr>
            <p:cNvPr id="17" name="Rounded Rectangle 16"/>
            <p:cNvSpPr/>
            <p:nvPr/>
          </p:nvSpPr>
          <p:spPr>
            <a:xfrm>
              <a:off x="4363572" y="802587"/>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4375744" y="1716954"/>
              <a:ext cx="3478046" cy="1034058"/>
              <a:chOff x="4365982" y="1565277"/>
              <a:chExt cx="3478046" cy="1034058"/>
            </a:xfrm>
            <a:grpFill/>
          </p:grpSpPr>
          <p:sp>
            <p:nvSpPr>
              <p:cNvPr id="20" name="TextBox 19"/>
              <p:cNvSpPr txBox="1"/>
              <p:nvPr/>
            </p:nvSpPr>
            <p:spPr>
              <a:xfrm>
                <a:off x="4378154" y="1565277"/>
                <a:ext cx="3465874" cy="531135"/>
              </a:xfrm>
              <a:prstGeom prst="rect">
                <a:avLst/>
              </a:prstGeom>
              <a:grpFill/>
            </p:spPr>
            <p:txBody>
              <a:bodyPr wrap="square" rtlCol="0">
                <a:spAutoFit/>
              </a:bodyPr>
              <a:lstStyle/>
              <a:p>
                <a:pPr algn="ctr"/>
                <a:endParaRPr lang="en-US" sz="3200" dirty="0">
                  <a:solidFill>
                    <a:srgbClr val="0078D2"/>
                  </a:solidFill>
                  <a:latin typeface="AmericanSans" panose="02000000000000000000" pitchFamily="50" charset="0"/>
                </a:endParaRPr>
              </a:p>
            </p:txBody>
          </p:sp>
          <p:sp>
            <p:nvSpPr>
              <p:cNvPr id="21" name="TextBox 20"/>
              <p:cNvSpPr txBox="1"/>
              <p:nvPr/>
            </p:nvSpPr>
            <p:spPr>
              <a:xfrm>
                <a:off x="4365982" y="2012290"/>
                <a:ext cx="3416068" cy="587045"/>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Airport, Corp., </a:t>
                </a:r>
              </a:p>
              <a:p>
                <a:pPr algn="ctr"/>
                <a:r>
                  <a:rPr lang="en-US" dirty="0" smtClean="0">
                    <a:solidFill>
                      <a:srgbClr val="0078D2"/>
                    </a:solidFill>
                    <a:latin typeface="AmericanSans" panose="02000000000000000000" pitchFamily="50" charset="0"/>
                  </a:rPr>
                  <a:t>Dining, &amp; Cabin</a:t>
                </a:r>
                <a:endParaRPr lang="en-US" dirty="0">
                  <a:solidFill>
                    <a:srgbClr val="0078D2"/>
                  </a:solidFill>
                  <a:latin typeface="AmericanSans" panose="02000000000000000000" pitchFamily="50" charset="0"/>
                </a:endParaRPr>
              </a:p>
            </p:txBody>
          </p:sp>
        </p:grpSp>
      </p:grpSp>
      <p:grpSp>
        <p:nvGrpSpPr>
          <p:cNvPr id="22" name="Group 21"/>
          <p:cNvGrpSpPr/>
          <p:nvPr/>
        </p:nvGrpSpPr>
        <p:grpSpPr>
          <a:xfrm>
            <a:off x="5943600" y="1143000"/>
            <a:ext cx="2474106" cy="2209800"/>
            <a:chOff x="8270094" y="821127"/>
            <a:chExt cx="3481757" cy="2007102"/>
          </a:xfrm>
          <a:solidFill>
            <a:schemeClr val="bg1"/>
          </a:solidFill>
        </p:grpSpPr>
        <p:sp>
          <p:nvSpPr>
            <p:cNvPr id="23" name="Rounded Rectangle 22"/>
            <p:cNvSpPr/>
            <p:nvPr/>
          </p:nvSpPr>
          <p:spPr>
            <a:xfrm>
              <a:off x="8270094" y="821127"/>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285977" y="2285719"/>
              <a:ext cx="3465874" cy="335454"/>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Human Resources</a:t>
              </a:r>
              <a:endParaRPr lang="en-US" dirty="0">
                <a:solidFill>
                  <a:srgbClr val="0078D2"/>
                </a:solidFill>
                <a:latin typeface="AmericanSans" panose="02000000000000000000" pitchFamily="50" charset="0"/>
              </a:endParaRPr>
            </a:p>
          </p:txBody>
        </p:sp>
      </p:grpSp>
      <p:grpSp>
        <p:nvGrpSpPr>
          <p:cNvPr id="28" name="Group 27"/>
          <p:cNvGrpSpPr/>
          <p:nvPr/>
        </p:nvGrpSpPr>
        <p:grpSpPr>
          <a:xfrm>
            <a:off x="614021" y="3520576"/>
            <a:ext cx="2481710" cy="2209800"/>
            <a:chOff x="489858" y="4308061"/>
            <a:chExt cx="3492458" cy="2007102"/>
          </a:xfrm>
          <a:solidFill>
            <a:schemeClr val="bg1"/>
          </a:solidFill>
        </p:grpSpPr>
        <p:sp>
          <p:nvSpPr>
            <p:cNvPr id="29" name="Rounded Rectangle 28"/>
            <p:cNvSpPr/>
            <p:nvPr/>
          </p:nvSpPr>
          <p:spPr>
            <a:xfrm>
              <a:off x="489858" y="4308061"/>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516441" y="5675177"/>
              <a:ext cx="3465875" cy="587045"/>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Information Technology</a:t>
              </a:r>
              <a:endParaRPr lang="en-US" dirty="0">
                <a:solidFill>
                  <a:srgbClr val="0078D2"/>
                </a:solidFill>
                <a:latin typeface="AmericanSans" panose="02000000000000000000" pitchFamily="50" charset="0"/>
              </a:endParaRPr>
            </a:p>
          </p:txBody>
        </p:sp>
      </p:grpSp>
      <p:grpSp>
        <p:nvGrpSpPr>
          <p:cNvPr id="34" name="Group 33"/>
          <p:cNvGrpSpPr/>
          <p:nvPr/>
        </p:nvGrpSpPr>
        <p:grpSpPr>
          <a:xfrm>
            <a:off x="3285672" y="3566042"/>
            <a:ext cx="2462990" cy="2209800"/>
            <a:chOff x="4379736" y="4308061"/>
            <a:chExt cx="3466114" cy="2007102"/>
          </a:xfrm>
          <a:solidFill>
            <a:schemeClr val="bg1"/>
          </a:solidFill>
        </p:grpSpPr>
        <p:sp>
          <p:nvSpPr>
            <p:cNvPr id="35" name="Rounded Rectangle 34"/>
            <p:cNvSpPr/>
            <p:nvPr/>
          </p:nvSpPr>
          <p:spPr>
            <a:xfrm>
              <a:off x="4379976" y="4308061"/>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4379736" y="5752892"/>
              <a:ext cx="3465873" cy="335454"/>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Corporate Real Estate</a:t>
              </a:r>
              <a:endParaRPr lang="en-US" dirty="0">
                <a:solidFill>
                  <a:srgbClr val="0078D2"/>
                </a:solidFill>
                <a:latin typeface="AmericanSans" panose="02000000000000000000" pitchFamily="50" charset="0"/>
              </a:endParaRPr>
            </a:p>
          </p:txBody>
        </p:sp>
      </p:grpSp>
      <p:grpSp>
        <p:nvGrpSpPr>
          <p:cNvPr id="40" name="Group 39"/>
          <p:cNvGrpSpPr/>
          <p:nvPr/>
        </p:nvGrpSpPr>
        <p:grpSpPr>
          <a:xfrm>
            <a:off x="5940041" y="3539630"/>
            <a:ext cx="2469937" cy="2209800"/>
            <a:chOff x="8260078" y="4364445"/>
            <a:chExt cx="3475890" cy="2007102"/>
          </a:xfrm>
          <a:solidFill>
            <a:schemeClr val="bg1"/>
          </a:solidFill>
        </p:grpSpPr>
        <p:sp>
          <p:nvSpPr>
            <p:cNvPr id="41" name="Rounded Rectangle 40"/>
            <p:cNvSpPr/>
            <p:nvPr/>
          </p:nvSpPr>
          <p:spPr>
            <a:xfrm>
              <a:off x="8270094" y="4364445"/>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8260078" y="5837052"/>
              <a:ext cx="3465874" cy="335454"/>
            </a:xfrm>
            <a:prstGeom prst="rect">
              <a:avLst/>
            </a:prstGeom>
            <a:grpFill/>
          </p:spPr>
          <p:txBody>
            <a:bodyPr wrap="square" rtlCol="0">
              <a:spAutoFit/>
            </a:bodyPr>
            <a:lstStyle/>
            <a:p>
              <a:pPr algn="ctr"/>
              <a:r>
                <a:rPr lang="en-US" dirty="0" smtClean="0">
                  <a:solidFill>
                    <a:srgbClr val="0078D2"/>
                  </a:solidFill>
                  <a:latin typeface="AmericanSans" panose="02000000000000000000" pitchFamily="50" charset="0"/>
                </a:rPr>
                <a:t>Fuel Purchasing</a:t>
              </a:r>
              <a:endParaRPr lang="en-US" dirty="0">
                <a:solidFill>
                  <a:srgbClr val="0078D2"/>
                </a:solidFill>
                <a:latin typeface="AmericanSans" panose="02000000000000000000" pitchFamily="50" charset="0"/>
              </a:endParaRPr>
            </a:p>
          </p:txBody>
        </p:sp>
      </p:grpSp>
      <p:sp>
        <p:nvSpPr>
          <p:cNvPr id="109" name="Right Triangle 108"/>
          <p:cNvSpPr/>
          <p:nvPr/>
        </p:nvSpPr>
        <p:spPr>
          <a:xfrm>
            <a:off x="8077200" y="0"/>
            <a:ext cx="914400" cy="64633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1205195"/>
            <a:ext cx="1066800" cy="16529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3842021"/>
            <a:ext cx="984646" cy="984646"/>
          </a:xfrm>
          <a:prstGeom prst="rect">
            <a:avLst/>
          </a:prstGeom>
          <a:blipFill dpi="0" rotWithShape="1">
            <a:blip r:embed="rId3">
              <a:alphaModFix amt="72000"/>
            </a:blip>
            <a:srcRect/>
            <a:stretch>
              <a:fillRect/>
            </a:stretch>
          </a:blipFill>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6322" y="1622531"/>
            <a:ext cx="838973" cy="85558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1590049"/>
            <a:ext cx="813007" cy="96323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5015" y="3810000"/>
            <a:ext cx="1070385" cy="1070385"/>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2978" y="3429000"/>
            <a:ext cx="1519643" cy="191900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1142" y="1504950"/>
            <a:ext cx="1060233" cy="1044641"/>
          </a:xfrm>
          <a:prstGeom prst="rect">
            <a:avLst/>
          </a:prstGeom>
        </p:spPr>
      </p:pic>
    </p:spTree>
    <p:extLst>
      <p:ext uri="{BB962C8B-B14F-4D97-AF65-F5344CB8AC3E}">
        <p14:creationId xmlns:p14="http://schemas.microsoft.com/office/powerpoint/2010/main" val="3863527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0" y="2952"/>
            <a:ext cx="9144000" cy="685800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8DB81226-0000-411B-ABBC-D46E1C09A520}" type="slidenum">
              <a:rPr lang="en-US" smtClean="0"/>
              <a:t>5</a:t>
            </a:fld>
            <a:endParaRPr lang="en-US" dirty="0"/>
          </a:p>
        </p:txBody>
      </p:sp>
      <p:sp>
        <p:nvSpPr>
          <p:cNvPr id="8" name="TextBox 7"/>
          <p:cNvSpPr txBox="1"/>
          <p:nvPr/>
        </p:nvSpPr>
        <p:spPr>
          <a:xfrm>
            <a:off x="0" y="0"/>
            <a:ext cx="7924800" cy="646331"/>
          </a:xfrm>
          <a:prstGeom prst="rect">
            <a:avLst/>
          </a:prstGeom>
          <a:solidFill>
            <a:schemeClr val="accent1"/>
          </a:solidFill>
        </p:spPr>
        <p:txBody>
          <a:bodyPr wrap="square" rtlCol="0">
            <a:spAutoFit/>
          </a:bodyPr>
          <a:lstStyle/>
          <a:p>
            <a:r>
              <a:rPr lang="en-US" sz="3600" i="1" dirty="0" smtClean="0">
                <a:solidFill>
                  <a:schemeClr val="bg1"/>
                </a:solidFill>
                <a:latin typeface="AmericanSans" panose="02000000000000000000" pitchFamily="50" charset="0"/>
              </a:rPr>
              <a:t>American Airlines supplier process</a:t>
            </a:r>
            <a:endParaRPr lang="en-US" sz="3600" i="1" dirty="0">
              <a:solidFill>
                <a:schemeClr val="bg1"/>
              </a:solidFill>
              <a:latin typeface="AmericanSans" panose="02000000000000000000" pitchFamily="50" charset="0"/>
            </a:endParaRPr>
          </a:p>
        </p:txBody>
      </p:sp>
      <p:sp>
        <p:nvSpPr>
          <p:cNvPr id="11" name="Rounded Rectangle 10"/>
          <p:cNvSpPr/>
          <p:nvPr/>
        </p:nvSpPr>
        <p:spPr>
          <a:xfrm>
            <a:off x="577344" y="1219200"/>
            <a:ext cx="2462820" cy="2209800"/>
          </a:xfrm>
          <a:prstGeom prst="roundRect">
            <a:avLst>
              <a:gd name="adj" fmla="val 4735"/>
            </a:avLst>
          </a:prstGeom>
          <a:solidFill>
            <a:schemeClr val="bg1"/>
          </a:solid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285842" y="1143000"/>
            <a:ext cx="2480118" cy="2209800"/>
            <a:chOff x="4363572" y="802587"/>
            <a:chExt cx="3490218" cy="2007102"/>
          </a:xfrm>
          <a:solidFill>
            <a:schemeClr val="bg1"/>
          </a:solidFill>
        </p:grpSpPr>
        <p:sp>
          <p:nvSpPr>
            <p:cNvPr id="17" name="Rounded Rectangle 16"/>
            <p:cNvSpPr/>
            <p:nvPr/>
          </p:nvSpPr>
          <p:spPr>
            <a:xfrm>
              <a:off x="4363572" y="802587"/>
              <a:ext cx="3465874" cy="2007102"/>
            </a:xfrm>
            <a:prstGeom prst="roundRect">
              <a:avLst>
                <a:gd name="adj" fmla="val 4735"/>
              </a:avLst>
            </a:prstGeom>
            <a:grp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387917" y="1716954"/>
              <a:ext cx="3465873" cy="531135"/>
            </a:xfrm>
            <a:prstGeom prst="rect">
              <a:avLst/>
            </a:prstGeom>
            <a:grpFill/>
          </p:spPr>
          <p:txBody>
            <a:bodyPr wrap="square" rtlCol="0">
              <a:spAutoFit/>
            </a:bodyPr>
            <a:lstStyle/>
            <a:p>
              <a:pPr algn="ctr"/>
              <a:endParaRPr lang="en-US" sz="3200" dirty="0">
                <a:solidFill>
                  <a:srgbClr val="0078D2"/>
                </a:solidFill>
                <a:latin typeface="AmericanSans" panose="02000000000000000000" pitchFamily="50" charset="0"/>
              </a:endParaRPr>
            </a:p>
          </p:txBody>
        </p:sp>
      </p:grpSp>
      <p:sp>
        <p:nvSpPr>
          <p:cNvPr id="23" name="Rounded Rectangle 22"/>
          <p:cNvSpPr/>
          <p:nvPr/>
        </p:nvSpPr>
        <p:spPr>
          <a:xfrm>
            <a:off x="5943601" y="1143000"/>
            <a:ext cx="2462820" cy="2209800"/>
          </a:xfrm>
          <a:prstGeom prst="roundRect">
            <a:avLst>
              <a:gd name="adj" fmla="val 4735"/>
            </a:avLst>
          </a:prstGeom>
          <a:solidFill>
            <a:schemeClr val="bg1"/>
          </a:solid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70C0"/>
              </a:solidFill>
              <a:latin typeface="AmericanSans" panose="02000000000000000000" pitchFamily="50" charset="0"/>
            </a:endParaRPr>
          </a:p>
        </p:txBody>
      </p:sp>
      <p:sp>
        <p:nvSpPr>
          <p:cNvPr id="29" name="Rounded Rectangle 28"/>
          <p:cNvSpPr/>
          <p:nvPr/>
        </p:nvSpPr>
        <p:spPr>
          <a:xfrm>
            <a:off x="614021" y="3520576"/>
            <a:ext cx="2462820" cy="2209800"/>
          </a:xfrm>
          <a:prstGeom prst="roundRect">
            <a:avLst>
              <a:gd name="adj" fmla="val 4735"/>
            </a:avLst>
          </a:prstGeom>
          <a:solidFill>
            <a:schemeClr val="bg1"/>
          </a:solid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p:cNvSpPr/>
          <p:nvPr/>
        </p:nvSpPr>
        <p:spPr>
          <a:xfrm>
            <a:off x="3285842" y="3536068"/>
            <a:ext cx="2462819" cy="2209800"/>
          </a:xfrm>
          <a:prstGeom prst="roundRect">
            <a:avLst>
              <a:gd name="adj" fmla="val 4735"/>
            </a:avLst>
          </a:prstGeom>
          <a:solidFill>
            <a:schemeClr val="bg1"/>
          </a:solid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p:cNvSpPr/>
          <p:nvPr/>
        </p:nvSpPr>
        <p:spPr>
          <a:xfrm>
            <a:off x="5947159" y="3539630"/>
            <a:ext cx="2462820" cy="2209800"/>
          </a:xfrm>
          <a:prstGeom prst="roundRect">
            <a:avLst>
              <a:gd name="adj" fmla="val 4735"/>
            </a:avLst>
          </a:prstGeom>
          <a:solidFill>
            <a:schemeClr val="bg1"/>
          </a:solid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ight Triangle 108"/>
          <p:cNvSpPr/>
          <p:nvPr/>
        </p:nvSpPr>
        <p:spPr>
          <a:xfrm>
            <a:off x="7924800" y="0"/>
            <a:ext cx="914400" cy="64633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86191" y="4990990"/>
            <a:ext cx="1981200" cy="738664"/>
          </a:xfrm>
          <a:prstGeom prst="rect">
            <a:avLst/>
          </a:prstGeom>
          <a:noFill/>
        </p:spPr>
        <p:txBody>
          <a:bodyPr wrap="square" rtlCol="0">
            <a:spAutoFit/>
          </a:bodyPr>
          <a:lstStyle/>
          <a:p>
            <a:pPr algn="ctr"/>
            <a:r>
              <a:rPr lang="en-US" sz="1400" dirty="0" smtClean="0">
                <a:solidFill>
                  <a:srgbClr val="0070C0"/>
                </a:solidFill>
                <a:latin typeface="AmericanSans" panose="02000000000000000000" pitchFamily="50" charset="0"/>
              </a:rPr>
              <a:t>Evaluate products based on merit	</a:t>
            </a:r>
            <a:endParaRPr lang="en-US" sz="1400" dirty="0">
              <a:solidFill>
                <a:srgbClr val="0070C0"/>
              </a:solidFill>
              <a:latin typeface="AmericanSans" panose="02000000000000000000" pitchFamily="50" charset="0"/>
            </a:endParaRPr>
          </a:p>
        </p:txBody>
      </p:sp>
      <p:sp>
        <p:nvSpPr>
          <p:cNvPr id="12" name="TextBox 11"/>
          <p:cNvSpPr txBox="1"/>
          <p:nvPr/>
        </p:nvSpPr>
        <p:spPr>
          <a:xfrm>
            <a:off x="3733894" y="4856178"/>
            <a:ext cx="1676212" cy="738664"/>
          </a:xfrm>
          <a:prstGeom prst="rect">
            <a:avLst/>
          </a:prstGeom>
          <a:noFill/>
        </p:spPr>
        <p:txBody>
          <a:bodyPr wrap="square" rtlCol="0">
            <a:spAutoFit/>
          </a:bodyPr>
          <a:lstStyle/>
          <a:p>
            <a:pPr algn="ctr"/>
            <a:r>
              <a:rPr lang="en-US" sz="1400" dirty="0" smtClean="0">
                <a:solidFill>
                  <a:srgbClr val="0070C0"/>
                </a:solidFill>
                <a:latin typeface="AmericanSans" panose="02000000000000000000" pitchFamily="50" charset="0"/>
              </a:rPr>
              <a:t>Award contracts based on quality, delivery, &amp; cost, </a:t>
            </a:r>
            <a:endParaRPr lang="en-US" sz="1400" dirty="0">
              <a:solidFill>
                <a:srgbClr val="0070C0"/>
              </a:solidFill>
              <a:latin typeface="AmericanSans" panose="02000000000000000000" pitchFamily="50" charset="0"/>
            </a:endParaRPr>
          </a:p>
        </p:txBody>
      </p:sp>
      <p:sp>
        <p:nvSpPr>
          <p:cNvPr id="13" name="TextBox 12"/>
          <p:cNvSpPr txBox="1"/>
          <p:nvPr/>
        </p:nvSpPr>
        <p:spPr>
          <a:xfrm>
            <a:off x="6352744" y="4902475"/>
            <a:ext cx="1752600" cy="523220"/>
          </a:xfrm>
          <a:prstGeom prst="rect">
            <a:avLst/>
          </a:prstGeom>
          <a:noFill/>
        </p:spPr>
        <p:txBody>
          <a:bodyPr wrap="square" rtlCol="0">
            <a:spAutoFit/>
          </a:bodyPr>
          <a:lstStyle/>
          <a:p>
            <a:pPr algn="ctr"/>
            <a:r>
              <a:rPr lang="en-US" sz="1400" dirty="0" smtClean="0">
                <a:solidFill>
                  <a:srgbClr val="0070C0"/>
                </a:solidFill>
                <a:latin typeface="AmericanSans" panose="02000000000000000000" pitchFamily="50" charset="0"/>
              </a:rPr>
              <a:t>Review supplier performance</a:t>
            </a:r>
            <a:endParaRPr lang="en-US" sz="1400" dirty="0">
              <a:solidFill>
                <a:srgbClr val="0070C0"/>
              </a:solidFill>
              <a:latin typeface="AmericanSans" panose="02000000000000000000" pitchFamily="50" charset="0"/>
            </a:endParaRPr>
          </a:p>
        </p:txBody>
      </p:sp>
      <p:sp>
        <p:nvSpPr>
          <p:cNvPr id="14" name="TextBox 13"/>
          <p:cNvSpPr txBox="1"/>
          <p:nvPr/>
        </p:nvSpPr>
        <p:spPr>
          <a:xfrm>
            <a:off x="6314644" y="2388736"/>
            <a:ext cx="1828800" cy="738664"/>
          </a:xfrm>
          <a:prstGeom prst="rect">
            <a:avLst/>
          </a:prstGeom>
          <a:noFill/>
        </p:spPr>
        <p:txBody>
          <a:bodyPr wrap="square" rtlCol="0">
            <a:spAutoFit/>
          </a:bodyPr>
          <a:lstStyle/>
          <a:p>
            <a:pPr algn="ctr"/>
            <a:r>
              <a:rPr lang="en-US" sz="1400" dirty="0" smtClean="0">
                <a:solidFill>
                  <a:srgbClr val="0070C0"/>
                </a:solidFill>
                <a:latin typeface="AmericanSans" panose="02000000000000000000" pitchFamily="50" charset="0"/>
              </a:rPr>
              <a:t>Insure diverse companies are included for bids</a:t>
            </a:r>
            <a:endParaRPr lang="en-US" sz="1400" dirty="0">
              <a:solidFill>
                <a:srgbClr val="0070C0"/>
              </a:solidFill>
              <a:latin typeface="AmericanSans" panose="02000000000000000000" pitchFamily="50" charset="0"/>
            </a:endParaRPr>
          </a:p>
        </p:txBody>
      </p:sp>
      <p:sp>
        <p:nvSpPr>
          <p:cNvPr id="3" name="TextBox 2"/>
          <p:cNvSpPr txBox="1"/>
          <p:nvPr/>
        </p:nvSpPr>
        <p:spPr>
          <a:xfrm>
            <a:off x="941666" y="2424426"/>
            <a:ext cx="1950872" cy="307777"/>
          </a:xfrm>
          <a:prstGeom prst="rect">
            <a:avLst/>
          </a:prstGeom>
          <a:noFill/>
        </p:spPr>
        <p:txBody>
          <a:bodyPr wrap="square" rtlCol="0">
            <a:spAutoFit/>
          </a:bodyPr>
          <a:lstStyle/>
          <a:p>
            <a:pPr algn="ctr"/>
            <a:r>
              <a:rPr lang="en-US" sz="1400" dirty="0" smtClean="0">
                <a:solidFill>
                  <a:srgbClr val="0070C0"/>
                </a:solidFill>
                <a:latin typeface="AmericanSans" panose="02000000000000000000" pitchFamily="50" charset="0"/>
              </a:rPr>
              <a:t>Develop relationships</a:t>
            </a:r>
            <a:endParaRPr lang="en-US" sz="1400" dirty="0">
              <a:solidFill>
                <a:srgbClr val="0070C0"/>
              </a:solidFill>
              <a:latin typeface="AmericanSans" panose="02000000000000000000" pitchFamily="50" charset="0"/>
            </a:endParaRPr>
          </a:p>
        </p:txBody>
      </p:sp>
      <p:sp>
        <p:nvSpPr>
          <p:cNvPr id="19" name="TextBox 18"/>
          <p:cNvSpPr txBox="1"/>
          <p:nvPr/>
        </p:nvSpPr>
        <p:spPr>
          <a:xfrm>
            <a:off x="3640951" y="2230798"/>
            <a:ext cx="1752600" cy="954107"/>
          </a:xfrm>
          <a:prstGeom prst="rect">
            <a:avLst/>
          </a:prstGeom>
          <a:noFill/>
        </p:spPr>
        <p:txBody>
          <a:bodyPr wrap="square" rtlCol="0">
            <a:spAutoFit/>
          </a:bodyPr>
          <a:lstStyle/>
          <a:p>
            <a:pPr algn="ctr"/>
            <a:r>
              <a:rPr lang="en-US" sz="1400" dirty="0" smtClean="0">
                <a:solidFill>
                  <a:srgbClr val="0070C0"/>
                </a:solidFill>
                <a:latin typeface="AmericanSans" panose="02000000000000000000" pitchFamily="50" charset="0"/>
              </a:rPr>
              <a:t>Advocate for certified suppliers who understand our business</a:t>
            </a:r>
            <a:endParaRPr lang="en-US" sz="1400" dirty="0">
              <a:solidFill>
                <a:srgbClr val="0070C0"/>
              </a:solidFill>
              <a:latin typeface="AmericanSans" panose="02000000000000000000" pitchFamily="50" charset="0"/>
            </a:endParaRPr>
          </a:p>
        </p:txBody>
      </p:sp>
      <p:sp>
        <p:nvSpPr>
          <p:cNvPr id="21" name="Rounded Rectangle 20"/>
          <p:cNvSpPr/>
          <p:nvPr/>
        </p:nvSpPr>
        <p:spPr>
          <a:xfrm>
            <a:off x="1383620" y="1427545"/>
            <a:ext cx="850268" cy="788536"/>
          </a:xfrm>
          <a:prstGeom prst="roundRect">
            <a:avLst/>
          </a:prstGeom>
          <a:noFill/>
          <a:ln w="38100">
            <a:solidFill>
              <a:srgbClr val="007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8D2"/>
                </a:solidFill>
                <a:latin typeface="AmericanSans" panose="02000000000000000000" pitchFamily="50" charset="0"/>
              </a:rPr>
              <a:t>1</a:t>
            </a:r>
            <a:endParaRPr lang="en-US" sz="4000" b="1" dirty="0">
              <a:solidFill>
                <a:srgbClr val="0078D2"/>
              </a:solidFill>
              <a:latin typeface="AmericanSans" panose="02000000000000000000" pitchFamily="50" charset="0"/>
            </a:endParaRPr>
          </a:p>
        </p:txBody>
      </p:sp>
      <p:sp>
        <p:nvSpPr>
          <p:cNvPr id="22" name="Rounded Rectangle 21"/>
          <p:cNvSpPr/>
          <p:nvPr/>
        </p:nvSpPr>
        <p:spPr>
          <a:xfrm>
            <a:off x="4092117" y="1427545"/>
            <a:ext cx="850268" cy="788536"/>
          </a:xfrm>
          <a:prstGeom prst="roundRect">
            <a:avLst/>
          </a:prstGeom>
          <a:noFill/>
          <a:ln w="38100">
            <a:solidFill>
              <a:srgbClr val="007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8D2"/>
                </a:solidFill>
                <a:latin typeface="AmericanSans" panose="02000000000000000000" pitchFamily="50" charset="0"/>
              </a:rPr>
              <a:t>2</a:t>
            </a:r>
            <a:endParaRPr lang="en-US" sz="4000" b="1" dirty="0">
              <a:solidFill>
                <a:srgbClr val="0078D2"/>
              </a:solidFill>
              <a:latin typeface="AmericanSans" panose="02000000000000000000" pitchFamily="50" charset="0"/>
            </a:endParaRPr>
          </a:p>
        </p:txBody>
      </p:sp>
      <p:sp>
        <p:nvSpPr>
          <p:cNvPr id="24" name="Rounded Rectangle 23"/>
          <p:cNvSpPr/>
          <p:nvPr/>
        </p:nvSpPr>
        <p:spPr>
          <a:xfrm>
            <a:off x="6858000" y="1442262"/>
            <a:ext cx="850268" cy="788536"/>
          </a:xfrm>
          <a:prstGeom prst="roundRect">
            <a:avLst/>
          </a:prstGeom>
          <a:noFill/>
          <a:ln w="38100">
            <a:solidFill>
              <a:srgbClr val="007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8D2"/>
                </a:solidFill>
                <a:latin typeface="AmericanSans" panose="02000000000000000000" pitchFamily="50" charset="0"/>
              </a:rPr>
              <a:t>3</a:t>
            </a:r>
            <a:endParaRPr lang="en-US" sz="4000" b="1" dirty="0">
              <a:solidFill>
                <a:srgbClr val="0078D2"/>
              </a:solidFill>
              <a:latin typeface="AmericanSans" panose="02000000000000000000" pitchFamily="50" charset="0"/>
            </a:endParaRPr>
          </a:p>
        </p:txBody>
      </p:sp>
      <p:sp>
        <p:nvSpPr>
          <p:cNvPr id="25" name="Rounded Rectangle 24"/>
          <p:cNvSpPr/>
          <p:nvPr/>
        </p:nvSpPr>
        <p:spPr>
          <a:xfrm>
            <a:off x="1383620" y="3912223"/>
            <a:ext cx="850268" cy="788536"/>
          </a:xfrm>
          <a:prstGeom prst="roundRect">
            <a:avLst/>
          </a:prstGeom>
          <a:noFill/>
          <a:ln w="38100">
            <a:solidFill>
              <a:srgbClr val="007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8D2"/>
                </a:solidFill>
                <a:latin typeface="AmericanSans" panose="02000000000000000000" pitchFamily="50" charset="0"/>
              </a:rPr>
              <a:t>4</a:t>
            </a:r>
            <a:endParaRPr lang="en-US" sz="4000" b="1" dirty="0">
              <a:solidFill>
                <a:srgbClr val="0078D2"/>
              </a:solidFill>
              <a:latin typeface="AmericanSans" panose="02000000000000000000" pitchFamily="50" charset="0"/>
            </a:endParaRPr>
          </a:p>
        </p:txBody>
      </p:sp>
      <p:sp>
        <p:nvSpPr>
          <p:cNvPr id="26" name="Rounded Rectangle 25"/>
          <p:cNvSpPr/>
          <p:nvPr/>
        </p:nvSpPr>
        <p:spPr>
          <a:xfrm>
            <a:off x="4086866" y="3866757"/>
            <a:ext cx="850268" cy="788536"/>
          </a:xfrm>
          <a:prstGeom prst="roundRect">
            <a:avLst/>
          </a:prstGeom>
          <a:noFill/>
          <a:ln w="38100">
            <a:solidFill>
              <a:srgbClr val="007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8D2"/>
                </a:solidFill>
                <a:latin typeface="AmericanSans" panose="02000000000000000000" pitchFamily="50" charset="0"/>
              </a:rPr>
              <a:t>5</a:t>
            </a:r>
            <a:endParaRPr lang="en-US" sz="4000" b="1" dirty="0">
              <a:solidFill>
                <a:srgbClr val="0078D2"/>
              </a:solidFill>
              <a:latin typeface="AmericanSans" panose="02000000000000000000" pitchFamily="50" charset="0"/>
            </a:endParaRPr>
          </a:p>
        </p:txBody>
      </p:sp>
      <p:sp>
        <p:nvSpPr>
          <p:cNvPr id="27" name="Rounded Rectangle 26"/>
          <p:cNvSpPr/>
          <p:nvPr/>
        </p:nvSpPr>
        <p:spPr>
          <a:xfrm>
            <a:off x="6858000" y="3882406"/>
            <a:ext cx="850268" cy="788536"/>
          </a:xfrm>
          <a:prstGeom prst="roundRect">
            <a:avLst/>
          </a:prstGeom>
          <a:noFill/>
          <a:ln w="38100">
            <a:solidFill>
              <a:srgbClr val="007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8D2"/>
                </a:solidFill>
                <a:latin typeface="AmericanSans" panose="02000000000000000000" pitchFamily="50" charset="0"/>
              </a:rPr>
              <a:t>6</a:t>
            </a:r>
            <a:endParaRPr lang="en-US" sz="4000" b="1" dirty="0">
              <a:solidFill>
                <a:srgbClr val="0078D2"/>
              </a:solidFill>
              <a:latin typeface="AmericanSans" panose="02000000000000000000" pitchFamily="50" charset="0"/>
            </a:endParaRPr>
          </a:p>
        </p:txBody>
      </p:sp>
      <p:sp>
        <p:nvSpPr>
          <p:cNvPr id="28" name="Rounded Rectangle 27"/>
          <p:cNvSpPr/>
          <p:nvPr/>
        </p:nvSpPr>
        <p:spPr>
          <a:xfrm>
            <a:off x="1536261" y="6009751"/>
            <a:ext cx="5996577" cy="457817"/>
          </a:xfrm>
          <a:prstGeom prst="roundRect">
            <a:avLst>
              <a:gd name="adj" fmla="val 4735"/>
            </a:avLst>
          </a:prstGeom>
          <a:solidFill>
            <a:schemeClr val="bg1"/>
          </a:solidFill>
          <a:ln>
            <a:noFill/>
          </a:ln>
          <a:effectLst>
            <a:outerShdw blurRad="762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2226000" y="6063770"/>
            <a:ext cx="4572000" cy="369332"/>
          </a:xfrm>
          <a:prstGeom prst="rect">
            <a:avLst/>
          </a:prstGeom>
          <a:noFill/>
        </p:spPr>
        <p:txBody>
          <a:bodyPr wrap="square" rtlCol="0">
            <a:spAutoFit/>
          </a:bodyPr>
          <a:lstStyle/>
          <a:p>
            <a:pPr algn="ctr"/>
            <a:r>
              <a:rPr lang="en-US" dirty="0" smtClean="0">
                <a:solidFill>
                  <a:srgbClr val="0070C0"/>
                </a:solidFill>
                <a:latin typeface="AmericanSans" panose="02000000000000000000" pitchFamily="50" charset="0"/>
              </a:rPr>
              <a:t>Supplier Portal -- aa.com/supplierdiverity</a:t>
            </a:r>
            <a:endParaRPr lang="en-US" dirty="0">
              <a:solidFill>
                <a:srgbClr val="0070C0"/>
              </a:solidFill>
              <a:latin typeface="AmericanSans" panose="02000000000000000000" pitchFamily="50" charset="0"/>
            </a:endParaRPr>
          </a:p>
        </p:txBody>
      </p:sp>
    </p:spTree>
    <p:extLst>
      <p:ext uri="{BB962C8B-B14F-4D97-AF65-F5344CB8AC3E}">
        <p14:creationId xmlns:p14="http://schemas.microsoft.com/office/powerpoint/2010/main" val="1623537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69130"/>
          </a:xfrm>
          <a:prstGeom prst="rect">
            <a:avLst/>
          </a:prstGeom>
        </p:spPr>
      </p:pic>
      <p:grpSp>
        <p:nvGrpSpPr>
          <p:cNvPr id="16" name="Group 15"/>
          <p:cNvGrpSpPr/>
          <p:nvPr/>
        </p:nvGrpSpPr>
        <p:grpSpPr>
          <a:xfrm>
            <a:off x="304800" y="197335"/>
            <a:ext cx="8534400" cy="6474460"/>
            <a:chOff x="304800" y="203200"/>
            <a:chExt cx="8534400" cy="6474460"/>
          </a:xfrm>
        </p:grpSpPr>
        <p:pic>
          <p:nvPicPr>
            <p:cNvPr id="3" name="Picture 2"/>
            <p:cNvPicPr>
              <a:picLocks noChangeAspect="1"/>
            </p:cNvPicPr>
            <p:nvPr/>
          </p:nvPicPr>
          <p:blipFill>
            <a:blip r:embed="rId4" cstate="screen">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883761" y="717550"/>
              <a:ext cx="1143001" cy="1146539"/>
            </a:xfrm>
            <a:prstGeom prst="rect">
              <a:avLst/>
            </a:prstGeom>
          </p:spPr>
        </p:pic>
        <p:pic>
          <p:nvPicPr>
            <p:cNvPr id="4" name="Picture 3"/>
            <p:cNvPicPr>
              <a:picLocks noChangeAspect="1"/>
            </p:cNvPicPr>
            <p:nvPr/>
          </p:nvPicPr>
          <p: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071949" y="4876800"/>
              <a:ext cx="1000101" cy="1447800"/>
            </a:xfrm>
            <a:prstGeom prst="rect">
              <a:avLst/>
            </a:prstGeom>
          </p:spPr>
        </p:pic>
        <p:pic>
          <p:nvPicPr>
            <p:cNvPr id="5" name="Picture 4"/>
            <p:cNvPicPr>
              <a:picLocks noChangeAspect="1"/>
            </p:cNvPicPr>
            <p:nvPr/>
          </p:nvPicPr>
          <p:blipFill>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90600" y="717550"/>
              <a:ext cx="1299875" cy="1202606"/>
            </a:xfrm>
            <a:prstGeom prst="rect">
              <a:avLst/>
            </a:prstGeom>
          </p:spPr>
        </p:pic>
        <p:cxnSp>
          <p:nvCxnSpPr>
            <p:cNvPr id="6" name="Straight Connector 5"/>
            <p:cNvCxnSpPr/>
            <p:nvPr/>
          </p:nvCxnSpPr>
          <p:spPr>
            <a:xfrm>
              <a:off x="3111500" y="203200"/>
              <a:ext cx="0" cy="2194560"/>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969000" y="203200"/>
              <a:ext cx="0" cy="2194560"/>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11500" y="4483100"/>
              <a:ext cx="0" cy="2194560"/>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69000" y="4483100"/>
              <a:ext cx="0" cy="2194560"/>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4800" y="4356100"/>
              <a:ext cx="8534400" cy="0"/>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04800" y="2486660"/>
              <a:ext cx="8534400" cy="0"/>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19200" y="2596665"/>
              <a:ext cx="5870776" cy="1447800"/>
            </a:xfrm>
            <a:prstGeom prst="rect">
              <a:avLst/>
            </a:prstGeom>
          </p:spPr>
        </p:pic>
      </p:grpSp>
    </p:spTree>
    <p:extLst>
      <p:ext uri="{BB962C8B-B14F-4D97-AF65-F5344CB8AC3E}">
        <p14:creationId xmlns:p14="http://schemas.microsoft.com/office/powerpoint/2010/main" val="313336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Rectangle 1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itchFamily="34" charset="0"/>
                <a:ea typeface="SimSun" pitchFamily="2" charset="-122"/>
              </a:defRPr>
            </a:lvl1pPr>
            <a:lvl2pPr marL="742950" indent="-285750">
              <a:defRPr sz="1000" b="1">
                <a:solidFill>
                  <a:schemeClr val="bg1"/>
                </a:solidFill>
                <a:latin typeface="Arial" pitchFamily="34" charset="0"/>
                <a:ea typeface="SimSun" pitchFamily="2" charset="-122"/>
              </a:defRPr>
            </a:lvl2pPr>
            <a:lvl3pPr marL="1143000" indent="-228600">
              <a:defRPr sz="1000" b="1">
                <a:solidFill>
                  <a:schemeClr val="bg1"/>
                </a:solidFill>
                <a:latin typeface="Arial" pitchFamily="34" charset="0"/>
                <a:ea typeface="SimSun" pitchFamily="2" charset="-122"/>
              </a:defRPr>
            </a:lvl3pPr>
            <a:lvl4pPr marL="1600200" indent="-228600">
              <a:defRPr sz="1000" b="1">
                <a:solidFill>
                  <a:schemeClr val="bg1"/>
                </a:solidFill>
                <a:latin typeface="Arial" pitchFamily="34" charset="0"/>
                <a:ea typeface="SimSun" pitchFamily="2" charset="-122"/>
              </a:defRPr>
            </a:lvl4pPr>
            <a:lvl5pPr marL="2057400" indent="-228600">
              <a:defRPr sz="1000" b="1">
                <a:solidFill>
                  <a:schemeClr val="bg1"/>
                </a:solidFill>
                <a:latin typeface="Arial" pitchFamily="34" charset="0"/>
                <a:ea typeface="SimSun" pitchFamily="2" charset="-122"/>
              </a:defRPr>
            </a:lvl5pPr>
            <a:lvl6pPr marL="2514600" indent="-228600" algn="ctr" eaLnBrk="0" fontAlgn="base" hangingPunct="0">
              <a:spcBef>
                <a:spcPct val="50000"/>
              </a:spcBef>
              <a:spcAft>
                <a:spcPct val="0"/>
              </a:spcAft>
              <a:defRPr sz="1000" b="1">
                <a:solidFill>
                  <a:schemeClr val="bg1"/>
                </a:solidFill>
                <a:latin typeface="Arial" pitchFamily="34" charset="0"/>
                <a:ea typeface="SimSun" pitchFamily="2" charset="-122"/>
              </a:defRPr>
            </a:lvl6pPr>
            <a:lvl7pPr marL="2971800" indent="-228600" algn="ctr" eaLnBrk="0" fontAlgn="base" hangingPunct="0">
              <a:spcBef>
                <a:spcPct val="50000"/>
              </a:spcBef>
              <a:spcAft>
                <a:spcPct val="0"/>
              </a:spcAft>
              <a:defRPr sz="1000" b="1">
                <a:solidFill>
                  <a:schemeClr val="bg1"/>
                </a:solidFill>
                <a:latin typeface="Arial" pitchFamily="34" charset="0"/>
                <a:ea typeface="SimSun" pitchFamily="2" charset="-122"/>
              </a:defRPr>
            </a:lvl7pPr>
            <a:lvl8pPr marL="3429000" indent="-228600" algn="ctr" eaLnBrk="0" fontAlgn="base" hangingPunct="0">
              <a:spcBef>
                <a:spcPct val="50000"/>
              </a:spcBef>
              <a:spcAft>
                <a:spcPct val="0"/>
              </a:spcAft>
              <a:defRPr sz="1000" b="1">
                <a:solidFill>
                  <a:schemeClr val="bg1"/>
                </a:solidFill>
                <a:latin typeface="Arial" pitchFamily="34" charset="0"/>
                <a:ea typeface="SimSun" pitchFamily="2" charset="-122"/>
              </a:defRPr>
            </a:lvl8pPr>
            <a:lvl9pPr marL="3886200" indent="-228600" algn="ctr" eaLnBrk="0" fontAlgn="base" hangingPunct="0">
              <a:spcBef>
                <a:spcPct val="50000"/>
              </a:spcBef>
              <a:spcAft>
                <a:spcPct val="0"/>
              </a:spcAft>
              <a:defRPr sz="1000" b="1">
                <a:solidFill>
                  <a:schemeClr val="bg1"/>
                </a:solidFill>
                <a:latin typeface="Arial" pitchFamily="34" charset="0"/>
                <a:ea typeface="SimSun" pitchFamily="2" charset="-122"/>
              </a:defRPr>
            </a:lvl9pPr>
          </a:lstStyle>
          <a:p>
            <a:pPr>
              <a:defRPr/>
            </a:pPr>
            <a:fld id="{BC4B7DEE-76D4-4437-9357-58E424E57A97}" type="slidenum">
              <a:rPr lang="en-US" altLang="zh-CN" sz="800" b="0">
                <a:solidFill>
                  <a:prstClr val="black"/>
                </a:solidFill>
              </a:rPr>
              <a:pPr>
                <a:defRPr/>
              </a:pPr>
              <a:t>7</a:t>
            </a:fld>
            <a:endParaRPr lang="en-US" altLang="zh-CN" sz="800" b="0" dirty="0">
              <a:solidFill>
                <a:prstClr val="black"/>
              </a:solidFill>
            </a:endParaRPr>
          </a:p>
        </p:txBody>
      </p:sp>
      <p:sp>
        <p:nvSpPr>
          <p:cNvPr id="274434" name="Rectangle 2"/>
          <p:cNvSpPr>
            <a:spLocks noGrp="1" noChangeArrowheads="1"/>
          </p:cNvSpPr>
          <p:nvPr>
            <p:ph type="title" idx="4294967295"/>
          </p:nvPr>
        </p:nvSpPr>
        <p:spPr>
          <a:xfrm>
            <a:off x="533400" y="0"/>
            <a:ext cx="8610600" cy="1524000"/>
          </a:xfrm>
        </p:spPr>
        <p:txBody>
          <a:bodyPr>
            <a:noAutofit/>
          </a:bodyPr>
          <a:lstStyle/>
          <a:p>
            <a:r>
              <a:rPr lang="en-US" altLang="en-US" sz="3600" dirty="0">
                <a:solidFill>
                  <a:schemeClr val="bg1"/>
                </a:solidFill>
                <a:latin typeface="+mj-lt"/>
              </a:rPr>
              <a:t>What comes to mind when thinking</a:t>
            </a:r>
            <a:br>
              <a:rPr lang="en-US" altLang="en-US" sz="3600" dirty="0">
                <a:solidFill>
                  <a:schemeClr val="bg1"/>
                </a:solidFill>
                <a:latin typeface="+mj-lt"/>
              </a:rPr>
            </a:br>
            <a:r>
              <a:rPr lang="en-US" altLang="en-US" sz="3600" dirty="0">
                <a:solidFill>
                  <a:schemeClr val="bg1"/>
                </a:solidFill>
                <a:latin typeface="+mj-lt"/>
              </a:rPr>
              <a:t> about PepsiCo?</a:t>
            </a:r>
          </a:p>
        </p:txBody>
      </p:sp>
      <p:pic>
        <p:nvPicPr>
          <p:cNvPr id="5125" name="Picture 4" descr="Pepsi - 20 oz bottle" hidden="1"/>
          <p:cNvPicPr>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390525" y="312738"/>
            <a:ext cx="2046288"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epsi - 12 oz can" hidden="1"/>
          <p:cNvPicPr>
            <a:picLocks noChangeAspect="1" noChangeArrowheads="1"/>
          </p:cNvPicPr>
          <p:nvPr>
            <p:custDataLst>
              <p:tags r:id="rId2"/>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2566988" y="2609850"/>
            <a:ext cx="1981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935421" y="304800"/>
              <a:ext cx="7629846" cy="923330"/>
            </a:xfrm>
            <a:prstGeom prst="rect">
              <a:avLst/>
            </a:prstGeom>
            <a:noFill/>
          </p:spPr>
          <p:txBody>
            <a:bodyPr wrap="none" lIns="91440" tIns="45720" rIns="91440" bIns="45720">
              <a:spAutoFit/>
            </a:bodyPr>
            <a:lstStyle/>
            <a:p>
              <a:pPr algn="ctr">
                <a:defRPr/>
              </a:pPr>
              <a:r>
                <a:rPr lang="en-US" sz="5400" b="1" dirty="0">
                  <a:ln w="10541" cmpd="sng">
                    <a:solidFill>
                      <a:srgbClr val="7D7D7D">
                        <a:tint val="100000"/>
                        <a:shade val="100000"/>
                        <a:satMod val="110000"/>
                      </a:srgbClr>
                    </a:solidFill>
                    <a:prstDash val="solid"/>
                  </a:ln>
                  <a:solidFill>
                    <a:prstClr val="white"/>
                  </a:solidFill>
                </a:rPr>
                <a:t>Did you remember these?</a:t>
              </a:r>
            </a:p>
          </p:txBody>
        </p:sp>
      </p:grpSp>
    </p:spTree>
    <p:extLst>
      <p:ext uri="{BB962C8B-B14F-4D97-AF65-F5344CB8AC3E}">
        <p14:creationId xmlns:p14="http://schemas.microsoft.com/office/powerpoint/2010/main" val="16342720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4434"/>
                                        </p:tgtEl>
                                        <p:attrNameLst>
                                          <p:attrName>style.visibility</p:attrName>
                                        </p:attrNameLst>
                                      </p:cBhvr>
                                      <p:to>
                                        <p:strVal val="visible"/>
                                      </p:to>
                                    </p:set>
                                    <p:animEffect transition="in" filter="fade">
                                      <p:cBhvr>
                                        <p:cTn id="7" dur="900"/>
                                        <p:tgtEl>
                                          <p:spTgt spid="274434"/>
                                        </p:tgtEl>
                                      </p:cBhvr>
                                    </p:animEffect>
                                    <p:anim calcmode="lin" valueType="num">
                                      <p:cBhvr>
                                        <p:cTn id="8" dur="900" fill="hold"/>
                                        <p:tgtEl>
                                          <p:spTgt spid="274434"/>
                                        </p:tgtEl>
                                        <p:attrNameLst>
                                          <p:attrName>ppt_x</p:attrName>
                                        </p:attrNameLst>
                                      </p:cBhvr>
                                      <p:tavLst>
                                        <p:tav tm="0">
                                          <p:val>
                                            <p:strVal val="#ppt_x"/>
                                          </p:val>
                                        </p:tav>
                                        <p:tav tm="100000">
                                          <p:val>
                                            <p:strVal val="#ppt_x"/>
                                          </p:val>
                                        </p:tav>
                                      </p:tavLst>
                                    </p:anim>
                                    <p:anim calcmode="lin" valueType="num">
                                      <p:cBhvr>
                                        <p:cTn id="9" dur="900" fill="hold"/>
                                        <p:tgtEl>
                                          <p:spTgt spid="274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rPr>
              <a:t>About PepsiCo</a:t>
            </a:r>
          </a:p>
        </p:txBody>
      </p:sp>
      <p:sp>
        <p:nvSpPr>
          <p:cNvPr id="4" name="Text Placeholder 3"/>
          <p:cNvSpPr>
            <a:spLocks noGrp="1"/>
          </p:cNvSpPr>
          <p:nvPr>
            <p:ph type="body" sz="quarter" idx="4294967295"/>
          </p:nvPr>
        </p:nvSpPr>
        <p:spPr>
          <a:xfrm>
            <a:off x="378032" y="1110066"/>
            <a:ext cx="8553450" cy="947334"/>
          </a:xfrm>
        </p:spPr>
        <p:txBody>
          <a:bodyPr>
            <a:noAutofit/>
          </a:bodyPr>
          <a:lstStyle/>
          <a:p>
            <a:pPr marL="0" indent="0" algn="just">
              <a:buClrTx/>
              <a:buNone/>
            </a:pPr>
            <a:r>
              <a:rPr lang="en-US" altLang="en-US" sz="1800" dirty="0">
                <a:solidFill>
                  <a:schemeClr val="tx1">
                    <a:lumMod val="50000"/>
                    <a:lumOff val="50000"/>
                  </a:schemeClr>
                </a:solidFill>
              </a:rPr>
              <a:t>PepsiCo products are enjoyed by consumers one billion times a day in more than 200 countries and territories around the world. </a:t>
            </a:r>
            <a:r>
              <a:rPr lang="en-US" sz="1800" dirty="0">
                <a:solidFill>
                  <a:schemeClr val="tx1">
                    <a:lumMod val="50000"/>
                    <a:lumOff val="50000"/>
                  </a:schemeClr>
                </a:solidFill>
              </a:rPr>
              <a:t>PepsiCo's product portfolio is comprised of a wide range of enjoyable foods and beverages, including 22 brands that each generates $1 billion or more in estimated annual retail sales.</a:t>
            </a:r>
            <a:endParaRPr lang="en-US" altLang="en-US" sz="1800" dirty="0">
              <a:solidFill>
                <a:schemeClr val="tx1">
                  <a:lumMod val="50000"/>
                  <a:lumOff val="50000"/>
                </a:schemeClr>
              </a:solidFill>
            </a:endParaRPr>
          </a:p>
        </p:txBody>
      </p:sp>
      <p:grpSp>
        <p:nvGrpSpPr>
          <p:cNvPr id="57" name="Group 74"/>
          <p:cNvGrpSpPr>
            <a:grpSpLocks/>
          </p:cNvGrpSpPr>
          <p:nvPr/>
        </p:nvGrpSpPr>
        <p:grpSpPr bwMode="auto">
          <a:xfrm>
            <a:off x="1147071" y="4923816"/>
            <a:ext cx="740758" cy="328728"/>
            <a:chOff x="3664912" y="2521912"/>
            <a:chExt cx="2154334" cy="963781"/>
          </a:xfrm>
        </p:grpSpPr>
        <p:sp>
          <p:nvSpPr>
            <p:cNvPr id="58" name="Rounded Rectangle 57"/>
            <p:cNvSpPr/>
            <p:nvPr/>
          </p:nvSpPr>
          <p:spPr>
            <a:xfrm>
              <a:off x="3777656" y="2634761"/>
              <a:ext cx="2041590" cy="850932"/>
            </a:xfrm>
            <a:prstGeom prst="roundRect">
              <a:avLst>
                <a:gd name="adj" fmla="val 4361"/>
              </a:avLst>
            </a:prstGeom>
            <a:solidFill>
              <a:srgbClr val="C1CBE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endParaRPr>
            </a:p>
          </p:txBody>
        </p:sp>
        <p:sp>
          <p:nvSpPr>
            <p:cNvPr id="59" name="Rounded Rectangle 58"/>
            <p:cNvSpPr/>
            <p:nvPr/>
          </p:nvSpPr>
          <p:spPr>
            <a:xfrm>
              <a:off x="3664912" y="2521912"/>
              <a:ext cx="2041590" cy="850934"/>
            </a:xfrm>
            <a:prstGeom prst="roundRect">
              <a:avLst>
                <a:gd name="adj" fmla="val 436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endParaRPr>
            </a:p>
          </p:txBody>
        </p:sp>
        <p:sp>
          <p:nvSpPr>
            <p:cNvPr id="60" name="Oval 59"/>
            <p:cNvSpPr/>
            <p:nvPr/>
          </p:nvSpPr>
          <p:spPr>
            <a:xfrm>
              <a:off x="4377945" y="2640861"/>
              <a:ext cx="612476" cy="613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endParaRPr>
            </a:p>
          </p:txBody>
        </p:sp>
      </p:grpSp>
      <p:pic>
        <p:nvPicPr>
          <p:cNvPr id="97" name="Picture 82"/>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bwMode="auto">
          <a:xfrm>
            <a:off x="3343412" y="4817584"/>
            <a:ext cx="521955" cy="54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7"/>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bwMode="auto">
          <a:xfrm>
            <a:off x="5313513" y="4833443"/>
            <a:ext cx="576832" cy="5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88"/>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bwMode="auto">
          <a:xfrm>
            <a:off x="7366564" y="4772981"/>
            <a:ext cx="684095" cy="6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528090" y="2685131"/>
            <a:ext cx="2210432" cy="15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31"/>
          <p:cNvSpPr>
            <a:spLocks noChangeArrowheads="1"/>
          </p:cNvSpPr>
          <p:nvPr/>
        </p:nvSpPr>
        <p:spPr bwMode="auto">
          <a:xfrm>
            <a:off x="3240369" y="2229883"/>
            <a:ext cx="2623619" cy="3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Clr>
                <a:schemeClr val="bg2"/>
              </a:buClr>
              <a:buFont typeface="Wingdings" pitchFamily="2" charset="2"/>
              <a:buChar char="§"/>
              <a:defRPr sz="2000">
                <a:solidFill>
                  <a:schemeClr val="tx1"/>
                </a:solidFill>
                <a:latin typeface="Arial" pitchFamily="34" charset="0"/>
              </a:defRPr>
            </a:lvl1pPr>
            <a:lvl2pPr marL="742950" indent="-285750" eaLnBrk="0" hangingPunct="0">
              <a:spcBef>
                <a:spcPct val="20000"/>
              </a:spcBef>
              <a:buClr>
                <a:schemeClr val="bg2"/>
              </a:buClr>
              <a:buChar char="–"/>
              <a:defRPr>
                <a:solidFill>
                  <a:schemeClr val="tx1"/>
                </a:solidFill>
                <a:latin typeface="Arial" pitchFamily="34" charset="0"/>
              </a:defRPr>
            </a:lvl2pPr>
            <a:lvl3pPr marL="1143000" indent="-228600" eaLnBrk="0" hangingPunct="0">
              <a:spcBef>
                <a:spcPct val="20000"/>
              </a:spcBef>
              <a:buClr>
                <a:schemeClr val="bg2"/>
              </a:buClr>
              <a:buChar char="•"/>
              <a:defRPr sz="1600">
                <a:solidFill>
                  <a:schemeClr val="tx1"/>
                </a:solidFill>
                <a:latin typeface="Arial" pitchFamily="34" charset="0"/>
              </a:defRPr>
            </a:lvl3pPr>
            <a:lvl4pPr marL="1600200" indent="-228600" eaLnBrk="0" hangingPunct="0">
              <a:spcBef>
                <a:spcPct val="20000"/>
              </a:spcBef>
              <a:buClr>
                <a:schemeClr val="bg2"/>
              </a:buClr>
              <a:buChar char="–"/>
              <a:defRPr sz="1400">
                <a:solidFill>
                  <a:schemeClr val="tx1"/>
                </a:solidFill>
                <a:latin typeface="Arial" pitchFamily="34" charset="0"/>
              </a:defRPr>
            </a:lvl4pPr>
            <a:lvl5pPr marL="2057400" indent="-228600" eaLnBrk="0" hangingPunct="0">
              <a:spcBef>
                <a:spcPct val="20000"/>
              </a:spcBef>
              <a:buClr>
                <a:schemeClr val="bg2"/>
              </a:buClr>
              <a:buChar char="•"/>
              <a:defRPr sz="1200">
                <a:solidFill>
                  <a:schemeClr val="tx1"/>
                </a:solidFill>
                <a:latin typeface="Arial" pitchFamily="34" charset="0"/>
              </a:defRPr>
            </a:lvl5pPr>
            <a:lvl6pPr marL="2514600" indent="-228600" eaLnBrk="0" fontAlgn="base" hangingPunct="0">
              <a:spcBef>
                <a:spcPct val="20000"/>
              </a:spcBef>
              <a:spcAft>
                <a:spcPct val="0"/>
              </a:spcAft>
              <a:buClr>
                <a:schemeClr val="bg2"/>
              </a:buClr>
              <a:buChar char="•"/>
              <a:defRPr sz="1200">
                <a:solidFill>
                  <a:schemeClr val="tx1"/>
                </a:solidFill>
                <a:latin typeface="Arial" pitchFamily="34" charset="0"/>
              </a:defRPr>
            </a:lvl6pPr>
            <a:lvl7pPr marL="2971800" indent="-228600" eaLnBrk="0" fontAlgn="base" hangingPunct="0">
              <a:spcBef>
                <a:spcPct val="20000"/>
              </a:spcBef>
              <a:spcAft>
                <a:spcPct val="0"/>
              </a:spcAft>
              <a:buClr>
                <a:schemeClr val="bg2"/>
              </a:buClr>
              <a:buChar char="•"/>
              <a:defRPr sz="1200">
                <a:solidFill>
                  <a:schemeClr val="tx1"/>
                </a:solidFill>
                <a:latin typeface="Arial" pitchFamily="34" charset="0"/>
              </a:defRPr>
            </a:lvl7pPr>
            <a:lvl8pPr marL="3429000" indent="-228600" eaLnBrk="0" fontAlgn="base" hangingPunct="0">
              <a:spcBef>
                <a:spcPct val="20000"/>
              </a:spcBef>
              <a:spcAft>
                <a:spcPct val="0"/>
              </a:spcAft>
              <a:buClr>
                <a:schemeClr val="bg2"/>
              </a:buClr>
              <a:buChar char="•"/>
              <a:defRPr sz="1200">
                <a:solidFill>
                  <a:schemeClr val="tx1"/>
                </a:solidFill>
                <a:latin typeface="Arial" pitchFamily="34" charset="0"/>
              </a:defRPr>
            </a:lvl8pPr>
            <a:lvl9pPr marL="3886200" indent="-228600" eaLnBrk="0" fontAlgn="base" hangingPunct="0">
              <a:spcBef>
                <a:spcPct val="20000"/>
              </a:spcBef>
              <a:spcAft>
                <a:spcPct val="0"/>
              </a:spcAft>
              <a:buClr>
                <a:schemeClr val="bg2"/>
              </a:buClr>
              <a:buChar char="•"/>
              <a:defRPr sz="1200">
                <a:solidFill>
                  <a:schemeClr val="tx1"/>
                </a:solidFill>
                <a:latin typeface="Arial" pitchFamily="34" charset="0"/>
              </a:defRPr>
            </a:lvl9pPr>
          </a:lstStyle>
          <a:p>
            <a:pPr algn="ctr" eaLnBrk="1" hangingPunct="1">
              <a:lnSpc>
                <a:spcPct val="80000"/>
              </a:lnSpc>
              <a:spcBef>
                <a:spcPct val="0"/>
              </a:spcBef>
              <a:buClrTx/>
              <a:buFontTx/>
              <a:buNone/>
            </a:pPr>
            <a:r>
              <a:rPr lang="en-US" altLang="en-US" sz="2400" dirty="0">
                <a:solidFill>
                  <a:prstClr val="black">
                    <a:lumMod val="50000"/>
                    <a:lumOff val="50000"/>
                  </a:prstClr>
                </a:solidFill>
                <a:latin typeface="Calibri"/>
                <a:ea typeface="Arial Unicode MS" panose="020B0604020202020204" pitchFamily="34" charset="-128"/>
              </a:rPr>
              <a:t>GLOBAL SNACKS</a:t>
            </a:r>
          </a:p>
        </p:txBody>
      </p:sp>
      <p:sp>
        <p:nvSpPr>
          <p:cNvPr id="29" name="Rectangle 32"/>
          <p:cNvSpPr>
            <a:spLocks noChangeArrowheads="1"/>
          </p:cNvSpPr>
          <p:nvPr/>
        </p:nvSpPr>
        <p:spPr bwMode="auto">
          <a:xfrm>
            <a:off x="6689651" y="2229883"/>
            <a:ext cx="1828800" cy="3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chemeClr val="bg2"/>
              </a:buClr>
              <a:buFont typeface="Wingdings" pitchFamily="2" charset="2"/>
              <a:buChar char="§"/>
              <a:defRPr sz="2000">
                <a:solidFill>
                  <a:schemeClr val="tx1"/>
                </a:solidFill>
                <a:latin typeface="Arial" pitchFamily="34" charset="0"/>
              </a:defRPr>
            </a:lvl1pPr>
            <a:lvl2pPr marL="742950" indent="-285750" eaLnBrk="0" hangingPunct="0">
              <a:spcBef>
                <a:spcPct val="20000"/>
              </a:spcBef>
              <a:buClr>
                <a:schemeClr val="bg2"/>
              </a:buClr>
              <a:buChar char="–"/>
              <a:defRPr>
                <a:solidFill>
                  <a:schemeClr val="tx1"/>
                </a:solidFill>
                <a:latin typeface="Arial" pitchFamily="34" charset="0"/>
              </a:defRPr>
            </a:lvl2pPr>
            <a:lvl3pPr marL="1143000" indent="-228600" eaLnBrk="0" hangingPunct="0">
              <a:spcBef>
                <a:spcPct val="20000"/>
              </a:spcBef>
              <a:buClr>
                <a:schemeClr val="bg2"/>
              </a:buClr>
              <a:buChar char="•"/>
              <a:defRPr sz="1600">
                <a:solidFill>
                  <a:schemeClr val="tx1"/>
                </a:solidFill>
                <a:latin typeface="Arial" pitchFamily="34" charset="0"/>
              </a:defRPr>
            </a:lvl3pPr>
            <a:lvl4pPr marL="1600200" indent="-228600" eaLnBrk="0" hangingPunct="0">
              <a:spcBef>
                <a:spcPct val="20000"/>
              </a:spcBef>
              <a:buClr>
                <a:schemeClr val="bg2"/>
              </a:buClr>
              <a:buChar char="–"/>
              <a:defRPr sz="1400">
                <a:solidFill>
                  <a:schemeClr val="tx1"/>
                </a:solidFill>
                <a:latin typeface="Arial" pitchFamily="34" charset="0"/>
              </a:defRPr>
            </a:lvl4pPr>
            <a:lvl5pPr marL="2057400" indent="-228600" eaLnBrk="0" hangingPunct="0">
              <a:spcBef>
                <a:spcPct val="20000"/>
              </a:spcBef>
              <a:buClr>
                <a:schemeClr val="bg2"/>
              </a:buClr>
              <a:buChar char="•"/>
              <a:defRPr sz="1200">
                <a:solidFill>
                  <a:schemeClr val="tx1"/>
                </a:solidFill>
                <a:latin typeface="Arial" pitchFamily="34" charset="0"/>
              </a:defRPr>
            </a:lvl5pPr>
            <a:lvl6pPr marL="2514600" indent="-228600" eaLnBrk="0" fontAlgn="base" hangingPunct="0">
              <a:spcBef>
                <a:spcPct val="20000"/>
              </a:spcBef>
              <a:spcAft>
                <a:spcPct val="0"/>
              </a:spcAft>
              <a:buClr>
                <a:schemeClr val="bg2"/>
              </a:buClr>
              <a:buChar char="•"/>
              <a:defRPr sz="1200">
                <a:solidFill>
                  <a:schemeClr val="tx1"/>
                </a:solidFill>
                <a:latin typeface="Arial" pitchFamily="34" charset="0"/>
              </a:defRPr>
            </a:lvl6pPr>
            <a:lvl7pPr marL="2971800" indent="-228600" eaLnBrk="0" fontAlgn="base" hangingPunct="0">
              <a:spcBef>
                <a:spcPct val="20000"/>
              </a:spcBef>
              <a:spcAft>
                <a:spcPct val="0"/>
              </a:spcAft>
              <a:buClr>
                <a:schemeClr val="bg2"/>
              </a:buClr>
              <a:buChar char="•"/>
              <a:defRPr sz="1200">
                <a:solidFill>
                  <a:schemeClr val="tx1"/>
                </a:solidFill>
                <a:latin typeface="Arial" pitchFamily="34" charset="0"/>
              </a:defRPr>
            </a:lvl7pPr>
            <a:lvl8pPr marL="3429000" indent="-228600" eaLnBrk="0" fontAlgn="base" hangingPunct="0">
              <a:spcBef>
                <a:spcPct val="20000"/>
              </a:spcBef>
              <a:spcAft>
                <a:spcPct val="0"/>
              </a:spcAft>
              <a:buClr>
                <a:schemeClr val="bg2"/>
              </a:buClr>
              <a:buChar char="•"/>
              <a:defRPr sz="1200">
                <a:solidFill>
                  <a:schemeClr val="tx1"/>
                </a:solidFill>
                <a:latin typeface="Arial" pitchFamily="34" charset="0"/>
              </a:defRPr>
            </a:lvl8pPr>
            <a:lvl9pPr marL="3886200" indent="-228600" eaLnBrk="0" fontAlgn="base" hangingPunct="0">
              <a:spcBef>
                <a:spcPct val="20000"/>
              </a:spcBef>
              <a:spcAft>
                <a:spcPct val="0"/>
              </a:spcAft>
              <a:buClr>
                <a:schemeClr val="bg2"/>
              </a:buClr>
              <a:buChar char="•"/>
              <a:defRPr sz="1200">
                <a:solidFill>
                  <a:schemeClr val="tx1"/>
                </a:solidFill>
                <a:latin typeface="Arial" pitchFamily="34" charset="0"/>
              </a:defRPr>
            </a:lvl9pPr>
          </a:lstStyle>
          <a:p>
            <a:pPr algn="ctr" eaLnBrk="1" hangingPunct="1">
              <a:lnSpc>
                <a:spcPct val="80000"/>
              </a:lnSpc>
              <a:spcBef>
                <a:spcPct val="0"/>
              </a:spcBef>
              <a:buClrTx/>
              <a:buFontTx/>
              <a:buNone/>
            </a:pPr>
            <a:r>
              <a:rPr lang="en-US" altLang="en-US" sz="2400" dirty="0">
                <a:solidFill>
                  <a:prstClr val="black">
                    <a:lumMod val="50000"/>
                    <a:lumOff val="50000"/>
                  </a:prstClr>
                </a:solidFill>
                <a:latin typeface="Calibri"/>
                <a:ea typeface="Arial Unicode MS" panose="020B0604020202020204" pitchFamily="34" charset="-128"/>
              </a:rPr>
              <a:t>GLOBAL NUTRITION</a:t>
            </a:r>
          </a:p>
        </p:txBody>
      </p:sp>
      <p:sp>
        <p:nvSpPr>
          <p:cNvPr id="30" name="Rectangle 30"/>
          <p:cNvSpPr>
            <a:spLocks noChangeArrowheads="1"/>
          </p:cNvSpPr>
          <p:nvPr/>
        </p:nvSpPr>
        <p:spPr bwMode="auto">
          <a:xfrm>
            <a:off x="498204" y="2229883"/>
            <a:ext cx="2121667" cy="3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Clr>
                <a:schemeClr val="bg2"/>
              </a:buClr>
              <a:buFont typeface="Wingdings" pitchFamily="2" charset="2"/>
              <a:buChar char="§"/>
              <a:defRPr sz="2000">
                <a:solidFill>
                  <a:schemeClr val="tx1"/>
                </a:solidFill>
                <a:latin typeface="Arial" pitchFamily="34" charset="0"/>
              </a:defRPr>
            </a:lvl1pPr>
            <a:lvl2pPr marL="742950" indent="-285750" eaLnBrk="0" hangingPunct="0">
              <a:spcBef>
                <a:spcPct val="20000"/>
              </a:spcBef>
              <a:buClr>
                <a:schemeClr val="bg2"/>
              </a:buClr>
              <a:buChar char="–"/>
              <a:defRPr>
                <a:solidFill>
                  <a:schemeClr val="tx1"/>
                </a:solidFill>
                <a:latin typeface="Arial" pitchFamily="34" charset="0"/>
              </a:defRPr>
            </a:lvl2pPr>
            <a:lvl3pPr marL="1143000" indent="-228600" eaLnBrk="0" hangingPunct="0">
              <a:spcBef>
                <a:spcPct val="20000"/>
              </a:spcBef>
              <a:buClr>
                <a:schemeClr val="bg2"/>
              </a:buClr>
              <a:buChar char="•"/>
              <a:defRPr sz="1600">
                <a:solidFill>
                  <a:schemeClr val="tx1"/>
                </a:solidFill>
                <a:latin typeface="Arial" pitchFamily="34" charset="0"/>
              </a:defRPr>
            </a:lvl3pPr>
            <a:lvl4pPr marL="1600200" indent="-228600" eaLnBrk="0" hangingPunct="0">
              <a:spcBef>
                <a:spcPct val="20000"/>
              </a:spcBef>
              <a:buClr>
                <a:schemeClr val="bg2"/>
              </a:buClr>
              <a:buChar char="–"/>
              <a:defRPr sz="1400">
                <a:solidFill>
                  <a:schemeClr val="tx1"/>
                </a:solidFill>
                <a:latin typeface="Arial" pitchFamily="34" charset="0"/>
              </a:defRPr>
            </a:lvl4pPr>
            <a:lvl5pPr marL="2057400" indent="-228600" eaLnBrk="0" hangingPunct="0">
              <a:spcBef>
                <a:spcPct val="20000"/>
              </a:spcBef>
              <a:buClr>
                <a:schemeClr val="bg2"/>
              </a:buClr>
              <a:buChar char="•"/>
              <a:defRPr sz="1200">
                <a:solidFill>
                  <a:schemeClr val="tx1"/>
                </a:solidFill>
                <a:latin typeface="Arial" pitchFamily="34" charset="0"/>
              </a:defRPr>
            </a:lvl5pPr>
            <a:lvl6pPr marL="2514600" indent="-228600" eaLnBrk="0" fontAlgn="base" hangingPunct="0">
              <a:spcBef>
                <a:spcPct val="20000"/>
              </a:spcBef>
              <a:spcAft>
                <a:spcPct val="0"/>
              </a:spcAft>
              <a:buClr>
                <a:schemeClr val="bg2"/>
              </a:buClr>
              <a:buChar char="•"/>
              <a:defRPr sz="1200">
                <a:solidFill>
                  <a:schemeClr val="tx1"/>
                </a:solidFill>
                <a:latin typeface="Arial" pitchFamily="34" charset="0"/>
              </a:defRPr>
            </a:lvl6pPr>
            <a:lvl7pPr marL="2971800" indent="-228600" eaLnBrk="0" fontAlgn="base" hangingPunct="0">
              <a:spcBef>
                <a:spcPct val="20000"/>
              </a:spcBef>
              <a:spcAft>
                <a:spcPct val="0"/>
              </a:spcAft>
              <a:buClr>
                <a:schemeClr val="bg2"/>
              </a:buClr>
              <a:buChar char="•"/>
              <a:defRPr sz="1200">
                <a:solidFill>
                  <a:schemeClr val="tx1"/>
                </a:solidFill>
                <a:latin typeface="Arial" pitchFamily="34" charset="0"/>
              </a:defRPr>
            </a:lvl7pPr>
            <a:lvl8pPr marL="3429000" indent="-228600" eaLnBrk="0" fontAlgn="base" hangingPunct="0">
              <a:spcBef>
                <a:spcPct val="20000"/>
              </a:spcBef>
              <a:spcAft>
                <a:spcPct val="0"/>
              </a:spcAft>
              <a:buClr>
                <a:schemeClr val="bg2"/>
              </a:buClr>
              <a:buChar char="•"/>
              <a:defRPr sz="1200">
                <a:solidFill>
                  <a:schemeClr val="tx1"/>
                </a:solidFill>
                <a:latin typeface="Arial" pitchFamily="34" charset="0"/>
              </a:defRPr>
            </a:lvl8pPr>
            <a:lvl9pPr marL="3886200" indent="-228600" eaLnBrk="0" fontAlgn="base" hangingPunct="0">
              <a:spcBef>
                <a:spcPct val="20000"/>
              </a:spcBef>
              <a:spcAft>
                <a:spcPct val="0"/>
              </a:spcAft>
              <a:buClr>
                <a:schemeClr val="bg2"/>
              </a:buClr>
              <a:buChar char="•"/>
              <a:defRPr sz="1200">
                <a:solidFill>
                  <a:schemeClr val="tx1"/>
                </a:solidFill>
                <a:latin typeface="Arial" pitchFamily="34" charset="0"/>
              </a:defRPr>
            </a:lvl9pPr>
          </a:lstStyle>
          <a:p>
            <a:pPr algn="ctr" eaLnBrk="1" hangingPunct="1">
              <a:lnSpc>
                <a:spcPct val="80000"/>
              </a:lnSpc>
              <a:spcBef>
                <a:spcPct val="0"/>
              </a:spcBef>
              <a:buClrTx/>
              <a:buFontTx/>
              <a:buNone/>
            </a:pPr>
            <a:r>
              <a:rPr lang="en-US" altLang="en-US" sz="2400" dirty="0">
                <a:solidFill>
                  <a:prstClr val="black">
                    <a:lumMod val="50000"/>
                    <a:lumOff val="50000"/>
                  </a:prstClr>
                </a:solidFill>
                <a:latin typeface="Calibri"/>
                <a:ea typeface="Arial Unicode MS" panose="020B0604020202020204" pitchFamily="34" charset="-128"/>
              </a:rPr>
              <a:t>GLOBAL BEVERAGES</a:t>
            </a:r>
          </a:p>
        </p:txBody>
      </p:sp>
      <p:pic>
        <p:nvPicPr>
          <p:cNvPr id="31"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3148362" y="2912965"/>
            <a:ext cx="3004587" cy="120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9651" y="2778305"/>
            <a:ext cx="1684087" cy="1415774"/>
          </a:xfrm>
          <a:prstGeom prst="rect">
            <a:avLst/>
          </a:prstGeom>
        </p:spPr>
      </p:pic>
      <p:sp>
        <p:nvSpPr>
          <p:cNvPr id="32" name="Rectangle 30"/>
          <p:cNvSpPr>
            <a:spLocks noChangeArrowheads="1"/>
          </p:cNvSpPr>
          <p:nvPr/>
        </p:nvSpPr>
        <p:spPr bwMode="auto">
          <a:xfrm>
            <a:off x="456617" y="4461515"/>
            <a:ext cx="2121667" cy="3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Clr>
                <a:schemeClr val="bg2"/>
              </a:buClr>
              <a:buFont typeface="Wingdings" pitchFamily="2" charset="2"/>
              <a:buChar char="§"/>
              <a:defRPr sz="2000">
                <a:solidFill>
                  <a:schemeClr val="tx1"/>
                </a:solidFill>
                <a:latin typeface="Arial" pitchFamily="34" charset="0"/>
              </a:defRPr>
            </a:lvl1pPr>
            <a:lvl2pPr marL="742950" indent="-285750" eaLnBrk="0" hangingPunct="0">
              <a:spcBef>
                <a:spcPct val="20000"/>
              </a:spcBef>
              <a:buClr>
                <a:schemeClr val="bg2"/>
              </a:buClr>
              <a:buChar char="–"/>
              <a:defRPr>
                <a:solidFill>
                  <a:schemeClr val="tx1"/>
                </a:solidFill>
                <a:latin typeface="Arial" pitchFamily="34" charset="0"/>
              </a:defRPr>
            </a:lvl2pPr>
            <a:lvl3pPr marL="1143000" indent="-228600" eaLnBrk="0" hangingPunct="0">
              <a:spcBef>
                <a:spcPct val="20000"/>
              </a:spcBef>
              <a:buClr>
                <a:schemeClr val="bg2"/>
              </a:buClr>
              <a:buChar char="•"/>
              <a:defRPr sz="1600">
                <a:solidFill>
                  <a:schemeClr val="tx1"/>
                </a:solidFill>
                <a:latin typeface="Arial" pitchFamily="34" charset="0"/>
              </a:defRPr>
            </a:lvl3pPr>
            <a:lvl4pPr marL="1600200" indent="-228600" eaLnBrk="0" hangingPunct="0">
              <a:spcBef>
                <a:spcPct val="20000"/>
              </a:spcBef>
              <a:buClr>
                <a:schemeClr val="bg2"/>
              </a:buClr>
              <a:buChar char="–"/>
              <a:defRPr sz="1400">
                <a:solidFill>
                  <a:schemeClr val="tx1"/>
                </a:solidFill>
                <a:latin typeface="Arial" pitchFamily="34" charset="0"/>
              </a:defRPr>
            </a:lvl4pPr>
            <a:lvl5pPr marL="2057400" indent="-228600" eaLnBrk="0" hangingPunct="0">
              <a:spcBef>
                <a:spcPct val="20000"/>
              </a:spcBef>
              <a:buClr>
                <a:schemeClr val="bg2"/>
              </a:buClr>
              <a:buChar char="•"/>
              <a:defRPr sz="1200">
                <a:solidFill>
                  <a:schemeClr val="tx1"/>
                </a:solidFill>
                <a:latin typeface="Arial" pitchFamily="34" charset="0"/>
              </a:defRPr>
            </a:lvl5pPr>
            <a:lvl6pPr marL="2514600" indent="-228600" eaLnBrk="0" fontAlgn="base" hangingPunct="0">
              <a:spcBef>
                <a:spcPct val="20000"/>
              </a:spcBef>
              <a:spcAft>
                <a:spcPct val="0"/>
              </a:spcAft>
              <a:buClr>
                <a:schemeClr val="bg2"/>
              </a:buClr>
              <a:buChar char="•"/>
              <a:defRPr sz="1200">
                <a:solidFill>
                  <a:schemeClr val="tx1"/>
                </a:solidFill>
                <a:latin typeface="Arial" pitchFamily="34" charset="0"/>
              </a:defRPr>
            </a:lvl6pPr>
            <a:lvl7pPr marL="2971800" indent="-228600" eaLnBrk="0" fontAlgn="base" hangingPunct="0">
              <a:spcBef>
                <a:spcPct val="20000"/>
              </a:spcBef>
              <a:spcAft>
                <a:spcPct val="0"/>
              </a:spcAft>
              <a:buClr>
                <a:schemeClr val="bg2"/>
              </a:buClr>
              <a:buChar char="•"/>
              <a:defRPr sz="1200">
                <a:solidFill>
                  <a:schemeClr val="tx1"/>
                </a:solidFill>
                <a:latin typeface="Arial" pitchFamily="34" charset="0"/>
              </a:defRPr>
            </a:lvl7pPr>
            <a:lvl8pPr marL="3429000" indent="-228600" eaLnBrk="0" fontAlgn="base" hangingPunct="0">
              <a:spcBef>
                <a:spcPct val="20000"/>
              </a:spcBef>
              <a:spcAft>
                <a:spcPct val="0"/>
              </a:spcAft>
              <a:buClr>
                <a:schemeClr val="bg2"/>
              </a:buClr>
              <a:buChar char="•"/>
              <a:defRPr sz="1200">
                <a:solidFill>
                  <a:schemeClr val="tx1"/>
                </a:solidFill>
                <a:latin typeface="Arial" pitchFamily="34" charset="0"/>
              </a:defRPr>
            </a:lvl8pPr>
            <a:lvl9pPr marL="3886200" indent="-228600" eaLnBrk="0" fontAlgn="base" hangingPunct="0">
              <a:spcBef>
                <a:spcPct val="20000"/>
              </a:spcBef>
              <a:spcAft>
                <a:spcPct val="0"/>
              </a:spcAft>
              <a:buClr>
                <a:schemeClr val="bg2"/>
              </a:buClr>
              <a:buChar char="•"/>
              <a:defRPr sz="1200">
                <a:solidFill>
                  <a:schemeClr val="tx1"/>
                </a:solidFill>
                <a:latin typeface="Arial" pitchFamily="34" charset="0"/>
              </a:defRPr>
            </a:lvl9pPr>
          </a:lstStyle>
          <a:p>
            <a:pPr algn="ctr" eaLnBrk="1" hangingPunct="1">
              <a:lnSpc>
                <a:spcPct val="80000"/>
              </a:lnSpc>
              <a:spcBef>
                <a:spcPct val="0"/>
              </a:spcBef>
              <a:buClrTx/>
              <a:buFontTx/>
              <a:buNone/>
            </a:pPr>
            <a:r>
              <a:rPr lang="en-US" altLang="en-US" sz="2400" dirty="0">
                <a:solidFill>
                  <a:prstClr val="black">
                    <a:lumMod val="50000"/>
                    <a:lumOff val="50000"/>
                  </a:prstClr>
                </a:solidFill>
                <a:latin typeface="Calibri"/>
                <a:ea typeface="Arial Unicode MS" panose="020B0604020202020204" pitchFamily="34" charset="-128"/>
              </a:rPr>
              <a:t>PERFORMANCE</a:t>
            </a:r>
          </a:p>
        </p:txBody>
      </p:sp>
      <p:sp>
        <p:nvSpPr>
          <p:cNvPr id="33" name="Rectangle 30"/>
          <p:cNvSpPr>
            <a:spLocks noChangeArrowheads="1"/>
          </p:cNvSpPr>
          <p:nvPr/>
        </p:nvSpPr>
        <p:spPr bwMode="auto">
          <a:xfrm>
            <a:off x="2585970" y="4461515"/>
            <a:ext cx="2036839" cy="3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Clr>
                <a:schemeClr val="bg2"/>
              </a:buClr>
              <a:buFont typeface="Wingdings" pitchFamily="2" charset="2"/>
              <a:buChar char="§"/>
              <a:defRPr sz="2000">
                <a:solidFill>
                  <a:schemeClr val="tx1"/>
                </a:solidFill>
                <a:latin typeface="Arial" pitchFamily="34" charset="0"/>
              </a:defRPr>
            </a:lvl1pPr>
            <a:lvl2pPr marL="742950" indent="-285750" eaLnBrk="0" hangingPunct="0">
              <a:spcBef>
                <a:spcPct val="20000"/>
              </a:spcBef>
              <a:buClr>
                <a:schemeClr val="bg2"/>
              </a:buClr>
              <a:buChar char="–"/>
              <a:defRPr>
                <a:solidFill>
                  <a:schemeClr val="tx1"/>
                </a:solidFill>
                <a:latin typeface="Arial" pitchFamily="34" charset="0"/>
              </a:defRPr>
            </a:lvl2pPr>
            <a:lvl3pPr marL="1143000" indent="-228600" eaLnBrk="0" hangingPunct="0">
              <a:spcBef>
                <a:spcPct val="20000"/>
              </a:spcBef>
              <a:buClr>
                <a:schemeClr val="bg2"/>
              </a:buClr>
              <a:buChar char="•"/>
              <a:defRPr sz="1600">
                <a:solidFill>
                  <a:schemeClr val="tx1"/>
                </a:solidFill>
                <a:latin typeface="Arial" pitchFamily="34" charset="0"/>
              </a:defRPr>
            </a:lvl3pPr>
            <a:lvl4pPr marL="1600200" indent="-228600" eaLnBrk="0" hangingPunct="0">
              <a:spcBef>
                <a:spcPct val="20000"/>
              </a:spcBef>
              <a:buClr>
                <a:schemeClr val="bg2"/>
              </a:buClr>
              <a:buChar char="–"/>
              <a:defRPr sz="1400">
                <a:solidFill>
                  <a:schemeClr val="tx1"/>
                </a:solidFill>
                <a:latin typeface="Arial" pitchFamily="34" charset="0"/>
              </a:defRPr>
            </a:lvl4pPr>
            <a:lvl5pPr marL="2057400" indent="-228600" eaLnBrk="0" hangingPunct="0">
              <a:spcBef>
                <a:spcPct val="20000"/>
              </a:spcBef>
              <a:buClr>
                <a:schemeClr val="bg2"/>
              </a:buClr>
              <a:buChar char="•"/>
              <a:defRPr sz="1200">
                <a:solidFill>
                  <a:schemeClr val="tx1"/>
                </a:solidFill>
                <a:latin typeface="Arial" pitchFamily="34" charset="0"/>
              </a:defRPr>
            </a:lvl5pPr>
            <a:lvl6pPr marL="2514600" indent="-228600" eaLnBrk="0" fontAlgn="base" hangingPunct="0">
              <a:spcBef>
                <a:spcPct val="20000"/>
              </a:spcBef>
              <a:spcAft>
                <a:spcPct val="0"/>
              </a:spcAft>
              <a:buClr>
                <a:schemeClr val="bg2"/>
              </a:buClr>
              <a:buChar char="•"/>
              <a:defRPr sz="1200">
                <a:solidFill>
                  <a:schemeClr val="tx1"/>
                </a:solidFill>
                <a:latin typeface="Arial" pitchFamily="34" charset="0"/>
              </a:defRPr>
            </a:lvl6pPr>
            <a:lvl7pPr marL="2971800" indent="-228600" eaLnBrk="0" fontAlgn="base" hangingPunct="0">
              <a:spcBef>
                <a:spcPct val="20000"/>
              </a:spcBef>
              <a:spcAft>
                <a:spcPct val="0"/>
              </a:spcAft>
              <a:buClr>
                <a:schemeClr val="bg2"/>
              </a:buClr>
              <a:buChar char="•"/>
              <a:defRPr sz="1200">
                <a:solidFill>
                  <a:schemeClr val="tx1"/>
                </a:solidFill>
                <a:latin typeface="Arial" pitchFamily="34" charset="0"/>
              </a:defRPr>
            </a:lvl7pPr>
            <a:lvl8pPr marL="3429000" indent="-228600" eaLnBrk="0" fontAlgn="base" hangingPunct="0">
              <a:spcBef>
                <a:spcPct val="20000"/>
              </a:spcBef>
              <a:spcAft>
                <a:spcPct val="0"/>
              </a:spcAft>
              <a:buClr>
                <a:schemeClr val="bg2"/>
              </a:buClr>
              <a:buChar char="•"/>
              <a:defRPr sz="1200">
                <a:solidFill>
                  <a:schemeClr val="tx1"/>
                </a:solidFill>
                <a:latin typeface="Arial" pitchFamily="34" charset="0"/>
              </a:defRPr>
            </a:lvl8pPr>
            <a:lvl9pPr marL="3886200" indent="-228600" eaLnBrk="0" fontAlgn="base" hangingPunct="0">
              <a:spcBef>
                <a:spcPct val="20000"/>
              </a:spcBef>
              <a:spcAft>
                <a:spcPct val="0"/>
              </a:spcAft>
              <a:buClr>
                <a:schemeClr val="bg2"/>
              </a:buClr>
              <a:buChar char="•"/>
              <a:defRPr sz="1200">
                <a:solidFill>
                  <a:schemeClr val="tx1"/>
                </a:solidFill>
                <a:latin typeface="Arial" pitchFamily="34" charset="0"/>
              </a:defRPr>
            </a:lvl9pPr>
          </a:lstStyle>
          <a:p>
            <a:pPr algn="ctr" eaLnBrk="1" hangingPunct="1">
              <a:lnSpc>
                <a:spcPct val="80000"/>
              </a:lnSpc>
              <a:spcBef>
                <a:spcPct val="0"/>
              </a:spcBef>
              <a:buClrTx/>
              <a:buFontTx/>
              <a:buNone/>
            </a:pPr>
            <a:r>
              <a:rPr lang="en-US" altLang="en-US" sz="2400" dirty="0">
                <a:solidFill>
                  <a:prstClr val="black">
                    <a:lumMod val="50000"/>
                    <a:lumOff val="50000"/>
                  </a:prstClr>
                </a:solidFill>
                <a:latin typeface="Calibri"/>
                <a:ea typeface="Arial Unicode MS" panose="020B0604020202020204" pitchFamily="34" charset="-128"/>
              </a:rPr>
              <a:t>BRANDS</a:t>
            </a:r>
          </a:p>
        </p:txBody>
      </p:sp>
      <p:sp>
        <p:nvSpPr>
          <p:cNvPr id="34" name="Rectangle 30"/>
          <p:cNvSpPr>
            <a:spLocks noChangeArrowheads="1"/>
          </p:cNvSpPr>
          <p:nvPr/>
        </p:nvSpPr>
        <p:spPr bwMode="auto">
          <a:xfrm>
            <a:off x="4694569" y="4461515"/>
            <a:ext cx="1814721" cy="3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Clr>
                <a:schemeClr val="bg2"/>
              </a:buClr>
              <a:buFont typeface="Wingdings" pitchFamily="2" charset="2"/>
              <a:buChar char="§"/>
              <a:defRPr sz="2000">
                <a:solidFill>
                  <a:schemeClr val="tx1"/>
                </a:solidFill>
                <a:latin typeface="Arial" pitchFamily="34" charset="0"/>
              </a:defRPr>
            </a:lvl1pPr>
            <a:lvl2pPr marL="742950" indent="-285750" eaLnBrk="0" hangingPunct="0">
              <a:spcBef>
                <a:spcPct val="20000"/>
              </a:spcBef>
              <a:buClr>
                <a:schemeClr val="bg2"/>
              </a:buClr>
              <a:buChar char="–"/>
              <a:defRPr>
                <a:solidFill>
                  <a:schemeClr val="tx1"/>
                </a:solidFill>
                <a:latin typeface="Arial" pitchFamily="34" charset="0"/>
              </a:defRPr>
            </a:lvl2pPr>
            <a:lvl3pPr marL="1143000" indent="-228600" eaLnBrk="0" hangingPunct="0">
              <a:spcBef>
                <a:spcPct val="20000"/>
              </a:spcBef>
              <a:buClr>
                <a:schemeClr val="bg2"/>
              </a:buClr>
              <a:buChar char="•"/>
              <a:defRPr sz="1600">
                <a:solidFill>
                  <a:schemeClr val="tx1"/>
                </a:solidFill>
                <a:latin typeface="Arial" pitchFamily="34" charset="0"/>
              </a:defRPr>
            </a:lvl3pPr>
            <a:lvl4pPr marL="1600200" indent="-228600" eaLnBrk="0" hangingPunct="0">
              <a:spcBef>
                <a:spcPct val="20000"/>
              </a:spcBef>
              <a:buClr>
                <a:schemeClr val="bg2"/>
              </a:buClr>
              <a:buChar char="–"/>
              <a:defRPr sz="1400">
                <a:solidFill>
                  <a:schemeClr val="tx1"/>
                </a:solidFill>
                <a:latin typeface="Arial" pitchFamily="34" charset="0"/>
              </a:defRPr>
            </a:lvl4pPr>
            <a:lvl5pPr marL="2057400" indent="-228600" eaLnBrk="0" hangingPunct="0">
              <a:spcBef>
                <a:spcPct val="20000"/>
              </a:spcBef>
              <a:buClr>
                <a:schemeClr val="bg2"/>
              </a:buClr>
              <a:buChar char="•"/>
              <a:defRPr sz="1200">
                <a:solidFill>
                  <a:schemeClr val="tx1"/>
                </a:solidFill>
                <a:latin typeface="Arial" pitchFamily="34" charset="0"/>
              </a:defRPr>
            </a:lvl5pPr>
            <a:lvl6pPr marL="2514600" indent="-228600" eaLnBrk="0" fontAlgn="base" hangingPunct="0">
              <a:spcBef>
                <a:spcPct val="20000"/>
              </a:spcBef>
              <a:spcAft>
                <a:spcPct val="0"/>
              </a:spcAft>
              <a:buClr>
                <a:schemeClr val="bg2"/>
              </a:buClr>
              <a:buChar char="•"/>
              <a:defRPr sz="1200">
                <a:solidFill>
                  <a:schemeClr val="tx1"/>
                </a:solidFill>
                <a:latin typeface="Arial" pitchFamily="34" charset="0"/>
              </a:defRPr>
            </a:lvl6pPr>
            <a:lvl7pPr marL="2971800" indent="-228600" eaLnBrk="0" fontAlgn="base" hangingPunct="0">
              <a:spcBef>
                <a:spcPct val="20000"/>
              </a:spcBef>
              <a:spcAft>
                <a:spcPct val="0"/>
              </a:spcAft>
              <a:buClr>
                <a:schemeClr val="bg2"/>
              </a:buClr>
              <a:buChar char="•"/>
              <a:defRPr sz="1200">
                <a:solidFill>
                  <a:schemeClr val="tx1"/>
                </a:solidFill>
                <a:latin typeface="Arial" pitchFamily="34" charset="0"/>
              </a:defRPr>
            </a:lvl7pPr>
            <a:lvl8pPr marL="3429000" indent="-228600" eaLnBrk="0" fontAlgn="base" hangingPunct="0">
              <a:spcBef>
                <a:spcPct val="20000"/>
              </a:spcBef>
              <a:spcAft>
                <a:spcPct val="0"/>
              </a:spcAft>
              <a:buClr>
                <a:schemeClr val="bg2"/>
              </a:buClr>
              <a:buChar char="•"/>
              <a:defRPr sz="1200">
                <a:solidFill>
                  <a:schemeClr val="tx1"/>
                </a:solidFill>
                <a:latin typeface="Arial" pitchFamily="34" charset="0"/>
              </a:defRPr>
            </a:lvl8pPr>
            <a:lvl9pPr marL="3886200" indent="-228600" eaLnBrk="0" fontAlgn="base" hangingPunct="0">
              <a:spcBef>
                <a:spcPct val="20000"/>
              </a:spcBef>
              <a:spcAft>
                <a:spcPct val="0"/>
              </a:spcAft>
              <a:buClr>
                <a:schemeClr val="bg2"/>
              </a:buClr>
              <a:buChar char="•"/>
              <a:defRPr sz="1200">
                <a:solidFill>
                  <a:schemeClr val="tx1"/>
                </a:solidFill>
                <a:latin typeface="Arial" pitchFamily="34" charset="0"/>
              </a:defRPr>
            </a:lvl9pPr>
          </a:lstStyle>
          <a:p>
            <a:pPr algn="ctr" eaLnBrk="1" hangingPunct="1">
              <a:lnSpc>
                <a:spcPct val="80000"/>
              </a:lnSpc>
              <a:spcBef>
                <a:spcPct val="0"/>
              </a:spcBef>
              <a:buClrTx/>
              <a:buFontTx/>
              <a:buNone/>
            </a:pPr>
            <a:r>
              <a:rPr lang="en-US" altLang="en-US" sz="2400" dirty="0">
                <a:solidFill>
                  <a:prstClr val="black">
                    <a:lumMod val="50000"/>
                    <a:lumOff val="50000"/>
                  </a:prstClr>
                </a:solidFill>
                <a:latin typeface="Calibri"/>
                <a:ea typeface="Arial Unicode MS" panose="020B0604020202020204" pitchFamily="34" charset="-128"/>
              </a:rPr>
              <a:t>SCALE</a:t>
            </a:r>
          </a:p>
        </p:txBody>
      </p:sp>
      <p:sp>
        <p:nvSpPr>
          <p:cNvPr id="35" name="Rectangle 30"/>
          <p:cNvSpPr>
            <a:spLocks noChangeArrowheads="1"/>
          </p:cNvSpPr>
          <p:nvPr/>
        </p:nvSpPr>
        <p:spPr bwMode="auto">
          <a:xfrm>
            <a:off x="6647778" y="4461515"/>
            <a:ext cx="2121667" cy="3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Clr>
                <a:schemeClr val="bg2"/>
              </a:buClr>
              <a:buFont typeface="Wingdings" pitchFamily="2" charset="2"/>
              <a:buChar char="§"/>
              <a:defRPr sz="2000">
                <a:solidFill>
                  <a:schemeClr val="tx1"/>
                </a:solidFill>
                <a:latin typeface="Arial" pitchFamily="34" charset="0"/>
              </a:defRPr>
            </a:lvl1pPr>
            <a:lvl2pPr marL="742950" indent="-285750" eaLnBrk="0" hangingPunct="0">
              <a:spcBef>
                <a:spcPct val="20000"/>
              </a:spcBef>
              <a:buClr>
                <a:schemeClr val="bg2"/>
              </a:buClr>
              <a:buChar char="–"/>
              <a:defRPr>
                <a:solidFill>
                  <a:schemeClr val="tx1"/>
                </a:solidFill>
                <a:latin typeface="Arial" pitchFamily="34" charset="0"/>
              </a:defRPr>
            </a:lvl2pPr>
            <a:lvl3pPr marL="1143000" indent="-228600" eaLnBrk="0" hangingPunct="0">
              <a:spcBef>
                <a:spcPct val="20000"/>
              </a:spcBef>
              <a:buClr>
                <a:schemeClr val="bg2"/>
              </a:buClr>
              <a:buChar char="•"/>
              <a:defRPr sz="1600">
                <a:solidFill>
                  <a:schemeClr val="tx1"/>
                </a:solidFill>
                <a:latin typeface="Arial" pitchFamily="34" charset="0"/>
              </a:defRPr>
            </a:lvl3pPr>
            <a:lvl4pPr marL="1600200" indent="-228600" eaLnBrk="0" hangingPunct="0">
              <a:spcBef>
                <a:spcPct val="20000"/>
              </a:spcBef>
              <a:buClr>
                <a:schemeClr val="bg2"/>
              </a:buClr>
              <a:buChar char="–"/>
              <a:defRPr sz="1400">
                <a:solidFill>
                  <a:schemeClr val="tx1"/>
                </a:solidFill>
                <a:latin typeface="Arial" pitchFamily="34" charset="0"/>
              </a:defRPr>
            </a:lvl4pPr>
            <a:lvl5pPr marL="2057400" indent="-228600" eaLnBrk="0" hangingPunct="0">
              <a:spcBef>
                <a:spcPct val="20000"/>
              </a:spcBef>
              <a:buClr>
                <a:schemeClr val="bg2"/>
              </a:buClr>
              <a:buChar char="•"/>
              <a:defRPr sz="1200">
                <a:solidFill>
                  <a:schemeClr val="tx1"/>
                </a:solidFill>
                <a:latin typeface="Arial" pitchFamily="34" charset="0"/>
              </a:defRPr>
            </a:lvl5pPr>
            <a:lvl6pPr marL="2514600" indent="-228600" eaLnBrk="0" fontAlgn="base" hangingPunct="0">
              <a:spcBef>
                <a:spcPct val="20000"/>
              </a:spcBef>
              <a:spcAft>
                <a:spcPct val="0"/>
              </a:spcAft>
              <a:buClr>
                <a:schemeClr val="bg2"/>
              </a:buClr>
              <a:buChar char="•"/>
              <a:defRPr sz="1200">
                <a:solidFill>
                  <a:schemeClr val="tx1"/>
                </a:solidFill>
                <a:latin typeface="Arial" pitchFamily="34" charset="0"/>
              </a:defRPr>
            </a:lvl6pPr>
            <a:lvl7pPr marL="2971800" indent="-228600" eaLnBrk="0" fontAlgn="base" hangingPunct="0">
              <a:spcBef>
                <a:spcPct val="20000"/>
              </a:spcBef>
              <a:spcAft>
                <a:spcPct val="0"/>
              </a:spcAft>
              <a:buClr>
                <a:schemeClr val="bg2"/>
              </a:buClr>
              <a:buChar char="•"/>
              <a:defRPr sz="1200">
                <a:solidFill>
                  <a:schemeClr val="tx1"/>
                </a:solidFill>
                <a:latin typeface="Arial" pitchFamily="34" charset="0"/>
              </a:defRPr>
            </a:lvl7pPr>
            <a:lvl8pPr marL="3429000" indent="-228600" eaLnBrk="0" fontAlgn="base" hangingPunct="0">
              <a:spcBef>
                <a:spcPct val="20000"/>
              </a:spcBef>
              <a:spcAft>
                <a:spcPct val="0"/>
              </a:spcAft>
              <a:buClr>
                <a:schemeClr val="bg2"/>
              </a:buClr>
              <a:buChar char="•"/>
              <a:defRPr sz="1200">
                <a:solidFill>
                  <a:schemeClr val="tx1"/>
                </a:solidFill>
                <a:latin typeface="Arial" pitchFamily="34" charset="0"/>
              </a:defRPr>
            </a:lvl8pPr>
            <a:lvl9pPr marL="3886200" indent="-228600" eaLnBrk="0" fontAlgn="base" hangingPunct="0">
              <a:spcBef>
                <a:spcPct val="20000"/>
              </a:spcBef>
              <a:spcAft>
                <a:spcPct val="0"/>
              </a:spcAft>
              <a:buClr>
                <a:schemeClr val="bg2"/>
              </a:buClr>
              <a:buChar char="•"/>
              <a:defRPr sz="1200">
                <a:solidFill>
                  <a:schemeClr val="tx1"/>
                </a:solidFill>
                <a:latin typeface="Arial" pitchFamily="34" charset="0"/>
              </a:defRPr>
            </a:lvl9pPr>
          </a:lstStyle>
          <a:p>
            <a:pPr algn="ctr" eaLnBrk="1" hangingPunct="1">
              <a:lnSpc>
                <a:spcPct val="80000"/>
              </a:lnSpc>
              <a:spcBef>
                <a:spcPct val="0"/>
              </a:spcBef>
              <a:buClrTx/>
              <a:buFontTx/>
              <a:buNone/>
            </a:pPr>
            <a:r>
              <a:rPr lang="en-US" altLang="en-US" sz="2400" dirty="0">
                <a:solidFill>
                  <a:prstClr val="black">
                    <a:lumMod val="50000"/>
                    <a:lumOff val="50000"/>
                  </a:prstClr>
                </a:solidFill>
                <a:latin typeface="Calibri"/>
                <a:ea typeface="Arial Unicode MS" panose="020B0604020202020204" pitchFamily="34" charset="-128"/>
              </a:rPr>
              <a:t>PEOPLE</a:t>
            </a:r>
          </a:p>
        </p:txBody>
      </p:sp>
      <p:sp>
        <p:nvSpPr>
          <p:cNvPr id="36" name="Content Placeholder 6"/>
          <p:cNvSpPr txBox="1">
            <a:spLocks/>
          </p:cNvSpPr>
          <p:nvPr/>
        </p:nvSpPr>
        <p:spPr>
          <a:xfrm>
            <a:off x="2857528" y="5428144"/>
            <a:ext cx="1513498" cy="804768"/>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200"/>
              </a:spcBef>
              <a:buClr>
                <a:srgbClr val="0070C0"/>
              </a:buClr>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33413" indent="-176213" algn="l" defTabSz="914400" rtl="0" eaLnBrk="1" latinLnBrk="0" hangingPunct="1">
              <a:lnSpc>
                <a:spcPct val="90000"/>
              </a:lnSpc>
              <a:spcBef>
                <a:spcPts val="1200"/>
              </a:spcBef>
              <a:buClr>
                <a:srgbClr val="0070C0"/>
              </a:buClr>
              <a:buFont typeface="Tahoma" panose="020B0604030504040204" pitchFamily="34" charset="0"/>
              <a:buChar char="̶"/>
              <a:defRPr sz="2000" kern="1200">
                <a:solidFill>
                  <a:schemeClr val="tx1"/>
                </a:solidFill>
                <a:latin typeface="+mn-lt"/>
                <a:ea typeface="+mn-ea"/>
                <a:cs typeface="Arial" panose="020B0604020202020204" pitchFamily="34" charset="0"/>
              </a:defRPr>
            </a:lvl2pPr>
            <a:lvl3pPr marL="1085850" indent="-17145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22 </a:t>
            </a:r>
            <a:b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br>
            <a: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billion-dollar</a:t>
            </a:r>
            <a:r>
              <a:rPr lang="en-US" sz="1800"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
            </a:r>
            <a:br>
              <a:rPr lang="en-US" sz="1800"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b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brands</a:t>
            </a:r>
          </a:p>
        </p:txBody>
      </p:sp>
      <p:sp>
        <p:nvSpPr>
          <p:cNvPr id="40" name="Content Placeholder 6"/>
          <p:cNvSpPr txBox="1">
            <a:spLocks/>
          </p:cNvSpPr>
          <p:nvPr/>
        </p:nvSpPr>
        <p:spPr>
          <a:xfrm>
            <a:off x="685800" y="5428144"/>
            <a:ext cx="1676399" cy="804768"/>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200"/>
              </a:spcBef>
              <a:buClr>
                <a:srgbClr val="0070C0"/>
              </a:buClr>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33413" indent="-176213" algn="l" defTabSz="914400" rtl="0" eaLnBrk="1" latinLnBrk="0" hangingPunct="1">
              <a:lnSpc>
                <a:spcPct val="90000"/>
              </a:lnSpc>
              <a:spcBef>
                <a:spcPts val="1200"/>
              </a:spcBef>
              <a:buClr>
                <a:srgbClr val="0070C0"/>
              </a:buClr>
              <a:buFont typeface="Tahoma" panose="020B0604030504040204" pitchFamily="34" charset="0"/>
              <a:buChar char="̶"/>
              <a:defRPr sz="2000" kern="1200">
                <a:solidFill>
                  <a:schemeClr val="tx1"/>
                </a:solidFill>
                <a:latin typeface="+mn-lt"/>
                <a:ea typeface="+mn-ea"/>
                <a:cs typeface="Arial" panose="020B0604020202020204" pitchFamily="34" charset="0"/>
              </a:defRPr>
            </a:lvl2pPr>
            <a:lvl3pPr marL="1085850" indent="-17145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Approximately </a:t>
            </a:r>
            <a:b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br>
            <a: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$63 billion</a:t>
            </a:r>
            <a:r>
              <a:rPr lang="en-US" sz="1800"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
            </a:r>
            <a:br>
              <a:rPr lang="en-US" sz="1800"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br>
            <a:r>
              <a:rPr lang="en-US" sz="1800"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 </a:t>
            </a:r>
            <a:r>
              <a:rPr lang="en-US" sz="1800" kern="0" dirty="0">
                <a:solidFill>
                  <a:prstClr val="black">
                    <a:lumMod val="50000"/>
                    <a:lumOff val="50000"/>
                  </a:prstClr>
                </a:solidFill>
                <a:latin typeface="Myriad Pro" panose="020B0503030403020204" pitchFamily="34" charset="0"/>
                <a:ea typeface="Arial Unicode MS" panose="020B0604020202020204" pitchFamily="34" charset="-128"/>
                <a:cs typeface="Arial Unicode MS" panose="020B0604020202020204" pitchFamily="34" charset="-128"/>
              </a:rPr>
              <a:t>net </a:t>
            </a: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revenue in 2017 </a:t>
            </a:r>
            <a:r>
              <a:rPr lang="en-US" sz="1800" dirty="0">
                <a:solidFill>
                  <a:srgbClr val="7F7F7F"/>
                </a:solidFill>
              </a:rPr>
              <a:t>  </a:t>
            </a:r>
          </a:p>
        </p:txBody>
      </p:sp>
      <p:sp>
        <p:nvSpPr>
          <p:cNvPr id="43" name="Content Placeholder 6"/>
          <p:cNvSpPr txBox="1">
            <a:spLocks/>
          </p:cNvSpPr>
          <p:nvPr/>
        </p:nvSpPr>
        <p:spPr>
          <a:xfrm>
            <a:off x="6938208" y="5428144"/>
            <a:ext cx="1513498" cy="804768"/>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200"/>
              </a:spcBef>
              <a:buClr>
                <a:srgbClr val="0070C0"/>
              </a:buClr>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33413" indent="-176213" algn="l" defTabSz="914400" rtl="0" eaLnBrk="1" latinLnBrk="0" hangingPunct="1">
              <a:lnSpc>
                <a:spcPct val="90000"/>
              </a:lnSpc>
              <a:spcBef>
                <a:spcPts val="1200"/>
              </a:spcBef>
              <a:buClr>
                <a:srgbClr val="0070C0"/>
              </a:buClr>
              <a:buFont typeface="Tahoma" panose="020B0604030504040204" pitchFamily="34" charset="0"/>
              <a:buChar char="̶"/>
              <a:defRPr sz="2000" kern="1200">
                <a:solidFill>
                  <a:schemeClr val="tx1"/>
                </a:solidFill>
                <a:latin typeface="+mn-lt"/>
                <a:ea typeface="+mn-ea"/>
                <a:cs typeface="Arial" panose="020B0604020202020204" pitchFamily="34" charset="0"/>
              </a:defRPr>
            </a:lvl2pPr>
            <a:lvl3pPr marL="1085850" indent="-17145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More than </a:t>
            </a:r>
            <a: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260,000</a:t>
            </a:r>
            <a:b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b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employees</a:t>
            </a:r>
          </a:p>
        </p:txBody>
      </p:sp>
      <p:sp>
        <p:nvSpPr>
          <p:cNvPr id="44" name="Content Placeholder 6"/>
          <p:cNvSpPr txBox="1">
            <a:spLocks/>
          </p:cNvSpPr>
          <p:nvPr/>
        </p:nvSpPr>
        <p:spPr>
          <a:xfrm>
            <a:off x="4809010" y="5428144"/>
            <a:ext cx="1640514" cy="804768"/>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200"/>
              </a:spcBef>
              <a:buClr>
                <a:srgbClr val="0070C0"/>
              </a:buClr>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33413" indent="-176213" algn="l" defTabSz="914400" rtl="0" eaLnBrk="1" latinLnBrk="0" hangingPunct="1">
              <a:lnSpc>
                <a:spcPct val="90000"/>
              </a:lnSpc>
              <a:spcBef>
                <a:spcPts val="1200"/>
              </a:spcBef>
              <a:buClr>
                <a:srgbClr val="0070C0"/>
              </a:buClr>
              <a:buFont typeface="Tahoma" panose="020B0604030504040204" pitchFamily="34" charset="0"/>
              <a:buChar char="̶"/>
              <a:defRPr sz="2000" kern="1200">
                <a:solidFill>
                  <a:schemeClr val="tx1"/>
                </a:solidFill>
                <a:latin typeface="+mn-lt"/>
                <a:ea typeface="+mn-ea"/>
                <a:cs typeface="Arial" panose="020B0604020202020204" pitchFamily="34" charset="0"/>
              </a:defRPr>
            </a:lvl2pPr>
            <a:lvl3pPr marL="1085850" indent="-17145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More than </a:t>
            </a:r>
            <a: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t>200 </a:t>
            </a:r>
            <a:br>
              <a:rPr lang="en-US" sz="1800" b="1" kern="0" dirty="0">
                <a:solidFill>
                  <a:srgbClr val="0070C0"/>
                </a:solidFill>
                <a:latin typeface="Myriad Pro" panose="020B0503030403020204" pitchFamily="34" charset="0"/>
                <a:ea typeface="Arial Unicode MS" panose="020B0604020202020204" pitchFamily="34" charset="-128"/>
                <a:cs typeface="Arial Unicode MS" panose="020B0604020202020204" pitchFamily="34" charset="-128"/>
              </a:rPr>
            </a:b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countries </a:t>
            </a:r>
            <a:b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br>
            <a:r>
              <a:rPr lang="en-US" sz="1800" kern="0" dirty="0">
                <a:solidFill>
                  <a:srgbClr val="7F7F7F"/>
                </a:solidFill>
                <a:latin typeface="Myriad Pro" panose="020B0503030403020204" pitchFamily="34" charset="0"/>
                <a:ea typeface="Arial Unicode MS" panose="020B0604020202020204" pitchFamily="34" charset="-128"/>
                <a:cs typeface="Arial Unicode MS" panose="020B0604020202020204" pitchFamily="34" charset="-128"/>
              </a:rPr>
              <a:t>&amp; territories</a:t>
            </a:r>
          </a:p>
        </p:txBody>
      </p:sp>
      <p:cxnSp>
        <p:nvCxnSpPr>
          <p:cNvPr id="48" name="Straight Connector 47"/>
          <p:cNvCxnSpPr/>
          <p:nvPr/>
        </p:nvCxnSpPr>
        <p:spPr bwMode="auto">
          <a:xfrm>
            <a:off x="498204" y="4367953"/>
            <a:ext cx="8188596" cy="0"/>
          </a:xfrm>
          <a:prstGeom prst="line">
            <a:avLst/>
          </a:prstGeom>
          <a:solidFill>
            <a:schemeClr val="accent1"/>
          </a:solidFill>
          <a:ln w="25400" cap="rnd" cmpd="sng" algn="ctr">
            <a:solidFill>
              <a:schemeClr val="tx1">
                <a:lumMod val="50000"/>
                <a:lumOff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 14"/>
          <p:cNvGrpSpPr/>
          <p:nvPr/>
        </p:nvGrpSpPr>
        <p:grpSpPr>
          <a:xfrm>
            <a:off x="3048000" y="2286778"/>
            <a:ext cx="3209152" cy="1933529"/>
            <a:chOff x="3048000" y="2617681"/>
            <a:chExt cx="3209152" cy="1019114"/>
          </a:xfrm>
        </p:grpSpPr>
        <p:cxnSp>
          <p:nvCxnSpPr>
            <p:cNvPr id="52" name="Straight Connector 51"/>
            <p:cNvCxnSpPr/>
            <p:nvPr/>
          </p:nvCxnSpPr>
          <p:spPr bwMode="auto">
            <a:xfrm>
              <a:off x="3048000" y="2617681"/>
              <a:ext cx="0" cy="1019114"/>
            </a:xfrm>
            <a:prstGeom prst="line">
              <a:avLst/>
            </a:prstGeom>
            <a:solidFill>
              <a:schemeClr val="accent1"/>
            </a:solidFill>
            <a:ln w="25400" cap="rnd" cmpd="sng" algn="ctr">
              <a:solidFill>
                <a:schemeClr val="tx1">
                  <a:lumMod val="50000"/>
                  <a:lumOff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a:off x="6257152" y="2617681"/>
              <a:ext cx="0" cy="1019114"/>
            </a:xfrm>
            <a:prstGeom prst="line">
              <a:avLst/>
            </a:prstGeom>
            <a:solidFill>
              <a:schemeClr val="accent1"/>
            </a:solidFill>
            <a:ln w="25400" cap="rnd" cmpd="sng" algn="ctr">
              <a:solidFill>
                <a:schemeClr val="tx1">
                  <a:lumMod val="50000"/>
                  <a:lumOff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 13"/>
          <p:cNvGrpSpPr/>
          <p:nvPr/>
        </p:nvGrpSpPr>
        <p:grpSpPr>
          <a:xfrm>
            <a:off x="2648942" y="4523198"/>
            <a:ext cx="4006522" cy="1791034"/>
            <a:chOff x="2648942" y="4817584"/>
            <a:chExt cx="4006522" cy="1496647"/>
          </a:xfrm>
        </p:grpSpPr>
        <p:cxnSp>
          <p:nvCxnSpPr>
            <p:cNvPr id="54" name="Straight Connector 53"/>
            <p:cNvCxnSpPr/>
            <p:nvPr/>
          </p:nvCxnSpPr>
          <p:spPr bwMode="auto">
            <a:xfrm>
              <a:off x="2648942" y="4817584"/>
              <a:ext cx="0" cy="1496647"/>
            </a:xfrm>
            <a:prstGeom prst="line">
              <a:avLst/>
            </a:prstGeom>
            <a:solidFill>
              <a:schemeClr val="accent1"/>
            </a:solidFill>
            <a:ln w="25400" cap="rnd" cmpd="sng" algn="ctr">
              <a:solidFill>
                <a:schemeClr val="tx1">
                  <a:lumMod val="50000"/>
                  <a:lumOff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a:off x="4646013" y="4817584"/>
              <a:ext cx="0" cy="1496647"/>
            </a:xfrm>
            <a:prstGeom prst="line">
              <a:avLst/>
            </a:prstGeom>
            <a:solidFill>
              <a:schemeClr val="accent1"/>
            </a:solidFill>
            <a:ln w="25400" cap="rnd" cmpd="sng" algn="ctr">
              <a:solidFill>
                <a:schemeClr val="tx1">
                  <a:lumMod val="50000"/>
                  <a:lumOff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a:off x="6655464" y="4817584"/>
              <a:ext cx="0" cy="1496647"/>
            </a:xfrm>
            <a:prstGeom prst="line">
              <a:avLst/>
            </a:prstGeom>
            <a:solidFill>
              <a:schemeClr val="accent1"/>
            </a:solidFill>
            <a:ln w="25400" cap="rnd" cmpd="sng" algn="ctr">
              <a:solidFill>
                <a:schemeClr val="tx1">
                  <a:lumMod val="50000"/>
                  <a:lumOff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Slide Number Placeholder 2"/>
          <p:cNvSpPr>
            <a:spLocks noGrp="1"/>
          </p:cNvSpPr>
          <p:nvPr>
            <p:ph type="sldNum" sz="quarter" idx="12"/>
          </p:nvPr>
        </p:nvSpPr>
        <p:spPr>
          <a:xfrm>
            <a:off x="6934200" y="6356355"/>
            <a:ext cx="2057400" cy="365125"/>
          </a:xfrm>
          <a:prstGeom prst="rect">
            <a:avLst/>
          </a:prstGeom>
        </p:spPr>
        <p:txBody>
          <a:bodyPr/>
          <a:lstStyle/>
          <a:p>
            <a:fld id="{9A6AD5F6-4B01-4461-AAC3-6B1332B04485}"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304168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4001"/>
          <a:stretch/>
        </p:blipFill>
        <p:spPr>
          <a:xfrm>
            <a:off x="2960201" y="2376428"/>
            <a:ext cx="6182369" cy="4481571"/>
          </a:xfrm>
          <a:prstGeom prst="rect">
            <a:avLst/>
          </a:prstGeom>
        </p:spPr>
      </p:pic>
      <p:sp>
        <p:nvSpPr>
          <p:cNvPr id="4" name="TextBox 3"/>
          <p:cNvSpPr txBox="1"/>
          <p:nvPr/>
        </p:nvSpPr>
        <p:spPr>
          <a:xfrm>
            <a:off x="72569" y="3003868"/>
            <a:ext cx="5329693" cy="1400383"/>
          </a:xfrm>
          <a:prstGeom prst="rect">
            <a:avLst/>
          </a:prstGeom>
          <a:noFill/>
        </p:spPr>
        <p:txBody>
          <a:bodyPr wrap="square" rtlCol="0">
            <a:spAutoFit/>
          </a:bodyPr>
          <a:lstStyle/>
          <a:p>
            <a:pPr>
              <a:lnSpc>
                <a:spcPct val="85000"/>
              </a:lnSpc>
              <a:spcBef>
                <a:spcPts val="600"/>
              </a:spcBef>
            </a:pPr>
            <a:r>
              <a:rPr lang="en-US" sz="2000" dirty="0">
                <a:solidFill>
                  <a:prstClr val="white">
                    <a:lumMod val="50000"/>
                  </a:prstClr>
                </a:solidFill>
              </a:rPr>
              <a:t>To increase substantially our efforts to </a:t>
            </a:r>
            <a:br>
              <a:rPr lang="en-US" sz="2000" dirty="0">
                <a:solidFill>
                  <a:prstClr val="white">
                    <a:lumMod val="50000"/>
                  </a:prstClr>
                </a:solidFill>
              </a:rPr>
            </a:br>
            <a:r>
              <a:rPr lang="en-US" sz="2000" dirty="0">
                <a:solidFill>
                  <a:prstClr val="white">
                    <a:lumMod val="50000"/>
                  </a:prstClr>
                </a:solidFill>
              </a:rPr>
              <a:t>improve the products we sell, protect our planet </a:t>
            </a:r>
            <a:br>
              <a:rPr lang="en-US" sz="2000" dirty="0">
                <a:solidFill>
                  <a:prstClr val="white">
                    <a:lumMod val="50000"/>
                  </a:prstClr>
                </a:solidFill>
              </a:rPr>
            </a:br>
            <a:r>
              <a:rPr lang="en-US" sz="2000" dirty="0">
                <a:solidFill>
                  <a:prstClr val="white">
                    <a:lumMod val="50000"/>
                  </a:prstClr>
                </a:solidFill>
              </a:rPr>
              <a:t>and empower people around the world </a:t>
            </a:r>
            <a:br>
              <a:rPr lang="en-US" sz="2000" dirty="0">
                <a:solidFill>
                  <a:prstClr val="white">
                    <a:lumMod val="50000"/>
                  </a:prstClr>
                </a:solidFill>
              </a:rPr>
            </a:br>
            <a:r>
              <a:rPr lang="en-US" sz="2000" dirty="0">
                <a:solidFill>
                  <a:prstClr val="white">
                    <a:lumMod val="50000"/>
                  </a:prstClr>
                </a:solidFill>
              </a:rPr>
              <a:t>in order to contribute solutions to </a:t>
            </a:r>
            <a:br>
              <a:rPr lang="en-US" sz="2000" dirty="0">
                <a:solidFill>
                  <a:prstClr val="white">
                    <a:lumMod val="50000"/>
                  </a:prstClr>
                </a:solidFill>
              </a:rPr>
            </a:br>
            <a:r>
              <a:rPr lang="en-US" sz="2000" dirty="0">
                <a:solidFill>
                  <a:prstClr val="white">
                    <a:lumMod val="50000"/>
                  </a:prstClr>
                </a:solidFill>
              </a:rPr>
              <a:t>shared challenges</a:t>
            </a:r>
          </a:p>
        </p:txBody>
      </p:sp>
      <p:grpSp>
        <p:nvGrpSpPr>
          <p:cNvPr id="5" name="Group 4"/>
          <p:cNvGrpSpPr/>
          <p:nvPr/>
        </p:nvGrpSpPr>
        <p:grpSpPr>
          <a:xfrm>
            <a:off x="457200" y="1528581"/>
            <a:ext cx="5224462" cy="1143000"/>
            <a:chOff x="490538" y="453348"/>
            <a:chExt cx="5720578" cy="1143000"/>
          </a:xfrm>
        </p:grpSpPr>
        <p:cxnSp>
          <p:nvCxnSpPr>
            <p:cNvPr id="9" name="Straight Connector 8"/>
            <p:cNvCxnSpPr/>
            <p:nvPr/>
          </p:nvCxnSpPr>
          <p:spPr>
            <a:xfrm>
              <a:off x="490538" y="1596348"/>
              <a:ext cx="5720578" cy="0"/>
            </a:xfrm>
            <a:prstGeom prst="line">
              <a:avLst/>
            </a:prstGeom>
            <a:ln w="2540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0538" y="453348"/>
              <a:ext cx="5720578" cy="0"/>
            </a:xfrm>
            <a:prstGeom prst="line">
              <a:avLst/>
            </a:prstGeom>
            <a:ln w="2540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2" name="Title 3"/>
          <p:cNvSpPr txBox="1">
            <a:spLocks/>
          </p:cNvSpPr>
          <p:nvPr/>
        </p:nvSpPr>
        <p:spPr>
          <a:xfrm>
            <a:off x="-103448" y="1677717"/>
            <a:ext cx="5785110" cy="907599"/>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kern="1200" baseline="0">
                <a:solidFill>
                  <a:schemeClr val="tx1">
                    <a:lumMod val="50000"/>
                    <a:lumOff val="50000"/>
                  </a:schemeClr>
                </a:solidFill>
                <a:latin typeface="Myriad Pro Cond" panose="020B0506030403020204" pitchFamily="34" charset="0"/>
                <a:ea typeface="+mj-ea"/>
                <a:cs typeface="Arial" panose="020B0604020202020204" pitchFamily="34" charset="0"/>
              </a:defRPr>
            </a:lvl1pPr>
          </a:lstStyle>
          <a:p>
            <a:pPr algn="ctr">
              <a:lnSpc>
                <a:spcPct val="80000"/>
              </a:lnSpc>
            </a:pPr>
            <a:endParaRPr lang="en-US" b="0" dirty="0">
              <a:solidFill>
                <a:prstClr val="black">
                  <a:lumMod val="50000"/>
                  <a:lumOff val="50000"/>
                </a:prstClr>
              </a:solidFill>
            </a:endParaRPr>
          </a:p>
          <a:p>
            <a:pPr algn="ctr">
              <a:lnSpc>
                <a:spcPct val="80000"/>
              </a:lnSpc>
            </a:pPr>
            <a:endParaRPr lang="en-US" b="0" dirty="0">
              <a:solidFill>
                <a:prstClr val="black">
                  <a:lumMod val="50000"/>
                  <a:lumOff val="50000"/>
                </a:prstClr>
              </a:solidFill>
            </a:endParaRPr>
          </a:p>
          <a:p>
            <a:pPr algn="ctr">
              <a:lnSpc>
                <a:spcPct val="80000"/>
              </a:lnSpc>
            </a:pPr>
            <a:endParaRPr lang="en-US" b="0" dirty="0">
              <a:solidFill>
                <a:prstClr val="black">
                  <a:lumMod val="50000"/>
                  <a:lumOff val="50000"/>
                </a:prstClr>
              </a:solidFill>
            </a:endParaRPr>
          </a:p>
          <a:p>
            <a:pPr algn="ctr">
              <a:lnSpc>
                <a:spcPct val="80000"/>
              </a:lnSpc>
            </a:pPr>
            <a:r>
              <a:rPr lang="en-US" b="0" dirty="0">
                <a:solidFill>
                  <a:prstClr val="black">
                    <a:lumMod val="50000"/>
                    <a:lumOff val="50000"/>
                  </a:prstClr>
                </a:solidFill>
              </a:rPr>
              <a:t>PERFORMANCE WITH PURPOSE:</a:t>
            </a:r>
          </a:p>
          <a:p>
            <a:pPr algn="ctr">
              <a:lnSpc>
                <a:spcPct val="80000"/>
              </a:lnSpc>
            </a:pPr>
            <a:endParaRPr lang="en-US" sz="1800" b="0" dirty="0">
              <a:solidFill>
                <a:prstClr val="black">
                  <a:lumMod val="50000"/>
                  <a:lumOff val="50000"/>
                </a:prstClr>
              </a:solidFill>
            </a:endParaRPr>
          </a:p>
          <a:p>
            <a:pPr algn="ctr">
              <a:lnSpc>
                <a:spcPct val="80000"/>
              </a:lnSpc>
            </a:pPr>
            <a:r>
              <a:rPr lang="en-US" b="0" dirty="0">
                <a:solidFill>
                  <a:prstClr val="black">
                    <a:lumMod val="50000"/>
                    <a:lumOff val="50000"/>
                  </a:prstClr>
                </a:solidFill>
              </a:rPr>
              <a:t>OUR AGENDA FOR THE NEXT DECADE</a:t>
            </a:r>
          </a:p>
        </p:txBody>
      </p:sp>
      <p:sp>
        <p:nvSpPr>
          <p:cNvPr id="2" name="Slide Number Placeholder 1"/>
          <p:cNvSpPr>
            <a:spLocks noGrp="1"/>
          </p:cNvSpPr>
          <p:nvPr>
            <p:ph type="sldNum" sz="quarter" idx="12"/>
          </p:nvPr>
        </p:nvSpPr>
        <p:spPr>
          <a:xfrm>
            <a:off x="6934200" y="6356355"/>
            <a:ext cx="2057400" cy="365125"/>
          </a:xfrm>
          <a:prstGeom prst="rect">
            <a:avLst/>
          </a:prstGeom>
        </p:spPr>
        <p:txBody>
          <a:bodyPr/>
          <a:lstStyle/>
          <a:p>
            <a:fld id="{9A6AD5F6-4B01-4461-AAC3-6B1332B04485}" type="slidenum">
              <a:rPr lang="en-US" smtClean="0">
                <a:solidFill>
                  <a:prstClr val="white"/>
                </a:solidFill>
              </a:rPr>
              <a:pPr/>
              <a:t>9</a:t>
            </a:fld>
            <a:endParaRPr lang="en-US" dirty="0">
              <a:solidFill>
                <a:prstClr val="white"/>
              </a:solidFill>
            </a:endParaRPr>
          </a:p>
        </p:txBody>
      </p:sp>
    </p:spTree>
    <p:extLst>
      <p:ext uri="{BB962C8B-B14F-4D97-AF65-F5344CB8AC3E}">
        <p14:creationId xmlns:p14="http://schemas.microsoft.com/office/powerpoint/2010/main" val="23309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TXSS_ISORIGINAL" val="1923077"/>
  <p:tag name="PTXSS_ORIGID" val="1923075"/>
</p:tagLst>
</file>

<file path=ppt/tags/tag2.xml><?xml version="1.0" encoding="utf-8"?>
<p:tagLst xmlns:a="http://schemas.openxmlformats.org/drawingml/2006/main" xmlns:r="http://schemas.openxmlformats.org/officeDocument/2006/relationships" xmlns:p="http://schemas.openxmlformats.org/presentationml/2006/main">
  <p:tag name="PTXSS_ISORIGINAL" val="1923078"/>
  <p:tag name="PTXSS_ORIGID" val="19230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TotalTime>
  <Words>2438</Words>
  <Application>Microsoft Office PowerPoint</Application>
  <PresentationFormat>On-screen Show (4:3)</PresentationFormat>
  <Paragraphs>403</Paragraphs>
  <Slides>39</Slides>
  <Notes>29</Notes>
  <HiddenSlides>3</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39</vt:i4>
      </vt:variant>
    </vt:vector>
  </HeadingPairs>
  <TitlesOfParts>
    <vt:vector size="56" baseType="lpstr">
      <vt:lpstr>Arial Unicode MS</vt:lpstr>
      <vt:lpstr>SimSun</vt:lpstr>
      <vt:lpstr>Algerian</vt:lpstr>
      <vt:lpstr>AmericanSans</vt:lpstr>
      <vt:lpstr>Arial</vt:lpstr>
      <vt:lpstr>Calibri</vt:lpstr>
      <vt:lpstr>Futura Bold</vt:lpstr>
      <vt:lpstr>Futura Light</vt:lpstr>
      <vt:lpstr>Futura Medium</vt:lpstr>
      <vt:lpstr>Myriad Pro</vt:lpstr>
      <vt:lpstr>Myriad Pro Cond</vt:lpstr>
      <vt:lpstr>Open Sans Extrabold</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What comes to mind when thinking  about PepsiCo?</vt:lpstr>
      <vt:lpstr>About PepsiCo</vt:lpstr>
      <vt:lpstr>PowerPoint Presentation</vt:lpstr>
      <vt:lpstr>PowerPoint Presentation</vt:lpstr>
      <vt:lpstr>Our value stream: Where do you fit in?</vt:lpstr>
      <vt:lpstr>Innovate</vt:lpstr>
      <vt:lpstr>Source</vt:lpstr>
      <vt:lpstr>Make</vt:lpstr>
      <vt:lpstr>Move</vt:lpstr>
      <vt:lpstr>Sell</vt:lpstr>
      <vt:lpstr>Market</vt:lpstr>
      <vt:lpstr>PowerPoint Presentation</vt:lpstr>
      <vt:lpstr>PepsiCo’s Supplier Diversity Team</vt:lpstr>
      <vt:lpstr>Get connected!</vt:lpstr>
      <vt:lpstr>PowerPoint Presentation</vt:lpstr>
      <vt:lpstr>PowerPoint Presentation</vt:lpstr>
      <vt:lpstr>Definitions &amp; cautionary note</vt:lpstr>
      <vt:lpstr>PowerPoint Presentation</vt:lpstr>
      <vt:lpstr>Shell business overview</vt:lpstr>
      <vt:lpstr>Keys to Business Development in the Oil &amp; Gas Industry</vt:lpstr>
      <vt:lpstr>PowerPoint Presentation</vt:lpstr>
      <vt:lpstr>Discover more at www.shell.us/getconnected</vt:lpstr>
      <vt:lpstr>Notes and Key Points to Business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Elements</vt:lpstr>
      <vt:lpstr>Understanding the Elements</vt:lpstr>
    </vt:vector>
  </TitlesOfParts>
  <Company>AMR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an Elevator Pitch?</dc:title>
  <dc:creator>Pulford, Robin</dc:creator>
  <cp:lastModifiedBy>Wallis, Elizabeth r.</cp:lastModifiedBy>
  <cp:revision>63</cp:revision>
  <cp:lastPrinted>2013-12-09T19:45:06Z</cp:lastPrinted>
  <dcterms:created xsi:type="dcterms:W3CDTF">2013-12-05T15:40:16Z</dcterms:created>
  <dcterms:modified xsi:type="dcterms:W3CDTF">2019-05-30T16:21:36Z</dcterms:modified>
</cp:coreProperties>
</file>