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61" r:id="rId6"/>
    <p:sldId id="281" r:id="rId7"/>
    <p:sldId id="257" r:id="rId8"/>
    <p:sldId id="262" r:id="rId9"/>
    <p:sldId id="259" r:id="rId10"/>
    <p:sldId id="263" r:id="rId11"/>
    <p:sldId id="258"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3F70"/>
    <a:srgbClr val="D9D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A60159-475C-4119-A407-0DE586E818C6}" v="75" dt="2019-05-17T15:37:23.887"/>
    <p1510:client id="{AD7C826F-512F-486F-A0FC-0B5204B2832C}" v="37" dt="2019-05-17T15:34:34.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27"/>
  </p:normalViewPr>
  <p:slideViewPr>
    <p:cSldViewPr snapToGrid="0" snapToObjects="1">
      <p:cViewPr varScale="1">
        <p:scale>
          <a:sx n="58" d="100"/>
          <a:sy n="58" d="100"/>
        </p:scale>
        <p:origin x="68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8539D-83FF-744B-BCDB-CFD6D3CAE060}" type="datetimeFigureOut">
              <a:rPr lang="en-US" smtClean="0"/>
              <a:t>5/17/2019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03EF7-B1DF-2141-B7F0-ED57133FCEAA}" type="slidenum">
              <a:rPr lang="en-US" smtClean="0"/>
              <a:t>‹#›</a:t>
            </a:fld>
            <a:endParaRPr lang="en-US"/>
          </a:p>
        </p:txBody>
      </p:sp>
    </p:spTree>
    <p:extLst>
      <p:ext uri="{BB962C8B-B14F-4D97-AF65-F5344CB8AC3E}">
        <p14:creationId xmlns:p14="http://schemas.microsoft.com/office/powerpoint/2010/main" val="112140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F4EF-EB92-8B48-AE2A-ABED19F40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FE2D79-A802-7C41-8B6B-EE0422B17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7A2F2-4127-B445-A55E-45EA0777D857}"/>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5" name="Footer Placeholder 4">
            <a:extLst>
              <a:ext uri="{FF2B5EF4-FFF2-40B4-BE49-F238E27FC236}">
                <a16:creationId xmlns:a16="http://schemas.microsoft.com/office/drawing/2014/main" id="{D84CD425-03EA-CF49-8983-7EA81F82A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05C78-1503-584F-9345-3A6723369077}"/>
              </a:ext>
            </a:extLst>
          </p:cNvPr>
          <p:cNvSpPr>
            <a:spLocks noGrp="1"/>
          </p:cNvSpPr>
          <p:nvPr>
            <p:ph type="sldNum" sz="quarter" idx="12"/>
          </p:nvPr>
        </p:nvSpPr>
        <p:spPr/>
        <p:txBody>
          <a:bodyPr/>
          <a:lstStyle/>
          <a:p>
            <a:fld id="{6F9C022E-DA3A-AD41-9B14-BDD18D870C85}" type="slidenum">
              <a:rPr lang="en-US" smtClean="0"/>
              <a:t>‹#›</a:t>
            </a:fld>
            <a:endParaRPr lang="en-US"/>
          </a:p>
        </p:txBody>
      </p:sp>
      <p:pic>
        <p:nvPicPr>
          <p:cNvPr id="8" name="Picture 7" descr="A picture containing tree&#10;&#10;Description automatically generated">
            <a:extLst>
              <a:ext uri="{FF2B5EF4-FFF2-40B4-BE49-F238E27FC236}">
                <a16:creationId xmlns:a16="http://schemas.microsoft.com/office/drawing/2014/main" id="{CBA64DD7-21BB-C243-BC11-78B7EF65370E}"/>
              </a:ext>
            </a:extLst>
          </p:cNvPr>
          <p:cNvPicPr>
            <a:picLocks noChangeAspect="1"/>
          </p:cNvPicPr>
          <p:nvPr userDrawn="1"/>
        </p:nvPicPr>
        <p:blipFill rotWithShape="1">
          <a:blip r:embed="rId2"/>
          <a:srcRect l="5330" b="1822"/>
          <a:stretch/>
        </p:blipFill>
        <p:spPr>
          <a:xfrm>
            <a:off x="-14990" y="-1"/>
            <a:ext cx="12192000" cy="6858001"/>
          </a:xfrm>
          <a:prstGeom prst="rect">
            <a:avLst/>
          </a:prstGeom>
        </p:spPr>
      </p:pic>
    </p:spTree>
    <p:extLst>
      <p:ext uri="{BB962C8B-B14F-4D97-AF65-F5344CB8AC3E}">
        <p14:creationId xmlns:p14="http://schemas.microsoft.com/office/powerpoint/2010/main" val="325284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1CE1-02C7-F54B-981B-F214DE3DC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28D5A5-BCA9-AE43-A7E9-E626E1A70F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DD834-F849-A64C-9A01-07E4F6987DDE}"/>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5" name="Footer Placeholder 4">
            <a:extLst>
              <a:ext uri="{FF2B5EF4-FFF2-40B4-BE49-F238E27FC236}">
                <a16:creationId xmlns:a16="http://schemas.microsoft.com/office/drawing/2014/main" id="{1F119FF4-17D9-554E-A2C3-5C2AB78B5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EB5A6-7F8C-8244-9C8C-C32835D48252}"/>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7" name="Footer Placeholder 4">
            <a:extLst>
              <a:ext uri="{FF2B5EF4-FFF2-40B4-BE49-F238E27FC236}">
                <a16:creationId xmlns:a16="http://schemas.microsoft.com/office/drawing/2014/main" id="{F8487BB6-296A-48C3-87F6-4117B6EEE806}"/>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21508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31387-B437-6A40-B366-37E7D69FD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688ABC-0911-FE4C-B624-1621297EA0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2BF54-E6BE-8744-B0AA-C26E348770E2}"/>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5" name="Footer Placeholder 4">
            <a:extLst>
              <a:ext uri="{FF2B5EF4-FFF2-40B4-BE49-F238E27FC236}">
                <a16:creationId xmlns:a16="http://schemas.microsoft.com/office/drawing/2014/main" id="{FC4565C0-67B5-1B4B-9F9F-9A970E29E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CFCBE-B61C-2848-9A0A-0A6330BEAACB}"/>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7" name="Footer Placeholder 4">
            <a:extLst>
              <a:ext uri="{FF2B5EF4-FFF2-40B4-BE49-F238E27FC236}">
                <a16:creationId xmlns:a16="http://schemas.microsoft.com/office/drawing/2014/main" id="{A6BF2BE3-EDB7-4AE5-8DA1-D8D4EB71BECD}"/>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248992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D9E3-5613-7543-A864-381D05E3F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39436-5B11-344F-9BBF-4262157315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C8552-9793-FC46-AF7F-38AA4F9335FF}"/>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5" name="Footer Placeholder 4">
            <a:extLst>
              <a:ext uri="{FF2B5EF4-FFF2-40B4-BE49-F238E27FC236}">
                <a16:creationId xmlns:a16="http://schemas.microsoft.com/office/drawing/2014/main" id="{8AB34906-E056-884D-A5EE-9E4199AF9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B87B-097D-9C4D-9633-962017B7A35C}"/>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7" name="Footer Placeholder 4">
            <a:extLst>
              <a:ext uri="{FF2B5EF4-FFF2-40B4-BE49-F238E27FC236}">
                <a16:creationId xmlns:a16="http://schemas.microsoft.com/office/drawing/2014/main" id="{F46B1288-42AC-40FD-A365-62D8ED3E2BD7}"/>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23553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24EA-E45E-4B4F-A6AC-BFE5C81C7F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1E786-2EF2-CE48-840B-B920B3B009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5D3FFD-5969-F247-8511-A4FF3E73B7CC}"/>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5" name="Footer Placeholder 4">
            <a:extLst>
              <a:ext uri="{FF2B5EF4-FFF2-40B4-BE49-F238E27FC236}">
                <a16:creationId xmlns:a16="http://schemas.microsoft.com/office/drawing/2014/main" id="{DC231A3D-D005-6A42-971C-603478A02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00DDC-A654-E348-ADF4-AFC0D86BEF05}"/>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7" name="Footer Placeholder 4">
            <a:extLst>
              <a:ext uri="{FF2B5EF4-FFF2-40B4-BE49-F238E27FC236}">
                <a16:creationId xmlns:a16="http://schemas.microsoft.com/office/drawing/2014/main" id="{36F84849-7FD3-4351-98D8-0135A995BC39}"/>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311083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BDF8-F6BD-0D49-AA1A-0A00D2306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B410D-B87A-8149-B068-A5CE536CFF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AB1E5B-3A08-FA4E-80EB-078EA52721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5AAC23-C9E7-2149-BBA2-A4491197AFBB}"/>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6" name="Footer Placeholder 5">
            <a:extLst>
              <a:ext uri="{FF2B5EF4-FFF2-40B4-BE49-F238E27FC236}">
                <a16:creationId xmlns:a16="http://schemas.microsoft.com/office/drawing/2014/main" id="{380DD40D-F8CA-864A-BEB6-F1C1BD273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01DCB-5E07-9249-973D-A59C8286CBC9}"/>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307107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6BC0-C216-674C-ADA2-766BF0BDCD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6A44EE-70BB-EA40-95D2-FAAAD3544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A55AB5-E4E4-D74D-A985-6A45639B5B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A6768-F593-CD4A-AA01-C415BF847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0B1DC2-0EB4-8F4A-85F0-C8A625A2AD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AAA6E3-0E74-0F43-89AB-0C528BE0F8F9}"/>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8" name="Footer Placeholder 7">
            <a:extLst>
              <a:ext uri="{FF2B5EF4-FFF2-40B4-BE49-F238E27FC236}">
                <a16:creationId xmlns:a16="http://schemas.microsoft.com/office/drawing/2014/main" id="{04217A56-BC72-B347-A40D-58EAE3E052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AE0BC5-213C-F542-B78D-6DDAB29BF7F8}"/>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10" name="Footer Placeholder 4">
            <a:extLst>
              <a:ext uri="{FF2B5EF4-FFF2-40B4-BE49-F238E27FC236}">
                <a16:creationId xmlns:a16="http://schemas.microsoft.com/office/drawing/2014/main" id="{40A6AFA6-4B50-4694-81F3-8CFA83AD2DD0}"/>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406636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675-F63C-E34B-9E55-BC9039F160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C43E3D-A59F-3044-A1F4-D5414DC60FF5}"/>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4" name="Footer Placeholder 3">
            <a:extLst>
              <a:ext uri="{FF2B5EF4-FFF2-40B4-BE49-F238E27FC236}">
                <a16:creationId xmlns:a16="http://schemas.microsoft.com/office/drawing/2014/main" id="{EF8FD424-F792-D24D-BB46-8B73C10B96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349CF8-5548-DB40-9C7E-68DD6BD4EED7}"/>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6" name="Footer Placeholder 4">
            <a:extLst>
              <a:ext uri="{FF2B5EF4-FFF2-40B4-BE49-F238E27FC236}">
                <a16:creationId xmlns:a16="http://schemas.microsoft.com/office/drawing/2014/main" id="{D986FE1E-0023-47AF-8F4E-1D4A1582EB1F}"/>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338287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A13EF-C2E5-634A-A05B-E689EC5001A9}"/>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3" name="Footer Placeholder 2">
            <a:extLst>
              <a:ext uri="{FF2B5EF4-FFF2-40B4-BE49-F238E27FC236}">
                <a16:creationId xmlns:a16="http://schemas.microsoft.com/office/drawing/2014/main" id="{64EF5F6C-3D58-0A46-A989-4B050BD510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079037-48C4-9141-BA0F-C262D0398C8C}"/>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5" name="Footer Placeholder 4">
            <a:extLst>
              <a:ext uri="{FF2B5EF4-FFF2-40B4-BE49-F238E27FC236}">
                <a16:creationId xmlns:a16="http://schemas.microsoft.com/office/drawing/2014/main" id="{4BF7C912-1E96-4569-B2E3-0A7EA0BF3AAE}"/>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51803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7B8-AB1D-7647-AD52-D1A1FCB1B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91A034-F2E6-754B-A847-DBEA7DBC7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A49B2-570A-3B49-AFB7-357B374FA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4DA363-B117-0F4E-BB0C-9DADFB78CAFA}"/>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6" name="Footer Placeholder 5">
            <a:extLst>
              <a:ext uri="{FF2B5EF4-FFF2-40B4-BE49-F238E27FC236}">
                <a16:creationId xmlns:a16="http://schemas.microsoft.com/office/drawing/2014/main" id="{913F74F0-5416-144C-B75A-19EC51DE7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D6BF9-323A-8A4C-996E-E9BBF1AE56A5}"/>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8" name="Footer Placeholder 4">
            <a:extLst>
              <a:ext uri="{FF2B5EF4-FFF2-40B4-BE49-F238E27FC236}">
                <a16:creationId xmlns:a16="http://schemas.microsoft.com/office/drawing/2014/main" id="{3D92F0C2-6565-4D95-BDA3-F640CC8DB845}"/>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4682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6FBC-CDE7-D54D-ABE9-29EE63D6B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8C6AE-621E-4E4C-B8A2-CF3C873FEE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77171F4-D2A9-5F4A-8D84-5F9E44B3E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25F4E4-1BA2-FD4D-9CB2-F513C72842FC}"/>
              </a:ext>
            </a:extLst>
          </p:cNvPr>
          <p:cNvSpPr>
            <a:spLocks noGrp="1"/>
          </p:cNvSpPr>
          <p:nvPr>
            <p:ph type="dt" sz="half" idx="10"/>
          </p:nvPr>
        </p:nvSpPr>
        <p:spPr/>
        <p:txBody>
          <a:bodyPr/>
          <a:lstStyle/>
          <a:p>
            <a:fld id="{97269F55-D039-DD4F-B29C-482608E358DF}" type="datetimeFigureOut">
              <a:rPr lang="en-US" smtClean="0"/>
              <a:t>5/17/2019</a:t>
            </a:fld>
            <a:endParaRPr lang="en-US"/>
          </a:p>
        </p:txBody>
      </p:sp>
      <p:sp>
        <p:nvSpPr>
          <p:cNvPr id="6" name="Footer Placeholder 5">
            <a:extLst>
              <a:ext uri="{FF2B5EF4-FFF2-40B4-BE49-F238E27FC236}">
                <a16:creationId xmlns:a16="http://schemas.microsoft.com/office/drawing/2014/main" id="{0669911B-8E5E-8A4A-B1BF-B4B23664A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22A69-9E43-D844-B42B-A6EB0D1D933B}"/>
              </a:ext>
            </a:extLst>
          </p:cNvPr>
          <p:cNvSpPr>
            <a:spLocks noGrp="1"/>
          </p:cNvSpPr>
          <p:nvPr>
            <p:ph type="sldNum" sz="quarter" idx="12"/>
          </p:nvPr>
        </p:nvSpPr>
        <p:spPr/>
        <p:txBody>
          <a:bodyPr/>
          <a:lstStyle/>
          <a:p>
            <a:fld id="{6F9C022E-DA3A-AD41-9B14-BDD18D870C85}" type="slidenum">
              <a:rPr lang="en-US" smtClean="0"/>
              <a:t>‹#›</a:t>
            </a:fld>
            <a:endParaRPr lang="en-US"/>
          </a:p>
        </p:txBody>
      </p:sp>
      <p:sp>
        <p:nvSpPr>
          <p:cNvPr id="8" name="Footer Placeholder 4">
            <a:extLst>
              <a:ext uri="{FF2B5EF4-FFF2-40B4-BE49-F238E27FC236}">
                <a16:creationId xmlns:a16="http://schemas.microsoft.com/office/drawing/2014/main" id="{E85A5570-0157-4795-908C-9B85297C9EA9}"/>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197235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69F1E-44CF-904D-AE23-CF1341DE8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02E794-4EC2-E844-AF62-0D50C548B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45952-1E6F-B24D-B77F-97AE7C8E6B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69F55-D039-DD4F-B29C-482608E358DF}" type="datetimeFigureOut">
              <a:rPr lang="en-US" smtClean="0"/>
              <a:t>5/17/2019</a:t>
            </a:fld>
            <a:endParaRPr lang="en-US"/>
          </a:p>
        </p:txBody>
      </p:sp>
      <p:sp>
        <p:nvSpPr>
          <p:cNvPr id="5" name="Footer Placeholder 4">
            <a:extLst>
              <a:ext uri="{FF2B5EF4-FFF2-40B4-BE49-F238E27FC236}">
                <a16:creationId xmlns:a16="http://schemas.microsoft.com/office/drawing/2014/main" id="{3D8B96EE-AEE1-4144-8BF8-3ABA88F89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3B0BB3-940E-7E49-A330-0BD8285F5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C022E-DA3A-AD41-9B14-BDD18D870C85}" type="slidenum">
              <a:rPr lang="en-US" smtClean="0"/>
              <a:t>‹#›</a:t>
            </a:fld>
            <a:endParaRPr lang="en-US"/>
          </a:p>
        </p:txBody>
      </p:sp>
      <p:sp>
        <p:nvSpPr>
          <p:cNvPr id="7" name="Rectangle 6">
            <a:extLst>
              <a:ext uri="{FF2B5EF4-FFF2-40B4-BE49-F238E27FC236}">
                <a16:creationId xmlns:a16="http://schemas.microsoft.com/office/drawing/2014/main" id="{56DE23AB-CD80-774C-862A-F070BA57704B}"/>
              </a:ext>
            </a:extLst>
          </p:cNvPr>
          <p:cNvSpPr/>
          <p:nvPr userDrawn="1"/>
        </p:nvSpPr>
        <p:spPr>
          <a:xfrm>
            <a:off x="21757" y="6028267"/>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9</a:t>
            </a:r>
            <a:r>
              <a:rPr lang="en-US" sz="2400" baseline="30000" dirty="0"/>
              <a:t>th</a:t>
            </a:r>
            <a:r>
              <a:rPr lang="en-US" sz="2400" dirty="0"/>
              <a:t> Annual Veteran Entrepreneur Training Symposium</a:t>
            </a:r>
          </a:p>
          <a:p>
            <a:r>
              <a:rPr lang="en-US" sz="2000" dirty="0"/>
              <a:t>                                              </a:t>
            </a:r>
            <a:r>
              <a:rPr lang="en-US" sz="2400" dirty="0"/>
              <a:t>May 29 – 31,  2019 | San Antonio, Texas</a:t>
            </a:r>
            <a:endParaRPr lang="en-US" sz="2000" dirty="0"/>
          </a:p>
        </p:txBody>
      </p:sp>
      <p:pic>
        <p:nvPicPr>
          <p:cNvPr id="8" name="Picture 7" descr="A close up of a sign&#10;&#10;Description automatically generated">
            <a:extLst>
              <a:ext uri="{FF2B5EF4-FFF2-40B4-BE49-F238E27FC236}">
                <a16:creationId xmlns:a16="http://schemas.microsoft.com/office/drawing/2014/main" id="{0DF4521C-AD07-0345-971F-47B7565EE0D1}"/>
              </a:ext>
            </a:extLst>
          </p:cNvPr>
          <p:cNvPicPr>
            <a:picLocks noChangeAspect="1"/>
          </p:cNvPicPr>
          <p:nvPr userDrawn="1"/>
        </p:nvPicPr>
        <p:blipFill>
          <a:blip r:embed="rId13">
            <a:alphaModFix/>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6"/>
            <a:ext cx="1732209" cy="513889"/>
          </a:xfrm>
          <a:prstGeom prst="rect">
            <a:avLst/>
          </a:prstGeom>
        </p:spPr>
      </p:pic>
      <p:sp>
        <p:nvSpPr>
          <p:cNvPr id="9" name="Footer Placeholder 4">
            <a:extLst>
              <a:ext uri="{FF2B5EF4-FFF2-40B4-BE49-F238E27FC236}">
                <a16:creationId xmlns:a16="http://schemas.microsoft.com/office/drawing/2014/main" id="{A797D2FF-3C6A-4B61-B07A-BE86DF39E27A}"/>
              </a:ext>
            </a:extLst>
          </p:cNvPr>
          <p:cNvSpPr txBox="1">
            <a:spLocks/>
          </p:cNvSpPr>
          <p:nvPr userDrawn="1"/>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spTree>
    <p:extLst>
      <p:ext uri="{BB962C8B-B14F-4D97-AF65-F5344CB8AC3E}">
        <p14:creationId xmlns:p14="http://schemas.microsoft.com/office/powerpoint/2010/main" val="16484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CindyGaddis@targetgov.com"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3A63-BC4D-BA46-A2FA-8703BD07F02A}"/>
              </a:ext>
            </a:extLst>
          </p:cNvPr>
          <p:cNvSpPr>
            <a:spLocks noGrp="1"/>
          </p:cNvSpPr>
          <p:nvPr>
            <p:ph type="ctrTitle"/>
          </p:nvPr>
        </p:nvSpPr>
        <p:spPr/>
        <p:txBody>
          <a:bodyPr/>
          <a:lstStyle/>
          <a:p>
            <a:endParaRPr lang="en-US" dirty="0"/>
          </a:p>
        </p:txBody>
      </p:sp>
      <p:pic>
        <p:nvPicPr>
          <p:cNvPr id="7" name="Picture 6" descr="A group of colorful buildings&#10;&#10;Description automatically generated">
            <a:extLst>
              <a:ext uri="{FF2B5EF4-FFF2-40B4-BE49-F238E27FC236}">
                <a16:creationId xmlns:a16="http://schemas.microsoft.com/office/drawing/2014/main" id="{664E27E2-0918-794F-9767-1D7D068D181C}"/>
              </a:ext>
            </a:extLst>
          </p:cNvPr>
          <p:cNvPicPr>
            <a:picLocks noChangeAspect="1"/>
          </p:cNvPicPr>
          <p:nvPr/>
        </p:nvPicPr>
        <p:blipFill>
          <a:blip r:embed="rId2"/>
          <a:stretch>
            <a:fillRect/>
          </a:stretch>
        </p:blipFill>
        <p:spPr>
          <a:xfrm>
            <a:off x="12878" y="0"/>
            <a:ext cx="12179121" cy="6858000"/>
          </a:xfrm>
          <a:prstGeom prst="rect">
            <a:avLst/>
          </a:prstGeom>
        </p:spPr>
      </p:pic>
      <p:sp>
        <p:nvSpPr>
          <p:cNvPr id="8" name="Rectangle 7">
            <a:extLst>
              <a:ext uri="{FF2B5EF4-FFF2-40B4-BE49-F238E27FC236}">
                <a16:creationId xmlns:a16="http://schemas.microsoft.com/office/drawing/2014/main" id="{D4DF0BA0-6691-4D44-B506-5AE869FFB9AF}"/>
              </a:ext>
            </a:extLst>
          </p:cNvPr>
          <p:cNvSpPr/>
          <p:nvPr/>
        </p:nvSpPr>
        <p:spPr>
          <a:xfrm>
            <a:off x="21757" y="6028267"/>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9</a:t>
            </a:r>
            <a:r>
              <a:rPr lang="en-US" sz="2400" baseline="30000" dirty="0"/>
              <a:t>th</a:t>
            </a:r>
            <a:r>
              <a:rPr lang="en-US" sz="2400" dirty="0"/>
              <a:t> Annual Veteran Entrepreneur Training Symposium</a:t>
            </a:r>
          </a:p>
          <a:p>
            <a:r>
              <a:rPr lang="en-US" sz="2000" dirty="0"/>
              <a:t>                                              </a:t>
            </a:r>
            <a:r>
              <a:rPr lang="en-US" sz="2400" dirty="0"/>
              <a:t>May 29 – 31,  2019 | San Antonio, Texas</a:t>
            </a:r>
            <a:endParaRPr lang="en-US" sz="2000" dirty="0"/>
          </a:p>
        </p:txBody>
      </p:sp>
      <p:pic>
        <p:nvPicPr>
          <p:cNvPr id="12" name="Picture 11" descr="A close up of a sign&#10;&#10;Description automatically generated">
            <a:extLst>
              <a:ext uri="{FF2B5EF4-FFF2-40B4-BE49-F238E27FC236}">
                <a16:creationId xmlns:a16="http://schemas.microsoft.com/office/drawing/2014/main" id="{EFF08DBB-972D-EB4C-B3FC-23A046904F09}"/>
              </a:ext>
            </a:extLst>
          </p:cNvPr>
          <p:cNvPicPr>
            <a:picLocks noChangeAspect="1"/>
          </p:cNvPicPr>
          <p:nvPr/>
        </p:nvPicPr>
        <p:blipFill>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6"/>
            <a:ext cx="1732209" cy="513889"/>
          </a:xfrm>
          <a:prstGeom prst="rect">
            <a:avLst/>
          </a:prstGeom>
        </p:spPr>
      </p:pic>
      <p:sp>
        <p:nvSpPr>
          <p:cNvPr id="17" name="Rectangle 16">
            <a:extLst>
              <a:ext uri="{FF2B5EF4-FFF2-40B4-BE49-F238E27FC236}">
                <a16:creationId xmlns:a16="http://schemas.microsoft.com/office/drawing/2014/main" id="{C0E00026-E9EF-7140-9994-59DCE2B8E7C6}"/>
              </a:ext>
            </a:extLst>
          </p:cNvPr>
          <p:cNvSpPr/>
          <p:nvPr/>
        </p:nvSpPr>
        <p:spPr>
          <a:xfrm>
            <a:off x="284813" y="177588"/>
            <a:ext cx="4381712" cy="3764825"/>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6FADCF-B848-B349-B5D6-D661CD46568C}"/>
              </a:ext>
            </a:extLst>
          </p:cNvPr>
          <p:cNvSpPr txBox="1"/>
          <p:nvPr/>
        </p:nvSpPr>
        <p:spPr>
          <a:xfrm>
            <a:off x="269823" y="291366"/>
            <a:ext cx="4381712" cy="830997"/>
          </a:xfrm>
          <a:prstGeom prst="rect">
            <a:avLst/>
          </a:prstGeom>
          <a:noFill/>
        </p:spPr>
        <p:txBody>
          <a:bodyPr wrap="none" rtlCol="0">
            <a:spAutoFit/>
          </a:bodyPr>
          <a:lstStyle/>
          <a:p>
            <a:r>
              <a:rPr lang="en-US" sz="4800" dirty="0">
                <a:solidFill>
                  <a:schemeClr val="bg1"/>
                </a:solidFill>
                <a:latin typeface="Helvetica" pitchFamily="2" charset="0"/>
              </a:rPr>
              <a:t>SAN ANTONIO</a:t>
            </a:r>
          </a:p>
        </p:txBody>
      </p:sp>
      <p:sp>
        <p:nvSpPr>
          <p:cNvPr id="18" name="TextBox 17">
            <a:extLst>
              <a:ext uri="{FF2B5EF4-FFF2-40B4-BE49-F238E27FC236}">
                <a16:creationId xmlns:a16="http://schemas.microsoft.com/office/drawing/2014/main" id="{53DE4683-A10C-A145-B07E-B64C628706D4}"/>
              </a:ext>
            </a:extLst>
          </p:cNvPr>
          <p:cNvSpPr txBox="1"/>
          <p:nvPr/>
        </p:nvSpPr>
        <p:spPr>
          <a:xfrm>
            <a:off x="299803" y="622086"/>
            <a:ext cx="4237057" cy="2277547"/>
          </a:xfrm>
          <a:prstGeom prst="rect">
            <a:avLst/>
          </a:prstGeom>
          <a:noFill/>
        </p:spPr>
        <p:txBody>
          <a:bodyPr wrap="none" rtlCol="0">
            <a:spAutoFit/>
          </a:bodyPr>
          <a:lstStyle/>
          <a:p>
            <a:r>
              <a:rPr lang="en-US" sz="14200" dirty="0">
                <a:solidFill>
                  <a:schemeClr val="bg1"/>
                </a:solidFill>
                <a:latin typeface="Helvetica" pitchFamily="2" charset="0"/>
              </a:rPr>
              <a:t>2019</a:t>
            </a:r>
          </a:p>
        </p:txBody>
      </p:sp>
    </p:spTree>
    <p:extLst>
      <p:ext uri="{BB962C8B-B14F-4D97-AF65-F5344CB8AC3E}">
        <p14:creationId xmlns:p14="http://schemas.microsoft.com/office/powerpoint/2010/main" val="2589861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FC63E-BE62-4809-A88D-FC7EA515FB69}"/>
              </a:ext>
            </a:extLst>
          </p:cNvPr>
          <p:cNvSpPr>
            <a:spLocks noGrp="1"/>
          </p:cNvSpPr>
          <p:nvPr>
            <p:ph type="title"/>
          </p:nvPr>
        </p:nvSpPr>
        <p:spPr>
          <a:xfrm>
            <a:off x="131065" y="490728"/>
            <a:ext cx="4111752" cy="4456176"/>
          </a:xfrm>
        </p:spPr>
        <p:txBody>
          <a:bodyPr/>
          <a:lstStyle/>
          <a:p>
            <a:pPr algn="r"/>
            <a:r>
              <a:rPr lang="en-US" b="1" dirty="0"/>
              <a:t>HOW THE GOVERNMENT RATES CONTRACTOR PERFORMANCE</a:t>
            </a:r>
          </a:p>
        </p:txBody>
      </p:sp>
      <p:sp>
        <p:nvSpPr>
          <p:cNvPr id="3" name="Content Placeholder 2">
            <a:extLst>
              <a:ext uri="{FF2B5EF4-FFF2-40B4-BE49-F238E27FC236}">
                <a16:creationId xmlns:a16="http://schemas.microsoft.com/office/drawing/2014/main" id="{3BFE5B26-4176-4039-8228-0AC085711C9C}"/>
              </a:ext>
            </a:extLst>
          </p:cNvPr>
          <p:cNvSpPr>
            <a:spLocks noGrp="1"/>
          </p:cNvSpPr>
          <p:nvPr>
            <p:ph idx="1"/>
          </p:nvPr>
        </p:nvSpPr>
        <p:spPr>
          <a:xfrm>
            <a:off x="4486658" y="2072641"/>
            <a:ext cx="7168890" cy="1072895"/>
          </a:xfrm>
        </p:spPr>
        <p:txBody>
          <a:bodyPr/>
          <a:lstStyle/>
          <a:p>
            <a:r>
              <a:rPr lang="en-US" dirty="0"/>
              <a:t>FAR 9.104 Meet Applicable General Standards</a:t>
            </a:r>
          </a:p>
          <a:p>
            <a:r>
              <a:rPr lang="en-US" dirty="0"/>
              <a:t>FAR 9.105-1 Determine Responsibility</a:t>
            </a:r>
          </a:p>
          <a:p>
            <a:endParaRPr lang="en-US" dirty="0"/>
          </a:p>
        </p:txBody>
      </p:sp>
      <p:cxnSp>
        <p:nvCxnSpPr>
          <p:cNvPr id="5" name="Straight Connector 4">
            <a:extLst>
              <a:ext uri="{FF2B5EF4-FFF2-40B4-BE49-F238E27FC236}">
                <a16:creationId xmlns:a16="http://schemas.microsoft.com/office/drawing/2014/main" id="{FFC631B2-4210-498D-A848-60485C6A1C01}"/>
              </a:ext>
            </a:extLst>
          </p:cNvPr>
          <p:cNvCxnSpPr/>
          <p:nvPr/>
        </p:nvCxnSpPr>
        <p:spPr>
          <a:xfrm>
            <a:off x="4364737" y="1018032"/>
            <a:ext cx="0" cy="340156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0981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C29A-2EB2-427B-9A88-6ABECD4F8953}"/>
              </a:ext>
            </a:extLst>
          </p:cNvPr>
          <p:cNvSpPr txBox="1">
            <a:spLocks/>
          </p:cNvSpPr>
          <p:nvPr/>
        </p:nvSpPr>
        <p:spPr>
          <a:xfrm>
            <a:off x="430703" y="365125"/>
            <a:ext cx="6202571" cy="12259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cs typeface="Calibri Light"/>
              </a:rPr>
              <a:t>FAR 9.104 Meet Applicable General Standards</a:t>
            </a:r>
            <a:endParaRPr lang="en-US" b="1" dirty="0"/>
          </a:p>
        </p:txBody>
      </p:sp>
      <p:sp>
        <p:nvSpPr>
          <p:cNvPr id="3" name="Content Placeholder 2">
            <a:extLst>
              <a:ext uri="{FF2B5EF4-FFF2-40B4-BE49-F238E27FC236}">
                <a16:creationId xmlns:a16="http://schemas.microsoft.com/office/drawing/2014/main" id="{D34C567B-E2F0-404F-81E0-02013D28D96A}"/>
              </a:ext>
            </a:extLst>
          </p:cNvPr>
          <p:cNvSpPr txBox="1">
            <a:spLocks/>
          </p:cNvSpPr>
          <p:nvPr/>
        </p:nvSpPr>
        <p:spPr>
          <a:xfrm>
            <a:off x="244724" y="2013555"/>
            <a:ext cx="7798896" cy="40200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Adequate finance resources or ability to obtain </a:t>
            </a:r>
          </a:p>
          <a:p>
            <a:r>
              <a:rPr lang="en-US" dirty="0">
                <a:cs typeface="Calibri"/>
              </a:rPr>
              <a:t>Ability to comply with required or proposed delivery </a:t>
            </a:r>
          </a:p>
          <a:p>
            <a:r>
              <a:rPr lang="en-US" dirty="0">
                <a:cs typeface="Calibri"/>
              </a:rPr>
              <a:t>Satisfactory performance record </a:t>
            </a:r>
          </a:p>
          <a:p>
            <a:r>
              <a:rPr lang="en-US" dirty="0">
                <a:cs typeface="Calibri"/>
              </a:rPr>
              <a:t>Satisfactory record of integrity and business ethics </a:t>
            </a:r>
          </a:p>
          <a:p>
            <a:r>
              <a:rPr lang="en-US" dirty="0">
                <a:cs typeface="Calibri"/>
              </a:rPr>
              <a:t>Have or demonstrated ability to obtain equipment, facilities </a:t>
            </a:r>
          </a:p>
          <a:p>
            <a:r>
              <a:rPr lang="en-US" dirty="0">
                <a:cs typeface="Calibri"/>
              </a:rPr>
              <a:t>Otherwise qualified and eligible to receive award</a:t>
            </a:r>
          </a:p>
        </p:txBody>
      </p:sp>
      <p:pic>
        <p:nvPicPr>
          <p:cNvPr id="4" name="Picture 4" descr="A picture containing table, indoor, person, wooden&#10;&#10;Description generated with very high confidence">
            <a:extLst>
              <a:ext uri="{FF2B5EF4-FFF2-40B4-BE49-F238E27FC236}">
                <a16:creationId xmlns:a16="http://schemas.microsoft.com/office/drawing/2014/main" id="{E5DD617F-FD58-4D7C-BAB3-D23ABE669536}"/>
              </a:ext>
            </a:extLst>
          </p:cNvPr>
          <p:cNvPicPr>
            <a:picLocks noChangeAspect="1"/>
          </p:cNvPicPr>
          <p:nvPr/>
        </p:nvPicPr>
        <p:blipFill rotWithShape="1">
          <a:blip r:embed="rId2"/>
          <a:srcRect l="4063" r="21602" b="-1"/>
          <a:stretch/>
        </p:blipFill>
        <p:spPr>
          <a:xfrm>
            <a:off x="7253207" y="-157225"/>
            <a:ext cx="4938792" cy="6192265"/>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54048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99A2-7129-43C6-B820-B0BBF2C90DB6}"/>
              </a:ext>
            </a:extLst>
          </p:cNvPr>
          <p:cNvSpPr>
            <a:spLocks noGrp="1"/>
          </p:cNvSpPr>
          <p:nvPr>
            <p:ph type="title"/>
          </p:nvPr>
        </p:nvSpPr>
        <p:spPr/>
        <p:txBody>
          <a:bodyPr/>
          <a:lstStyle/>
          <a:p>
            <a:r>
              <a:rPr lang="en-US" b="1" dirty="0"/>
              <a:t>FAR 9.105-1 Determine Responsibility</a:t>
            </a:r>
          </a:p>
        </p:txBody>
      </p:sp>
      <p:sp>
        <p:nvSpPr>
          <p:cNvPr id="3" name="Content Placeholder 2">
            <a:extLst>
              <a:ext uri="{FF2B5EF4-FFF2-40B4-BE49-F238E27FC236}">
                <a16:creationId xmlns:a16="http://schemas.microsoft.com/office/drawing/2014/main" id="{F06D0669-458B-4447-861A-7FD48E613D09}"/>
              </a:ext>
            </a:extLst>
          </p:cNvPr>
          <p:cNvSpPr>
            <a:spLocks noGrp="1"/>
          </p:cNvSpPr>
          <p:nvPr>
            <p:ph idx="1"/>
          </p:nvPr>
        </p:nvSpPr>
        <p:spPr>
          <a:xfrm>
            <a:off x="381000" y="1514729"/>
            <a:ext cx="11430000" cy="4351338"/>
          </a:xfrm>
        </p:spPr>
        <p:txBody>
          <a:bodyPr>
            <a:normAutofit fontScale="62500" lnSpcReduction="20000"/>
          </a:bodyPr>
          <a:lstStyle/>
          <a:p>
            <a:r>
              <a:rPr lang="en-US" sz="4000" dirty="0"/>
              <a:t>Meet applicable general standards</a:t>
            </a:r>
          </a:p>
          <a:p>
            <a:r>
              <a:rPr lang="en-US" sz="4000" dirty="0"/>
              <a:t>Pre-award surveys</a:t>
            </a:r>
          </a:p>
          <a:p>
            <a:r>
              <a:rPr lang="en-US" sz="4000" dirty="0"/>
              <a:t>Other sources to determine financial resources and performance capability</a:t>
            </a:r>
          </a:p>
          <a:p>
            <a:r>
              <a:rPr lang="en-US" sz="4000" dirty="0"/>
              <a:t>CPARS</a:t>
            </a:r>
          </a:p>
          <a:p>
            <a:r>
              <a:rPr lang="en-US" sz="4000" dirty="0"/>
              <a:t>Records and experience data; to include verifiable knowledge of personnel</a:t>
            </a:r>
          </a:p>
          <a:p>
            <a:r>
              <a:rPr lang="en-US" sz="4000" dirty="0"/>
              <a:t>SAM.gov registrations and certifications</a:t>
            </a:r>
          </a:p>
          <a:p>
            <a:r>
              <a:rPr lang="en-US" sz="4000" dirty="0"/>
              <a:t>Questionnaire responses, financial data, and personnel</a:t>
            </a:r>
          </a:p>
          <a:p>
            <a:r>
              <a:rPr lang="en-US" sz="4000" dirty="0"/>
              <a:t>Commercial sources</a:t>
            </a:r>
          </a:p>
          <a:p>
            <a:r>
              <a:rPr lang="en-US" sz="4000" dirty="0"/>
              <a:t>Other sources; i.e. publicly available information, suppliers, subcontractors, current customers, financial institutions, Government agencies, along with business and trade associations</a:t>
            </a:r>
          </a:p>
          <a:p>
            <a:endParaRPr lang="en-US" dirty="0"/>
          </a:p>
        </p:txBody>
      </p:sp>
    </p:spTree>
    <p:extLst>
      <p:ext uri="{BB962C8B-B14F-4D97-AF65-F5344CB8AC3E}">
        <p14:creationId xmlns:p14="http://schemas.microsoft.com/office/powerpoint/2010/main" val="792080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6EAC-A5DE-4D15-8EB8-1B626A671033}"/>
              </a:ext>
            </a:extLst>
          </p:cNvPr>
          <p:cNvSpPr>
            <a:spLocks noGrp="1"/>
          </p:cNvSpPr>
          <p:nvPr>
            <p:ph type="title"/>
          </p:nvPr>
        </p:nvSpPr>
        <p:spPr>
          <a:xfrm>
            <a:off x="297347" y="188912"/>
            <a:ext cx="5421528" cy="2337312"/>
          </a:xfrm>
        </p:spPr>
        <p:txBody>
          <a:bodyPr>
            <a:noAutofit/>
          </a:bodyPr>
          <a:lstStyle/>
          <a:p>
            <a:r>
              <a:rPr lang="en-US" sz="4400" b="1" dirty="0"/>
              <a:t>HOW COMPANIES CAN ACHIEVE THE HIGHEST CPARS RATING</a:t>
            </a:r>
          </a:p>
        </p:txBody>
      </p:sp>
      <p:pic>
        <p:nvPicPr>
          <p:cNvPr id="5" name="Content Placeholder 4">
            <a:extLst>
              <a:ext uri="{FF2B5EF4-FFF2-40B4-BE49-F238E27FC236}">
                <a16:creationId xmlns:a16="http://schemas.microsoft.com/office/drawing/2014/main" id="{DD62DCD1-84F5-4357-864D-CE4D91D7FC05}"/>
              </a:ext>
            </a:extLst>
          </p:cNvPr>
          <p:cNvPicPr>
            <a:picLocks noGrp="1" noChangeAspect="1"/>
          </p:cNvPicPr>
          <p:nvPr>
            <p:ph idx="1"/>
          </p:nvPr>
        </p:nvPicPr>
        <p:blipFill>
          <a:blip r:embed="rId2"/>
          <a:stretch>
            <a:fillRect/>
          </a:stretch>
        </p:blipFill>
        <p:spPr>
          <a:xfrm>
            <a:off x="6190432" y="1"/>
            <a:ext cx="4586373" cy="6043930"/>
          </a:xfrm>
          <a:prstGeom prst="rect">
            <a:avLst/>
          </a:prstGeom>
        </p:spPr>
      </p:pic>
      <p:sp>
        <p:nvSpPr>
          <p:cNvPr id="4" name="Text Placeholder 3">
            <a:extLst>
              <a:ext uri="{FF2B5EF4-FFF2-40B4-BE49-F238E27FC236}">
                <a16:creationId xmlns:a16="http://schemas.microsoft.com/office/drawing/2014/main" id="{ACB45FAF-654C-42A2-B9D0-031963F7A01C}"/>
              </a:ext>
            </a:extLst>
          </p:cNvPr>
          <p:cNvSpPr>
            <a:spLocks noGrp="1"/>
          </p:cNvSpPr>
          <p:nvPr>
            <p:ph type="body" sz="half" idx="2"/>
          </p:nvPr>
        </p:nvSpPr>
        <p:spPr>
          <a:xfrm>
            <a:off x="573436" y="2681207"/>
            <a:ext cx="5300421" cy="3187781"/>
          </a:xfrm>
        </p:spPr>
        <p:txBody>
          <a:bodyPr>
            <a:normAutofit/>
          </a:bodyPr>
          <a:lstStyle/>
          <a:p>
            <a:r>
              <a:rPr lang="en-US" sz="2800" dirty="0"/>
              <a:t>CPARS Applicability – not all contracts require a CPARS rating</a:t>
            </a:r>
          </a:p>
          <a:p>
            <a:r>
              <a:rPr lang="en-US" sz="2800" dirty="0"/>
              <a:t>CPARS Ratings are based upon the following business sector and dollar threshold</a:t>
            </a:r>
          </a:p>
          <a:p>
            <a:endParaRPr lang="en-US" dirty="0"/>
          </a:p>
        </p:txBody>
      </p:sp>
    </p:spTree>
    <p:extLst>
      <p:ext uri="{BB962C8B-B14F-4D97-AF65-F5344CB8AC3E}">
        <p14:creationId xmlns:p14="http://schemas.microsoft.com/office/powerpoint/2010/main" val="162000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B15B4-ABE6-4C9D-AAA6-49712514E9DA}"/>
              </a:ext>
            </a:extLst>
          </p:cNvPr>
          <p:cNvSpPr txBox="1">
            <a:spLocks/>
          </p:cNvSpPr>
          <p:nvPr/>
        </p:nvSpPr>
        <p:spPr>
          <a:xfrm>
            <a:off x="673608" y="6904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cs typeface="Calibri Light"/>
              </a:rPr>
              <a:t>CPARS Applicability</a:t>
            </a:r>
            <a:endParaRPr lang="en-US" b="1" dirty="0"/>
          </a:p>
        </p:txBody>
      </p:sp>
      <p:graphicFrame>
        <p:nvGraphicFramePr>
          <p:cNvPr id="3" name="Content Placeholder 4">
            <a:extLst>
              <a:ext uri="{FF2B5EF4-FFF2-40B4-BE49-F238E27FC236}">
                <a16:creationId xmlns:a16="http://schemas.microsoft.com/office/drawing/2014/main" id="{5C9C09AE-762D-4C7C-A9C6-664536360B8A}"/>
              </a:ext>
            </a:extLst>
          </p:cNvPr>
          <p:cNvGraphicFramePr>
            <a:graphicFrameLocks/>
          </p:cNvGraphicFramePr>
          <p:nvPr>
            <p:extLst>
              <p:ext uri="{D42A27DB-BD31-4B8C-83A1-F6EECF244321}">
                <p14:modId xmlns:p14="http://schemas.microsoft.com/office/powerpoint/2010/main" val="3275653285"/>
              </p:ext>
            </p:extLst>
          </p:nvPr>
        </p:nvGraphicFramePr>
        <p:xfrm>
          <a:off x="252984" y="859536"/>
          <a:ext cx="11265408" cy="5089010"/>
        </p:xfrm>
        <a:graphic>
          <a:graphicData uri="http://schemas.openxmlformats.org/drawingml/2006/table">
            <a:tbl>
              <a:tblPr firstRow="1" firstCol="1" bandRow="1">
                <a:tableStyleId>{8EC20E35-A176-4012-BC5E-935CFFF8708E}</a:tableStyleId>
              </a:tblPr>
              <a:tblGrid>
                <a:gridCol w="2905937">
                  <a:extLst>
                    <a:ext uri="{9D8B030D-6E8A-4147-A177-3AD203B41FA5}">
                      <a16:colId xmlns:a16="http://schemas.microsoft.com/office/drawing/2014/main" val="2524475933"/>
                    </a:ext>
                  </a:extLst>
                </a:gridCol>
                <a:gridCol w="4020542">
                  <a:extLst>
                    <a:ext uri="{9D8B030D-6E8A-4147-A177-3AD203B41FA5}">
                      <a16:colId xmlns:a16="http://schemas.microsoft.com/office/drawing/2014/main" val="2086646329"/>
                    </a:ext>
                  </a:extLst>
                </a:gridCol>
                <a:gridCol w="4338929">
                  <a:extLst>
                    <a:ext uri="{9D8B030D-6E8A-4147-A177-3AD203B41FA5}">
                      <a16:colId xmlns:a16="http://schemas.microsoft.com/office/drawing/2014/main" val="4260036179"/>
                    </a:ext>
                  </a:extLst>
                </a:gridCol>
              </a:tblGrid>
              <a:tr h="368140">
                <a:tc>
                  <a:txBody>
                    <a:bodyPr/>
                    <a:lstStyle/>
                    <a:p>
                      <a:pPr>
                        <a:spcAft>
                          <a:spcPts val="0"/>
                        </a:spcAft>
                      </a:pPr>
                      <a:r>
                        <a:rPr lang="en-US" sz="1800" dirty="0">
                          <a:effectLst/>
                        </a:rPr>
                        <a:t>Business Sector</a:t>
                      </a:r>
                    </a:p>
                  </a:txBody>
                  <a:tcPr marL="69436" marR="69436" marT="0" marB="0">
                    <a:solidFill>
                      <a:srgbClr val="0A3F70"/>
                    </a:solidFill>
                  </a:tcPr>
                </a:tc>
                <a:tc>
                  <a:txBody>
                    <a:bodyPr/>
                    <a:lstStyle/>
                    <a:p>
                      <a:pPr>
                        <a:spcAft>
                          <a:spcPts val="0"/>
                        </a:spcAft>
                      </a:pPr>
                      <a:r>
                        <a:rPr lang="en-US" sz="1800" dirty="0">
                          <a:effectLst/>
                        </a:rPr>
                        <a:t>Dollar Threshold</a:t>
                      </a:r>
                    </a:p>
                  </a:txBody>
                  <a:tcPr marL="69436" marR="69436" marT="0" marB="0">
                    <a:solidFill>
                      <a:srgbClr val="0A3F70"/>
                    </a:solidFill>
                  </a:tcPr>
                </a:tc>
                <a:tc>
                  <a:txBody>
                    <a:bodyPr/>
                    <a:lstStyle/>
                    <a:p>
                      <a:pPr>
                        <a:spcAft>
                          <a:spcPts val="0"/>
                        </a:spcAft>
                      </a:pPr>
                      <a:r>
                        <a:rPr lang="en-US" sz="1800" dirty="0">
                          <a:effectLst/>
                        </a:rPr>
                        <a:t>Reviewing Official</a:t>
                      </a:r>
                    </a:p>
                  </a:txBody>
                  <a:tcPr marL="69436" marR="69436" marT="0" marB="0">
                    <a:solidFill>
                      <a:srgbClr val="0A3F70"/>
                    </a:solidFill>
                  </a:tcPr>
                </a:tc>
                <a:extLst>
                  <a:ext uri="{0D108BD9-81ED-4DB2-BD59-A6C34878D82A}">
                    <a16:rowId xmlns:a16="http://schemas.microsoft.com/office/drawing/2014/main" val="3819171993"/>
                  </a:ext>
                </a:extLst>
              </a:tr>
              <a:tr h="692971">
                <a:tc>
                  <a:txBody>
                    <a:bodyPr/>
                    <a:lstStyle/>
                    <a:p>
                      <a:pPr>
                        <a:spcAft>
                          <a:spcPts val="0"/>
                        </a:spcAft>
                      </a:pPr>
                      <a:r>
                        <a:rPr lang="en-US" sz="2000" dirty="0">
                          <a:effectLst/>
                        </a:rPr>
                        <a:t>Civilian Agencies (excludes DoD)</a:t>
                      </a:r>
                    </a:p>
                  </a:txBody>
                  <a:tcPr marL="69436" marR="69436" marT="0" marB="0">
                    <a:solidFill>
                      <a:srgbClr val="0A3F70"/>
                    </a:solidFill>
                  </a:tcPr>
                </a:tc>
                <a:tc>
                  <a:txBody>
                    <a:bodyPr/>
                    <a:lstStyle/>
                    <a:p>
                      <a:pPr>
                        <a:spcAft>
                          <a:spcPts val="0"/>
                        </a:spcAft>
                      </a:pPr>
                      <a:endParaRPr lang="en-US" sz="2000" dirty="0">
                        <a:effectLst/>
                      </a:endParaRPr>
                    </a:p>
                  </a:txBody>
                  <a:tcPr marL="69436" marR="69436" marT="0" marB="0"/>
                </a:tc>
                <a:tc>
                  <a:txBody>
                    <a:bodyPr/>
                    <a:lstStyle/>
                    <a:p>
                      <a:pPr>
                        <a:spcAft>
                          <a:spcPts val="0"/>
                        </a:spcAft>
                      </a:pPr>
                      <a:endParaRPr lang="en-US" sz="2000" dirty="0">
                        <a:effectLst/>
                      </a:endParaRPr>
                    </a:p>
                  </a:txBody>
                  <a:tcPr marL="69436" marR="69436" marT="0" marB="0"/>
                </a:tc>
                <a:extLst>
                  <a:ext uri="{0D108BD9-81ED-4DB2-BD59-A6C34878D82A}">
                    <a16:rowId xmlns:a16="http://schemas.microsoft.com/office/drawing/2014/main" val="3610966533"/>
                  </a:ext>
                </a:extLst>
              </a:tr>
              <a:tr h="1342633">
                <a:tc>
                  <a:txBody>
                    <a:bodyPr/>
                    <a:lstStyle/>
                    <a:p>
                      <a:pPr>
                        <a:spcAft>
                          <a:spcPts val="0"/>
                        </a:spcAft>
                      </a:pPr>
                      <a:r>
                        <a:rPr lang="en-US" sz="2000" dirty="0">
                          <a:effectLst/>
                        </a:rPr>
                        <a:t>Systems and Non-Systems</a:t>
                      </a:r>
                    </a:p>
                  </a:txBody>
                  <a:tcPr marL="69436" marR="69436" marT="0" marB="0">
                    <a:solidFill>
                      <a:srgbClr val="0A3F70"/>
                    </a:solidFill>
                  </a:tcPr>
                </a:tc>
                <a:tc>
                  <a:txBody>
                    <a:bodyPr/>
                    <a:lstStyle/>
                    <a:p>
                      <a:pPr>
                        <a:spcAft>
                          <a:spcPts val="0"/>
                        </a:spcAft>
                      </a:pPr>
                      <a:r>
                        <a:rPr lang="en-US" sz="2000" dirty="0">
                          <a:effectLst/>
                        </a:rPr>
                        <a:t>&gt;Simplified Acquisition</a:t>
                      </a:r>
                    </a:p>
                  </a:txBody>
                  <a:tcPr marL="69436" marR="69436" marT="0" marB="0"/>
                </a:tc>
                <a:tc>
                  <a:txBody>
                    <a:bodyPr/>
                    <a:lstStyle/>
                    <a:p>
                      <a:pPr>
                        <a:spcAft>
                          <a:spcPts val="0"/>
                        </a:spcAft>
                      </a:pPr>
                      <a:r>
                        <a:rPr lang="en-US" sz="2000" dirty="0">
                          <a:effectLst/>
                        </a:rPr>
                        <a:t>One level above the Contracting Officer, as determined by Department or Agency policy</a:t>
                      </a:r>
                    </a:p>
                  </a:txBody>
                  <a:tcPr marL="69436" marR="69436" marT="0" marB="0"/>
                </a:tc>
                <a:extLst>
                  <a:ext uri="{0D108BD9-81ED-4DB2-BD59-A6C34878D82A}">
                    <a16:rowId xmlns:a16="http://schemas.microsoft.com/office/drawing/2014/main" val="2477241126"/>
                  </a:ext>
                </a:extLst>
              </a:tr>
              <a:tr h="1342633">
                <a:tc>
                  <a:txBody>
                    <a:bodyPr/>
                    <a:lstStyle/>
                    <a:p>
                      <a:pPr>
                        <a:spcAft>
                          <a:spcPts val="0"/>
                        </a:spcAft>
                      </a:pPr>
                      <a:r>
                        <a:rPr lang="en-US" sz="2000" dirty="0">
                          <a:effectLst/>
                        </a:rPr>
                        <a:t>Architect-Engineer</a:t>
                      </a:r>
                    </a:p>
                  </a:txBody>
                  <a:tcPr marL="69436" marR="69436" marT="0" marB="0">
                    <a:solidFill>
                      <a:srgbClr val="0A3F70"/>
                    </a:solidFill>
                  </a:tcPr>
                </a:tc>
                <a:tc>
                  <a:txBody>
                    <a:bodyPr/>
                    <a:lstStyle/>
                    <a:p>
                      <a:pPr>
                        <a:spcAft>
                          <a:spcPts val="0"/>
                        </a:spcAft>
                      </a:pPr>
                      <a:r>
                        <a:rPr lang="en-US" sz="2000" dirty="0">
                          <a:effectLst/>
                        </a:rPr>
                        <a:t>≥$35,000; All Terminations for Default</a:t>
                      </a:r>
                    </a:p>
                  </a:txBody>
                  <a:tcPr marL="69436" marR="69436" marT="0" marB="0"/>
                </a:tc>
                <a:tc>
                  <a:txBody>
                    <a:bodyPr/>
                    <a:lstStyle/>
                    <a:p>
                      <a:pPr>
                        <a:spcAft>
                          <a:spcPts val="0"/>
                        </a:spcAft>
                      </a:pPr>
                      <a:r>
                        <a:rPr lang="en-US" sz="2000" dirty="0">
                          <a:effectLst/>
                        </a:rPr>
                        <a:t>One level above the Contracting Officer, as determined by Department or Agency policy</a:t>
                      </a:r>
                    </a:p>
                  </a:txBody>
                  <a:tcPr marL="69436" marR="69436" marT="0" marB="0"/>
                </a:tc>
                <a:extLst>
                  <a:ext uri="{0D108BD9-81ED-4DB2-BD59-A6C34878D82A}">
                    <a16:rowId xmlns:a16="http://schemas.microsoft.com/office/drawing/2014/main" val="3733872613"/>
                  </a:ext>
                </a:extLst>
              </a:tr>
              <a:tr h="1342633">
                <a:tc>
                  <a:txBody>
                    <a:bodyPr/>
                    <a:lstStyle/>
                    <a:p>
                      <a:pPr>
                        <a:spcAft>
                          <a:spcPts val="0"/>
                        </a:spcAft>
                      </a:pPr>
                      <a:r>
                        <a:rPr lang="en-US" sz="2000" dirty="0">
                          <a:effectLst/>
                        </a:rPr>
                        <a:t>Construction</a:t>
                      </a:r>
                    </a:p>
                  </a:txBody>
                  <a:tcPr marL="69436" marR="69436" marT="0" marB="0">
                    <a:solidFill>
                      <a:srgbClr val="0A3F70"/>
                    </a:solidFill>
                  </a:tcPr>
                </a:tc>
                <a:tc>
                  <a:txBody>
                    <a:bodyPr/>
                    <a:lstStyle/>
                    <a:p>
                      <a:pPr>
                        <a:spcAft>
                          <a:spcPts val="0"/>
                        </a:spcAft>
                      </a:pPr>
                      <a:r>
                        <a:rPr lang="en-US" sz="2000" dirty="0">
                          <a:effectLst/>
                        </a:rPr>
                        <a:t>≥$700,000; All Terminations for Default</a:t>
                      </a:r>
                    </a:p>
                  </a:txBody>
                  <a:tcPr marL="69436" marR="69436" marT="0" marB="0"/>
                </a:tc>
                <a:tc>
                  <a:txBody>
                    <a:bodyPr/>
                    <a:lstStyle/>
                    <a:p>
                      <a:pPr>
                        <a:spcAft>
                          <a:spcPts val="0"/>
                        </a:spcAft>
                      </a:pPr>
                      <a:r>
                        <a:rPr lang="en-US" sz="2000" dirty="0">
                          <a:effectLst/>
                        </a:rPr>
                        <a:t>One level above the Contracting Officer, as determined by Department or Agency policy</a:t>
                      </a:r>
                    </a:p>
                  </a:txBody>
                  <a:tcPr marL="69436" marR="69436" marT="0" marB="0"/>
                </a:tc>
                <a:extLst>
                  <a:ext uri="{0D108BD9-81ED-4DB2-BD59-A6C34878D82A}">
                    <a16:rowId xmlns:a16="http://schemas.microsoft.com/office/drawing/2014/main" val="1370388064"/>
                  </a:ext>
                </a:extLst>
              </a:tr>
            </a:tbl>
          </a:graphicData>
        </a:graphic>
      </p:graphicFrame>
    </p:spTree>
    <p:extLst>
      <p:ext uri="{BB962C8B-B14F-4D97-AF65-F5344CB8AC3E}">
        <p14:creationId xmlns:p14="http://schemas.microsoft.com/office/powerpoint/2010/main" val="3653999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B8C14-E0D1-4BD2-BF1E-B1045BBB4CB7}"/>
              </a:ext>
            </a:extLst>
          </p:cNvPr>
          <p:cNvSpPr txBox="1">
            <a:spLocks/>
          </p:cNvSpPr>
          <p:nvPr/>
        </p:nvSpPr>
        <p:spPr>
          <a:xfrm>
            <a:off x="483027" y="1773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cs typeface="Calibri Light"/>
              </a:rPr>
              <a:t>CPARS Applicability</a:t>
            </a:r>
            <a:endParaRPr lang="en-US" b="1" dirty="0"/>
          </a:p>
        </p:txBody>
      </p:sp>
      <p:graphicFrame>
        <p:nvGraphicFramePr>
          <p:cNvPr id="3" name="Content Placeholder 4">
            <a:extLst>
              <a:ext uri="{FF2B5EF4-FFF2-40B4-BE49-F238E27FC236}">
                <a16:creationId xmlns:a16="http://schemas.microsoft.com/office/drawing/2014/main" id="{EED8DB28-2DB3-4D84-BE92-0188C2D174D1}"/>
              </a:ext>
            </a:extLst>
          </p:cNvPr>
          <p:cNvGraphicFramePr>
            <a:graphicFrameLocks/>
          </p:cNvGraphicFramePr>
          <p:nvPr>
            <p:extLst>
              <p:ext uri="{D42A27DB-BD31-4B8C-83A1-F6EECF244321}">
                <p14:modId xmlns:p14="http://schemas.microsoft.com/office/powerpoint/2010/main" val="2664044371"/>
              </p:ext>
            </p:extLst>
          </p:nvPr>
        </p:nvGraphicFramePr>
        <p:xfrm>
          <a:off x="420625" y="1152144"/>
          <a:ext cx="11288348" cy="4865749"/>
        </p:xfrm>
        <a:graphic>
          <a:graphicData uri="http://schemas.openxmlformats.org/drawingml/2006/table">
            <a:tbl>
              <a:tblPr firstRow="1" firstCol="1" bandRow="1">
                <a:tableStyleId>{073A0DAA-6AF3-43AB-8588-CEC1D06C72B9}</a:tableStyleId>
              </a:tblPr>
              <a:tblGrid>
                <a:gridCol w="3738140">
                  <a:extLst>
                    <a:ext uri="{9D8B030D-6E8A-4147-A177-3AD203B41FA5}">
                      <a16:colId xmlns:a16="http://schemas.microsoft.com/office/drawing/2014/main" val="2457694901"/>
                    </a:ext>
                  </a:extLst>
                </a:gridCol>
                <a:gridCol w="3787023">
                  <a:extLst>
                    <a:ext uri="{9D8B030D-6E8A-4147-A177-3AD203B41FA5}">
                      <a16:colId xmlns:a16="http://schemas.microsoft.com/office/drawing/2014/main" val="1763379879"/>
                    </a:ext>
                  </a:extLst>
                </a:gridCol>
                <a:gridCol w="3763185">
                  <a:extLst>
                    <a:ext uri="{9D8B030D-6E8A-4147-A177-3AD203B41FA5}">
                      <a16:colId xmlns:a16="http://schemas.microsoft.com/office/drawing/2014/main" val="2251358398"/>
                    </a:ext>
                  </a:extLst>
                </a:gridCol>
              </a:tblGrid>
              <a:tr h="366764">
                <a:tc>
                  <a:txBody>
                    <a:bodyPr/>
                    <a:lstStyle/>
                    <a:p>
                      <a:pPr>
                        <a:spcAft>
                          <a:spcPts val="0"/>
                        </a:spcAft>
                      </a:pPr>
                      <a:r>
                        <a:rPr lang="en-US" sz="1800" dirty="0">
                          <a:effectLst/>
                        </a:rPr>
                        <a:t>Business Sector</a:t>
                      </a:r>
                    </a:p>
                  </a:txBody>
                  <a:tcPr marL="68580" marR="68580" marT="0" marB="0">
                    <a:solidFill>
                      <a:srgbClr val="0A3F70"/>
                    </a:solidFill>
                  </a:tcPr>
                </a:tc>
                <a:tc>
                  <a:txBody>
                    <a:bodyPr/>
                    <a:lstStyle/>
                    <a:p>
                      <a:pPr>
                        <a:spcAft>
                          <a:spcPts val="0"/>
                        </a:spcAft>
                      </a:pPr>
                      <a:r>
                        <a:rPr lang="en-US" sz="1800" dirty="0">
                          <a:effectLst/>
                        </a:rPr>
                        <a:t>Dollar Threshold</a:t>
                      </a:r>
                    </a:p>
                  </a:txBody>
                  <a:tcPr marL="68580" marR="68580" marT="0" marB="0">
                    <a:solidFill>
                      <a:srgbClr val="0A3F70"/>
                    </a:solidFill>
                  </a:tcPr>
                </a:tc>
                <a:tc>
                  <a:txBody>
                    <a:bodyPr/>
                    <a:lstStyle/>
                    <a:p>
                      <a:pPr>
                        <a:spcAft>
                          <a:spcPts val="0"/>
                        </a:spcAft>
                      </a:pPr>
                      <a:r>
                        <a:rPr lang="en-US" sz="1800" dirty="0">
                          <a:effectLst/>
                        </a:rPr>
                        <a:t>Reviewing Official</a:t>
                      </a:r>
                    </a:p>
                  </a:txBody>
                  <a:tcPr marL="68580" marR="68580" marT="0" marB="0">
                    <a:solidFill>
                      <a:srgbClr val="0A3F70"/>
                    </a:solidFill>
                  </a:tcPr>
                </a:tc>
                <a:extLst>
                  <a:ext uri="{0D108BD9-81ED-4DB2-BD59-A6C34878D82A}">
                    <a16:rowId xmlns:a16="http://schemas.microsoft.com/office/drawing/2014/main" val="3559966813"/>
                  </a:ext>
                </a:extLst>
              </a:tr>
              <a:tr h="1344806">
                <a:tc>
                  <a:txBody>
                    <a:bodyPr/>
                    <a:lstStyle/>
                    <a:p>
                      <a:pPr>
                        <a:spcAft>
                          <a:spcPts val="0"/>
                        </a:spcAft>
                      </a:pPr>
                      <a:r>
                        <a:rPr lang="en-US" sz="2000" dirty="0">
                          <a:effectLst/>
                        </a:rPr>
                        <a:t>DoD Services and Agencies:</a:t>
                      </a:r>
                    </a:p>
                    <a:p>
                      <a:pPr>
                        <a:spcAft>
                          <a:spcPts val="0"/>
                        </a:spcAft>
                      </a:pPr>
                      <a:r>
                        <a:rPr lang="en-US" sz="2000" dirty="0">
                          <a:effectLst/>
                        </a:rPr>
                        <a:t>Systems (includes new development and major modifications)</a:t>
                      </a:r>
                    </a:p>
                  </a:txBody>
                  <a:tcPr marL="68580" marR="68580" marT="0" marB="0">
                    <a:solidFill>
                      <a:srgbClr val="0A3F70"/>
                    </a:solidFill>
                  </a:tcPr>
                </a:tc>
                <a:tc>
                  <a:txBody>
                    <a:bodyPr/>
                    <a:lstStyle/>
                    <a:p>
                      <a:pPr>
                        <a:spcAft>
                          <a:spcPts val="0"/>
                        </a:spcAft>
                      </a:pPr>
                      <a:r>
                        <a:rPr lang="en-US" sz="2000" dirty="0">
                          <a:effectLst/>
                        </a:rPr>
                        <a:t>&gt;$5,000,000</a:t>
                      </a:r>
                    </a:p>
                  </a:txBody>
                  <a:tcPr marL="68580" marR="68580" marT="0" marB="0"/>
                </a:tc>
                <a:tc>
                  <a:txBody>
                    <a:bodyPr/>
                    <a:lstStyle/>
                    <a:p>
                      <a:pPr>
                        <a:spcAft>
                          <a:spcPts val="0"/>
                        </a:spcAft>
                      </a:pPr>
                      <a:r>
                        <a:rPr lang="en-US" sz="2000" dirty="0">
                          <a:effectLst/>
                        </a:rPr>
                        <a:t>One level above the PM</a:t>
                      </a:r>
                    </a:p>
                  </a:txBody>
                  <a:tcPr marL="68580" marR="68580" marT="0" marB="0"/>
                </a:tc>
                <a:extLst>
                  <a:ext uri="{0D108BD9-81ED-4DB2-BD59-A6C34878D82A}">
                    <a16:rowId xmlns:a16="http://schemas.microsoft.com/office/drawing/2014/main" val="506382903"/>
                  </a:ext>
                </a:extLst>
              </a:tr>
              <a:tr h="684629">
                <a:tc>
                  <a:txBody>
                    <a:bodyPr/>
                    <a:lstStyle/>
                    <a:p>
                      <a:pPr>
                        <a:spcAft>
                          <a:spcPts val="0"/>
                        </a:spcAft>
                      </a:pPr>
                      <a:r>
                        <a:rPr lang="en-US" sz="2000" dirty="0">
                          <a:effectLst/>
                        </a:rPr>
                        <a:t>Non-Systems</a:t>
                      </a:r>
                    </a:p>
                    <a:p>
                      <a:pPr>
                        <a:spcAft>
                          <a:spcPts val="0"/>
                        </a:spcAft>
                      </a:pPr>
                      <a:r>
                        <a:rPr lang="en-US" sz="2000" dirty="0">
                          <a:effectLst/>
                        </a:rPr>
                        <a:t>Operations Support</a:t>
                      </a:r>
                    </a:p>
                  </a:txBody>
                  <a:tcPr marL="68580" marR="68580" marT="0" marB="0">
                    <a:solidFill>
                      <a:srgbClr val="0A3F70"/>
                    </a:solidFill>
                  </a:tcPr>
                </a:tc>
                <a:tc>
                  <a:txBody>
                    <a:bodyPr/>
                    <a:lstStyle/>
                    <a:p>
                      <a:pPr>
                        <a:spcAft>
                          <a:spcPts val="0"/>
                        </a:spcAft>
                      </a:pPr>
                      <a:r>
                        <a:rPr lang="en-US" sz="2000" dirty="0">
                          <a:effectLst/>
                        </a:rPr>
                        <a:t>&gt;$5,000,000</a:t>
                      </a:r>
                    </a:p>
                  </a:txBody>
                  <a:tcPr marL="68580" marR="68580" marT="0" marB="0"/>
                </a:tc>
                <a:tc>
                  <a:txBody>
                    <a:bodyPr/>
                    <a:lstStyle/>
                    <a:p>
                      <a:pPr>
                        <a:spcAft>
                          <a:spcPts val="0"/>
                        </a:spcAft>
                      </a:pPr>
                      <a:r>
                        <a:rPr lang="en-US" sz="2000" dirty="0">
                          <a:effectLst/>
                        </a:rPr>
                        <a:t>One level above the AO</a:t>
                      </a:r>
                    </a:p>
                  </a:txBody>
                  <a:tcPr marL="68580" marR="68580" marT="0" marB="0"/>
                </a:tc>
                <a:extLst>
                  <a:ext uri="{0D108BD9-81ED-4DB2-BD59-A6C34878D82A}">
                    <a16:rowId xmlns:a16="http://schemas.microsoft.com/office/drawing/2014/main" val="3767711090"/>
                  </a:ext>
                </a:extLst>
              </a:tr>
              <a:tr h="366764">
                <a:tc>
                  <a:txBody>
                    <a:bodyPr/>
                    <a:lstStyle/>
                    <a:p>
                      <a:pPr>
                        <a:spcAft>
                          <a:spcPts val="0"/>
                        </a:spcAft>
                      </a:pPr>
                      <a:r>
                        <a:rPr lang="en-US" sz="2000" dirty="0">
                          <a:effectLst/>
                        </a:rPr>
                        <a:t>Services</a:t>
                      </a:r>
                    </a:p>
                  </a:txBody>
                  <a:tcPr marL="68580" marR="68580" marT="0" marB="0">
                    <a:solidFill>
                      <a:srgbClr val="0A3F70"/>
                    </a:solidFill>
                  </a:tcPr>
                </a:tc>
                <a:tc>
                  <a:txBody>
                    <a:bodyPr/>
                    <a:lstStyle/>
                    <a:p>
                      <a:pPr>
                        <a:spcAft>
                          <a:spcPts val="0"/>
                        </a:spcAft>
                      </a:pPr>
                      <a:r>
                        <a:rPr lang="en-US" sz="2000" dirty="0">
                          <a:effectLst/>
                        </a:rPr>
                        <a:t>&gt;$1,000,000</a:t>
                      </a:r>
                    </a:p>
                  </a:txBody>
                  <a:tcPr marL="68580" marR="68580" marT="0" marB="0"/>
                </a:tc>
                <a:tc>
                  <a:txBody>
                    <a:bodyPr/>
                    <a:lstStyle/>
                    <a:p>
                      <a:pPr>
                        <a:spcAft>
                          <a:spcPts val="0"/>
                        </a:spcAft>
                      </a:pPr>
                      <a:r>
                        <a:rPr lang="en-US" sz="2000" dirty="0">
                          <a:effectLst/>
                        </a:rPr>
                        <a:t>One level above the AO</a:t>
                      </a:r>
                    </a:p>
                  </a:txBody>
                  <a:tcPr marL="68580" marR="68580" marT="0" marB="0"/>
                </a:tc>
                <a:extLst>
                  <a:ext uri="{0D108BD9-81ED-4DB2-BD59-A6C34878D82A}">
                    <a16:rowId xmlns:a16="http://schemas.microsoft.com/office/drawing/2014/main" val="2620113127"/>
                  </a:ext>
                </a:extLst>
              </a:tr>
              <a:tr h="366764">
                <a:tc>
                  <a:txBody>
                    <a:bodyPr/>
                    <a:lstStyle/>
                    <a:p>
                      <a:pPr>
                        <a:spcAft>
                          <a:spcPts val="0"/>
                        </a:spcAft>
                      </a:pPr>
                      <a:r>
                        <a:rPr lang="en-US" sz="2000" dirty="0">
                          <a:effectLst/>
                        </a:rPr>
                        <a:t>Information Technology</a:t>
                      </a:r>
                    </a:p>
                  </a:txBody>
                  <a:tcPr marL="68580" marR="68580" marT="0" marB="0">
                    <a:solidFill>
                      <a:srgbClr val="0A3F70"/>
                    </a:solidFill>
                  </a:tcPr>
                </a:tc>
                <a:tc>
                  <a:txBody>
                    <a:bodyPr/>
                    <a:lstStyle/>
                    <a:p>
                      <a:pPr>
                        <a:spcAft>
                          <a:spcPts val="0"/>
                        </a:spcAft>
                      </a:pPr>
                      <a:r>
                        <a:rPr lang="en-US" sz="2000" dirty="0">
                          <a:effectLst/>
                        </a:rPr>
                        <a:t>&gt;$1,000,000</a:t>
                      </a:r>
                    </a:p>
                  </a:txBody>
                  <a:tcPr marL="68580" marR="68580" marT="0" marB="0"/>
                </a:tc>
                <a:tc>
                  <a:txBody>
                    <a:bodyPr/>
                    <a:lstStyle/>
                    <a:p>
                      <a:pPr>
                        <a:spcAft>
                          <a:spcPts val="0"/>
                        </a:spcAft>
                      </a:pPr>
                      <a:r>
                        <a:rPr lang="en-US" sz="2000" dirty="0">
                          <a:effectLst/>
                        </a:rPr>
                        <a:t>One level above the AO</a:t>
                      </a:r>
                    </a:p>
                  </a:txBody>
                  <a:tcPr marL="68580" marR="68580" marT="0" marB="0"/>
                </a:tc>
                <a:extLst>
                  <a:ext uri="{0D108BD9-81ED-4DB2-BD59-A6C34878D82A}">
                    <a16:rowId xmlns:a16="http://schemas.microsoft.com/office/drawing/2014/main" val="2432940850"/>
                  </a:ext>
                </a:extLst>
              </a:tr>
              <a:tr h="366764">
                <a:tc>
                  <a:txBody>
                    <a:bodyPr/>
                    <a:lstStyle/>
                    <a:p>
                      <a:pPr>
                        <a:spcAft>
                          <a:spcPts val="0"/>
                        </a:spcAft>
                      </a:pPr>
                      <a:r>
                        <a:rPr lang="en-US" sz="2000" dirty="0">
                          <a:effectLst/>
                        </a:rPr>
                        <a:t>Ship Repair and Overhaul</a:t>
                      </a:r>
                    </a:p>
                  </a:txBody>
                  <a:tcPr marL="68580" marR="68580" marT="0" marB="0">
                    <a:solidFill>
                      <a:srgbClr val="0A3F70"/>
                    </a:solidFill>
                  </a:tcPr>
                </a:tc>
                <a:tc>
                  <a:txBody>
                    <a:bodyPr/>
                    <a:lstStyle/>
                    <a:p>
                      <a:pPr>
                        <a:spcAft>
                          <a:spcPts val="0"/>
                        </a:spcAft>
                      </a:pPr>
                      <a:r>
                        <a:rPr lang="en-US" sz="2000" dirty="0">
                          <a:effectLst/>
                        </a:rPr>
                        <a:t>&gt;$500,000</a:t>
                      </a:r>
                    </a:p>
                  </a:txBody>
                  <a:tcPr marL="68580" marR="68580" marT="0" marB="0"/>
                </a:tc>
                <a:tc>
                  <a:txBody>
                    <a:bodyPr/>
                    <a:lstStyle/>
                    <a:p>
                      <a:pPr>
                        <a:spcAft>
                          <a:spcPts val="0"/>
                        </a:spcAft>
                      </a:pPr>
                      <a:r>
                        <a:rPr lang="en-US" sz="2000" dirty="0">
                          <a:effectLst/>
                        </a:rPr>
                        <a:t>One level above the AO</a:t>
                      </a:r>
                    </a:p>
                  </a:txBody>
                  <a:tcPr marL="68580" marR="68580" marT="0" marB="0"/>
                </a:tc>
                <a:extLst>
                  <a:ext uri="{0D108BD9-81ED-4DB2-BD59-A6C34878D82A}">
                    <a16:rowId xmlns:a16="http://schemas.microsoft.com/office/drawing/2014/main" val="442497466"/>
                  </a:ext>
                </a:extLst>
              </a:tr>
              <a:tr h="684629">
                <a:tc>
                  <a:txBody>
                    <a:bodyPr/>
                    <a:lstStyle/>
                    <a:p>
                      <a:pPr>
                        <a:spcAft>
                          <a:spcPts val="0"/>
                        </a:spcAft>
                      </a:pPr>
                      <a:r>
                        <a:rPr lang="en-US" sz="2000" dirty="0">
                          <a:effectLst/>
                        </a:rPr>
                        <a:t>Architect-Engineer</a:t>
                      </a:r>
                    </a:p>
                  </a:txBody>
                  <a:tcPr marL="68580" marR="68580" marT="0" marB="0">
                    <a:solidFill>
                      <a:srgbClr val="0A3F70"/>
                    </a:solidFill>
                  </a:tcPr>
                </a:tc>
                <a:tc>
                  <a:txBody>
                    <a:bodyPr/>
                    <a:lstStyle/>
                    <a:p>
                      <a:pPr>
                        <a:spcAft>
                          <a:spcPts val="0"/>
                        </a:spcAft>
                      </a:pPr>
                      <a:r>
                        <a:rPr lang="en-US" sz="2000" dirty="0">
                          <a:effectLst/>
                        </a:rPr>
                        <a:t>≥$35,000; All Terminations for Default</a:t>
                      </a:r>
                    </a:p>
                  </a:txBody>
                  <a:tcPr marL="68580" marR="68580" marT="0" marB="0"/>
                </a:tc>
                <a:tc>
                  <a:txBody>
                    <a:bodyPr/>
                    <a:lstStyle/>
                    <a:p>
                      <a:pPr>
                        <a:spcAft>
                          <a:spcPts val="0"/>
                        </a:spcAft>
                      </a:pPr>
                      <a:r>
                        <a:rPr lang="en-US" sz="2000" dirty="0">
                          <a:effectLst/>
                        </a:rPr>
                        <a:t>One level above the AO</a:t>
                      </a:r>
                    </a:p>
                  </a:txBody>
                  <a:tcPr marL="68580" marR="68580" marT="0" marB="0"/>
                </a:tc>
                <a:extLst>
                  <a:ext uri="{0D108BD9-81ED-4DB2-BD59-A6C34878D82A}">
                    <a16:rowId xmlns:a16="http://schemas.microsoft.com/office/drawing/2014/main" val="422417432"/>
                  </a:ext>
                </a:extLst>
              </a:tr>
              <a:tr h="684629">
                <a:tc>
                  <a:txBody>
                    <a:bodyPr/>
                    <a:lstStyle/>
                    <a:p>
                      <a:pPr>
                        <a:spcAft>
                          <a:spcPts val="0"/>
                        </a:spcAft>
                      </a:pPr>
                      <a:r>
                        <a:rPr lang="en-US" sz="2000" dirty="0">
                          <a:effectLst/>
                        </a:rPr>
                        <a:t>Construction</a:t>
                      </a:r>
                    </a:p>
                  </a:txBody>
                  <a:tcPr marL="68580" marR="68580" marT="0" marB="0">
                    <a:solidFill>
                      <a:srgbClr val="0A3F70"/>
                    </a:solidFill>
                  </a:tcPr>
                </a:tc>
                <a:tc>
                  <a:txBody>
                    <a:bodyPr/>
                    <a:lstStyle/>
                    <a:p>
                      <a:pPr>
                        <a:spcAft>
                          <a:spcPts val="0"/>
                        </a:spcAft>
                      </a:pPr>
                      <a:r>
                        <a:rPr lang="en-US" sz="2000" dirty="0">
                          <a:effectLst/>
                        </a:rPr>
                        <a:t>≥$700,000; All Terminations for Default</a:t>
                      </a:r>
                    </a:p>
                  </a:txBody>
                  <a:tcPr marL="68580" marR="68580" marT="0" marB="0"/>
                </a:tc>
                <a:tc>
                  <a:txBody>
                    <a:bodyPr/>
                    <a:lstStyle/>
                    <a:p>
                      <a:pPr>
                        <a:spcAft>
                          <a:spcPts val="0"/>
                        </a:spcAft>
                      </a:pPr>
                      <a:r>
                        <a:rPr lang="en-US" sz="2000" dirty="0">
                          <a:effectLst/>
                        </a:rPr>
                        <a:t>One level above the AO</a:t>
                      </a:r>
                    </a:p>
                  </a:txBody>
                  <a:tcPr marL="68580" marR="68580" marT="0" marB="0"/>
                </a:tc>
                <a:extLst>
                  <a:ext uri="{0D108BD9-81ED-4DB2-BD59-A6C34878D82A}">
                    <a16:rowId xmlns:a16="http://schemas.microsoft.com/office/drawing/2014/main" val="4014342031"/>
                  </a:ext>
                </a:extLst>
              </a:tr>
            </a:tbl>
          </a:graphicData>
        </a:graphic>
      </p:graphicFrame>
    </p:spTree>
    <p:extLst>
      <p:ext uri="{BB962C8B-B14F-4D97-AF65-F5344CB8AC3E}">
        <p14:creationId xmlns:p14="http://schemas.microsoft.com/office/powerpoint/2010/main" val="410330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E0C8-9AB8-47AC-A53C-052D71E49AE2}"/>
              </a:ext>
            </a:extLst>
          </p:cNvPr>
          <p:cNvSpPr>
            <a:spLocks noGrp="1"/>
          </p:cNvSpPr>
          <p:nvPr>
            <p:ph type="title"/>
          </p:nvPr>
        </p:nvSpPr>
        <p:spPr>
          <a:xfrm>
            <a:off x="838200" y="365125"/>
            <a:ext cx="10811256" cy="1325563"/>
          </a:xfrm>
        </p:spPr>
        <p:txBody>
          <a:bodyPr/>
          <a:lstStyle/>
          <a:p>
            <a:r>
              <a:rPr lang="en-US" b="1" dirty="0"/>
              <a:t>CPARS Applicability –</a:t>
            </a:r>
            <a:br>
              <a:rPr lang="en-US" b="1" dirty="0"/>
            </a:br>
            <a:r>
              <a:rPr lang="en-US" b="1" dirty="0"/>
              <a:t>not all contracts require a CPARS rating</a:t>
            </a:r>
          </a:p>
        </p:txBody>
      </p:sp>
      <p:sp>
        <p:nvSpPr>
          <p:cNvPr id="3" name="Content Placeholder 2">
            <a:extLst>
              <a:ext uri="{FF2B5EF4-FFF2-40B4-BE49-F238E27FC236}">
                <a16:creationId xmlns:a16="http://schemas.microsoft.com/office/drawing/2014/main" id="{F80040DC-D352-40A8-AB57-67B4FA55D361}"/>
              </a:ext>
            </a:extLst>
          </p:cNvPr>
          <p:cNvSpPr>
            <a:spLocks noGrp="1"/>
          </p:cNvSpPr>
          <p:nvPr>
            <p:ph idx="1"/>
          </p:nvPr>
        </p:nvSpPr>
        <p:spPr>
          <a:xfrm>
            <a:off x="7385304" y="2138362"/>
            <a:ext cx="4264152" cy="4351338"/>
          </a:xfrm>
        </p:spPr>
        <p:txBody>
          <a:bodyPr/>
          <a:lstStyle/>
          <a:p>
            <a:r>
              <a:rPr lang="en-US" dirty="0"/>
              <a:t>It is in the best interest of the vendor to know if their contract requires a CPAR evaluation</a:t>
            </a:r>
          </a:p>
          <a:p>
            <a:r>
              <a:rPr lang="en-US" dirty="0"/>
              <a:t>FAR Case 2018-004: Increased Micro-Purchase and Simplified Acquisition Thresholds </a:t>
            </a:r>
          </a:p>
        </p:txBody>
      </p:sp>
      <p:pic>
        <p:nvPicPr>
          <p:cNvPr id="4" name="Picture 3">
            <a:extLst>
              <a:ext uri="{FF2B5EF4-FFF2-40B4-BE49-F238E27FC236}">
                <a16:creationId xmlns:a16="http://schemas.microsoft.com/office/drawing/2014/main" id="{B59DEF03-3535-4C4F-9CAF-2B27DAE32093}"/>
              </a:ext>
            </a:extLst>
          </p:cNvPr>
          <p:cNvPicPr>
            <a:picLocks noChangeAspect="1"/>
          </p:cNvPicPr>
          <p:nvPr/>
        </p:nvPicPr>
        <p:blipFill>
          <a:blip r:embed="rId2"/>
          <a:stretch>
            <a:fillRect/>
          </a:stretch>
        </p:blipFill>
        <p:spPr>
          <a:xfrm>
            <a:off x="0" y="1941398"/>
            <a:ext cx="7059780" cy="4109060"/>
          </a:xfrm>
          <a:prstGeom prst="rect">
            <a:avLst/>
          </a:prstGeom>
        </p:spPr>
      </p:pic>
    </p:spTree>
    <p:extLst>
      <p:ext uri="{BB962C8B-B14F-4D97-AF65-F5344CB8AC3E}">
        <p14:creationId xmlns:p14="http://schemas.microsoft.com/office/powerpoint/2010/main" val="428955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7A3B-ACA9-4B3B-ADCB-7C891EA23C93}"/>
              </a:ext>
            </a:extLst>
          </p:cNvPr>
          <p:cNvSpPr>
            <a:spLocks noGrp="1"/>
          </p:cNvSpPr>
          <p:nvPr>
            <p:ph type="title"/>
          </p:nvPr>
        </p:nvSpPr>
        <p:spPr/>
        <p:txBody>
          <a:bodyPr>
            <a:normAutofit/>
          </a:bodyPr>
          <a:lstStyle/>
          <a:p>
            <a:pPr algn="ctr"/>
            <a:r>
              <a:rPr lang="en-US" i="1" dirty="0"/>
              <a:t>What do I have to do to get an “A”…or in this case EXCEPTIONAL! </a:t>
            </a:r>
          </a:p>
        </p:txBody>
      </p:sp>
      <p:sp>
        <p:nvSpPr>
          <p:cNvPr id="3" name="Content Placeholder 2">
            <a:extLst>
              <a:ext uri="{FF2B5EF4-FFF2-40B4-BE49-F238E27FC236}">
                <a16:creationId xmlns:a16="http://schemas.microsoft.com/office/drawing/2014/main" id="{ED09A538-9F2A-49ED-AA0F-A9F67DB9E424}"/>
              </a:ext>
            </a:extLst>
          </p:cNvPr>
          <p:cNvSpPr>
            <a:spLocks noGrp="1"/>
          </p:cNvSpPr>
          <p:nvPr>
            <p:ph idx="1"/>
          </p:nvPr>
        </p:nvSpPr>
        <p:spPr/>
        <p:txBody>
          <a:bodyPr/>
          <a:lstStyle/>
          <a:p>
            <a:r>
              <a:rPr lang="en-US" dirty="0"/>
              <a:t>Know what you have to do get EXCEPTIONAL before you begin work on the contract</a:t>
            </a:r>
          </a:p>
          <a:p>
            <a:r>
              <a:rPr lang="en-US" dirty="0"/>
              <a:t>Set deliberate goals to achieve the EXCEPTIONAL criteria</a:t>
            </a:r>
          </a:p>
          <a:p>
            <a:r>
              <a:rPr lang="en-US" dirty="0"/>
              <a:t>Track and report these successes to the reporting official</a:t>
            </a:r>
          </a:p>
          <a:p>
            <a:r>
              <a:rPr lang="en-US" dirty="0"/>
              <a:t>Provide the supporting verbiage to the reporting official BEFORE they complete the initial CPARS</a:t>
            </a:r>
          </a:p>
          <a:p>
            <a:r>
              <a:rPr lang="en-US" dirty="0"/>
              <a:t>ALWAYS provide a response to your CPARS evaluation, even if they gave you the best possible rating; it’s your opportunity to “speak” to your future customers; do not squander the opportunity</a:t>
            </a:r>
          </a:p>
          <a:p>
            <a:endParaRPr lang="en-US" dirty="0"/>
          </a:p>
        </p:txBody>
      </p:sp>
    </p:spTree>
    <p:extLst>
      <p:ext uri="{BB962C8B-B14F-4D97-AF65-F5344CB8AC3E}">
        <p14:creationId xmlns:p14="http://schemas.microsoft.com/office/powerpoint/2010/main" val="3042792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ers/Cindy/Dropbox/TargetGov/Tools/CPARS Evaluation Criteria.pdf">
            <a:extLst>
              <a:ext uri="{FF2B5EF4-FFF2-40B4-BE49-F238E27FC236}">
                <a16:creationId xmlns:a16="http://schemas.microsoft.com/office/drawing/2014/main" id="{F3BCFAB0-E483-4686-9523-66A83BF9B2D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65301" y="-55150"/>
            <a:ext cx="5322326" cy="6693694"/>
          </a:xfrm>
          <a:prstGeom prst="rect">
            <a:avLst/>
          </a:prstGeom>
          <a:noFill/>
        </p:spPr>
      </p:pic>
      <p:sp>
        <p:nvSpPr>
          <p:cNvPr id="3" name="Content Placeholder 2">
            <a:extLst>
              <a:ext uri="{FF2B5EF4-FFF2-40B4-BE49-F238E27FC236}">
                <a16:creationId xmlns:a16="http://schemas.microsoft.com/office/drawing/2014/main" id="{130AF5F2-9963-4D54-A387-E5CDC1D5FFA0}"/>
              </a:ext>
            </a:extLst>
          </p:cNvPr>
          <p:cNvSpPr txBox="1">
            <a:spLocks/>
          </p:cNvSpPr>
          <p:nvPr/>
        </p:nvSpPr>
        <p:spPr>
          <a:xfrm>
            <a:off x="240164" y="421431"/>
            <a:ext cx="5855836" cy="21047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b="1" dirty="0">
                <a:latin typeface="+mj-lt"/>
              </a:rPr>
              <a:t>CPARS Evaluation Ratings Definitions</a:t>
            </a:r>
          </a:p>
          <a:p>
            <a:pPr marL="0" indent="0">
              <a:buFont typeface="Arial" panose="020B0604020202020204" pitchFamily="34" charset="0"/>
              <a:buNone/>
            </a:pPr>
            <a:r>
              <a:rPr lang="en-US" sz="4400" b="1" dirty="0">
                <a:latin typeface="+mj-lt"/>
                <a:cs typeface="Calibri"/>
              </a:rPr>
              <a:t>(FAR 42.1503)</a:t>
            </a:r>
          </a:p>
        </p:txBody>
      </p:sp>
    </p:spTree>
    <p:extLst>
      <p:ext uri="{BB962C8B-B14F-4D97-AF65-F5344CB8AC3E}">
        <p14:creationId xmlns:p14="http://schemas.microsoft.com/office/powerpoint/2010/main" val="2400354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23BD6AF3-BE75-41D6-96FE-D8D7661BDE7E}"/>
              </a:ext>
            </a:extLst>
          </p:cNvPr>
          <p:cNvGraphicFramePr>
            <a:graphicFrameLocks/>
          </p:cNvGraphicFramePr>
          <p:nvPr>
            <p:extLst>
              <p:ext uri="{D42A27DB-BD31-4B8C-83A1-F6EECF244321}">
                <p14:modId xmlns:p14="http://schemas.microsoft.com/office/powerpoint/2010/main" val="1932886075"/>
              </p:ext>
            </p:extLst>
          </p:nvPr>
        </p:nvGraphicFramePr>
        <p:xfrm>
          <a:off x="263471" y="185980"/>
          <a:ext cx="11798021" cy="5800428"/>
        </p:xfrm>
        <a:graphic>
          <a:graphicData uri="http://schemas.openxmlformats.org/drawingml/2006/table">
            <a:tbl>
              <a:tblPr firstRow="1" bandRow="1">
                <a:tableStyleId>{073A0DAA-6AF3-43AB-8588-CEC1D06C72B9}</a:tableStyleId>
              </a:tblPr>
              <a:tblGrid>
                <a:gridCol w="1285547">
                  <a:extLst>
                    <a:ext uri="{9D8B030D-6E8A-4147-A177-3AD203B41FA5}">
                      <a16:colId xmlns:a16="http://schemas.microsoft.com/office/drawing/2014/main" val="2193785533"/>
                    </a:ext>
                  </a:extLst>
                </a:gridCol>
                <a:gridCol w="5099755">
                  <a:extLst>
                    <a:ext uri="{9D8B030D-6E8A-4147-A177-3AD203B41FA5}">
                      <a16:colId xmlns:a16="http://schemas.microsoft.com/office/drawing/2014/main" val="2244339385"/>
                    </a:ext>
                  </a:extLst>
                </a:gridCol>
                <a:gridCol w="5412719">
                  <a:extLst>
                    <a:ext uri="{9D8B030D-6E8A-4147-A177-3AD203B41FA5}">
                      <a16:colId xmlns:a16="http://schemas.microsoft.com/office/drawing/2014/main" val="3820900629"/>
                    </a:ext>
                  </a:extLst>
                </a:gridCol>
              </a:tblGrid>
              <a:tr h="628360">
                <a:tc gridSpan="3">
                  <a:txBody>
                    <a:bodyPr/>
                    <a:lstStyle/>
                    <a:p>
                      <a:r>
                        <a:rPr lang="en-US" sz="2800" dirty="0">
                          <a:effectLst/>
                        </a:rPr>
                        <a:t>CPARS Evaluation Ratings Definitions</a:t>
                      </a:r>
                    </a:p>
                  </a:txBody>
                  <a:tcPr marL="0" marR="0" marT="0" marB="0" anchor="ctr">
                    <a:solidFill>
                      <a:srgbClr val="0A3F7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7137520"/>
                  </a:ext>
                </a:extLst>
              </a:tr>
              <a:tr h="538594">
                <a:tc gridSpan="3">
                  <a:txBody>
                    <a:bodyPr/>
                    <a:lstStyle/>
                    <a:p>
                      <a:r>
                        <a:rPr lang="en-US" sz="2800" dirty="0">
                          <a:effectLst/>
                        </a:rPr>
                        <a:t>Reference:  FAR 42.1503, Table 42-1</a:t>
                      </a: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2654220"/>
                  </a:ext>
                </a:extLst>
              </a:tr>
              <a:tr h="538594">
                <a:tc>
                  <a:txBody>
                    <a:bodyPr/>
                    <a:lstStyle/>
                    <a:p>
                      <a:r>
                        <a:rPr lang="en-US" sz="2400" dirty="0">
                          <a:effectLst/>
                        </a:rPr>
                        <a:t>Rating</a:t>
                      </a:r>
                    </a:p>
                  </a:txBody>
                  <a:tcPr marL="0" marR="0" marT="0" marB="0" anchor="ctr"/>
                </a:tc>
                <a:tc>
                  <a:txBody>
                    <a:bodyPr/>
                    <a:lstStyle/>
                    <a:p>
                      <a:r>
                        <a:rPr lang="en-US" sz="2400" dirty="0">
                          <a:effectLst/>
                        </a:rPr>
                        <a:t>Definition</a:t>
                      </a:r>
                    </a:p>
                  </a:txBody>
                  <a:tcPr marL="0" marR="0" marT="0" marB="0" anchor="ctr"/>
                </a:tc>
                <a:tc>
                  <a:txBody>
                    <a:bodyPr/>
                    <a:lstStyle/>
                    <a:p>
                      <a:r>
                        <a:rPr lang="en-US" sz="2800" dirty="0"/>
                        <a:t>Note</a:t>
                      </a:r>
                    </a:p>
                  </a:txBody>
                  <a:tcPr marL="0" marR="0" marT="0" marB="0" anchor="ctr"/>
                </a:tc>
                <a:extLst>
                  <a:ext uri="{0D108BD9-81ED-4DB2-BD59-A6C34878D82A}">
                    <a16:rowId xmlns:a16="http://schemas.microsoft.com/office/drawing/2014/main" val="4188695956"/>
                  </a:ext>
                </a:extLst>
              </a:tr>
              <a:tr h="4094880">
                <a:tc>
                  <a:txBody>
                    <a:bodyPr/>
                    <a:lstStyle/>
                    <a:p>
                      <a:r>
                        <a:rPr lang="en-US" sz="2400" dirty="0">
                          <a:effectLst/>
                        </a:rPr>
                        <a:t>E</a:t>
                      </a:r>
                      <a:r>
                        <a:rPr lang="en-US" sz="2100" dirty="0">
                          <a:effectLst/>
                        </a:rPr>
                        <a:t>xceptional</a:t>
                      </a:r>
                    </a:p>
                  </a:txBody>
                  <a:tcPr marL="0" marR="0" marT="0" marB="0" anchor="ctr"/>
                </a:tc>
                <a:tc>
                  <a:txBody>
                    <a:bodyPr/>
                    <a:lstStyle/>
                    <a:p>
                      <a:r>
                        <a:rPr lang="en-US" sz="2400" dirty="0">
                          <a:effectLst/>
                        </a:rPr>
                        <a:t>Performance meets contractual requirements and exceeds many to the Government’s benefit. The contractual performance of the element or sub-element being evaluated was accomplished with few minor problems for which corrective actions taken by the contractor were highly effective.</a:t>
                      </a:r>
                    </a:p>
                  </a:txBody>
                  <a:tcPr marL="0" marR="0" marT="0" marB="0" anchor="ctr"/>
                </a:tc>
                <a:tc>
                  <a:txBody>
                    <a:bodyPr/>
                    <a:lstStyle/>
                    <a:p>
                      <a:r>
                        <a:rPr lang="en-US" sz="2800" dirty="0">
                          <a:effectLst/>
                        </a:rPr>
                        <a:t>To justify an Exceptional rating, identify multiple significant events and state how they were of benefit to the Government. A singular benefit, however, could be of such magnitude that it alone constitutes an Exceptional rating. Also, there should have been NO significant weaknesses identified.</a:t>
                      </a:r>
                    </a:p>
                  </a:txBody>
                  <a:tcPr marL="0" marR="0" marT="0" marB="0" anchor="ctr"/>
                </a:tc>
                <a:extLst>
                  <a:ext uri="{0D108BD9-81ED-4DB2-BD59-A6C34878D82A}">
                    <a16:rowId xmlns:a16="http://schemas.microsoft.com/office/drawing/2014/main" val="3704706136"/>
                  </a:ext>
                </a:extLst>
              </a:tr>
            </a:tbl>
          </a:graphicData>
        </a:graphic>
      </p:graphicFrame>
    </p:spTree>
    <p:extLst>
      <p:ext uri="{BB962C8B-B14F-4D97-AF65-F5344CB8AC3E}">
        <p14:creationId xmlns:p14="http://schemas.microsoft.com/office/powerpoint/2010/main" val="131255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BCD2-F6C1-4E20-82E8-FDD01AB75159}"/>
              </a:ext>
            </a:extLst>
          </p:cNvPr>
          <p:cNvSpPr>
            <a:spLocks noGrp="1"/>
          </p:cNvSpPr>
          <p:nvPr>
            <p:ph type="title"/>
          </p:nvPr>
        </p:nvSpPr>
        <p:spPr/>
        <p:txBody>
          <a:bodyPr/>
          <a:lstStyle/>
          <a:p>
            <a:r>
              <a:rPr lang="en-US" b="1" dirty="0"/>
              <a:t>CPARS and Open Ratings: </a:t>
            </a:r>
          </a:p>
        </p:txBody>
      </p:sp>
      <p:sp>
        <p:nvSpPr>
          <p:cNvPr id="3" name="Text Placeholder 2">
            <a:extLst>
              <a:ext uri="{FF2B5EF4-FFF2-40B4-BE49-F238E27FC236}">
                <a16:creationId xmlns:a16="http://schemas.microsoft.com/office/drawing/2014/main" id="{670DD8FB-134E-4A19-9DE9-23E1C8D6A380}"/>
              </a:ext>
            </a:extLst>
          </p:cNvPr>
          <p:cNvSpPr>
            <a:spLocks noGrp="1"/>
          </p:cNvSpPr>
          <p:nvPr>
            <p:ph type="body" idx="1"/>
          </p:nvPr>
        </p:nvSpPr>
        <p:spPr>
          <a:xfrm>
            <a:off x="1188720" y="4589463"/>
            <a:ext cx="10158730" cy="1500187"/>
          </a:xfrm>
        </p:spPr>
        <p:txBody>
          <a:bodyPr>
            <a:normAutofit/>
          </a:bodyPr>
          <a:lstStyle/>
          <a:p>
            <a:r>
              <a:rPr lang="en-US" sz="2800" dirty="0"/>
              <a:t>How Do They Impact Your Company’s Bid?</a:t>
            </a:r>
          </a:p>
        </p:txBody>
      </p:sp>
      <p:pic>
        <p:nvPicPr>
          <p:cNvPr id="6" name="Picture 5">
            <a:extLst>
              <a:ext uri="{FF2B5EF4-FFF2-40B4-BE49-F238E27FC236}">
                <a16:creationId xmlns:a16="http://schemas.microsoft.com/office/drawing/2014/main" id="{22019971-C55B-4D0F-866C-E8FD4402B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661" y="437323"/>
            <a:ext cx="3530960" cy="662054"/>
          </a:xfrm>
          <a:prstGeom prst="rect">
            <a:avLst/>
          </a:prstGeom>
        </p:spPr>
      </p:pic>
    </p:spTree>
    <p:extLst>
      <p:ext uri="{BB962C8B-B14F-4D97-AF65-F5344CB8AC3E}">
        <p14:creationId xmlns:p14="http://schemas.microsoft.com/office/powerpoint/2010/main" val="2186663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1E584ADD-F3B9-49B9-8313-233B0C7B0636}"/>
              </a:ext>
            </a:extLst>
          </p:cNvPr>
          <p:cNvGraphicFramePr>
            <a:graphicFrameLocks/>
          </p:cNvGraphicFramePr>
          <p:nvPr>
            <p:extLst>
              <p:ext uri="{D42A27DB-BD31-4B8C-83A1-F6EECF244321}">
                <p14:modId xmlns:p14="http://schemas.microsoft.com/office/powerpoint/2010/main" val="1783926412"/>
              </p:ext>
            </p:extLst>
          </p:nvPr>
        </p:nvGraphicFramePr>
        <p:xfrm>
          <a:off x="310896" y="420624"/>
          <a:ext cx="11513532" cy="5489116"/>
        </p:xfrm>
        <a:graphic>
          <a:graphicData uri="http://schemas.openxmlformats.org/drawingml/2006/table">
            <a:tbl>
              <a:tblPr firstRow="1" bandRow="1">
                <a:tableStyleId>{073A0DAA-6AF3-43AB-8588-CEC1D06C72B9}</a:tableStyleId>
              </a:tblPr>
              <a:tblGrid>
                <a:gridCol w="1271094">
                  <a:extLst>
                    <a:ext uri="{9D8B030D-6E8A-4147-A177-3AD203B41FA5}">
                      <a16:colId xmlns:a16="http://schemas.microsoft.com/office/drawing/2014/main" val="2307770765"/>
                    </a:ext>
                  </a:extLst>
                </a:gridCol>
                <a:gridCol w="5121219">
                  <a:extLst>
                    <a:ext uri="{9D8B030D-6E8A-4147-A177-3AD203B41FA5}">
                      <a16:colId xmlns:a16="http://schemas.microsoft.com/office/drawing/2014/main" val="1516585183"/>
                    </a:ext>
                  </a:extLst>
                </a:gridCol>
                <a:gridCol w="5121219">
                  <a:extLst>
                    <a:ext uri="{9D8B030D-6E8A-4147-A177-3AD203B41FA5}">
                      <a16:colId xmlns:a16="http://schemas.microsoft.com/office/drawing/2014/main" val="3888968000"/>
                    </a:ext>
                  </a:extLst>
                </a:gridCol>
              </a:tblGrid>
              <a:tr h="604500">
                <a:tc gridSpan="3">
                  <a:txBody>
                    <a:bodyPr/>
                    <a:lstStyle/>
                    <a:p>
                      <a:r>
                        <a:rPr lang="en-US" sz="2800" dirty="0">
                          <a:effectLst/>
                        </a:rPr>
                        <a:t>CPARS Evaluation Ratings Definitions</a:t>
                      </a:r>
                    </a:p>
                  </a:txBody>
                  <a:tcPr marL="0" marR="0" marT="0" marB="0" anchor="ctr">
                    <a:solidFill>
                      <a:srgbClr val="0A3F7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220872"/>
                  </a:ext>
                </a:extLst>
              </a:tr>
              <a:tr h="522068">
                <a:tc gridSpan="3">
                  <a:txBody>
                    <a:bodyPr/>
                    <a:lstStyle/>
                    <a:p>
                      <a:r>
                        <a:rPr lang="en-US" sz="2800" dirty="0">
                          <a:effectLst/>
                        </a:rPr>
                        <a:t>Reference:  FAR 42.1503, Table 42-1</a:t>
                      </a: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3827204"/>
                  </a:ext>
                </a:extLst>
              </a:tr>
              <a:tr h="522068">
                <a:tc>
                  <a:txBody>
                    <a:bodyPr/>
                    <a:lstStyle/>
                    <a:p>
                      <a:r>
                        <a:rPr lang="en-US" sz="2800" dirty="0">
                          <a:effectLst/>
                        </a:rPr>
                        <a:t>Rating</a:t>
                      </a:r>
                    </a:p>
                  </a:txBody>
                  <a:tcPr marL="0" marR="0" marT="0" marB="0" anchor="ctr"/>
                </a:tc>
                <a:tc>
                  <a:txBody>
                    <a:bodyPr/>
                    <a:lstStyle/>
                    <a:p>
                      <a:r>
                        <a:rPr lang="en-US" sz="2800" dirty="0">
                          <a:effectLst/>
                        </a:rPr>
                        <a:t>Definition</a:t>
                      </a:r>
                    </a:p>
                  </a:txBody>
                  <a:tcPr marL="0" marR="0" marT="0" marB="0" anchor="ctr"/>
                </a:tc>
                <a:tc>
                  <a:txBody>
                    <a:bodyPr/>
                    <a:lstStyle/>
                    <a:p>
                      <a:r>
                        <a:rPr lang="en-US" sz="2800" dirty="0"/>
                        <a:t>Note</a:t>
                      </a:r>
                    </a:p>
                  </a:txBody>
                  <a:tcPr marL="0" marR="0" marT="0" marB="0" anchor="ctr"/>
                </a:tc>
                <a:extLst>
                  <a:ext uri="{0D108BD9-81ED-4DB2-BD59-A6C34878D82A}">
                    <a16:rowId xmlns:a16="http://schemas.microsoft.com/office/drawing/2014/main" val="1992035944"/>
                  </a:ext>
                </a:extLst>
              </a:tr>
              <a:tr h="3654484">
                <a:tc>
                  <a:txBody>
                    <a:bodyPr/>
                    <a:lstStyle/>
                    <a:p>
                      <a:r>
                        <a:rPr lang="en-US" sz="2800" dirty="0">
                          <a:effectLst/>
                        </a:rPr>
                        <a:t>Very Good</a:t>
                      </a:r>
                    </a:p>
                  </a:txBody>
                  <a:tcPr marL="0" marR="0" marT="0" marB="0" anchor="ctr"/>
                </a:tc>
                <a:tc>
                  <a:txBody>
                    <a:bodyPr/>
                    <a:lstStyle/>
                    <a:p>
                      <a:r>
                        <a:rPr lang="en-US" sz="2800" dirty="0">
                          <a:effectLst/>
                        </a:rPr>
                        <a:t>Performance meets contractual requirements and exceeds some to the Government’s benefit. The contractual performance of the element or sub-element being evaluated was accomplished with some minor problems for which corrective actions taken by the</a:t>
                      </a:r>
                      <a:br>
                        <a:rPr lang="en-US" sz="2800" dirty="0">
                          <a:effectLst/>
                        </a:rPr>
                      </a:br>
                      <a:r>
                        <a:rPr lang="en-US" sz="2800" dirty="0">
                          <a:effectLst/>
                        </a:rPr>
                        <a:t>contractor was effective.</a:t>
                      </a:r>
                    </a:p>
                  </a:txBody>
                  <a:tcPr marL="0" marR="0" marT="0" marB="0" anchor="ctr"/>
                </a:tc>
                <a:tc>
                  <a:txBody>
                    <a:bodyPr/>
                    <a:lstStyle/>
                    <a:p>
                      <a:r>
                        <a:rPr lang="en-US" sz="2800" dirty="0">
                          <a:effectLst/>
                        </a:rPr>
                        <a:t>To justify a Very Good rating, identify a significant event and state how it was a benefit to the Government. There should have been no significant weaknesses identified.</a:t>
                      </a:r>
                    </a:p>
                  </a:txBody>
                  <a:tcPr marL="0" marR="0" marT="0" marB="0" anchor="ctr"/>
                </a:tc>
                <a:extLst>
                  <a:ext uri="{0D108BD9-81ED-4DB2-BD59-A6C34878D82A}">
                    <a16:rowId xmlns:a16="http://schemas.microsoft.com/office/drawing/2014/main" val="4149359868"/>
                  </a:ext>
                </a:extLst>
              </a:tr>
            </a:tbl>
          </a:graphicData>
        </a:graphic>
      </p:graphicFrame>
    </p:spTree>
    <p:extLst>
      <p:ext uri="{BB962C8B-B14F-4D97-AF65-F5344CB8AC3E}">
        <p14:creationId xmlns:p14="http://schemas.microsoft.com/office/powerpoint/2010/main" val="1727077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2">
            <a:extLst>
              <a:ext uri="{FF2B5EF4-FFF2-40B4-BE49-F238E27FC236}">
                <a16:creationId xmlns:a16="http://schemas.microsoft.com/office/drawing/2014/main" id="{D245714E-4047-42C0-B8FC-408764186BBA}"/>
              </a:ext>
            </a:extLst>
          </p:cNvPr>
          <p:cNvGraphicFramePr>
            <a:graphicFrameLocks/>
          </p:cNvGraphicFramePr>
          <p:nvPr>
            <p:extLst>
              <p:ext uri="{D42A27DB-BD31-4B8C-83A1-F6EECF244321}">
                <p14:modId xmlns:p14="http://schemas.microsoft.com/office/powerpoint/2010/main" val="2382904745"/>
              </p:ext>
            </p:extLst>
          </p:nvPr>
        </p:nvGraphicFramePr>
        <p:xfrm>
          <a:off x="302113" y="237744"/>
          <a:ext cx="11587773" cy="5745313"/>
        </p:xfrm>
        <a:graphic>
          <a:graphicData uri="http://schemas.openxmlformats.org/drawingml/2006/table">
            <a:tbl>
              <a:tblPr firstRow="1" bandRow="1">
                <a:tableStyleId>{073A0DAA-6AF3-43AB-8588-CEC1D06C72B9}</a:tableStyleId>
              </a:tblPr>
              <a:tblGrid>
                <a:gridCol w="1619677">
                  <a:extLst>
                    <a:ext uri="{9D8B030D-6E8A-4147-A177-3AD203B41FA5}">
                      <a16:colId xmlns:a16="http://schemas.microsoft.com/office/drawing/2014/main" val="3276895765"/>
                    </a:ext>
                  </a:extLst>
                </a:gridCol>
                <a:gridCol w="4813854">
                  <a:extLst>
                    <a:ext uri="{9D8B030D-6E8A-4147-A177-3AD203B41FA5}">
                      <a16:colId xmlns:a16="http://schemas.microsoft.com/office/drawing/2014/main" val="124032519"/>
                    </a:ext>
                  </a:extLst>
                </a:gridCol>
                <a:gridCol w="5154242">
                  <a:extLst>
                    <a:ext uri="{9D8B030D-6E8A-4147-A177-3AD203B41FA5}">
                      <a16:colId xmlns:a16="http://schemas.microsoft.com/office/drawing/2014/main" val="714060176"/>
                    </a:ext>
                  </a:extLst>
                </a:gridCol>
              </a:tblGrid>
              <a:tr h="486183">
                <a:tc gridSpan="3">
                  <a:txBody>
                    <a:bodyPr/>
                    <a:lstStyle/>
                    <a:p>
                      <a:r>
                        <a:rPr lang="en-US" sz="2800" dirty="0">
                          <a:effectLst/>
                        </a:rPr>
                        <a:t>CPARS Evaluation Ratings Definitions</a:t>
                      </a:r>
                    </a:p>
                  </a:txBody>
                  <a:tcPr marL="0" marR="0" marT="0" marB="0" anchor="ctr">
                    <a:solidFill>
                      <a:srgbClr val="0A3F7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4344163"/>
                  </a:ext>
                </a:extLst>
              </a:tr>
              <a:tr h="435005">
                <a:tc gridSpan="3">
                  <a:txBody>
                    <a:bodyPr/>
                    <a:lstStyle/>
                    <a:p>
                      <a:r>
                        <a:rPr lang="en-US" sz="2800" dirty="0">
                          <a:effectLst/>
                        </a:rPr>
                        <a:t>Reference:  FAR 42.1503, Table 42-1</a:t>
                      </a: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5094141"/>
                  </a:ext>
                </a:extLst>
              </a:tr>
              <a:tr h="435005">
                <a:tc>
                  <a:txBody>
                    <a:bodyPr/>
                    <a:lstStyle/>
                    <a:p>
                      <a:r>
                        <a:rPr lang="en-US" sz="2800" dirty="0">
                          <a:effectLst/>
                        </a:rPr>
                        <a:t>Rating</a:t>
                      </a:r>
                    </a:p>
                  </a:txBody>
                  <a:tcPr marL="0" marR="0" marT="0" marB="0" anchor="ctr"/>
                </a:tc>
                <a:tc>
                  <a:txBody>
                    <a:bodyPr/>
                    <a:lstStyle/>
                    <a:p>
                      <a:r>
                        <a:rPr lang="en-US" sz="2800" dirty="0">
                          <a:effectLst/>
                        </a:rPr>
                        <a:t>Definition</a:t>
                      </a:r>
                    </a:p>
                  </a:txBody>
                  <a:tcPr marL="0" marR="0" marT="0" marB="0" anchor="ctr"/>
                </a:tc>
                <a:tc>
                  <a:txBody>
                    <a:bodyPr/>
                    <a:lstStyle/>
                    <a:p>
                      <a:r>
                        <a:rPr lang="en-US" sz="2800" dirty="0"/>
                        <a:t>Note</a:t>
                      </a:r>
                    </a:p>
                  </a:txBody>
                  <a:tcPr marL="0" marR="0" marT="0" marB="0" anchor="ctr"/>
                </a:tc>
                <a:extLst>
                  <a:ext uri="{0D108BD9-81ED-4DB2-BD59-A6C34878D82A}">
                    <a16:rowId xmlns:a16="http://schemas.microsoft.com/office/drawing/2014/main" val="1156051958"/>
                  </a:ext>
                </a:extLst>
              </a:tr>
              <a:tr h="4209309">
                <a:tc>
                  <a:txBody>
                    <a:bodyPr/>
                    <a:lstStyle/>
                    <a:p>
                      <a:r>
                        <a:rPr lang="en-US" sz="2400" dirty="0">
                          <a:effectLst/>
                        </a:rPr>
                        <a:t>Satisfactory</a:t>
                      </a:r>
                    </a:p>
                  </a:txBody>
                  <a:tcPr marL="0" marR="0" marT="0" marB="0" anchor="ctr"/>
                </a:tc>
                <a:tc>
                  <a:txBody>
                    <a:bodyPr/>
                    <a:lstStyle/>
                    <a:p>
                      <a:r>
                        <a:rPr lang="en-US" sz="2400" dirty="0">
                          <a:effectLst/>
                        </a:rPr>
                        <a:t>Performance meets contractual requirements. The contractual performance of the element or sub-element contains some minor problems for which corrective actions taken by the contractor appear or were satisfactory.</a:t>
                      </a:r>
                    </a:p>
                  </a:txBody>
                  <a:tcPr marL="0" marR="0" marT="0" marB="0" anchor="ctr"/>
                </a:tc>
                <a:tc>
                  <a:txBody>
                    <a:bodyPr/>
                    <a:lstStyle/>
                    <a:p>
                      <a:r>
                        <a:rPr lang="en-US" sz="2400" dirty="0">
                          <a:effectLst/>
                        </a:rPr>
                        <a:t>To justify a Satisfactory rating, there should have been only minor problems, or major problems the contractor recovered from without impact to the contract/order. There should have been NO significant weaknesses identified. A fundamental principle of assigning ratings is that contractors will not be evaluated with a rating lower than Satisfactory solely for not performing beyond the requirements of the contract/order.</a:t>
                      </a:r>
                    </a:p>
                  </a:txBody>
                  <a:tcPr marL="0" marR="0" marT="0" marB="0" anchor="ctr"/>
                </a:tc>
                <a:extLst>
                  <a:ext uri="{0D108BD9-81ED-4DB2-BD59-A6C34878D82A}">
                    <a16:rowId xmlns:a16="http://schemas.microsoft.com/office/drawing/2014/main" val="425236192"/>
                  </a:ext>
                </a:extLst>
              </a:tr>
            </a:tbl>
          </a:graphicData>
        </a:graphic>
      </p:graphicFrame>
    </p:spTree>
    <p:extLst>
      <p:ext uri="{BB962C8B-B14F-4D97-AF65-F5344CB8AC3E}">
        <p14:creationId xmlns:p14="http://schemas.microsoft.com/office/powerpoint/2010/main" val="1069527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29DAC695-668C-4B4E-B149-584D34D86854}"/>
              </a:ext>
            </a:extLst>
          </p:cNvPr>
          <p:cNvGraphicFramePr>
            <a:graphicFrameLocks/>
          </p:cNvGraphicFramePr>
          <p:nvPr>
            <p:extLst>
              <p:ext uri="{D42A27DB-BD31-4B8C-83A1-F6EECF244321}">
                <p14:modId xmlns:p14="http://schemas.microsoft.com/office/powerpoint/2010/main" val="3199862595"/>
              </p:ext>
            </p:extLst>
          </p:nvPr>
        </p:nvGraphicFramePr>
        <p:xfrm>
          <a:off x="287547" y="63030"/>
          <a:ext cx="11691899" cy="5848866"/>
        </p:xfrm>
        <a:graphic>
          <a:graphicData uri="http://schemas.openxmlformats.org/drawingml/2006/table">
            <a:tbl>
              <a:tblPr firstRow="1" bandRow="1">
                <a:tableStyleId>{073A0DAA-6AF3-43AB-8588-CEC1D06C72B9}</a:tableStyleId>
              </a:tblPr>
              <a:tblGrid>
                <a:gridCol w="1290785">
                  <a:extLst>
                    <a:ext uri="{9D8B030D-6E8A-4147-A177-3AD203B41FA5}">
                      <a16:colId xmlns:a16="http://schemas.microsoft.com/office/drawing/2014/main" val="3664036702"/>
                    </a:ext>
                  </a:extLst>
                </a:gridCol>
                <a:gridCol w="5200557">
                  <a:extLst>
                    <a:ext uri="{9D8B030D-6E8A-4147-A177-3AD203B41FA5}">
                      <a16:colId xmlns:a16="http://schemas.microsoft.com/office/drawing/2014/main" val="1187923203"/>
                    </a:ext>
                  </a:extLst>
                </a:gridCol>
                <a:gridCol w="5200557">
                  <a:extLst>
                    <a:ext uri="{9D8B030D-6E8A-4147-A177-3AD203B41FA5}">
                      <a16:colId xmlns:a16="http://schemas.microsoft.com/office/drawing/2014/main" val="1727632605"/>
                    </a:ext>
                  </a:extLst>
                </a:gridCol>
              </a:tblGrid>
              <a:tr h="552254">
                <a:tc gridSpan="3">
                  <a:txBody>
                    <a:bodyPr/>
                    <a:lstStyle/>
                    <a:p>
                      <a:r>
                        <a:rPr lang="en-US" sz="2800" dirty="0">
                          <a:effectLst/>
                        </a:rPr>
                        <a:t>CPARS Evaluation Ratings Definitions</a:t>
                      </a:r>
                    </a:p>
                  </a:txBody>
                  <a:tcPr marL="0" marR="0" marT="0" marB="0" anchor="ctr">
                    <a:solidFill>
                      <a:srgbClr val="0A3F7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8176798"/>
                  </a:ext>
                </a:extLst>
              </a:tr>
              <a:tr h="476946">
                <a:tc gridSpan="3">
                  <a:txBody>
                    <a:bodyPr/>
                    <a:lstStyle/>
                    <a:p>
                      <a:r>
                        <a:rPr lang="en-US" sz="2800" dirty="0">
                          <a:effectLst/>
                        </a:rPr>
                        <a:t>Reference:  FAR 42.1503, Table 42-1</a:t>
                      </a: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1522672"/>
                  </a:ext>
                </a:extLst>
              </a:tr>
              <a:tr h="476946">
                <a:tc>
                  <a:txBody>
                    <a:bodyPr/>
                    <a:lstStyle/>
                    <a:p>
                      <a:r>
                        <a:rPr lang="en-US" sz="2800" dirty="0">
                          <a:effectLst/>
                        </a:rPr>
                        <a:t>Rating</a:t>
                      </a:r>
                    </a:p>
                  </a:txBody>
                  <a:tcPr marL="0" marR="0" marT="0" marB="0" anchor="ctr"/>
                </a:tc>
                <a:tc>
                  <a:txBody>
                    <a:bodyPr/>
                    <a:lstStyle/>
                    <a:p>
                      <a:r>
                        <a:rPr lang="en-US" sz="2800" dirty="0">
                          <a:effectLst/>
                        </a:rPr>
                        <a:t>Definition</a:t>
                      </a:r>
                    </a:p>
                  </a:txBody>
                  <a:tcPr marL="0" marR="0" marT="0" marB="0" anchor="ctr"/>
                </a:tc>
                <a:tc>
                  <a:txBody>
                    <a:bodyPr/>
                    <a:lstStyle/>
                    <a:p>
                      <a:r>
                        <a:rPr lang="en-US" sz="2800" dirty="0"/>
                        <a:t>Note</a:t>
                      </a:r>
                    </a:p>
                  </a:txBody>
                  <a:tcPr marL="0" marR="0" marT="0" marB="0" anchor="ctr"/>
                </a:tc>
                <a:extLst>
                  <a:ext uri="{0D108BD9-81ED-4DB2-BD59-A6C34878D82A}">
                    <a16:rowId xmlns:a16="http://schemas.microsoft.com/office/drawing/2014/main" val="2475576889"/>
                  </a:ext>
                </a:extLst>
              </a:tr>
              <a:tr h="4342720">
                <a:tc>
                  <a:txBody>
                    <a:bodyPr/>
                    <a:lstStyle/>
                    <a:p>
                      <a:r>
                        <a:rPr lang="en-US" sz="2400" dirty="0">
                          <a:effectLst/>
                        </a:rPr>
                        <a:t>Marginal</a:t>
                      </a:r>
                    </a:p>
                  </a:txBody>
                  <a:tcPr marL="0" marR="0" marT="0" marB="0" anchor="ctr"/>
                </a:tc>
                <a:tc>
                  <a:txBody>
                    <a:bodyPr/>
                    <a:lstStyle/>
                    <a:p>
                      <a:r>
                        <a:rPr lang="en-US" sz="2400" dirty="0">
                          <a:effectLst/>
                        </a:rPr>
                        <a:t>Performance does not meet some contractual requirements. The contractual performance of the element or sub-element being evaluated reflects a serious problem for which the contractor has not yet identified corrective actions. The contractor’s proposed actions appear only marginally effective or were not fully implemented.</a:t>
                      </a:r>
                    </a:p>
                  </a:txBody>
                  <a:tcPr marL="0" marR="0" marT="0" marB="0" anchor="ctr"/>
                </a:tc>
                <a:tc>
                  <a:txBody>
                    <a:bodyPr/>
                    <a:lstStyle/>
                    <a:p>
                      <a:r>
                        <a:rPr lang="en-US" sz="2400" dirty="0">
                          <a:effectLst/>
                        </a:rPr>
                        <a:t>To justify Marginal performance, identify a significant event in each category that the contractor had trouble overcoming and state how it impacted the Government. A Marginal rating should be supported by referencing the management tool that notified the contractor of the contractual deficiency (e.g., management, quality, safety, or environmental deficiency report or letter).</a:t>
                      </a:r>
                    </a:p>
                  </a:txBody>
                  <a:tcPr marL="0" marR="0" marT="0" marB="0" anchor="ctr"/>
                </a:tc>
                <a:extLst>
                  <a:ext uri="{0D108BD9-81ED-4DB2-BD59-A6C34878D82A}">
                    <a16:rowId xmlns:a16="http://schemas.microsoft.com/office/drawing/2014/main" val="4052503570"/>
                  </a:ext>
                </a:extLst>
              </a:tr>
            </a:tbl>
          </a:graphicData>
        </a:graphic>
      </p:graphicFrame>
    </p:spTree>
    <p:extLst>
      <p:ext uri="{BB962C8B-B14F-4D97-AF65-F5344CB8AC3E}">
        <p14:creationId xmlns:p14="http://schemas.microsoft.com/office/powerpoint/2010/main" val="1432163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99535D0F-A876-47D7-BDD2-0C9632365646}"/>
              </a:ext>
            </a:extLst>
          </p:cNvPr>
          <p:cNvGraphicFramePr>
            <a:graphicFrameLocks/>
          </p:cNvGraphicFramePr>
          <p:nvPr>
            <p:extLst>
              <p:ext uri="{D42A27DB-BD31-4B8C-83A1-F6EECF244321}">
                <p14:modId xmlns:p14="http://schemas.microsoft.com/office/powerpoint/2010/main" val="3802363882"/>
              </p:ext>
            </p:extLst>
          </p:nvPr>
        </p:nvGraphicFramePr>
        <p:xfrm>
          <a:off x="359433" y="24959"/>
          <a:ext cx="11608388" cy="5910638"/>
        </p:xfrm>
        <a:graphic>
          <a:graphicData uri="http://schemas.openxmlformats.org/drawingml/2006/table">
            <a:tbl>
              <a:tblPr firstRow="1" bandRow="1">
                <a:tableStyleId>{073A0DAA-6AF3-43AB-8588-CEC1D06C72B9}</a:tableStyleId>
              </a:tblPr>
              <a:tblGrid>
                <a:gridCol w="1709351">
                  <a:extLst>
                    <a:ext uri="{9D8B030D-6E8A-4147-A177-3AD203B41FA5}">
                      <a16:colId xmlns:a16="http://schemas.microsoft.com/office/drawing/2014/main" val="515195854"/>
                    </a:ext>
                  </a:extLst>
                </a:gridCol>
                <a:gridCol w="4735625">
                  <a:extLst>
                    <a:ext uri="{9D8B030D-6E8A-4147-A177-3AD203B41FA5}">
                      <a16:colId xmlns:a16="http://schemas.microsoft.com/office/drawing/2014/main" val="968027094"/>
                    </a:ext>
                  </a:extLst>
                </a:gridCol>
                <a:gridCol w="5163412">
                  <a:extLst>
                    <a:ext uri="{9D8B030D-6E8A-4147-A177-3AD203B41FA5}">
                      <a16:colId xmlns:a16="http://schemas.microsoft.com/office/drawing/2014/main" val="1514898835"/>
                    </a:ext>
                  </a:extLst>
                </a:gridCol>
              </a:tblGrid>
              <a:tr h="365805">
                <a:tc gridSpan="3">
                  <a:txBody>
                    <a:bodyPr/>
                    <a:lstStyle/>
                    <a:p>
                      <a:r>
                        <a:rPr lang="en-US" sz="2000" dirty="0">
                          <a:effectLst/>
                        </a:rPr>
                        <a:t>CPARS Evaluation Ratings Definitions</a:t>
                      </a:r>
                    </a:p>
                  </a:txBody>
                  <a:tcPr marL="0" marR="0" marT="0" marB="0" anchor="ctr">
                    <a:solidFill>
                      <a:srgbClr val="0A3F7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766106"/>
                  </a:ext>
                </a:extLst>
              </a:tr>
              <a:tr h="327299">
                <a:tc gridSpan="3">
                  <a:txBody>
                    <a:bodyPr/>
                    <a:lstStyle/>
                    <a:p>
                      <a:r>
                        <a:rPr lang="en-US" sz="2000" dirty="0">
                          <a:effectLst/>
                        </a:rPr>
                        <a:t>Reference:  FAR 42.1503, Table 42-1</a:t>
                      </a: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5381149"/>
                  </a:ext>
                </a:extLst>
              </a:tr>
              <a:tr h="327299">
                <a:tc>
                  <a:txBody>
                    <a:bodyPr/>
                    <a:lstStyle/>
                    <a:p>
                      <a:r>
                        <a:rPr lang="en-US" sz="2000" dirty="0">
                          <a:effectLst/>
                        </a:rPr>
                        <a:t>Rating</a:t>
                      </a:r>
                    </a:p>
                  </a:txBody>
                  <a:tcPr marL="0" marR="0" marT="0" marB="0" anchor="ctr"/>
                </a:tc>
                <a:tc>
                  <a:txBody>
                    <a:bodyPr/>
                    <a:lstStyle/>
                    <a:p>
                      <a:r>
                        <a:rPr lang="en-US" sz="2000" dirty="0">
                          <a:effectLst/>
                        </a:rPr>
                        <a:t>Definition</a:t>
                      </a:r>
                    </a:p>
                  </a:txBody>
                  <a:tcPr marL="0" marR="0" marT="0" marB="0" anchor="ctr"/>
                </a:tc>
                <a:tc>
                  <a:txBody>
                    <a:bodyPr/>
                    <a:lstStyle/>
                    <a:p>
                      <a:r>
                        <a:rPr lang="en-US" sz="2000" dirty="0"/>
                        <a:t>Note</a:t>
                      </a:r>
                    </a:p>
                  </a:txBody>
                  <a:tcPr marL="0" marR="0" marT="0" marB="0" anchor="ctr"/>
                </a:tc>
                <a:extLst>
                  <a:ext uri="{0D108BD9-81ED-4DB2-BD59-A6C34878D82A}">
                    <a16:rowId xmlns:a16="http://schemas.microsoft.com/office/drawing/2014/main" val="3755523343"/>
                  </a:ext>
                </a:extLst>
              </a:tr>
              <a:tr h="3889083">
                <a:tc>
                  <a:txBody>
                    <a:bodyPr/>
                    <a:lstStyle/>
                    <a:p>
                      <a:r>
                        <a:rPr lang="en-US" sz="2000" dirty="0">
                          <a:effectLst/>
                        </a:rPr>
                        <a:t>Unsatisfactory</a:t>
                      </a:r>
                    </a:p>
                  </a:txBody>
                  <a:tcPr marL="0" marR="0" marT="0" marB="0" anchor="ctr"/>
                </a:tc>
                <a:tc>
                  <a:txBody>
                    <a:bodyPr/>
                    <a:lstStyle/>
                    <a:p>
                      <a:r>
                        <a:rPr lang="en-US" sz="2000" dirty="0">
                          <a:effectLst/>
                        </a:rPr>
                        <a:t>Performance does not meet most contractual requirements and recovery is not likely in a timely manner. The contractual performance of the element or sub-element contains a serious problem(s) for which the contractor’s corrective actions appear or were ineffective.</a:t>
                      </a:r>
                    </a:p>
                  </a:txBody>
                  <a:tcPr marL="0" marR="0" marT="0" marB="0" anchor="ctr"/>
                </a:tc>
                <a:tc>
                  <a:txBody>
                    <a:bodyPr/>
                    <a:lstStyle/>
                    <a:p>
                      <a:r>
                        <a:rPr lang="en-US" sz="2000" dirty="0">
                          <a:effectLst/>
                        </a:rPr>
                        <a:t>To justify an Unsatisfactory rating, identify multiple significant events in each category that the contractor had trouble overcoming and state how it impacted the Government. A singular problem, however, could be of such serious magnitude that it alone constitutes an unsatisfactory rating. An Unsatisfactory rating should be supported by referencing the management tools used to notify the contractor of the contractual deficiencies (e.g., management, quality, safety, or environmental deficiency reports, or letters).</a:t>
                      </a:r>
                    </a:p>
                  </a:txBody>
                  <a:tcPr marL="0" marR="0" marT="0" marB="0" anchor="ctr"/>
                </a:tc>
                <a:extLst>
                  <a:ext uri="{0D108BD9-81ED-4DB2-BD59-A6C34878D82A}">
                    <a16:rowId xmlns:a16="http://schemas.microsoft.com/office/drawing/2014/main" val="184806162"/>
                  </a:ext>
                </a:extLst>
              </a:tr>
              <a:tr h="1001152">
                <a:tc gridSpan="3">
                  <a:txBody>
                    <a:bodyPr/>
                    <a:lstStyle/>
                    <a:p>
                      <a:r>
                        <a:rPr lang="en-US" dirty="0">
                          <a:effectLst/>
                        </a:rPr>
                        <a:t>NOTE:  N/A (not applicable) should be used if the ratings are not going to be applied to a particular area for evaluations.</a:t>
                      </a: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8039896"/>
                  </a:ext>
                </a:extLst>
              </a:tr>
            </a:tbl>
          </a:graphicData>
        </a:graphic>
      </p:graphicFrame>
    </p:spTree>
    <p:extLst>
      <p:ext uri="{BB962C8B-B14F-4D97-AF65-F5344CB8AC3E}">
        <p14:creationId xmlns:p14="http://schemas.microsoft.com/office/powerpoint/2010/main" val="4100743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BC67-B714-4145-B73B-48F61BDE6BB6}"/>
              </a:ext>
            </a:extLst>
          </p:cNvPr>
          <p:cNvSpPr txBox="1">
            <a:spLocks/>
          </p:cNvSpPr>
          <p:nvPr/>
        </p:nvSpPr>
        <p:spPr>
          <a:xfrm>
            <a:off x="6053668" y="803325"/>
            <a:ext cx="531453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Handouts</a:t>
            </a:r>
            <a:endParaRPr lang="en-US" dirty="0"/>
          </a:p>
        </p:txBody>
      </p:sp>
      <p:pic>
        <p:nvPicPr>
          <p:cNvPr id="3" name="Graphic 2">
            <a:extLst>
              <a:ext uri="{FF2B5EF4-FFF2-40B4-BE49-F238E27FC236}">
                <a16:creationId xmlns:a16="http://schemas.microsoft.com/office/drawing/2014/main" id="{7D7E06D4-0AE2-4E87-B5C3-EC7EA45C3B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5" name="Rectangle 4">
            <a:extLst>
              <a:ext uri="{FF2B5EF4-FFF2-40B4-BE49-F238E27FC236}">
                <a16:creationId xmlns:a16="http://schemas.microsoft.com/office/drawing/2014/main" id="{740AA27B-ACE5-4A68-91EB-C8147AFEDF2D}"/>
              </a:ext>
            </a:extLst>
          </p:cNvPr>
          <p:cNvSpPr/>
          <p:nvPr/>
        </p:nvSpPr>
        <p:spPr>
          <a:xfrm>
            <a:off x="4744529" y="1708264"/>
            <a:ext cx="6623675" cy="1815882"/>
          </a:xfrm>
          <a:prstGeom prst="rect">
            <a:avLst/>
          </a:prstGeom>
        </p:spPr>
        <p:txBody>
          <a:bodyPr wrap="square">
            <a:spAutoFit/>
          </a:bodyPr>
          <a:lstStyle/>
          <a:p>
            <a:pPr marL="285750" lvl="0" indent="-285750">
              <a:buClr>
                <a:srgbClr val="9A0000"/>
              </a:buClr>
              <a:buFont typeface="Arial" panose="020B0604020202020204" pitchFamily="34" charset="0"/>
              <a:buChar char="•"/>
              <a:defRPr/>
            </a:pPr>
            <a:r>
              <a:rPr lang="en-US" sz="2800" dirty="0"/>
              <a:t>Session Slides</a:t>
            </a:r>
          </a:p>
          <a:p>
            <a:pPr marL="285750" lvl="0" indent="-285750">
              <a:buClr>
                <a:srgbClr val="9A0000"/>
              </a:buClr>
              <a:buFont typeface="Arial" panose="020B0604020202020204" pitchFamily="34" charset="0"/>
              <a:buChar char="•"/>
              <a:defRPr/>
            </a:pPr>
            <a:r>
              <a:rPr lang="en-US" sz="2800" dirty="0"/>
              <a:t>TargetGov Rule of Three™</a:t>
            </a:r>
          </a:p>
          <a:p>
            <a:pPr marL="285750" lvl="0" indent="-285750">
              <a:buClr>
                <a:srgbClr val="9A0000"/>
              </a:buClr>
              <a:buFont typeface="Arial" panose="020B0604020202020204" pitchFamily="34" charset="0"/>
              <a:buChar char="•"/>
              <a:defRPr/>
            </a:pPr>
            <a:r>
              <a:rPr lang="en-US" sz="2800" dirty="0"/>
              <a:t>TargetGov Matchmaking and Briefing Pitch</a:t>
            </a:r>
          </a:p>
          <a:p>
            <a:pPr marL="285750" lvl="0" indent="-285750">
              <a:buClr>
                <a:srgbClr val="9A0000"/>
              </a:buClr>
              <a:buFont typeface="Arial" panose="020B0604020202020204" pitchFamily="34" charset="0"/>
              <a:buChar char="•"/>
              <a:defRPr/>
            </a:pPr>
            <a:r>
              <a:rPr lang="en-US" sz="2800" dirty="0"/>
              <a:t>TargetGov Sample Capability Statement</a:t>
            </a:r>
          </a:p>
        </p:txBody>
      </p:sp>
      <p:pic>
        <p:nvPicPr>
          <p:cNvPr id="7" name="Picture 6">
            <a:extLst>
              <a:ext uri="{FF2B5EF4-FFF2-40B4-BE49-F238E27FC236}">
                <a16:creationId xmlns:a16="http://schemas.microsoft.com/office/drawing/2014/main" id="{5C5EF877-D6D5-4449-B8CE-49C16689B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9599" y="5149736"/>
            <a:ext cx="3530960" cy="662054"/>
          </a:xfrm>
          <a:prstGeom prst="rect">
            <a:avLst/>
          </a:prstGeom>
        </p:spPr>
      </p:pic>
    </p:spTree>
    <p:extLst>
      <p:ext uri="{BB962C8B-B14F-4D97-AF65-F5344CB8AC3E}">
        <p14:creationId xmlns:p14="http://schemas.microsoft.com/office/powerpoint/2010/main" val="1897682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334B-62F7-48EC-BC31-51B24E8B7513}"/>
              </a:ext>
            </a:extLst>
          </p:cNvPr>
          <p:cNvSpPr txBox="1">
            <a:spLocks/>
          </p:cNvSpPr>
          <p:nvPr/>
        </p:nvSpPr>
        <p:spPr>
          <a:xfrm>
            <a:off x="762001" y="803325"/>
            <a:ext cx="53145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Questions?</a:t>
            </a:r>
            <a:endParaRPr lang="en-US" dirty="0"/>
          </a:p>
        </p:txBody>
      </p:sp>
      <p:sp>
        <p:nvSpPr>
          <p:cNvPr id="3" name="Title 7">
            <a:extLst>
              <a:ext uri="{FF2B5EF4-FFF2-40B4-BE49-F238E27FC236}">
                <a16:creationId xmlns:a16="http://schemas.microsoft.com/office/drawing/2014/main" id="{DB1DDC03-52ED-4D23-8253-8B9B2C18547B}"/>
              </a:ext>
            </a:extLst>
          </p:cNvPr>
          <p:cNvSpPr txBox="1">
            <a:spLocks/>
          </p:cNvSpPr>
          <p:nvPr/>
        </p:nvSpPr>
        <p:spPr>
          <a:xfrm>
            <a:off x="762000" y="2279018"/>
            <a:ext cx="5314543" cy="29963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Cindy Gaddis</a:t>
            </a:r>
            <a:br>
              <a:rPr lang="en-US" sz="3200" b="1" dirty="0"/>
            </a:br>
            <a:r>
              <a:rPr lang="en-US" sz="3200" b="1" dirty="0"/>
              <a:t>TargetGov Vice President</a:t>
            </a:r>
          </a:p>
          <a:p>
            <a:pPr marL="114300">
              <a:spcBef>
                <a:spcPct val="20000"/>
              </a:spcBef>
              <a:defRPr/>
            </a:pPr>
            <a:endParaRPr lang="en-US" sz="1800" dirty="0"/>
          </a:p>
          <a:p>
            <a:pPr>
              <a:spcBef>
                <a:spcPct val="20000"/>
              </a:spcBef>
              <a:defRPr/>
            </a:pPr>
            <a:r>
              <a:rPr lang="en-US" sz="2400" dirty="0"/>
              <a:t>Contact:</a:t>
            </a:r>
          </a:p>
          <a:p>
            <a:pPr marL="228600" lvl="1">
              <a:spcBef>
                <a:spcPct val="20000"/>
              </a:spcBef>
              <a:defRPr/>
            </a:pPr>
            <a:r>
              <a:rPr lang="en-US" dirty="0" err="1"/>
              <a:t>CindyGaddis@TargetGov.com</a:t>
            </a:r>
            <a:r>
              <a:rPr lang="en-US" dirty="0"/>
              <a:t> </a:t>
            </a:r>
          </a:p>
          <a:p>
            <a:pPr marL="228600" lvl="1">
              <a:spcBef>
                <a:spcPct val="20000"/>
              </a:spcBef>
              <a:defRPr/>
            </a:pPr>
            <a:r>
              <a:rPr lang="en-US" dirty="0"/>
              <a:t>Toll-free: 866.579.1346 x325</a:t>
            </a:r>
          </a:p>
          <a:p>
            <a:pPr marL="228600" lvl="1">
              <a:spcBef>
                <a:spcPct val="20000"/>
              </a:spcBef>
              <a:defRPr/>
            </a:pPr>
            <a:r>
              <a:rPr lang="en-US" dirty="0" err="1"/>
              <a:t>www.TargetGov.com</a:t>
            </a:r>
            <a:r>
              <a:rPr lang="en-US" dirty="0"/>
              <a:t> </a:t>
            </a:r>
          </a:p>
        </p:txBody>
      </p:sp>
      <p:pic>
        <p:nvPicPr>
          <p:cNvPr id="4" name="Picture 3">
            <a:extLst>
              <a:ext uri="{FF2B5EF4-FFF2-40B4-BE49-F238E27FC236}">
                <a16:creationId xmlns:a16="http://schemas.microsoft.com/office/drawing/2014/main" id="{3E1D3130-AC86-4E81-A410-0800882F6082}"/>
              </a:ext>
            </a:extLst>
          </p:cNvPr>
          <p:cNvPicPr>
            <a:picLocks noChangeAspect="1"/>
          </p:cNvPicPr>
          <p:nvPr/>
        </p:nvPicPr>
        <p:blipFill>
          <a:blip r:embed="rId2"/>
          <a:stretch>
            <a:fillRect/>
          </a:stretch>
        </p:blipFill>
        <p:spPr>
          <a:xfrm>
            <a:off x="6747800" y="0"/>
            <a:ext cx="5444200" cy="5657578"/>
          </a:xfrm>
          <a:prstGeom prst="rect">
            <a:avLst/>
          </a:prstGeom>
        </p:spPr>
      </p:pic>
      <p:pic>
        <p:nvPicPr>
          <p:cNvPr id="5" name="Picture 4">
            <a:extLst>
              <a:ext uri="{FF2B5EF4-FFF2-40B4-BE49-F238E27FC236}">
                <a16:creationId xmlns:a16="http://schemas.microsoft.com/office/drawing/2014/main" id="{0B1384C1-F5C5-49A7-8BA9-D57E4904D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61" y="2730226"/>
            <a:ext cx="2263059" cy="424323"/>
          </a:xfrm>
          <a:prstGeom prst="rect">
            <a:avLst/>
          </a:prstGeom>
        </p:spPr>
      </p:pic>
    </p:spTree>
    <p:extLst>
      <p:ext uri="{BB962C8B-B14F-4D97-AF65-F5344CB8AC3E}">
        <p14:creationId xmlns:p14="http://schemas.microsoft.com/office/powerpoint/2010/main" val="73186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059E-CDCC-4827-9CCE-0CB54D1CACE4}"/>
              </a:ext>
            </a:extLst>
          </p:cNvPr>
          <p:cNvSpPr txBox="1">
            <a:spLocks/>
          </p:cNvSpPr>
          <p:nvPr/>
        </p:nvSpPr>
        <p:spPr>
          <a:xfrm>
            <a:off x="4965430" y="629268"/>
            <a:ext cx="6586491" cy="1286160"/>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Cindy Gaddis</a:t>
            </a:r>
            <a:endParaRPr lang="en-US" dirty="0"/>
          </a:p>
        </p:txBody>
      </p:sp>
      <p:sp>
        <p:nvSpPr>
          <p:cNvPr id="3" name="Content Placeholder 2">
            <a:extLst>
              <a:ext uri="{FF2B5EF4-FFF2-40B4-BE49-F238E27FC236}">
                <a16:creationId xmlns:a16="http://schemas.microsoft.com/office/drawing/2014/main" id="{3C5EB16E-9361-48DA-92CE-B9E75B6A7720}"/>
              </a:ext>
            </a:extLst>
          </p:cNvPr>
          <p:cNvSpPr txBox="1">
            <a:spLocks/>
          </p:cNvSpPr>
          <p:nvPr/>
        </p:nvSpPr>
        <p:spPr>
          <a:xfrm>
            <a:off x="5377323" y="1916119"/>
            <a:ext cx="6586489" cy="3785419"/>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Vice President, TargetGov</a:t>
            </a:r>
          </a:p>
          <a:p>
            <a:r>
              <a:rPr lang="en-US" sz="2400" dirty="0"/>
              <a:t>U.S. Army Veteran</a:t>
            </a:r>
          </a:p>
          <a:p>
            <a:r>
              <a:rPr lang="en-US" sz="2400" dirty="0"/>
              <a:t>Co-author, The Veterans Business Guide: How to Build a Successful Government Contracting Business </a:t>
            </a:r>
          </a:p>
          <a:p>
            <a:r>
              <a:rPr lang="en-US" sz="2400" dirty="0"/>
              <a:t>PMI.org certified Project Management Professional (PMP)</a:t>
            </a:r>
          </a:p>
          <a:p>
            <a:r>
              <a:rPr lang="en-US" sz="2400" dirty="0"/>
              <a:t>Business Development Expert with over $1 Billion in Federal Contract wins</a:t>
            </a:r>
          </a:p>
          <a:p>
            <a:r>
              <a:rPr lang="en-US" sz="2400" dirty="0"/>
              <a:t>Master’s Computer Information Systems</a:t>
            </a:r>
          </a:p>
          <a:p>
            <a:r>
              <a:rPr lang="en-US" sz="2400" dirty="0"/>
              <a:t>National Contract Management Association (NCMA) member</a:t>
            </a:r>
          </a:p>
          <a:p>
            <a:r>
              <a:rPr lang="en-US" sz="2400" dirty="0">
                <a:hlinkClick r:id="rId2"/>
              </a:rPr>
              <a:t>CindyGaddis@targetgov.com</a:t>
            </a:r>
            <a:endParaRPr lang="en-US" sz="2400" dirty="0"/>
          </a:p>
        </p:txBody>
      </p:sp>
      <p:pic>
        <p:nvPicPr>
          <p:cNvPr id="4" name="Picture 3">
            <a:extLst>
              <a:ext uri="{FF2B5EF4-FFF2-40B4-BE49-F238E27FC236}">
                <a16:creationId xmlns:a16="http://schemas.microsoft.com/office/drawing/2014/main" id="{7333DD8F-B55C-448D-A7CC-D03D9D3D7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430" y="106296"/>
            <a:ext cx="5446184" cy="1021158"/>
          </a:xfrm>
          <a:prstGeom prst="rect">
            <a:avLst/>
          </a:prstGeom>
        </p:spPr>
      </p:pic>
      <p:pic>
        <p:nvPicPr>
          <p:cNvPr id="5" name="Picture 4" descr="A person smiling for the camera&#10;&#10;Description generated with very high confidence">
            <a:extLst>
              <a:ext uri="{FF2B5EF4-FFF2-40B4-BE49-F238E27FC236}">
                <a16:creationId xmlns:a16="http://schemas.microsoft.com/office/drawing/2014/main" id="{E67B01E3-7E2C-4F21-AA39-0B52FE0F3156}"/>
              </a:ext>
            </a:extLst>
          </p:cNvPr>
          <p:cNvPicPr>
            <a:picLocks noChangeAspect="1"/>
          </p:cNvPicPr>
          <p:nvPr/>
        </p:nvPicPr>
        <p:blipFill rotWithShape="1">
          <a:blip r:embed="rId4">
            <a:extLst>
              <a:ext uri="{28A0092B-C50C-407E-A947-70E740481C1C}">
                <a14:useLocalDpi xmlns:a14="http://schemas.microsoft.com/office/drawing/2010/main" val="0"/>
              </a:ext>
            </a:extLst>
          </a:blip>
          <a:srcRect l="461" r="4671" b="12000"/>
          <a:stretch/>
        </p:blipFill>
        <p:spPr>
          <a:xfrm>
            <a:off x="20" y="10"/>
            <a:ext cx="4635571" cy="6035030"/>
          </a:xfrm>
          <a:prstGeom prst="rect">
            <a:avLst/>
          </a:prstGeom>
          <a:effectLst/>
        </p:spPr>
      </p:pic>
    </p:spTree>
    <p:extLst>
      <p:ext uri="{BB962C8B-B14F-4D97-AF65-F5344CB8AC3E}">
        <p14:creationId xmlns:p14="http://schemas.microsoft.com/office/powerpoint/2010/main" val="400852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1DC7-065C-3D44-A3A8-D5B41C0C8099}"/>
              </a:ext>
            </a:extLst>
          </p:cNvPr>
          <p:cNvSpPr>
            <a:spLocks noGrp="1"/>
          </p:cNvSpPr>
          <p:nvPr>
            <p:ph type="title"/>
          </p:nvPr>
        </p:nvSpPr>
        <p:spPr>
          <a:xfrm>
            <a:off x="280699" y="1930341"/>
            <a:ext cx="2498558" cy="1325563"/>
          </a:xfrm>
        </p:spPr>
        <p:txBody>
          <a:bodyPr/>
          <a:lstStyle/>
          <a:p>
            <a:pPr algn="r"/>
            <a:r>
              <a:rPr lang="en-US" b="1" dirty="0"/>
              <a:t>Agenda</a:t>
            </a:r>
          </a:p>
        </p:txBody>
      </p:sp>
      <p:sp>
        <p:nvSpPr>
          <p:cNvPr id="3" name="Content Placeholder 2">
            <a:extLst>
              <a:ext uri="{FF2B5EF4-FFF2-40B4-BE49-F238E27FC236}">
                <a16:creationId xmlns:a16="http://schemas.microsoft.com/office/drawing/2014/main" id="{57F3FE8E-A301-8E4F-8D74-14F8D984DE05}"/>
              </a:ext>
            </a:extLst>
          </p:cNvPr>
          <p:cNvSpPr>
            <a:spLocks noGrp="1"/>
          </p:cNvSpPr>
          <p:nvPr>
            <p:ph idx="1"/>
          </p:nvPr>
        </p:nvSpPr>
        <p:spPr>
          <a:xfrm>
            <a:off x="3084057" y="1892170"/>
            <a:ext cx="8397283" cy="3996049"/>
          </a:xfrm>
        </p:spPr>
        <p:txBody>
          <a:bodyPr/>
          <a:lstStyle/>
          <a:p>
            <a:r>
              <a:rPr lang="en-US" dirty="0"/>
              <a:t>How the CPARS and Open Ratings impact current bids</a:t>
            </a:r>
          </a:p>
          <a:p>
            <a:r>
              <a:rPr lang="en-US" dirty="0"/>
              <a:t>How the government rates contractor performance</a:t>
            </a:r>
          </a:p>
          <a:p>
            <a:r>
              <a:rPr lang="en-US" dirty="0"/>
              <a:t>How companies can achieve the highest CPARS rating</a:t>
            </a:r>
          </a:p>
        </p:txBody>
      </p:sp>
      <p:sp>
        <p:nvSpPr>
          <p:cNvPr id="5" name="Rectangle 4">
            <a:extLst>
              <a:ext uri="{FF2B5EF4-FFF2-40B4-BE49-F238E27FC236}">
                <a16:creationId xmlns:a16="http://schemas.microsoft.com/office/drawing/2014/main" id="{EED38ED5-54D3-F746-B23F-4D21C5D68E0E}"/>
              </a:ext>
            </a:extLst>
          </p:cNvPr>
          <p:cNvSpPr/>
          <p:nvPr/>
        </p:nvSpPr>
        <p:spPr>
          <a:xfrm>
            <a:off x="21757" y="6028267"/>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9</a:t>
            </a:r>
            <a:r>
              <a:rPr lang="en-US" sz="2400" baseline="30000" dirty="0"/>
              <a:t>th</a:t>
            </a:r>
            <a:r>
              <a:rPr lang="en-US" sz="2400" dirty="0"/>
              <a:t> Annual Veteran Entrepreneur Training Symposium</a:t>
            </a:r>
          </a:p>
          <a:p>
            <a:r>
              <a:rPr lang="en-US" sz="2000" dirty="0"/>
              <a:t>                                              </a:t>
            </a:r>
            <a:r>
              <a:rPr lang="en-US" sz="2400" dirty="0"/>
              <a:t>May 29 – 31,  2019 | San Antonio, Texas</a:t>
            </a:r>
            <a:endParaRPr lang="en-US" sz="2000" dirty="0"/>
          </a:p>
        </p:txBody>
      </p:sp>
      <p:pic>
        <p:nvPicPr>
          <p:cNvPr id="6" name="Picture 5" descr="A close up of a sign&#10;&#10;Description automatically generated">
            <a:extLst>
              <a:ext uri="{FF2B5EF4-FFF2-40B4-BE49-F238E27FC236}">
                <a16:creationId xmlns:a16="http://schemas.microsoft.com/office/drawing/2014/main" id="{BF3CB103-7BB8-1245-9B7E-901FB2A7C6AE}"/>
              </a:ext>
            </a:extLst>
          </p:cNvPr>
          <p:cNvPicPr>
            <a:picLocks noChangeAspect="1"/>
          </p:cNvPicPr>
          <p:nvPr/>
        </p:nvPicPr>
        <p:blipFill>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6"/>
            <a:ext cx="1732209" cy="513889"/>
          </a:xfrm>
          <a:prstGeom prst="rect">
            <a:avLst/>
          </a:prstGeom>
        </p:spPr>
      </p:pic>
      <p:pic>
        <p:nvPicPr>
          <p:cNvPr id="7" name="Picture 6">
            <a:extLst>
              <a:ext uri="{FF2B5EF4-FFF2-40B4-BE49-F238E27FC236}">
                <a16:creationId xmlns:a16="http://schemas.microsoft.com/office/drawing/2014/main" id="{E1C88601-163E-4164-BB6A-C5A15317E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7944" y="5356086"/>
            <a:ext cx="2674224" cy="501416"/>
          </a:xfrm>
          <a:prstGeom prst="rect">
            <a:avLst/>
          </a:prstGeom>
        </p:spPr>
      </p:pic>
      <p:sp>
        <p:nvSpPr>
          <p:cNvPr id="8" name="Footer Placeholder 4">
            <a:extLst>
              <a:ext uri="{FF2B5EF4-FFF2-40B4-BE49-F238E27FC236}">
                <a16:creationId xmlns:a16="http://schemas.microsoft.com/office/drawing/2014/main" id="{6912AE58-F4C4-404E-ACC7-DD29461DCAED}"/>
              </a:ext>
            </a:extLst>
          </p:cNvPr>
          <p:cNvSpPr txBox="1">
            <a:spLocks/>
          </p:cNvSpPr>
          <p:nvPr/>
        </p:nvSpPr>
        <p:spPr>
          <a:xfrm>
            <a:off x="9847966" y="6394449"/>
            <a:ext cx="2032000" cy="288925"/>
          </a:xfrm>
          <a:prstGeom prst="rect">
            <a:avLst/>
          </a:prstGeom>
        </p:spPr>
        <p:txBody>
          <a:bodyPr vert="horz" lIns="91440" tIns="45720" rIns="91440" bIns="45720" rtlCol="0" anchor="ctr"/>
          <a:lstStyle>
            <a:lvl1pPr algn="l">
              <a:defRPr/>
            </a:lvl1pPr>
          </a:lstStyle>
          <a:p>
            <a:pPr>
              <a:defRPr/>
            </a:pPr>
            <a:r>
              <a:rPr lang="en-US" sz="1400" dirty="0">
                <a:solidFill>
                  <a:prstClr val="black">
                    <a:tint val="75000"/>
                  </a:prstClr>
                </a:solidFill>
              </a:rPr>
              <a:t>© TargetGov 2019</a:t>
            </a:r>
          </a:p>
        </p:txBody>
      </p:sp>
      <p:cxnSp>
        <p:nvCxnSpPr>
          <p:cNvPr id="9" name="Straight Connector 8">
            <a:extLst>
              <a:ext uri="{FF2B5EF4-FFF2-40B4-BE49-F238E27FC236}">
                <a16:creationId xmlns:a16="http://schemas.microsoft.com/office/drawing/2014/main" id="{3B1151B1-87DE-4CCE-85C5-6894C370FD5B}"/>
              </a:ext>
            </a:extLst>
          </p:cNvPr>
          <p:cNvCxnSpPr/>
          <p:nvPr/>
        </p:nvCxnSpPr>
        <p:spPr>
          <a:xfrm>
            <a:off x="2892836" y="892339"/>
            <a:ext cx="0" cy="340156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211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04E0-C4A3-4D75-B8C0-789BA427A229}"/>
              </a:ext>
            </a:extLst>
          </p:cNvPr>
          <p:cNvSpPr>
            <a:spLocks noGrp="1"/>
          </p:cNvSpPr>
          <p:nvPr>
            <p:ph type="title"/>
          </p:nvPr>
        </p:nvSpPr>
        <p:spPr>
          <a:xfrm>
            <a:off x="179766" y="200205"/>
            <a:ext cx="7414403" cy="1514347"/>
          </a:xfrm>
        </p:spPr>
        <p:txBody>
          <a:bodyPr>
            <a:noAutofit/>
          </a:bodyPr>
          <a:lstStyle/>
          <a:p>
            <a:r>
              <a:rPr lang="en-US" sz="4400" b="1" dirty="0"/>
              <a:t>How the CPARS and Open Ratings Impact Current  Bids</a:t>
            </a:r>
          </a:p>
        </p:txBody>
      </p:sp>
      <p:pic>
        <p:nvPicPr>
          <p:cNvPr id="5" name="Content Placeholder 4">
            <a:extLst>
              <a:ext uri="{FF2B5EF4-FFF2-40B4-BE49-F238E27FC236}">
                <a16:creationId xmlns:a16="http://schemas.microsoft.com/office/drawing/2014/main" id="{D9CF86BF-537E-4B07-A732-56905040350F}"/>
              </a:ext>
            </a:extLst>
          </p:cNvPr>
          <p:cNvPicPr>
            <a:picLocks noGrp="1" noChangeAspect="1"/>
          </p:cNvPicPr>
          <p:nvPr>
            <p:ph idx="1"/>
          </p:nvPr>
        </p:nvPicPr>
        <p:blipFill rotWithShape="1">
          <a:blip r:embed="rId2"/>
          <a:srcRect b="8602"/>
          <a:stretch/>
        </p:blipFill>
        <p:spPr>
          <a:xfrm>
            <a:off x="6818158" y="0"/>
            <a:ext cx="4453892" cy="6025767"/>
          </a:xfrm>
          <a:prstGeom prst="rect">
            <a:avLst/>
          </a:prstGeom>
        </p:spPr>
      </p:pic>
      <p:sp>
        <p:nvSpPr>
          <p:cNvPr id="4" name="Text Placeholder 3">
            <a:extLst>
              <a:ext uri="{FF2B5EF4-FFF2-40B4-BE49-F238E27FC236}">
                <a16:creationId xmlns:a16="http://schemas.microsoft.com/office/drawing/2014/main" id="{D84CC906-0750-49CF-AE82-54886F1E28AC}"/>
              </a:ext>
            </a:extLst>
          </p:cNvPr>
          <p:cNvSpPr>
            <a:spLocks noGrp="1"/>
          </p:cNvSpPr>
          <p:nvPr>
            <p:ph type="body" sz="half" idx="2"/>
          </p:nvPr>
        </p:nvSpPr>
        <p:spPr>
          <a:xfrm>
            <a:off x="839787" y="2057400"/>
            <a:ext cx="7190307" cy="3811588"/>
          </a:xfrm>
        </p:spPr>
        <p:txBody>
          <a:bodyPr>
            <a:normAutofit/>
          </a:bodyPr>
          <a:lstStyle/>
          <a:p>
            <a:r>
              <a:rPr lang="en-US" sz="2800" dirty="0"/>
              <a:t>The Past = The Greatest Predictor of the Future</a:t>
            </a:r>
          </a:p>
          <a:p>
            <a:pPr marL="742950" lvl="1" indent="-285750">
              <a:buFont typeface="Arial" panose="020B0604020202020204" pitchFamily="34" charset="0"/>
              <a:buChar char="•"/>
            </a:pPr>
            <a:r>
              <a:rPr lang="en-US" sz="2800" dirty="0"/>
              <a:t>Contract Termination</a:t>
            </a:r>
          </a:p>
          <a:p>
            <a:pPr marL="742950" lvl="1" indent="-285750">
              <a:buFont typeface="Arial" panose="020B0604020202020204" pitchFamily="34" charset="0"/>
              <a:buChar char="•"/>
            </a:pPr>
            <a:r>
              <a:rPr lang="en-US" sz="2800" dirty="0"/>
              <a:t>Liability</a:t>
            </a:r>
          </a:p>
          <a:p>
            <a:pPr marL="742950" lvl="1" indent="-285750">
              <a:buFont typeface="Arial" panose="020B0604020202020204" pitchFamily="34" charset="0"/>
              <a:buChar char="•"/>
            </a:pPr>
            <a:r>
              <a:rPr lang="en-US" sz="2800" dirty="0"/>
              <a:t>Legal Expenses</a:t>
            </a:r>
          </a:p>
          <a:p>
            <a:pPr marL="742950" lvl="1" indent="-285750">
              <a:buFont typeface="Arial" panose="020B0604020202020204" pitchFamily="34" charset="0"/>
              <a:buChar char="•"/>
            </a:pPr>
            <a:r>
              <a:rPr lang="en-US" sz="2800" dirty="0"/>
              <a:t>Disbarred</a:t>
            </a:r>
          </a:p>
        </p:txBody>
      </p:sp>
    </p:spTree>
    <p:extLst>
      <p:ext uri="{BB962C8B-B14F-4D97-AF65-F5344CB8AC3E}">
        <p14:creationId xmlns:p14="http://schemas.microsoft.com/office/powerpoint/2010/main" val="1366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4281-3071-FE4C-A57B-E3CDA6E4D325}"/>
              </a:ext>
            </a:extLst>
          </p:cNvPr>
          <p:cNvSpPr>
            <a:spLocks noGrp="1"/>
          </p:cNvSpPr>
          <p:nvPr>
            <p:ph type="title"/>
          </p:nvPr>
        </p:nvSpPr>
        <p:spPr>
          <a:xfrm>
            <a:off x="808611" y="2238365"/>
            <a:ext cx="2493569" cy="1325563"/>
          </a:xfrm>
        </p:spPr>
        <p:txBody>
          <a:bodyPr/>
          <a:lstStyle/>
          <a:p>
            <a:pPr algn="r"/>
            <a:r>
              <a:rPr lang="en-US" b="1" dirty="0"/>
              <a:t>Evaluation Criteria</a:t>
            </a:r>
          </a:p>
        </p:txBody>
      </p:sp>
      <p:sp>
        <p:nvSpPr>
          <p:cNvPr id="4" name="Content Placeholder 2">
            <a:extLst>
              <a:ext uri="{FF2B5EF4-FFF2-40B4-BE49-F238E27FC236}">
                <a16:creationId xmlns:a16="http://schemas.microsoft.com/office/drawing/2014/main" id="{9591A388-858A-446A-B5DD-152DCA18C37C}"/>
              </a:ext>
            </a:extLst>
          </p:cNvPr>
          <p:cNvSpPr txBox="1">
            <a:spLocks/>
          </p:cNvSpPr>
          <p:nvPr/>
        </p:nvSpPr>
        <p:spPr>
          <a:xfrm>
            <a:off x="3505755" y="2077700"/>
            <a:ext cx="8187967" cy="3196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Typically, the Past Performance is one of the highest rated elements of a solicitation; in order to obtain the highest possible rating, CPARS, Open Rating, and other positive past experience MUST be demonstrated</a:t>
            </a:r>
          </a:p>
          <a:p>
            <a:endParaRPr lang="en-US" dirty="0"/>
          </a:p>
        </p:txBody>
      </p:sp>
      <p:cxnSp>
        <p:nvCxnSpPr>
          <p:cNvPr id="5" name="Straight Connector 4">
            <a:extLst>
              <a:ext uri="{FF2B5EF4-FFF2-40B4-BE49-F238E27FC236}">
                <a16:creationId xmlns:a16="http://schemas.microsoft.com/office/drawing/2014/main" id="{C1A891AC-2F36-4A00-8EFC-6941542534EE}"/>
              </a:ext>
            </a:extLst>
          </p:cNvPr>
          <p:cNvCxnSpPr/>
          <p:nvPr/>
        </p:nvCxnSpPr>
        <p:spPr>
          <a:xfrm>
            <a:off x="3403967" y="1284894"/>
            <a:ext cx="0" cy="340156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653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C06B71-B903-4912-8CE3-0A83AB68BE82}"/>
              </a:ext>
            </a:extLst>
          </p:cNvPr>
          <p:cNvPicPr>
            <a:picLocks noGrp="1" noChangeAspect="1"/>
          </p:cNvPicPr>
          <p:nvPr>
            <p:ph idx="1"/>
          </p:nvPr>
        </p:nvPicPr>
        <p:blipFill>
          <a:blip r:embed="rId2"/>
          <a:stretch>
            <a:fillRect/>
          </a:stretch>
        </p:blipFill>
        <p:spPr>
          <a:xfrm>
            <a:off x="5412898" y="1188720"/>
            <a:ext cx="6761333" cy="4826572"/>
          </a:xfrm>
          <a:prstGeom prst="rect">
            <a:avLst/>
          </a:prstGeom>
        </p:spPr>
      </p:pic>
      <p:sp>
        <p:nvSpPr>
          <p:cNvPr id="4" name="Text Placeholder 3">
            <a:extLst>
              <a:ext uri="{FF2B5EF4-FFF2-40B4-BE49-F238E27FC236}">
                <a16:creationId xmlns:a16="http://schemas.microsoft.com/office/drawing/2014/main" id="{480FAFC9-9CE5-42D8-A398-D539CF74B9A2}"/>
              </a:ext>
            </a:extLst>
          </p:cNvPr>
          <p:cNvSpPr>
            <a:spLocks noGrp="1"/>
          </p:cNvSpPr>
          <p:nvPr>
            <p:ph type="body" sz="half" idx="2"/>
          </p:nvPr>
        </p:nvSpPr>
        <p:spPr>
          <a:xfrm>
            <a:off x="752702" y="1188719"/>
            <a:ext cx="4660196" cy="4167051"/>
          </a:xfrm>
        </p:spPr>
        <p:txBody>
          <a:bodyPr>
            <a:normAutofit fontScale="85000" lnSpcReduction="20000"/>
          </a:bodyPr>
          <a:lstStyle/>
          <a:p>
            <a:r>
              <a:rPr lang="en-US" sz="3500" b="1" dirty="0"/>
              <a:t>CPARS</a:t>
            </a:r>
          </a:p>
          <a:p>
            <a:pPr marL="285750" indent="-285750">
              <a:buFont typeface="Arial" panose="020B0604020202020204" pitchFamily="34" charset="0"/>
              <a:buChar char="•"/>
            </a:pPr>
            <a:r>
              <a:rPr lang="en-US" sz="3500" dirty="0"/>
              <a:t>Effective January 15, 2019, PPIRS was officially retired to conclude its merger with the CPARS</a:t>
            </a:r>
          </a:p>
          <a:p>
            <a:endParaRPr lang="en-US" sz="3500" dirty="0"/>
          </a:p>
          <a:p>
            <a:r>
              <a:rPr lang="en-US" sz="3500" b="1" dirty="0">
                <a:cs typeface="Calibri"/>
              </a:rPr>
              <a:t>D &amp; B</a:t>
            </a:r>
          </a:p>
          <a:p>
            <a:pPr marL="285750" indent="-285750">
              <a:buFont typeface="Arial" panose="020B0604020202020204" pitchFamily="34" charset="0"/>
              <a:buChar char="•"/>
            </a:pPr>
            <a:r>
              <a:rPr lang="en-US" sz="3500" dirty="0">
                <a:cs typeface="Calibri"/>
              </a:rPr>
              <a:t>Recognized source to obtain financial viability and past performance</a:t>
            </a:r>
            <a:endParaRPr lang="en-US" sz="3500" dirty="0"/>
          </a:p>
          <a:p>
            <a:endParaRPr lang="en-US" dirty="0"/>
          </a:p>
        </p:txBody>
      </p:sp>
      <p:sp>
        <p:nvSpPr>
          <p:cNvPr id="8" name="Title 1">
            <a:extLst>
              <a:ext uri="{FF2B5EF4-FFF2-40B4-BE49-F238E27FC236}">
                <a16:creationId xmlns:a16="http://schemas.microsoft.com/office/drawing/2014/main" id="{90105903-1AD9-49EC-AB65-C26B7988FCDD}"/>
              </a:ext>
            </a:extLst>
          </p:cNvPr>
          <p:cNvSpPr>
            <a:spLocks noGrp="1"/>
          </p:cNvSpPr>
          <p:nvPr>
            <p:ph type="title"/>
          </p:nvPr>
        </p:nvSpPr>
        <p:spPr>
          <a:xfrm>
            <a:off x="418070" y="142703"/>
            <a:ext cx="10515600" cy="700005"/>
          </a:xfrm>
        </p:spPr>
        <p:txBody>
          <a:bodyPr>
            <a:normAutofit/>
          </a:bodyPr>
          <a:lstStyle/>
          <a:p>
            <a:r>
              <a:rPr lang="en-US" sz="4400" b="1" dirty="0"/>
              <a:t>Evaluation Criteria</a:t>
            </a:r>
          </a:p>
        </p:txBody>
      </p:sp>
    </p:spTree>
    <p:extLst>
      <p:ext uri="{BB962C8B-B14F-4D97-AF65-F5344CB8AC3E}">
        <p14:creationId xmlns:p14="http://schemas.microsoft.com/office/powerpoint/2010/main" val="3545121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E382C-9B6F-A64C-96E3-35C383842477}"/>
              </a:ext>
            </a:extLst>
          </p:cNvPr>
          <p:cNvSpPr>
            <a:spLocks noGrp="1"/>
          </p:cNvSpPr>
          <p:nvPr>
            <p:ph type="title"/>
          </p:nvPr>
        </p:nvSpPr>
        <p:spPr>
          <a:xfrm>
            <a:off x="0" y="156367"/>
            <a:ext cx="12192000" cy="1325563"/>
          </a:xfrm>
        </p:spPr>
        <p:txBody>
          <a:bodyPr/>
          <a:lstStyle/>
          <a:p>
            <a:r>
              <a:rPr lang="en-US" b="1" dirty="0"/>
              <a:t>Evaluation Criteria</a:t>
            </a:r>
          </a:p>
        </p:txBody>
      </p:sp>
      <p:pic>
        <p:nvPicPr>
          <p:cNvPr id="4" name="Picture 3">
            <a:extLst>
              <a:ext uri="{FF2B5EF4-FFF2-40B4-BE49-F238E27FC236}">
                <a16:creationId xmlns:a16="http://schemas.microsoft.com/office/drawing/2014/main" id="{F776E8B0-E8DB-4B1E-8B46-023D89FDF29D}"/>
              </a:ext>
            </a:extLst>
          </p:cNvPr>
          <p:cNvPicPr>
            <a:picLocks noChangeAspect="1"/>
          </p:cNvPicPr>
          <p:nvPr/>
        </p:nvPicPr>
        <p:blipFill>
          <a:blip r:embed="rId2"/>
          <a:stretch>
            <a:fillRect/>
          </a:stretch>
        </p:blipFill>
        <p:spPr>
          <a:xfrm>
            <a:off x="0" y="1515019"/>
            <a:ext cx="7772400" cy="4523832"/>
          </a:xfrm>
          <a:prstGeom prst="rect">
            <a:avLst/>
          </a:prstGeom>
        </p:spPr>
      </p:pic>
      <p:sp>
        <p:nvSpPr>
          <p:cNvPr id="6" name="Content Placeholder 2">
            <a:extLst>
              <a:ext uri="{FF2B5EF4-FFF2-40B4-BE49-F238E27FC236}">
                <a16:creationId xmlns:a16="http://schemas.microsoft.com/office/drawing/2014/main" id="{AD526899-E16D-4995-B8D8-7EF8FA535370}"/>
              </a:ext>
            </a:extLst>
          </p:cNvPr>
          <p:cNvSpPr>
            <a:spLocks noGrp="1"/>
          </p:cNvSpPr>
          <p:nvPr>
            <p:ph idx="1"/>
          </p:nvPr>
        </p:nvSpPr>
        <p:spPr>
          <a:xfrm>
            <a:off x="7892782" y="1481930"/>
            <a:ext cx="4030277" cy="4351338"/>
          </a:xfrm>
        </p:spPr>
        <p:txBody>
          <a:bodyPr>
            <a:normAutofit lnSpcReduction="10000"/>
          </a:bodyPr>
          <a:lstStyle/>
          <a:p>
            <a:pPr marL="0" indent="0">
              <a:buNone/>
            </a:pPr>
            <a:r>
              <a:rPr lang="en-US" sz="3200" dirty="0"/>
              <a:t>References</a:t>
            </a:r>
          </a:p>
          <a:p>
            <a:pPr lvl="1"/>
            <a:r>
              <a:rPr lang="en-US" sz="3200" dirty="0"/>
              <a:t>Suppliers</a:t>
            </a:r>
          </a:p>
          <a:p>
            <a:pPr lvl="1"/>
            <a:r>
              <a:rPr lang="en-US" sz="3200" dirty="0"/>
              <a:t>Commercial Customers</a:t>
            </a:r>
          </a:p>
          <a:p>
            <a:pPr lvl="1"/>
            <a:r>
              <a:rPr lang="en-US" sz="3200" dirty="0"/>
              <a:t>Subcontractors</a:t>
            </a:r>
          </a:p>
          <a:p>
            <a:pPr lvl="1"/>
            <a:r>
              <a:rPr lang="en-US" sz="3200" dirty="0"/>
              <a:t>Government Agencies</a:t>
            </a:r>
          </a:p>
          <a:p>
            <a:pPr lvl="1"/>
            <a:r>
              <a:rPr lang="en-US" sz="3200" dirty="0"/>
              <a:t>Business and Trade Associations</a:t>
            </a:r>
          </a:p>
          <a:p>
            <a:endParaRPr lang="en-US" sz="3200" dirty="0"/>
          </a:p>
        </p:txBody>
      </p:sp>
    </p:spTree>
    <p:extLst>
      <p:ext uri="{BB962C8B-B14F-4D97-AF65-F5344CB8AC3E}">
        <p14:creationId xmlns:p14="http://schemas.microsoft.com/office/powerpoint/2010/main" val="52770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CD34C5-C350-4D9E-99BD-8030FAAB48DD}"/>
              </a:ext>
            </a:extLst>
          </p:cNvPr>
          <p:cNvPicPr>
            <a:picLocks noGrp="1" noChangeAspect="1"/>
          </p:cNvPicPr>
          <p:nvPr>
            <p:ph idx="1"/>
          </p:nvPr>
        </p:nvPicPr>
        <p:blipFill>
          <a:blip r:embed="rId2"/>
          <a:stretch>
            <a:fillRect/>
          </a:stretch>
        </p:blipFill>
        <p:spPr>
          <a:xfrm>
            <a:off x="5973572" y="9222"/>
            <a:ext cx="4761484" cy="6011975"/>
          </a:xfrm>
          <a:prstGeom prst="rect">
            <a:avLst/>
          </a:prstGeom>
        </p:spPr>
      </p:pic>
      <p:sp>
        <p:nvSpPr>
          <p:cNvPr id="4" name="Text Placeholder 3">
            <a:extLst>
              <a:ext uri="{FF2B5EF4-FFF2-40B4-BE49-F238E27FC236}">
                <a16:creationId xmlns:a16="http://schemas.microsoft.com/office/drawing/2014/main" id="{BEDA010D-BF46-49EC-875E-48C3085069FE}"/>
              </a:ext>
            </a:extLst>
          </p:cNvPr>
          <p:cNvSpPr>
            <a:spLocks noGrp="1"/>
          </p:cNvSpPr>
          <p:nvPr>
            <p:ph type="body" sz="half" idx="2"/>
          </p:nvPr>
        </p:nvSpPr>
        <p:spPr>
          <a:xfrm>
            <a:off x="418070" y="1299755"/>
            <a:ext cx="3932237" cy="3811588"/>
          </a:xfrm>
        </p:spPr>
        <p:txBody>
          <a:bodyPr>
            <a:normAutofit/>
          </a:bodyPr>
          <a:lstStyle/>
          <a:p>
            <a:r>
              <a:rPr lang="en-US" sz="2800" dirty="0"/>
              <a:t>Metrics</a:t>
            </a:r>
          </a:p>
          <a:p>
            <a:pPr marL="285750" indent="-285750">
              <a:buFont typeface="Arial" panose="020B0604020202020204" pitchFamily="34" charset="0"/>
              <a:buChar char="•"/>
            </a:pPr>
            <a:r>
              <a:rPr lang="en-US" sz="2800" dirty="0"/>
              <a:t>PROOF:  Quantitative measures of demonstrated success </a:t>
            </a:r>
          </a:p>
          <a:p>
            <a:endParaRPr lang="en-US" sz="2800" dirty="0"/>
          </a:p>
        </p:txBody>
      </p:sp>
      <p:sp>
        <p:nvSpPr>
          <p:cNvPr id="8" name="Title 1">
            <a:extLst>
              <a:ext uri="{FF2B5EF4-FFF2-40B4-BE49-F238E27FC236}">
                <a16:creationId xmlns:a16="http://schemas.microsoft.com/office/drawing/2014/main" id="{F3F2C0C8-50F9-434C-A10A-CB520A4D13C8}"/>
              </a:ext>
            </a:extLst>
          </p:cNvPr>
          <p:cNvSpPr>
            <a:spLocks noGrp="1"/>
          </p:cNvSpPr>
          <p:nvPr>
            <p:ph type="title"/>
          </p:nvPr>
        </p:nvSpPr>
        <p:spPr>
          <a:xfrm>
            <a:off x="418070" y="127059"/>
            <a:ext cx="10515600" cy="911034"/>
          </a:xfrm>
        </p:spPr>
        <p:txBody>
          <a:bodyPr>
            <a:normAutofit/>
          </a:bodyPr>
          <a:lstStyle/>
          <a:p>
            <a:r>
              <a:rPr lang="en-US" sz="4400" b="1" dirty="0"/>
              <a:t>Evaluation Criteria</a:t>
            </a:r>
          </a:p>
        </p:txBody>
      </p:sp>
    </p:spTree>
    <p:extLst>
      <p:ext uri="{BB962C8B-B14F-4D97-AF65-F5344CB8AC3E}">
        <p14:creationId xmlns:p14="http://schemas.microsoft.com/office/powerpoint/2010/main" val="2759797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TS19 Speaker Presentation Template" id="{A4784A72-5DE6-2F4D-BDB6-349A396C92AE}" vid="{8958504C-570E-4641-B859-577FCC9EE0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3ED3BF8E87DA46865422703C4F6154" ma:contentTypeVersion="10" ma:contentTypeDescription="Create a new document." ma:contentTypeScope="" ma:versionID="a71e11f69a0fd9a6760bbba7f53a49aa">
  <xsd:schema xmlns:xsd="http://www.w3.org/2001/XMLSchema" xmlns:xs="http://www.w3.org/2001/XMLSchema" xmlns:p="http://schemas.microsoft.com/office/2006/metadata/properties" xmlns:ns2="bcea27f8-abb6-4495-a4e3-ec12936e0e85" xmlns:ns3="50acc133-efb0-4fed-8279-1cd501136e2e" targetNamespace="http://schemas.microsoft.com/office/2006/metadata/properties" ma:root="true" ma:fieldsID="6f2501027bb20c60decd40cfccbd0999" ns2:_="" ns3:_="">
    <xsd:import namespace="bcea27f8-abb6-4495-a4e3-ec12936e0e85"/>
    <xsd:import namespace="50acc133-efb0-4fed-8279-1cd501136e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ea27f8-abb6-4495-a4e3-ec12936e0e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acc133-efb0-4fed-8279-1cd501136e2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329293-1F22-4690-902F-83F0B5D3A93C}">
  <ds:schemaRefs>
    <ds:schemaRef ds:uri="http://schemas.microsoft.com/sharepoint/v3/contenttype/forms"/>
  </ds:schemaRefs>
</ds:datastoreItem>
</file>

<file path=customXml/itemProps2.xml><?xml version="1.0" encoding="utf-8"?>
<ds:datastoreItem xmlns:ds="http://schemas.openxmlformats.org/officeDocument/2006/customXml" ds:itemID="{E523DB00-97BA-450E-BA9E-D43D7A655DEA}">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bcea27f8-abb6-4495-a4e3-ec12936e0e85"/>
    <ds:schemaRef ds:uri="http://schemas.microsoft.com/office/infopath/2007/PartnerControls"/>
    <ds:schemaRef ds:uri="50acc133-efb0-4fed-8279-1cd501136e2e"/>
    <ds:schemaRef ds:uri="http://www.w3.org/XML/1998/namespace"/>
  </ds:schemaRefs>
</ds:datastoreItem>
</file>

<file path=customXml/itemProps3.xml><?xml version="1.0" encoding="utf-8"?>
<ds:datastoreItem xmlns:ds="http://schemas.openxmlformats.org/officeDocument/2006/customXml" ds:itemID="{E4A38825-3884-4104-BB40-2EF8671394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ea27f8-abb6-4495-a4e3-ec12936e0e85"/>
    <ds:schemaRef ds:uri="50acc133-efb0-4fed-8279-1cd501136e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VETS19 Speaker Presentation Template</Template>
  <TotalTime>1470</TotalTime>
  <Words>1219</Words>
  <Application>Microsoft Office PowerPoint</Application>
  <PresentationFormat>Widescreen</PresentationFormat>
  <Paragraphs>174</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Helvetica</vt:lpstr>
      <vt:lpstr>Office Theme</vt:lpstr>
      <vt:lpstr>PowerPoint Presentation</vt:lpstr>
      <vt:lpstr>CPARS and Open Ratings: </vt:lpstr>
      <vt:lpstr>PowerPoint Presentation</vt:lpstr>
      <vt:lpstr>Agenda</vt:lpstr>
      <vt:lpstr>How the CPARS and Open Ratings Impact Current  Bids</vt:lpstr>
      <vt:lpstr>Evaluation Criteria</vt:lpstr>
      <vt:lpstr>Evaluation Criteria</vt:lpstr>
      <vt:lpstr>Evaluation Criteria</vt:lpstr>
      <vt:lpstr>Evaluation Criteria</vt:lpstr>
      <vt:lpstr>HOW THE GOVERNMENT RATES CONTRACTOR PERFORMANCE</vt:lpstr>
      <vt:lpstr>PowerPoint Presentation</vt:lpstr>
      <vt:lpstr>FAR 9.105-1 Determine Responsibility</vt:lpstr>
      <vt:lpstr>HOW COMPANIES CAN ACHIEVE THE HIGHEST CPARS RATING</vt:lpstr>
      <vt:lpstr>PowerPoint Presentation</vt:lpstr>
      <vt:lpstr>PowerPoint Presentation</vt:lpstr>
      <vt:lpstr>CPARS Applicability – not all contracts require a CPARS rating</vt:lpstr>
      <vt:lpstr>What do I have to do to get an “A”…or in this case EXCEPTIONAL!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Copper</dc:creator>
  <cp:lastModifiedBy>Jenny Bonilla</cp:lastModifiedBy>
  <cp:revision>5</cp:revision>
  <dcterms:created xsi:type="dcterms:W3CDTF">2019-04-19T16:34:46Z</dcterms:created>
  <dcterms:modified xsi:type="dcterms:W3CDTF">2019-05-17T15:37:23Z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0x010100D63ED3BF8E87DA46865422703C4F6154</vt:lpwstr>
  </property>
</Properties>
</file>