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8"/>
  </p:notesMasterIdLst>
  <p:sldIdLst>
    <p:sldId id="256" r:id="rId3"/>
    <p:sldId id="437" r:id="rId4"/>
    <p:sldId id="438" r:id="rId5"/>
    <p:sldId id="402" r:id="rId6"/>
    <p:sldId id="390" r:id="rId7"/>
    <p:sldId id="276" r:id="rId8"/>
    <p:sldId id="418" r:id="rId9"/>
    <p:sldId id="434" r:id="rId10"/>
    <p:sldId id="420" r:id="rId11"/>
    <p:sldId id="421" r:id="rId12"/>
    <p:sldId id="422" r:id="rId13"/>
    <p:sldId id="426" r:id="rId14"/>
    <p:sldId id="427" r:id="rId15"/>
    <p:sldId id="419" r:id="rId16"/>
    <p:sldId id="428" r:id="rId17"/>
    <p:sldId id="429" r:id="rId18"/>
    <p:sldId id="430" r:id="rId19"/>
    <p:sldId id="431" r:id="rId20"/>
    <p:sldId id="432" r:id="rId21"/>
    <p:sldId id="423" r:id="rId22"/>
    <p:sldId id="424" r:id="rId23"/>
    <p:sldId id="425" r:id="rId24"/>
    <p:sldId id="436" r:id="rId25"/>
    <p:sldId id="433" r:id="rId26"/>
    <p:sldId id="4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FA72A-2D3E-5F48-91FB-7D77A2A25CAF}" v="87" dt="2019-05-17T14:23:45.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47"/>
    <p:restoredTop sz="94627"/>
  </p:normalViewPr>
  <p:slideViewPr>
    <p:cSldViewPr snapToGrid="0" snapToObjects="1">
      <p:cViewPr varScale="1">
        <p:scale>
          <a:sx n="99" d="100"/>
          <a:sy n="99" d="100"/>
        </p:scale>
        <p:origin x="824" y="17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Workshare</a:t>
            </a:r>
            <a:r>
              <a:rPr lang="en-US" baseline="0" dirty="0"/>
              <a:t> split as defined in the Teaming agreement</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Revenue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928-3141-9DAB-D3F9EE09F89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5928-3141-9DAB-D3F9EE09F89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928-3141-9DAB-D3F9EE09F89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5928-3141-9DAB-D3F9EE09F89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928-3141-9DAB-D3F9EE09F89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5928-3141-9DAB-D3F9EE09F89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5928-3141-9DAB-D3F9EE09F89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5928-3141-9DAB-D3F9EE09F89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Prime</c:v>
                </c:pt>
                <c:pt idx="1">
                  <c:v>Sub1</c:v>
                </c:pt>
                <c:pt idx="2">
                  <c:v>Sub2</c:v>
                </c:pt>
                <c:pt idx="3">
                  <c:v>ODC</c:v>
                </c:pt>
              </c:strCache>
            </c:strRef>
          </c:cat>
          <c:val>
            <c:numRef>
              <c:f>Sheet1!$B$2:$B$5</c:f>
              <c:numCache>
                <c:formatCode>General</c:formatCode>
                <c:ptCount val="4"/>
                <c:pt idx="0">
                  <c:v>51</c:v>
                </c:pt>
                <c:pt idx="1">
                  <c:v>35</c:v>
                </c:pt>
                <c:pt idx="2">
                  <c:v>13</c:v>
                </c:pt>
                <c:pt idx="3">
                  <c:v>2</c:v>
                </c:pt>
              </c:numCache>
            </c:numRef>
          </c:val>
          <c:extLst>
            <c:ext xmlns:c16="http://schemas.microsoft.com/office/drawing/2014/chart" uri="{C3380CC4-5D6E-409C-BE32-E72D297353CC}">
              <c16:uniqueId val="{00000000-5928-3141-9DAB-D3F9EE09F89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cat>
            <c:strRef>
              <c:f>Sheet1!$A$2:$A$9</c:f>
              <c:strCache>
                <c:ptCount val="8"/>
                <c:pt idx="0">
                  <c:v>Year 1</c:v>
                </c:pt>
                <c:pt idx="1">
                  <c:v>Year 2</c:v>
                </c:pt>
                <c:pt idx="2">
                  <c:v>Year 3</c:v>
                </c:pt>
                <c:pt idx="3">
                  <c:v>Year 4</c:v>
                </c:pt>
                <c:pt idx="4">
                  <c:v>Year 5</c:v>
                </c:pt>
                <c:pt idx="5">
                  <c:v>Year 6</c:v>
                </c:pt>
                <c:pt idx="6">
                  <c:v>Year 7</c:v>
                </c:pt>
                <c:pt idx="7">
                  <c:v>Year 8</c:v>
                </c:pt>
              </c:strCache>
            </c:strRef>
          </c:cat>
          <c:val>
            <c:numRef>
              <c:f>Sheet1!$B$2:$B$9</c:f>
              <c:numCache>
                <c:formatCode>General</c:formatCode>
                <c:ptCount val="8"/>
                <c:pt idx="0">
                  <c:v>12</c:v>
                </c:pt>
                <c:pt idx="1">
                  <c:v>24</c:v>
                </c:pt>
                <c:pt idx="2">
                  <c:v>36</c:v>
                </c:pt>
                <c:pt idx="3">
                  <c:v>48</c:v>
                </c:pt>
                <c:pt idx="4">
                  <c:v>60</c:v>
                </c:pt>
                <c:pt idx="5">
                  <c:v>72</c:v>
                </c:pt>
                <c:pt idx="6">
                  <c:v>84</c:v>
                </c:pt>
                <c:pt idx="7">
                  <c:v>96</c:v>
                </c:pt>
              </c:numCache>
            </c:numRef>
          </c:val>
          <c:extLst>
            <c:ext xmlns:c16="http://schemas.microsoft.com/office/drawing/2014/chart" uri="{C3380CC4-5D6E-409C-BE32-E72D297353CC}">
              <c16:uniqueId val="{00000000-8BDB-7746-80CA-4A98B4D025D3}"/>
            </c:ext>
          </c:extLst>
        </c:ser>
        <c:dLbls>
          <c:showLegendKey val="0"/>
          <c:showVal val="0"/>
          <c:showCatName val="0"/>
          <c:showSerName val="0"/>
          <c:showPercent val="0"/>
          <c:showBubbleSize val="0"/>
        </c:dLbls>
        <c:gapWidth val="199"/>
        <c:axId val="850850384"/>
        <c:axId val="348716480"/>
      </c:barChart>
      <c:lineChart>
        <c:grouping val="standard"/>
        <c:varyColors val="0"/>
        <c:ser>
          <c:idx val="1"/>
          <c:order val="1"/>
          <c:tx>
            <c:strRef>
              <c:f>Sheet1!$C$1</c:f>
              <c:strCache>
                <c:ptCount val="1"/>
                <c:pt idx="0">
                  <c:v>Prime</c:v>
                </c:pt>
              </c:strCache>
            </c:strRef>
          </c:tx>
          <c:spPr>
            <a:ln w="38100" cap="rnd">
              <a:solidFill>
                <a:schemeClr val="accent2"/>
              </a:solidFill>
              <a:round/>
            </a:ln>
            <a:effectLst/>
          </c:spPr>
          <c:marker>
            <c:symbol val="none"/>
          </c:marker>
          <c:cat>
            <c:strRef>
              <c:f>Sheet1!$A$2:$A$9</c:f>
              <c:strCache>
                <c:ptCount val="8"/>
                <c:pt idx="0">
                  <c:v>Year 1</c:v>
                </c:pt>
                <c:pt idx="1">
                  <c:v>Year 2</c:v>
                </c:pt>
                <c:pt idx="2">
                  <c:v>Year 3</c:v>
                </c:pt>
                <c:pt idx="3">
                  <c:v>Year 4</c:v>
                </c:pt>
                <c:pt idx="4">
                  <c:v>Year 5</c:v>
                </c:pt>
                <c:pt idx="5">
                  <c:v>Year 6</c:v>
                </c:pt>
                <c:pt idx="6">
                  <c:v>Year 7</c:v>
                </c:pt>
                <c:pt idx="7">
                  <c:v>Year 8</c:v>
                </c:pt>
              </c:strCache>
            </c:strRef>
          </c:cat>
          <c:val>
            <c:numRef>
              <c:f>Sheet1!$C$2:$C$9</c:f>
              <c:numCache>
                <c:formatCode>General</c:formatCode>
                <c:ptCount val="8"/>
                <c:pt idx="0">
                  <c:v>6.12</c:v>
                </c:pt>
                <c:pt idx="1">
                  <c:v>12.24</c:v>
                </c:pt>
                <c:pt idx="2">
                  <c:v>18.36</c:v>
                </c:pt>
                <c:pt idx="3">
                  <c:v>24.48</c:v>
                </c:pt>
                <c:pt idx="4">
                  <c:v>30.6</c:v>
                </c:pt>
                <c:pt idx="5">
                  <c:v>36.72</c:v>
                </c:pt>
                <c:pt idx="6">
                  <c:v>42.84</c:v>
                </c:pt>
                <c:pt idx="7">
                  <c:v>48.96</c:v>
                </c:pt>
              </c:numCache>
            </c:numRef>
          </c:val>
          <c:smooth val="0"/>
          <c:extLst>
            <c:ext xmlns:c16="http://schemas.microsoft.com/office/drawing/2014/chart" uri="{C3380CC4-5D6E-409C-BE32-E72D297353CC}">
              <c16:uniqueId val="{00000001-8BDB-7746-80CA-4A98B4D025D3}"/>
            </c:ext>
          </c:extLst>
        </c:ser>
        <c:ser>
          <c:idx val="2"/>
          <c:order val="2"/>
          <c:tx>
            <c:strRef>
              <c:f>Sheet1!$D$1</c:f>
              <c:strCache>
                <c:ptCount val="1"/>
                <c:pt idx="0">
                  <c:v>Sub1</c:v>
                </c:pt>
              </c:strCache>
            </c:strRef>
          </c:tx>
          <c:spPr>
            <a:ln w="38100" cap="rnd">
              <a:solidFill>
                <a:schemeClr val="accent3"/>
              </a:solidFill>
              <a:round/>
            </a:ln>
            <a:effectLst/>
          </c:spPr>
          <c:marker>
            <c:symbol val="none"/>
          </c:marker>
          <c:cat>
            <c:strRef>
              <c:f>Sheet1!$A$2:$A$9</c:f>
              <c:strCache>
                <c:ptCount val="8"/>
                <c:pt idx="0">
                  <c:v>Year 1</c:v>
                </c:pt>
                <c:pt idx="1">
                  <c:v>Year 2</c:v>
                </c:pt>
                <c:pt idx="2">
                  <c:v>Year 3</c:v>
                </c:pt>
                <c:pt idx="3">
                  <c:v>Year 4</c:v>
                </c:pt>
                <c:pt idx="4">
                  <c:v>Year 5</c:v>
                </c:pt>
                <c:pt idx="5">
                  <c:v>Year 6</c:v>
                </c:pt>
                <c:pt idx="6">
                  <c:v>Year 7</c:v>
                </c:pt>
                <c:pt idx="7">
                  <c:v>Year 8</c:v>
                </c:pt>
              </c:strCache>
            </c:strRef>
          </c:cat>
          <c:val>
            <c:numRef>
              <c:f>Sheet1!$D$2:$D$9</c:f>
              <c:numCache>
                <c:formatCode>General</c:formatCode>
                <c:ptCount val="8"/>
                <c:pt idx="0">
                  <c:v>4.1999999999999993</c:v>
                </c:pt>
                <c:pt idx="1">
                  <c:v>8.3999999999999986</c:v>
                </c:pt>
                <c:pt idx="2">
                  <c:v>12.6</c:v>
                </c:pt>
                <c:pt idx="3">
                  <c:v>16.799999999999997</c:v>
                </c:pt>
                <c:pt idx="4">
                  <c:v>21</c:v>
                </c:pt>
                <c:pt idx="5">
                  <c:v>25.2</c:v>
                </c:pt>
                <c:pt idx="6">
                  <c:v>29.4</c:v>
                </c:pt>
                <c:pt idx="7">
                  <c:v>33.599999999999994</c:v>
                </c:pt>
              </c:numCache>
            </c:numRef>
          </c:val>
          <c:smooth val="0"/>
          <c:extLst>
            <c:ext xmlns:c16="http://schemas.microsoft.com/office/drawing/2014/chart" uri="{C3380CC4-5D6E-409C-BE32-E72D297353CC}">
              <c16:uniqueId val="{00000002-8BDB-7746-80CA-4A98B4D025D3}"/>
            </c:ext>
          </c:extLst>
        </c:ser>
        <c:ser>
          <c:idx val="3"/>
          <c:order val="3"/>
          <c:tx>
            <c:strRef>
              <c:f>Sheet1!$E$1</c:f>
              <c:strCache>
                <c:ptCount val="1"/>
                <c:pt idx="0">
                  <c:v>Sub2</c:v>
                </c:pt>
              </c:strCache>
            </c:strRef>
          </c:tx>
          <c:spPr>
            <a:ln w="38100" cap="rnd">
              <a:solidFill>
                <a:schemeClr val="accent4"/>
              </a:solidFill>
              <a:round/>
            </a:ln>
            <a:effectLst/>
          </c:spPr>
          <c:marker>
            <c:symbol val="none"/>
          </c:marker>
          <c:cat>
            <c:strRef>
              <c:f>Sheet1!$A$2:$A$9</c:f>
              <c:strCache>
                <c:ptCount val="8"/>
                <c:pt idx="0">
                  <c:v>Year 1</c:v>
                </c:pt>
                <c:pt idx="1">
                  <c:v>Year 2</c:v>
                </c:pt>
                <c:pt idx="2">
                  <c:v>Year 3</c:v>
                </c:pt>
                <c:pt idx="3">
                  <c:v>Year 4</c:v>
                </c:pt>
                <c:pt idx="4">
                  <c:v>Year 5</c:v>
                </c:pt>
                <c:pt idx="5">
                  <c:v>Year 6</c:v>
                </c:pt>
                <c:pt idx="6">
                  <c:v>Year 7</c:v>
                </c:pt>
                <c:pt idx="7">
                  <c:v>Year 8</c:v>
                </c:pt>
              </c:strCache>
            </c:strRef>
          </c:cat>
          <c:val>
            <c:numRef>
              <c:f>Sheet1!$E$2:$E$9</c:f>
              <c:numCache>
                <c:formatCode>General</c:formatCode>
                <c:ptCount val="8"/>
                <c:pt idx="0">
                  <c:v>1.6800000000000002</c:v>
                </c:pt>
                <c:pt idx="1">
                  <c:v>3.3600000000000003</c:v>
                </c:pt>
                <c:pt idx="2">
                  <c:v>5.0400000000000009</c:v>
                </c:pt>
                <c:pt idx="3">
                  <c:v>6.7200000000000006</c:v>
                </c:pt>
                <c:pt idx="4">
                  <c:v>8.4</c:v>
                </c:pt>
                <c:pt idx="5">
                  <c:v>10.080000000000002</c:v>
                </c:pt>
                <c:pt idx="6">
                  <c:v>11.760000000000002</c:v>
                </c:pt>
                <c:pt idx="7">
                  <c:v>13.440000000000001</c:v>
                </c:pt>
              </c:numCache>
            </c:numRef>
          </c:val>
          <c:smooth val="0"/>
          <c:extLst>
            <c:ext xmlns:c16="http://schemas.microsoft.com/office/drawing/2014/chart" uri="{C3380CC4-5D6E-409C-BE32-E72D297353CC}">
              <c16:uniqueId val="{00000003-8BDB-7746-80CA-4A98B4D025D3}"/>
            </c:ext>
          </c:extLst>
        </c:ser>
        <c:dLbls>
          <c:showLegendKey val="0"/>
          <c:showVal val="0"/>
          <c:showCatName val="0"/>
          <c:showSerName val="0"/>
          <c:showPercent val="0"/>
          <c:showBubbleSize val="0"/>
        </c:dLbls>
        <c:marker val="1"/>
        <c:smooth val="0"/>
        <c:axId val="850850384"/>
        <c:axId val="348716480"/>
      </c:lineChart>
      <c:catAx>
        <c:axId val="85085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48716480"/>
        <c:crosses val="autoZero"/>
        <c:auto val="1"/>
        <c:lblAlgn val="ctr"/>
        <c:lblOffset val="100"/>
        <c:noMultiLvlLbl val="0"/>
      </c:catAx>
      <c:valAx>
        <c:axId val="348716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085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40000"/>
        <a:lumOff val="60000"/>
        <a:alpha val="19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567BE-4A0B-434D-A663-C37B18FD5E20}" type="doc">
      <dgm:prSet loTypeId="urn:microsoft.com/office/officeart/2008/layout/SquareAccentList" loCatId="" qsTypeId="urn:microsoft.com/office/officeart/2005/8/quickstyle/simple1" qsCatId="simple" csTypeId="urn:microsoft.com/office/officeart/2005/8/colors/accent1_2" csCatId="accent1" phldr="1"/>
      <dgm:spPr/>
      <dgm:t>
        <a:bodyPr/>
        <a:lstStyle/>
        <a:p>
          <a:endParaRPr lang="en-US"/>
        </a:p>
      </dgm:t>
    </dgm:pt>
    <dgm:pt modelId="{269F301C-5482-4F42-9B06-983CBEDE5C4F}">
      <dgm:prSet phldrT="[Text]"/>
      <dgm:spPr/>
      <dgm:t>
        <a:bodyPr/>
        <a:lstStyle/>
        <a:p>
          <a:r>
            <a:rPr lang="en-US" dirty="0"/>
            <a:t>Prime</a:t>
          </a:r>
        </a:p>
      </dgm:t>
    </dgm:pt>
    <dgm:pt modelId="{BA0D5C15-1906-A645-A8C2-9AF5D49A2003}" type="parTrans" cxnId="{CD0DD3F3-34C6-7147-A641-6ADCABBAD396}">
      <dgm:prSet/>
      <dgm:spPr/>
      <dgm:t>
        <a:bodyPr/>
        <a:lstStyle/>
        <a:p>
          <a:endParaRPr lang="en-US"/>
        </a:p>
      </dgm:t>
    </dgm:pt>
    <dgm:pt modelId="{869E4941-C362-0640-97DC-3F6021B43233}" type="sibTrans" cxnId="{CD0DD3F3-34C6-7147-A641-6ADCABBAD396}">
      <dgm:prSet/>
      <dgm:spPr/>
      <dgm:t>
        <a:bodyPr/>
        <a:lstStyle/>
        <a:p>
          <a:endParaRPr lang="en-US"/>
        </a:p>
      </dgm:t>
    </dgm:pt>
    <dgm:pt modelId="{0F795982-79E4-B84F-8DF7-DCD9792BFDB2}">
      <dgm:prSet phldrT="[Text]"/>
      <dgm:spPr/>
      <dgm:t>
        <a:bodyPr/>
        <a:lstStyle/>
        <a:p>
          <a:r>
            <a:rPr lang="en-US" dirty="0"/>
            <a:t>Manages the contract</a:t>
          </a:r>
        </a:p>
      </dgm:t>
    </dgm:pt>
    <dgm:pt modelId="{F127DFDE-4E52-6747-804D-DF25137D78E1}" type="parTrans" cxnId="{CC4A2F98-6E41-9D43-9ABE-66C6E9F3A55F}">
      <dgm:prSet/>
      <dgm:spPr/>
      <dgm:t>
        <a:bodyPr/>
        <a:lstStyle/>
        <a:p>
          <a:endParaRPr lang="en-US"/>
        </a:p>
      </dgm:t>
    </dgm:pt>
    <dgm:pt modelId="{017B994B-1608-6648-8890-A912A72520AF}" type="sibTrans" cxnId="{CC4A2F98-6E41-9D43-9ABE-66C6E9F3A55F}">
      <dgm:prSet/>
      <dgm:spPr/>
      <dgm:t>
        <a:bodyPr/>
        <a:lstStyle/>
        <a:p>
          <a:endParaRPr lang="en-US"/>
        </a:p>
      </dgm:t>
    </dgm:pt>
    <dgm:pt modelId="{0D31FF75-D0F5-7B4C-9F89-4E6EA01D54A1}">
      <dgm:prSet phldrT="[Text]"/>
      <dgm:spPr/>
      <dgm:t>
        <a:bodyPr/>
        <a:lstStyle/>
        <a:p>
          <a:r>
            <a:rPr lang="en-US" dirty="0"/>
            <a:t>Recognizes all revenue</a:t>
          </a:r>
        </a:p>
      </dgm:t>
    </dgm:pt>
    <dgm:pt modelId="{E4BE5E67-2241-E845-8C5E-CBA3777596F9}" type="parTrans" cxnId="{89660CDB-4A42-2D45-B361-51F0702A2D81}">
      <dgm:prSet/>
      <dgm:spPr/>
      <dgm:t>
        <a:bodyPr/>
        <a:lstStyle/>
        <a:p>
          <a:endParaRPr lang="en-US"/>
        </a:p>
      </dgm:t>
    </dgm:pt>
    <dgm:pt modelId="{2FB6288C-6F67-7F43-9358-BA23D8525E9D}" type="sibTrans" cxnId="{89660CDB-4A42-2D45-B361-51F0702A2D81}">
      <dgm:prSet/>
      <dgm:spPr/>
      <dgm:t>
        <a:bodyPr/>
        <a:lstStyle/>
        <a:p>
          <a:endParaRPr lang="en-US"/>
        </a:p>
      </dgm:t>
    </dgm:pt>
    <dgm:pt modelId="{BCF27015-8824-2D4B-93CF-CC54D98F609A}">
      <dgm:prSet phldrT="[Text]"/>
      <dgm:spPr/>
      <dgm:t>
        <a:bodyPr/>
        <a:lstStyle/>
        <a:p>
          <a:r>
            <a:rPr lang="en-US" dirty="0"/>
            <a:t>Privity with customer</a:t>
          </a:r>
        </a:p>
      </dgm:t>
    </dgm:pt>
    <dgm:pt modelId="{00A9A1D6-0139-3343-B466-879D53F2EBDB}" type="parTrans" cxnId="{D799FC4C-16A4-B24E-B1EF-DC1FD3B8F0C8}">
      <dgm:prSet/>
      <dgm:spPr/>
      <dgm:t>
        <a:bodyPr/>
        <a:lstStyle/>
        <a:p>
          <a:endParaRPr lang="en-US"/>
        </a:p>
      </dgm:t>
    </dgm:pt>
    <dgm:pt modelId="{5767413A-1770-1542-95AA-1A1FAA3946F6}" type="sibTrans" cxnId="{D799FC4C-16A4-B24E-B1EF-DC1FD3B8F0C8}">
      <dgm:prSet/>
      <dgm:spPr/>
      <dgm:t>
        <a:bodyPr/>
        <a:lstStyle/>
        <a:p>
          <a:endParaRPr lang="en-US"/>
        </a:p>
      </dgm:t>
    </dgm:pt>
    <dgm:pt modelId="{A4DBB895-920E-6246-926B-527071EC2671}">
      <dgm:prSet phldrT="[Text]"/>
      <dgm:spPr/>
      <dgm:t>
        <a:bodyPr/>
        <a:lstStyle/>
        <a:p>
          <a:r>
            <a:rPr lang="en-US" dirty="0"/>
            <a:t>Sub</a:t>
          </a:r>
        </a:p>
      </dgm:t>
    </dgm:pt>
    <dgm:pt modelId="{EC76C0D6-99DD-7C4F-B343-CA6A20E8F5A9}" type="parTrans" cxnId="{CFF37834-346C-4A4D-B6A3-EF3263C2E6E1}">
      <dgm:prSet/>
      <dgm:spPr/>
      <dgm:t>
        <a:bodyPr/>
        <a:lstStyle/>
        <a:p>
          <a:endParaRPr lang="en-US"/>
        </a:p>
      </dgm:t>
    </dgm:pt>
    <dgm:pt modelId="{857B6190-EF37-414C-8CCD-0C0C496D755A}" type="sibTrans" cxnId="{CFF37834-346C-4A4D-B6A3-EF3263C2E6E1}">
      <dgm:prSet/>
      <dgm:spPr/>
      <dgm:t>
        <a:bodyPr/>
        <a:lstStyle/>
        <a:p>
          <a:endParaRPr lang="en-US"/>
        </a:p>
      </dgm:t>
    </dgm:pt>
    <dgm:pt modelId="{75357CB1-50D6-C349-9BA5-3C2AC1A609FB}">
      <dgm:prSet phldrT="[Text]"/>
      <dgm:spPr/>
      <dgm:t>
        <a:bodyPr/>
        <a:lstStyle/>
        <a:p>
          <a:r>
            <a:rPr lang="en-US" dirty="0"/>
            <a:t>Responsible for their piece</a:t>
          </a:r>
        </a:p>
      </dgm:t>
    </dgm:pt>
    <dgm:pt modelId="{247337C0-50CF-3C4C-B6BF-CF76139AAE17}" type="parTrans" cxnId="{03EA80B7-C2F6-8D49-ADA0-CDA6FFA52804}">
      <dgm:prSet/>
      <dgm:spPr/>
      <dgm:t>
        <a:bodyPr/>
        <a:lstStyle/>
        <a:p>
          <a:endParaRPr lang="en-US"/>
        </a:p>
      </dgm:t>
    </dgm:pt>
    <dgm:pt modelId="{5ACA95E6-EA1C-6A49-9141-41DBAC9C96A7}" type="sibTrans" cxnId="{03EA80B7-C2F6-8D49-ADA0-CDA6FFA52804}">
      <dgm:prSet/>
      <dgm:spPr/>
      <dgm:t>
        <a:bodyPr/>
        <a:lstStyle/>
        <a:p>
          <a:endParaRPr lang="en-US"/>
        </a:p>
      </dgm:t>
    </dgm:pt>
    <dgm:pt modelId="{C6DAD11F-F7D3-AF41-B92E-8234D57444BC}">
      <dgm:prSet phldrT="[Text]"/>
      <dgm:spPr/>
      <dgm:t>
        <a:bodyPr/>
        <a:lstStyle/>
        <a:p>
          <a:r>
            <a:rPr lang="en-US" dirty="0"/>
            <a:t>Reports to the Prime</a:t>
          </a:r>
        </a:p>
      </dgm:t>
    </dgm:pt>
    <dgm:pt modelId="{3BB3A885-C435-3C4B-B0B8-74D657A05688}" type="parTrans" cxnId="{FDC83BA1-7878-134F-B37E-77E22B2CADBE}">
      <dgm:prSet/>
      <dgm:spPr/>
      <dgm:t>
        <a:bodyPr/>
        <a:lstStyle/>
        <a:p>
          <a:endParaRPr lang="en-US"/>
        </a:p>
      </dgm:t>
    </dgm:pt>
    <dgm:pt modelId="{7B08198E-FE65-CD44-9F8A-BCD43AC3F31C}" type="sibTrans" cxnId="{FDC83BA1-7878-134F-B37E-77E22B2CADBE}">
      <dgm:prSet/>
      <dgm:spPr/>
      <dgm:t>
        <a:bodyPr/>
        <a:lstStyle/>
        <a:p>
          <a:endParaRPr lang="en-US"/>
        </a:p>
      </dgm:t>
    </dgm:pt>
    <dgm:pt modelId="{93AE0A7E-AF11-344B-801E-CA6A445FE2B7}">
      <dgm:prSet phldrT="[Text]"/>
      <dgm:spPr/>
      <dgm:t>
        <a:bodyPr/>
        <a:lstStyle/>
        <a:p>
          <a:r>
            <a:rPr lang="en-US" dirty="0"/>
            <a:t>Paid by Prime</a:t>
          </a:r>
        </a:p>
      </dgm:t>
    </dgm:pt>
    <dgm:pt modelId="{F02B4373-D3D6-9D4E-BE2A-55E7B2FC2F8B}" type="parTrans" cxnId="{E11F7C71-15F8-1948-9A16-E9CBC0114952}">
      <dgm:prSet/>
      <dgm:spPr/>
      <dgm:t>
        <a:bodyPr/>
        <a:lstStyle/>
        <a:p>
          <a:endParaRPr lang="en-US"/>
        </a:p>
      </dgm:t>
    </dgm:pt>
    <dgm:pt modelId="{608B051C-4FC9-2645-95C6-9BCF8AEFCBD7}" type="sibTrans" cxnId="{E11F7C71-15F8-1948-9A16-E9CBC0114952}">
      <dgm:prSet/>
      <dgm:spPr/>
      <dgm:t>
        <a:bodyPr/>
        <a:lstStyle/>
        <a:p>
          <a:endParaRPr lang="en-US"/>
        </a:p>
      </dgm:t>
    </dgm:pt>
    <dgm:pt modelId="{C19B0DA9-FCB5-0849-BD8E-0C51BF362FFD}">
      <dgm:prSet phldrT="[Text]"/>
      <dgm:spPr/>
      <dgm:t>
        <a:bodyPr/>
        <a:lstStyle/>
        <a:p>
          <a:r>
            <a:rPr lang="en-US" dirty="0"/>
            <a:t>Responsible for all deliverables</a:t>
          </a:r>
        </a:p>
      </dgm:t>
    </dgm:pt>
    <dgm:pt modelId="{3469A549-7801-F34C-B2C4-93895B27B7D4}" type="parTrans" cxnId="{A275084C-9024-C940-9541-CE82C2AD78DF}">
      <dgm:prSet/>
      <dgm:spPr/>
      <dgm:t>
        <a:bodyPr/>
        <a:lstStyle/>
        <a:p>
          <a:endParaRPr lang="en-US"/>
        </a:p>
      </dgm:t>
    </dgm:pt>
    <dgm:pt modelId="{4128F25B-BEA1-2A4B-BB08-2BC3B85EC4EB}" type="sibTrans" cxnId="{A275084C-9024-C940-9541-CE82C2AD78DF}">
      <dgm:prSet/>
      <dgm:spPr/>
      <dgm:t>
        <a:bodyPr/>
        <a:lstStyle/>
        <a:p>
          <a:endParaRPr lang="en-US"/>
        </a:p>
      </dgm:t>
    </dgm:pt>
    <dgm:pt modelId="{943F7412-2B1F-8947-B08A-01E166F6A44C}">
      <dgm:prSet phldrT="[Text]"/>
      <dgm:spPr/>
      <dgm:t>
        <a:bodyPr/>
        <a:lstStyle/>
        <a:p>
          <a:r>
            <a:rPr lang="en-US" dirty="0"/>
            <a:t>Financial Responsibility</a:t>
          </a:r>
        </a:p>
      </dgm:t>
    </dgm:pt>
    <dgm:pt modelId="{A073580A-EAA9-284C-AFBF-4CC4DF4B0147}" type="parTrans" cxnId="{E65CC812-8947-CD41-A18E-92F47EA8BCF4}">
      <dgm:prSet/>
      <dgm:spPr/>
      <dgm:t>
        <a:bodyPr/>
        <a:lstStyle/>
        <a:p>
          <a:endParaRPr lang="en-US"/>
        </a:p>
      </dgm:t>
    </dgm:pt>
    <dgm:pt modelId="{06B651A2-006F-5245-AC82-30D923C9CA49}" type="sibTrans" cxnId="{E65CC812-8947-CD41-A18E-92F47EA8BCF4}">
      <dgm:prSet/>
      <dgm:spPr/>
      <dgm:t>
        <a:bodyPr/>
        <a:lstStyle/>
        <a:p>
          <a:endParaRPr lang="en-US"/>
        </a:p>
      </dgm:t>
    </dgm:pt>
    <dgm:pt modelId="{352BA7F5-32AC-534F-976E-F3D5FDB34058}">
      <dgm:prSet phldrT="[Text]"/>
      <dgm:spPr/>
      <dgm:t>
        <a:bodyPr/>
        <a:lstStyle/>
        <a:p>
          <a:r>
            <a:rPr lang="en-US" dirty="0"/>
            <a:t>No privity on contract</a:t>
          </a:r>
        </a:p>
      </dgm:t>
    </dgm:pt>
    <dgm:pt modelId="{2FC074EA-21CA-A349-881D-ED17EBC9A848}" type="parTrans" cxnId="{507227DB-EB9C-F644-B065-2F81C8231225}">
      <dgm:prSet/>
      <dgm:spPr/>
      <dgm:t>
        <a:bodyPr/>
        <a:lstStyle/>
        <a:p>
          <a:endParaRPr lang="en-US"/>
        </a:p>
      </dgm:t>
    </dgm:pt>
    <dgm:pt modelId="{91E3BBA1-0EC0-DC4B-839A-EB82A6E98BF3}" type="sibTrans" cxnId="{507227DB-EB9C-F644-B065-2F81C8231225}">
      <dgm:prSet/>
      <dgm:spPr/>
      <dgm:t>
        <a:bodyPr/>
        <a:lstStyle/>
        <a:p>
          <a:endParaRPr lang="en-US"/>
        </a:p>
      </dgm:t>
    </dgm:pt>
    <dgm:pt modelId="{5044A976-38B9-1F41-9618-8C056494BBE5}" type="pres">
      <dgm:prSet presAssocID="{F28567BE-4A0B-434D-A663-C37B18FD5E20}" presName="layout" presStyleCnt="0">
        <dgm:presLayoutVars>
          <dgm:chMax/>
          <dgm:chPref/>
          <dgm:dir/>
          <dgm:resizeHandles/>
        </dgm:presLayoutVars>
      </dgm:prSet>
      <dgm:spPr/>
    </dgm:pt>
    <dgm:pt modelId="{F6E73D35-76A8-3548-ACA9-764AF50E88FF}" type="pres">
      <dgm:prSet presAssocID="{269F301C-5482-4F42-9B06-983CBEDE5C4F}" presName="root" presStyleCnt="0">
        <dgm:presLayoutVars>
          <dgm:chMax/>
          <dgm:chPref/>
        </dgm:presLayoutVars>
      </dgm:prSet>
      <dgm:spPr/>
    </dgm:pt>
    <dgm:pt modelId="{9182F022-56AF-5047-8DF3-291FF9FDFE71}" type="pres">
      <dgm:prSet presAssocID="{269F301C-5482-4F42-9B06-983CBEDE5C4F}" presName="rootComposite" presStyleCnt="0">
        <dgm:presLayoutVars/>
      </dgm:prSet>
      <dgm:spPr/>
    </dgm:pt>
    <dgm:pt modelId="{21F160F9-942A-3941-AA8C-20C078F0184C}" type="pres">
      <dgm:prSet presAssocID="{269F301C-5482-4F42-9B06-983CBEDE5C4F}" presName="ParentAccent" presStyleLbl="alignNode1" presStyleIdx="0" presStyleCnt="2"/>
      <dgm:spPr/>
    </dgm:pt>
    <dgm:pt modelId="{7CED09A9-3281-EA4A-85C8-6F6495DBED1C}" type="pres">
      <dgm:prSet presAssocID="{269F301C-5482-4F42-9B06-983CBEDE5C4F}" presName="ParentSmallAccent" presStyleLbl="fgAcc1" presStyleIdx="0" presStyleCnt="2"/>
      <dgm:spPr/>
    </dgm:pt>
    <dgm:pt modelId="{1027873F-BAA8-084B-8953-FCB1C1DAADC6}" type="pres">
      <dgm:prSet presAssocID="{269F301C-5482-4F42-9B06-983CBEDE5C4F}" presName="Parent" presStyleLbl="revTx" presStyleIdx="0" presStyleCnt="11">
        <dgm:presLayoutVars>
          <dgm:chMax/>
          <dgm:chPref val="4"/>
          <dgm:bulletEnabled val="1"/>
        </dgm:presLayoutVars>
      </dgm:prSet>
      <dgm:spPr/>
    </dgm:pt>
    <dgm:pt modelId="{4B2C17D7-C438-BC40-BF0B-C3F5F9ED64AA}" type="pres">
      <dgm:prSet presAssocID="{269F301C-5482-4F42-9B06-983CBEDE5C4F}" presName="childShape" presStyleCnt="0">
        <dgm:presLayoutVars>
          <dgm:chMax val="0"/>
          <dgm:chPref val="0"/>
        </dgm:presLayoutVars>
      </dgm:prSet>
      <dgm:spPr/>
    </dgm:pt>
    <dgm:pt modelId="{41280FB0-B589-2E4E-9418-B4F5156CDD2B}" type="pres">
      <dgm:prSet presAssocID="{0F795982-79E4-B84F-8DF7-DCD9792BFDB2}" presName="childComposite" presStyleCnt="0">
        <dgm:presLayoutVars>
          <dgm:chMax val="0"/>
          <dgm:chPref val="0"/>
        </dgm:presLayoutVars>
      </dgm:prSet>
      <dgm:spPr/>
    </dgm:pt>
    <dgm:pt modelId="{AD73F7FB-C771-E24F-9130-FD0B5C91AAD3}" type="pres">
      <dgm:prSet presAssocID="{0F795982-79E4-B84F-8DF7-DCD9792BFDB2}" presName="ChildAccent" presStyleLbl="solidFgAcc1" presStyleIdx="0" presStyleCnt="9"/>
      <dgm:spPr/>
    </dgm:pt>
    <dgm:pt modelId="{136D1D41-62F8-C64B-B122-F1462050D714}" type="pres">
      <dgm:prSet presAssocID="{0F795982-79E4-B84F-8DF7-DCD9792BFDB2}" presName="Child" presStyleLbl="revTx" presStyleIdx="1" presStyleCnt="11">
        <dgm:presLayoutVars>
          <dgm:chMax val="0"/>
          <dgm:chPref val="0"/>
          <dgm:bulletEnabled val="1"/>
        </dgm:presLayoutVars>
      </dgm:prSet>
      <dgm:spPr/>
    </dgm:pt>
    <dgm:pt modelId="{84A40E79-63C4-4C44-A139-D0568EF6EB66}" type="pres">
      <dgm:prSet presAssocID="{C19B0DA9-FCB5-0849-BD8E-0C51BF362FFD}" presName="childComposite" presStyleCnt="0">
        <dgm:presLayoutVars>
          <dgm:chMax val="0"/>
          <dgm:chPref val="0"/>
        </dgm:presLayoutVars>
      </dgm:prSet>
      <dgm:spPr/>
    </dgm:pt>
    <dgm:pt modelId="{BE07360D-5F8A-634B-A2C6-80F87B1D1059}" type="pres">
      <dgm:prSet presAssocID="{C19B0DA9-FCB5-0849-BD8E-0C51BF362FFD}" presName="ChildAccent" presStyleLbl="solidFgAcc1" presStyleIdx="1" presStyleCnt="9"/>
      <dgm:spPr/>
    </dgm:pt>
    <dgm:pt modelId="{AB0DE33F-0B0A-7440-A2A9-CD0542D4EE86}" type="pres">
      <dgm:prSet presAssocID="{C19B0DA9-FCB5-0849-BD8E-0C51BF362FFD}" presName="Child" presStyleLbl="revTx" presStyleIdx="2" presStyleCnt="11">
        <dgm:presLayoutVars>
          <dgm:chMax val="0"/>
          <dgm:chPref val="0"/>
          <dgm:bulletEnabled val="1"/>
        </dgm:presLayoutVars>
      </dgm:prSet>
      <dgm:spPr/>
    </dgm:pt>
    <dgm:pt modelId="{F9668516-7529-764C-A978-0549ECE13D0E}" type="pres">
      <dgm:prSet presAssocID="{BCF27015-8824-2D4B-93CF-CC54D98F609A}" presName="childComposite" presStyleCnt="0">
        <dgm:presLayoutVars>
          <dgm:chMax val="0"/>
          <dgm:chPref val="0"/>
        </dgm:presLayoutVars>
      </dgm:prSet>
      <dgm:spPr/>
    </dgm:pt>
    <dgm:pt modelId="{D2FA2B91-2BC3-014F-9DD5-6074E67648CE}" type="pres">
      <dgm:prSet presAssocID="{BCF27015-8824-2D4B-93CF-CC54D98F609A}" presName="ChildAccent" presStyleLbl="solidFgAcc1" presStyleIdx="2" presStyleCnt="9"/>
      <dgm:spPr/>
    </dgm:pt>
    <dgm:pt modelId="{6C35387D-202B-A14B-832C-7BF2CB565EC8}" type="pres">
      <dgm:prSet presAssocID="{BCF27015-8824-2D4B-93CF-CC54D98F609A}" presName="Child" presStyleLbl="revTx" presStyleIdx="3" presStyleCnt="11">
        <dgm:presLayoutVars>
          <dgm:chMax val="0"/>
          <dgm:chPref val="0"/>
          <dgm:bulletEnabled val="1"/>
        </dgm:presLayoutVars>
      </dgm:prSet>
      <dgm:spPr/>
    </dgm:pt>
    <dgm:pt modelId="{268D87C2-5D8E-9542-AF45-DBB47852487E}" type="pres">
      <dgm:prSet presAssocID="{0D31FF75-D0F5-7B4C-9F89-4E6EA01D54A1}" presName="childComposite" presStyleCnt="0">
        <dgm:presLayoutVars>
          <dgm:chMax val="0"/>
          <dgm:chPref val="0"/>
        </dgm:presLayoutVars>
      </dgm:prSet>
      <dgm:spPr/>
    </dgm:pt>
    <dgm:pt modelId="{4F8F1AA0-B2CA-6A4B-A268-E5D754B9212E}" type="pres">
      <dgm:prSet presAssocID="{0D31FF75-D0F5-7B4C-9F89-4E6EA01D54A1}" presName="ChildAccent" presStyleLbl="solidFgAcc1" presStyleIdx="3" presStyleCnt="9"/>
      <dgm:spPr/>
    </dgm:pt>
    <dgm:pt modelId="{7CB6DEED-12E1-544E-A490-76C8CA46F7AF}" type="pres">
      <dgm:prSet presAssocID="{0D31FF75-D0F5-7B4C-9F89-4E6EA01D54A1}" presName="Child" presStyleLbl="revTx" presStyleIdx="4" presStyleCnt="11">
        <dgm:presLayoutVars>
          <dgm:chMax val="0"/>
          <dgm:chPref val="0"/>
          <dgm:bulletEnabled val="1"/>
        </dgm:presLayoutVars>
      </dgm:prSet>
      <dgm:spPr/>
    </dgm:pt>
    <dgm:pt modelId="{A0037BA1-83C0-334F-8CB1-98F3E7626580}" type="pres">
      <dgm:prSet presAssocID="{943F7412-2B1F-8947-B08A-01E166F6A44C}" presName="childComposite" presStyleCnt="0">
        <dgm:presLayoutVars>
          <dgm:chMax val="0"/>
          <dgm:chPref val="0"/>
        </dgm:presLayoutVars>
      </dgm:prSet>
      <dgm:spPr/>
    </dgm:pt>
    <dgm:pt modelId="{634A2720-EF5E-084D-9884-8A2E51ED1843}" type="pres">
      <dgm:prSet presAssocID="{943F7412-2B1F-8947-B08A-01E166F6A44C}" presName="ChildAccent" presStyleLbl="solidFgAcc1" presStyleIdx="4" presStyleCnt="9"/>
      <dgm:spPr/>
    </dgm:pt>
    <dgm:pt modelId="{F8DD89AC-E310-3A4A-9B2A-1945BF15A0E3}" type="pres">
      <dgm:prSet presAssocID="{943F7412-2B1F-8947-B08A-01E166F6A44C}" presName="Child" presStyleLbl="revTx" presStyleIdx="5" presStyleCnt="11">
        <dgm:presLayoutVars>
          <dgm:chMax val="0"/>
          <dgm:chPref val="0"/>
          <dgm:bulletEnabled val="1"/>
        </dgm:presLayoutVars>
      </dgm:prSet>
      <dgm:spPr/>
    </dgm:pt>
    <dgm:pt modelId="{A3BC4DAF-2715-0A4F-8585-C5DCBDB1F06B}" type="pres">
      <dgm:prSet presAssocID="{A4DBB895-920E-6246-926B-527071EC2671}" presName="root" presStyleCnt="0">
        <dgm:presLayoutVars>
          <dgm:chMax/>
          <dgm:chPref/>
        </dgm:presLayoutVars>
      </dgm:prSet>
      <dgm:spPr/>
    </dgm:pt>
    <dgm:pt modelId="{4A093D13-07F2-DF48-AF01-E8D41BB4C89E}" type="pres">
      <dgm:prSet presAssocID="{A4DBB895-920E-6246-926B-527071EC2671}" presName="rootComposite" presStyleCnt="0">
        <dgm:presLayoutVars/>
      </dgm:prSet>
      <dgm:spPr/>
    </dgm:pt>
    <dgm:pt modelId="{EAEFAB5C-02AA-FB4D-9367-D14876A00829}" type="pres">
      <dgm:prSet presAssocID="{A4DBB895-920E-6246-926B-527071EC2671}" presName="ParentAccent" presStyleLbl="alignNode1" presStyleIdx="1" presStyleCnt="2"/>
      <dgm:spPr/>
    </dgm:pt>
    <dgm:pt modelId="{1D41AEC1-06FA-3E4D-A0A7-30C7ED94F40F}" type="pres">
      <dgm:prSet presAssocID="{A4DBB895-920E-6246-926B-527071EC2671}" presName="ParentSmallAccent" presStyleLbl="fgAcc1" presStyleIdx="1" presStyleCnt="2"/>
      <dgm:spPr/>
    </dgm:pt>
    <dgm:pt modelId="{C8EB5F28-985E-A441-8B81-F922BCE3CFF5}" type="pres">
      <dgm:prSet presAssocID="{A4DBB895-920E-6246-926B-527071EC2671}" presName="Parent" presStyleLbl="revTx" presStyleIdx="6" presStyleCnt="11">
        <dgm:presLayoutVars>
          <dgm:chMax/>
          <dgm:chPref val="4"/>
          <dgm:bulletEnabled val="1"/>
        </dgm:presLayoutVars>
      </dgm:prSet>
      <dgm:spPr/>
    </dgm:pt>
    <dgm:pt modelId="{B2303B10-570D-D94F-B436-E6505C60BD5F}" type="pres">
      <dgm:prSet presAssocID="{A4DBB895-920E-6246-926B-527071EC2671}" presName="childShape" presStyleCnt="0">
        <dgm:presLayoutVars>
          <dgm:chMax val="0"/>
          <dgm:chPref val="0"/>
        </dgm:presLayoutVars>
      </dgm:prSet>
      <dgm:spPr/>
    </dgm:pt>
    <dgm:pt modelId="{24DD2A6E-B375-C74A-8A2B-046A3F25494F}" type="pres">
      <dgm:prSet presAssocID="{75357CB1-50D6-C349-9BA5-3C2AC1A609FB}" presName="childComposite" presStyleCnt="0">
        <dgm:presLayoutVars>
          <dgm:chMax val="0"/>
          <dgm:chPref val="0"/>
        </dgm:presLayoutVars>
      </dgm:prSet>
      <dgm:spPr/>
    </dgm:pt>
    <dgm:pt modelId="{E484C715-8A0C-6145-A90C-11A7E4293573}" type="pres">
      <dgm:prSet presAssocID="{75357CB1-50D6-C349-9BA5-3C2AC1A609FB}" presName="ChildAccent" presStyleLbl="solidFgAcc1" presStyleIdx="5" presStyleCnt="9"/>
      <dgm:spPr/>
    </dgm:pt>
    <dgm:pt modelId="{A4B21CE3-B67F-DD49-90A9-18DF5C0AA5FA}" type="pres">
      <dgm:prSet presAssocID="{75357CB1-50D6-C349-9BA5-3C2AC1A609FB}" presName="Child" presStyleLbl="revTx" presStyleIdx="7" presStyleCnt="11">
        <dgm:presLayoutVars>
          <dgm:chMax val="0"/>
          <dgm:chPref val="0"/>
          <dgm:bulletEnabled val="1"/>
        </dgm:presLayoutVars>
      </dgm:prSet>
      <dgm:spPr/>
    </dgm:pt>
    <dgm:pt modelId="{CBAD7A08-C323-8246-8D3C-839F11095AE5}" type="pres">
      <dgm:prSet presAssocID="{C6DAD11F-F7D3-AF41-B92E-8234D57444BC}" presName="childComposite" presStyleCnt="0">
        <dgm:presLayoutVars>
          <dgm:chMax val="0"/>
          <dgm:chPref val="0"/>
        </dgm:presLayoutVars>
      </dgm:prSet>
      <dgm:spPr/>
    </dgm:pt>
    <dgm:pt modelId="{FD2B1BF9-40FB-3242-8C31-1A2885DABF8C}" type="pres">
      <dgm:prSet presAssocID="{C6DAD11F-F7D3-AF41-B92E-8234D57444BC}" presName="ChildAccent" presStyleLbl="solidFgAcc1" presStyleIdx="6" presStyleCnt="9"/>
      <dgm:spPr/>
    </dgm:pt>
    <dgm:pt modelId="{63630EA1-3261-CA4B-ACB5-8E9A3DE82020}" type="pres">
      <dgm:prSet presAssocID="{C6DAD11F-F7D3-AF41-B92E-8234D57444BC}" presName="Child" presStyleLbl="revTx" presStyleIdx="8" presStyleCnt="11">
        <dgm:presLayoutVars>
          <dgm:chMax val="0"/>
          <dgm:chPref val="0"/>
          <dgm:bulletEnabled val="1"/>
        </dgm:presLayoutVars>
      </dgm:prSet>
      <dgm:spPr/>
    </dgm:pt>
    <dgm:pt modelId="{744957D9-62B9-E24F-8955-BF51F4C4D202}" type="pres">
      <dgm:prSet presAssocID="{93AE0A7E-AF11-344B-801E-CA6A445FE2B7}" presName="childComposite" presStyleCnt="0">
        <dgm:presLayoutVars>
          <dgm:chMax val="0"/>
          <dgm:chPref val="0"/>
        </dgm:presLayoutVars>
      </dgm:prSet>
      <dgm:spPr/>
    </dgm:pt>
    <dgm:pt modelId="{B1E784D2-26B9-F548-8B5E-972E8AB70F66}" type="pres">
      <dgm:prSet presAssocID="{93AE0A7E-AF11-344B-801E-CA6A445FE2B7}" presName="ChildAccent" presStyleLbl="solidFgAcc1" presStyleIdx="7" presStyleCnt="9"/>
      <dgm:spPr/>
    </dgm:pt>
    <dgm:pt modelId="{E4BA45CD-0FA4-224D-8C16-4130C36F04B2}" type="pres">
      <dgm:prSet presAssocID="{93AE0A7E-AF11-344B-801E-CA6A445FE2B7}" presName="Child" presStyleLbl="revTx" presStyleIdx="9" presStyleCnt="11">
        <dgm:presLayoutVars>
          <dgm:chMax val="0"/>
          <dgm:chPref val="0"/>
          <dgm:bulletEnabled val="1"/>
        </dgm:presLayoutVars>
      </dgm:prSet>
      <dgm:spPr/>
    </dgm:pt>
    <dgm:pt modelId="{AC497223-E16B-784B-9539-CBB32F4CA6F1}" type="pres">
      <dgm:prSet presAssocID="{352BA7F5-32AC-534F-976E-F3D5FDB34058}" presName="childComposite" presStyleCnt="0">
        <dgm:presLayoutVars>
          <dgm:chMax val="0"/>
          <dgm:chPref val="0"/>
        </dgm:presLayoutVars>
      </dgm:prSet>
      <dgm:spPr/>
    </dgm:pt>
    <dgm:pt modelId="{D5CBDD39-3FB3-7D4D-BD0B-35357A3648A5}" type="pres">
      <dgm:prSet presAssocID="{352BA7F5-32AC-534F-976E-F3D5FDB34058}" presName="ChildAccent" presStyleLbl="solidFgAcc1" presStyleIdx="8" presStyleCnt="9"/>
      <dgm:spPr/>
    </dgm:pt>
    <dgm:pt modelId="{D17BA73C-006B-7B42-A373-E7F3E0D97FF5}" type="pres">
      <dgm:prSet presAssocID="{352BA7F5-32AC-534F-976E-F3D5FDB34058}" presName="Child" presStyleLbl="revTx" presStyleIdx="10" presStyleCnt="11">
        <dgm:presLayoutVars>
          <dgm:chMax val="0"/>
          <dgm:chPref val="0"/>
          <dgm:bulletEnabled val="1"/>
        </dgm:presLayoutVars>
      </dgm:prSet>
      <dgm:spPr/>
    </dgm:pt>
  </dgm:ptLst>
  <dgm:cxnLst>
    <dgm:cxn modelId="{6FAB5E01-DC8F-F240-A4B2-C53CAC5A73E8}" type="presOf" srcId="{943F7412-2B1F-8947-B08A-01E166F6A44C}" destId="{F8DD89AC-E310-3A4A-9B2A-1945BF15A0E3}" srcOrd="0" destOrd="0" presId="urn:microsoft.com/office/officeart/2008/layout/SquareAccentList"/>
    <dgm:cxn modelId="{E65CC812-8947-CD41-A18E-92F47EA8BCF4}" srcId="{269F301C-5482-4F42-9B06-983CBEDE5C4F}" destId="{943F7412-2B1F-8947-B08A-01E166F6A44C}" srcOrd="4" destOrd="0" parTransId="{A073580A-EAA9-284C-AFBF-4CC4DF4B0147}" sibTransId="{06B651A2-006F-5245-AC82-30D923C9CA49}"/>
    <dgm:cxn modelId="{2C003D33-74E4-1D46-A46A-36C907699BC6}" type="presOf" srcId="{C6DAD11F-F7D3-AF41-B92E-8234D57444BC}" destId="{63630EA1-3261-CA4B-ACB5-8E9A3DE82020}" srcOrd="0" destOrd="0" presId="urn:microsoft.com/office/officeart/2008/layout/SquareAccentList"/>
    <dgm:cxn modelId="{CFF37834-346C-4A4D-B6A3-EF3263C2E6E1}" srcId="{F28567BE-4A0B-434D-A663-C37B18FD5E20}" destId="{A4DBB895-920E-6246-926B-527071EC2671}" srcOrd="1" destOrd="0" parTransId="{EC76C0D6-99DD-7C4F-B343-CA6A20E8F5A9}" sibTransId="{857B6190-EF37-414C-8CCD-0C0C496D755A}"/>
    <dgm:cxn modelId="{F43FBC3A-87CB-A442-9CF1-8C9C66DF529E}" type="presOf" srcId="{352BA7F5-32AC-534F-976E-F3D5FDB34058}" destId="{D17BA73C-006B-7B42-A373-E7F3E0D97FF5}" srcOrd="0" destOrd="0" presId="urn:microsoft.com/office/officeart/2008/layout/SquareAccentList"/>
    <dgm:cxn modelId="{A275084C-9024-C940-9541-CE82C2AD78DF}" srcId="{269F301C-5482-4F42-9B06-983CBEDE5C4F}" destId="{C19B0DA9-FCB5-0849-BD8E-0C51BF362FFD}" srcOrd="1" destOrd="0" parTransId="{3469A549-7801-F34C-B2C4-93895B27B7D4}" sibTransId="{4128F25B-BEA1-2A4B-BB08-2BC3B85EC4EB}"/>
    <dgm:cxn modelId="{D799FC4C-16A4-B24E-B1EF-DC1FD3B8F0C8}" srcId="{269F301C-5482-4F42-9B06-983CBEDE5C4F}" destId="{BCF27015-8824-2D4B-93CF-CC54D98F609A}" srcOrd="2" destOrd="0" parTransId="{00A9A1D6-0139-3343-B466-879D53F2EBDB}" sibTransId="{5767413A-1770-1542-95AA-1A1FAA3946F6}"/>
    <dgm:cxn modelId="{E11F7C71-15F8-1948-9A16-E9CBC0114952}" srcId="{A4DBB895-920E-6246-926B-527071EC2671}" destId="{93AE0A7E-AF11-344B-801E-CA6A445FE2B7}" srcOrd="2" destOrd="0" parTransId="{F02B4373-D3D6-9D4E-BE2A-55E7B2FC2F8B}" sibTransId="{608B051C-4FC9-2645-95C6-9BCF8AEFCBD7}"/>
    <dgm:cxn modelId="{A57F5B86-3695-4541-8FE7-96766865A374}" type="presOf" srcId="{C19B0DA9-FCB5-0849-BD8E-0C51BF362FFD}" destId="{AB0DE33F-0B0A-7440-A2A9-CD0542D4EE86}" srcOrd="0" destOrd="0" presId="urn:microsoft.com/office/officeart/2008/layout/SquareAccentList"/>
    <dgm:cxn modelId="{3662A48D-9351-EA41-A92A-907F604AE1BD}" type="presOf" srcId="{75357CB1-50D6-C349-9BA5-3C2AC1A609FB}" destId="{A4B21CE3-B67F-DD49-90A9-18DF5C0AA5FA}" srcOrd="0" destOrd="0" presId="urn:microsoft.com/office/officeart/2008/layout/SquareAccentList"/>
    <dgm:cxn modelId="{4C1A8590-4DD5-5945-895A-B81D13617430}" type="presOf" srcId="{F28567BE-4A0B-434D-A663-C37B18FD5E20}" destId="{5044A976-38B9-1F41-9618-8C056494BBE5}" srcOrd="0" destOrd="0" presId="urn:microsoft.com/office/officeart/2008/layout/SquareAccentList"/>
    <dgm:cxn modelId="{CC4A2F98-6E41-9D43-9ABE-66C6E9F3A55F}" srcId="{269F301C-5482-4F42-9B06-983CBEDE5C4F}" destId="{0F795982-79E4-B84F-8DF7-DCD9792BFDB2}" srcOrd="0" destOrd="0" parTransId="{F127DFDE-4E52-6747-804D-DF25137D78E1}" sibTransId="{017B994B-1608-6648-8890-A912A72520AF}"/>
    <dgm:cxn modelId="{BD888A9C-AC2F-1148-89DD-A7D1FFE647CB}" type="presOf" srcId="{93AE0A7E-AF11-344B-801E-CA6A445FE2B7}" destId="{E4BA45CD-0FA4-224D-8C16-4130C36F04B2}" srcOrd="0" destOrd="0" presId="urn:microsoft.com/office/officeart/2008/layout/SquareAccentList"/>
    <dgm:cxn modelId="{AB7223A1-1658-1247-8C06-AB0C9805198F}" type="presOf" srcId="{0F795982-79E4-B84F-8DF7-DCD9792BFDB2}" destId="{136D1D41-62F8-C64B-B122-F1462050D714}" srcOrd="0" destOrd="0" presId="urn:microsoft.com/office/officeart/2008/layout/SquareAccentList"/>
    <dgm:cxn modelId="{FDC83BA1-7878-134F-B37E-77E22B2CADBE}" srcId="{A4DBB895-920E-6246-926B-527071EC2671}" destId="{C6DAD11F-F7D3-AF41-B92E-8234D57444BC}" srcOrd="1" destOrd="0" parTransId="{3BB3A885-C435-3C4B-B0B8-74D657A05688}" sibTransId="{7B08198E-FE65-CD44-9F8A-BCD43AC3F31C}"/>
    <dgm:cxn modelId="{DB4021B0-F9CF-8E49-AD76-E74F4FEE4115}" type="presOf" srcId="{269F301C-5482-4F42-9B06-983CBEDE5C4F}" destId="{1027873F-BAA8-084B-8953-FCB1C1DAADC6}" srcOrd="0" destOrd="0" presId="urn:microsoft.com/office/officeart/2008/layout/SquareAccentList"/>
    <dgm:cxn modelId="{03EA80B7-C2F6-8D49-ADA0-CDA6FFA52804}" srcId="{A4DBB895-920E-6246-926B-527071EC2671}" destId="{75357CB1-50D6-C349-9BA5-3C2AC1A609FB}" srcOrd="0" destOrd="0" parTransId="{247337C0-50CF-3C4C-B6BF-CF76139AAE17}" sibTransId="{5ACA95E6-EA1C-6A49-9141-41DBAC9C96A7}"/>
    <dgm:cxn modelId="{F9A560BF-6D08-0048-96E2-03548C1E4D3A}" type="presOf" srcId="{A4DBB895-920E-6246-926B-527071EC2671}" destId="{C8EB5F28-985E-A441-8B81-F922BCE3CFF5}" srcOrd="0" destOrd="0" presId="urn:microsoft.com/office/officeart/2008/layout/SquareAccentList"/>
    <dgm:cxn modelId="{5AC1C5D5-1F0A-C047-889F-2BAC9A0D0F88}" type="presOf" srcId="{0D31FF75-D0F5-7B4C-9F89-4E6EA01D54A1}" destId="{7CB6DEED-12E1-544E-A490-76C8CA46F7AF}" srcOrd="0" destOrd="0" presId="urn:microsoft.com/office/officeart/2008/layout/SquareAccentList"/>
    <dgm:cxn modelId="{89660CDB-4A42-2D45-B361-51F0702A2D81}" srcId="{269F301C-5482-4F42-9B06-983CBEDE5C4F}" destId="{0D31FF75-D0F5-7B4C-9F89-4E6EA01D54A1}" srcOrd="3" destOrd="0" parTransId="{E4BE5E67-2241-E845-8C5E-CBA3777596F9}" sibTransId="{2FB6288C-6F67-7F43-9358-BA23D8525E9D}"/>
    <dgm:cxn modelId="{507227DB-EB9C-F644-B065-2F81C8231225}" srcId="{A4DBB895-920E-6246-926B-527071EC2671}" destId="{352BA7F5-32AC-534F-976E-F3D5FDB34058}" srcOrd="3" destOrd="0" parTransId="{2FC074EA-21CA-A349-881D-ED17EBC9A848}" sibTransId="{91E3BBA1-0EC0-DC4B-839A-EB82A6E98BF3}"/>
    <dgm:cxn modelId="{D43DE6E4-ECD0-0E4F-B432-967CC3DD0986}" type="presOf" srcId="{BCF27015-8824-2D4B-93CF-CC54D98F609A}" destId="{6C35387D-202B-A14B-832C-7BF2CB565EC8}" srcOrd="0" destOrd="0" presId="urn:microsoft.com/office/officeart/2008/layout/SquareAccentList"/>
    <dgm:cxn modelId="{CD0DD3F3-34C6-7147-A641-6ADCABBAD396}" srcId="{F28567BE-4A0B-434D-A663-C37B18FD5E20}" destId="{269F301C-5482-4F42-9B06-983CBEDE5C4F}" srcOrd="0" destOrd="0" parTransId="{BA0D5C15-1906-A645-A8C2-9AF5D49A2003}" sibTransId="{869E4941-C362-0640-97DC-3F6021B43233}"/>
    <dgm:cxn modelId="{8EF7B9D5-FA09-C049-B6D4-258112814BE3}" type="presParOf" srcId="{5044A976-38B9-1F41-9618-8C056494BBE5}" destId="{F6E73D35-76A8-3548-ACA9-764AF50E88FF}" srcOrd="0" destOrd="0" presId="urn:microsoft.com/office/officeart/2008/layout/SquareAccentList"/>
    <dgm:cxn modelId="{C54578FD-E315-0F4C-8423-6ED6100F398A}" type="presParOf" srcId="{F6E73D35-76A8-3548-ACA9-764AF50E88FF}" destId="{9182F022-56AF-5047-8DF3-291FF9FDFE71}" srcOrd="0" destOrd="0" presId="urn:microsoft.com/office/officeart/2008/layout/SquareAccentList"/>
    <dgm:cxn modelId="{1E25C96F-2C2B-9446-B53A-70134C2AC5DE}" type="presParOf" srcId="{9182F022-56AF-5047-8DF3-291FF9FDFE71}" destId="{21F160F9-942A-3941-AA8C-20C078F0184C}" srcOrd="0" destOrd="0" presId="urn:microsoft.com/office/officeart/2008/layout/SquareAccentList"/>
    <dgm:cxn modelId="{33EE35DE-F758-3140-BD57-46E23E44C2C4}" type="presParOf" srcId="{9182F022-56AF-5047-8DF3-291FF9FDFE71}" destId="{7CED09A9-3281-EA4A-85C8-6F6495DBED1C}" srcOrd="1" destOrd="0" presId="urn:microsoft.com/office/officeart/2008/layout/SquareAccentList"/>
    <dgm:cxn modelId="{AC546E7D-F413-2D46-B8AE-40E54B2843CA}" type="presParOf" srcId="{9182F022-56AF-5047-8DF3-291FF9FDFE71}" destId="{1027873F-BAA8-084B-8953-FCB1C1DAADC6}" srcOrd="2" destOrd="0" presId="urn:microsoft.com/office/officeart/2008/layout/SquareAccentList"/>
    <dgm:cxn modelId="{84DA7AB5-2F75-6A47-8F03-101716989B76}" type="presParOf" srcId="{F6E73D35-76A8-3548-ACA9-764AF50E88FF}" destId="{4B2C17D7-C438-BC40-BF0B-C3F5F9ED64AA}" srcOrd="1" destOrd="0" presId="urn:microsoft.com/office/officeart/2008/layout/SquareAccentList"/>
    <dgm:cxn modelId="{4A3E35B3-F378-3E49-97DD-38F901E02FD0}" type="presParOf" srcId="{4B2C17D7-C438-BC40-BF0B-C3F5F9ED64AA}" destId="{41280FB0-B589-2E4E-9418-B4F5156CDD2B}" srcOrd="0" destOrd="0" presId="urn:microsoft.com/office/officeart/2008/layout/SquareAccentList"/>
    <dgm:cxn modelId="{0CA85DF6-4912-E847-89C0-F7902C9A369D}" type="presParOf" srcId="{41280FB0-B589-2E4E-9418-B4F5156CDD2B}" destId="{AD73F7FB-C771-E24F-9130-FD0B5C91AAD3}" srcOrd="0" destOrd="0" presId="urn:microsoft.com/office/officeart/2008/layout/SquareAccentList"/>
    <dgm:cxn modelId="{786C1F71-09F0-9C41-9831-2DE5BDDF4CDF}" type="presParOf" srcId="{41280FB0-B589-2E4E-9418-B4F5156CDD2B}" destId="{136D1D41-62F8-C64B-B122-F1462050D714}" srcOrd="1" destOrd="0" presId="urn:microsoft.com/office/officeart/2008/layout/SquareAccentList"/>
    <dgm:cxn modelId="{0DB0BC79-2E96-604D-B4AF-C749FC752564}" type="presParOf" srcId="{4B2C17D7-C438-BC40-BF0B-C3F5F9ED64AA}" destId="{84A40E79-63C4-4C44-A139-D0568EF6EB66}" srcOrd="1" destOrd="0" presId="urn:microsoft.com/office/officeart/2008/layout/SquareAccentList"/>
    <dgm:cxn modelId="{A8FDC1BF-8CDB-8B49-AF26-6F19F02E376A}" type="presParOf" srcId="{84A40E79-63C4-4C44-A139-D0568EF6EB66}" destId="{BE07360D-5F8A-634B-A2C6-80F87B1D1059}" srcOrd="0" destOrd="0" presId="urn:microsoft.com/office/officeart/2008/layout/SquareAccentList"/>
    <dgm:cxn modelId="{E0BA9306-FB4B-D545-A13C-6F5DF624B531}" type="presParOf" srcId="{84A40E79-63C4-4C44-A139-D0568EF6EB66}" destId="{AB0DE33F-0B0A-7440-A2A9-CD0542D4EE86}" srcOrd="1" destOrd="0" presId="urn:microsoft.com/office/officeart/2008/layout/SquareAccentList"/>
    <dgm:cxn modelId="{2C163653-F1FF-3B4B-81D5-F09E9ADE343E}" type="presParOf" srcId="{4B2C17D7-C438-BC40-BF0B-C3F5F9ED64AA}" destId="{F9668516-7529-764C-A978-0549ECE13D0E}" srcOrd="2" destOrd="0" presId="urn:microsoft.com/office/officeart/2008/layout/SquareAccentList"/>
    <dgm:cxn modelId="{1C4FA351-CBF8-C14B-8B11-F42A72125431}" type="presParOf" srcId="{F9668516-7529-764C-A978-0549ECE13D0E}" destId="{D2FA2B91-2BC3-014F-9DD5-6074E67648CE}" srcOrd="0" destOrd="0" presId="urn:microsoft.com/office/officeart/2008/layout/SquareAccentList"/>
    <dgm:cxn modelId="{F1D9D8FA-5722-2549-A9A7-86B6BBF18594}" type="presParOf" srcId="{F9668516-7529-764C-A978-0549ECE13D0E}" destId="{6C35387D-202B-A14B-832C-7BF2CB565EC8}" srcOrd="1" destOrd="0" presId="urn:microsoft.com/office/officeart/2008/layout/SquareAccentList"/>
    <dgm:cxn modelId="{94118955-D4CC-D341-BAEC-7515E072B1CF}" type="presParOf" srcId="{4B2C17D7-C438-BC40-BF0B-C3F5F9ED64AA}" destId="{268D87C2-5D8E-9542-AF45-DBB47852487E}" srcOrd="3" destOrd="0" presId="urn:microsoft.com/office/officeart/2008/layout/SquareAccentList"/>
    <dgm:cxn modelId="{4A808930-4DB7-E645-B1AC-D4757E86BABD}" type="presParOf" srcId="{268D87C2-5D8E-9542-AF45-DBB47852487E}" destId="{4F8F1AA0-B2CA-6A4B-A268-E5D754B9212E}" srcOrd="0" destOrd="0" presId="urn:microsoft.com/office/officeart/2008/layout/SquareAccentList"/>
    <dgm:cxn modelId="{B5947A75-7129-A043-9F42-63DDFD8CCD63}" type="presParOf" srcId="{268D87C2-5D8E-9542-AF45-DBB47852487E}" destId="{7CB6DEED-12E1-544E-A490-76C8CA46F7AF}" srcOrd="1" destOrd="0" presId="urn:microsoft.com/office/officeart/2008/layout/SquareAccentList"/>
    <dgm:cxn modelId="{D8EF0717-ACF0-3840-B006-7DF0D988EA2D}" type="presParOf" srcId="{4B2C17D7-C438-BC40-BF0B-C3F5F9ED64AA}" destId="{A0037BA1-83C0-334F-8CB1-98F3E7626580}" srcOrd="4" destOrd="0" presId="urn:microsoft.com/office/officeart/2008/layout/SquareAccentList"/>
    <dgm:cxn modelId="{D3258C5F-6E07-DF4B-9CB5-BA5716A851A8}" type="presParOf" srcId="{A0037BA1-83C0-334F-8CB1-98F3E7626580}" destId="{634A2720-EF5E-084D-9884-8A2E51ED1843}" srcOrd="0" destOrd="0" presId="urn:microsoft.com/office/officeart/2008/layout/SquareAccentList"/>
    <dgm:cxn modelId="{FE389280-F9D3-6E45-BF3E-9C4FFC8F71B4}" type="presParOf" srcId="{A0037BA1-83C0-334F-8CB1-98F3E7626580}" destId="{F8DD89AC-E310-3A4A-9B2A-1945BF15A0E3}" srcOrd="1" destOrd="0" presId="urn:microsoft.com/office/officeart/2008/layout/SquareAccentList"/>
    <dgm:cxn modelId="{C1BECA3F-2962-144E-9F24-E350244103FC}" type="presParOf" srcId="{5044A976-38B9-1F41-9618-8C056494BBE5}" destId="{A3BC4DAF-2715-0A4F-8585-C5DCBDB1F06B}" srcOrd="1" destOrd="0" presId="urn:microsoft.com/office/officeart/2008/layout/SquareAccentList"/>
    <dgm:cxn modelId="{0D956A3B-B366-7B48-A04F-F94F175D68A1}" type="presParOf" srcId="{A3BC4DAF-2715-0A4F-8585-C5DCBDB1F06B}" destId="{4A093D13-07F2-DF48-AF01-E8D41BB4C89E}" srcOrd="0" destOrd="0" presId="urn:microsoft.com/office/officeart/2008/layout/SquareAccentList"/>
    <dgm:cxn modelId="{5D28F035-98B2-5C45-95C7-3954C2618C90}" type="presParOf" srcId="{4A093D13-07F2-DF48-AF01-E8D41BB4C89E}" destId="{EAEFAB5C-02AA-FB4D-9367-D14876A00829}" srcOrd="0" destOrd="0" presId="urn:microsoft.com/office/officeart/2008/layout/SquareAccentList"/>
    <dgm:cxn modelId="{4DE4EBA4-44BC-F344-A92A-24FA7013C076}" type="presParOf" srcId="{4A093D13-07F2-DF48-AF01-E8D41BB4C89E}" destId="{1D41AEC1-06FA-3E4D-A0A7-30C7ED94F40F}" srcOrd="1" destOrd="0" presId="urn:microsoft.com/office/officeart/2008/layout/SquareAccentList"/>
    <dgm:cxn modelId="{6B301CB8-1D66-0B49-B45E-E1C9962769F4}" type="presParOf" srcId="{4A093D13-07F2-DF48-AF01-E8D41BB4C89E}" destId="{C8EB5F28-985E-A441-8B81-F922BCE3CFF5}" srcOrd="2" destOrd="0" presId="urn:microsoft.com/office/officeart/2008/layout/SquareAccentList"/>
    <dgm:cxn modelId="{A7870577-E79F-634D-BDF5-D89C19333EAB}" type="presParOf" srcId="{A3BC4DAF-2715-0A4F-8585-C5DCBDB1F06B}" destId="{B2303B10-570D-D94F-B436-E6505C60BD5F}" srcOrd="1" destOrd="0" presId="urn:microsoft.com/office/officeart/2008/layout/SquareAccentList"/>
    <dgm:cxn modelId="{86B0C49B-AA23-2A48-A625-55EF55C246FD}" type="presParOf" srcId="{B2303B10-570D-D94F-B436-E6505C60BD5F}" destId="{24DD2A6E-B375-C74A-8A2B-046A3F25494F}" srcOrd="0" destOrd="0" presId="urn:microsoft.com/office/officeart/2008/layout/SquareAccentList"/>
    <dgm:cxn modelId="{FA9893D9-2C3B-2344-B75B-8A0C3FE4B5E0}" type="presParOf" srcId="{24DD2A6E-B375-C74A-8A2B-046A3F25494F}" destId="{E484C715-8A0C-6145-A90C-11A7E4293573}" srcOrd="0" destOrd="0" presId="urn:microsoft.com/office/officeart/2008/layout/SquareAccentList"/>
    <dgm:cxn modelId="{A9977D7E-135F-764F-A9B5-4D8AF59F52B0}" type="presParOf" srcId="{24DD2A6E-B375-C74A-8A2B-046A3F25494F}" destId="{A4B21CE3-B67F-DD49-90A9-18DF5C0AA5FA}" srcOrd="1" destOrd="0" presId="urn:microsoft.com/office/officeart/2008/layout/SquareAccentList"/>
    <dgm:cxn modelId="{99BF288A-3DBE-2949-9E52-D60B112E903B}" type="presParOf" srcId="{B2303B10-570D-D94F-B436-E6505C60BD5F}" destId="{CBAD7A08-C323-8246-8D3C-839F11095AE5}" srcOrd="1" destOrd="0" presId="urn:microsoft.com/office/officeart/2008/layout/SquareAccentList"/>
    <dgm:cxn modelId="{E52A0BFD-C09D-C143-B4C9-8D0AB5B3A1A3}" type="presParOf" srcId="{CBAD7A08-C323-8246-8D3C-839F11095AE5}" destId="{FD2B1BF9-40FB-3242-8C31-1A2885DABF8C}" srcOrd="0" destOrd="0" presId="urn:microsoft.com/office/officeart/2008/layout/SquareAccentList"/>
    <dgm:cxn modelId="{BED0820D-54EF-5348-A339-F5D89591413C}" type="presParOf" srcId="{CBAD7A08-C323-8246-8D3C-839F11095AE5}" destId="{63630EA1-3261-CA4B-ACB5-8E9A3DE82020}" srcOrd="1" destOrd="0" presId="urn:microsoft.com/office/officeart/2008/layout/SquareAccentList"/>
    <dgm:cxn modelId="{71D0D2DB-41C7-B041-9D33-DD17ACF3386B}" type="presParOf" srcId="{B2303B10-570D-D94F-B436-E6505C60BD5F}" destId="{744957D9-62B9-E24F-8955-BF51F4C4D202}" srcOrd="2" destOrd="0" presId="urn:microsoft.com/office/officeart/2008/layout/SquareAccentList"/>
    <dgm:cxn modelId="{B6E2997A-591C-BA49-8EE0-C0E11E79115E}" type="presParOf" srcId="{744957D9-62B9-E24F-8955-BF51F4C4D202}" destId="{B1E784D2-26B9-F548-8B5E-972E8AB70F66}" srcOrd="0" destOrd="0" presId="urn:microsoft.com/office/officeart/2008/layout/SquareAccentList"/>
    <dgm:cxn modelId="{C9EDBD5F-FAA9-734B-90F5-97E1B47BE16F}" type="presParOf" srcId="{744957D9-62B9-E24F-8955-BF51F4C4D202}" destId="{E4BA45CD-0FA4-224D-8C16-4130C36F04B2}" srcOrd="1" destOrd="0" presId="urn:microsoft.com/office/officeart/2008/layout/SquareAccentList"/>
    <dgm:cxn modelId="{9B1D4066-1620-B84A-B29F-5E0B9978B230}" type="presParOf" srcId="{B2303B10-570D-D94F-B436-E6505C60BD5F}" destId="{AC497223-E16B-784B-9539-CBB32F4CA6F1}" srcOrd="3" destOrd="0" presId="urn:microsoft.com/office/officeart/2008/layout/SquareAccentList"/>
    <dgm:cxn modelId="{045D9CD0-EE0C-3B40-BC8D-9DC78E2CF9F7}" type="presParOf" srcId="{AC497223-E16B-784B-9539-CBB32F4CA6F1}" destId="{D5CBDD39-3FB3-7D4D-BD0B-35357A3648A5}" srcOrd="0" destOrd="0" presId="urn:microsoft.com/office/officeart/2008/layout/SquareAccentList"/>
    <dgm:cxn modelId="{5D7685AE-96A6-4847-B029-839DCE9E078E}" type="presParOf" srcId="{AC497223-E16B-784B-9539-CBB32F4CA6F1}" destId="{D17BA73C-006B-7B42-A373-E7F3E0D97FF5}"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74D48-9287-4C08-9CA8-19259EB020C4}"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793999B-DA5D-479B-8E33-76EF0C965047}">
      <dgm:prSet phldrT="[Text]"/>
      <dgm:spPr/>
      <dgm:t>
        <a:bodyPr/>
        <a:lstStyle/>
        <a:p>
          <a:r>
            <a:rPr lang="en-US" dirty="0"/>
            <a:t>Do you know the customer’s environment?</a:t>
          </a:r>
        </a:p>
      </dgm:t>
    </dgm:pt>
    <dgm:pt modelId="{5525D7CC-0CF7-49C3-A8CE-1AACCD269EB7}" type="parTrans" cxnId="{E4DE198B-891C-4923-8B69-6A419D201E51}">
      <dgm:prSet/>
      <dgm:spPr/>
      <dgm:t>
        <a:bodyPr/>
        <a:lstStyle/>
        <a:p>
          <a:endParaRPr lang="en-US"/>
        </a:p>
      </dgm:t>
    </dgm:pt>
    <dgm:pt modelId="{5774307B-C874-4F88-952A-3996977094CB}" type="sibTrans" cxnId="{E4DE198B-891C-4923-8B69-6A419D201E51}">
      <dgm:prSet/>
      <dgm:spPr/>
      <dgm:t>
        <a:bodyPr/>
        <a:lstStyle/>
        <a:p>
          <a:endParaRPr lang="en-US"/>
        </a:p>
      </dgm:t>
    </dgm:pt>
    <dgm:pt modelId="{37ED793B-C16C-4080-B996-23E0463BDB86}">
      <dgm:prSet/>
      <dgm:spPr/>
      <dgm:t>
        <a:bodyPr/>
        <a:lstStyle/>
        <a:p>
          <a:r>
            <a:rPr lang="en-US" dirty="0"/>
            <a:t>Do you understand their issues?</a:t>
          </a:r>
        </a:p>
      </dgm:t>
    </dgm:pt>
    <dgm:pt modelId="{8189123B-DE4E-446A-95D7-8374DB4C1D26}" type="parTrans" cxnId="{EAED965A-F5F4-4785-BDEF-41D16E0599C1}">
      <dgm:prSet/>
      <dgm:spPr/>
      <dgm:t>
        <a:bodyPr/>
        <a:lstStyle/>
        <a:p>
          <a:endParaRPr lang="en-US"/>
        </a:p>
      </dgm:t>
    </dgm:pt>
    <dgm:pt modelId="{0DEC9743-C0BE-4E34-AC08-780664BFFEAD}" type="sibTrans" cxnId="{EAED965A-F5F4-4785-BDEF-41D16E0599C1}">
      <dgm:prSet/>
      <dgm:spPr/>
      <dgm:t>
        <a:bodyPr/>
        <a:lstStyle/>
        <a:p>
          <a:endParaRPr lang="en-US"/>
        </a:p>
      </dgm:t>
    </dgm:pt>
    <dgm:pt modelId="{AFBFC31F-ADA5-40DC-8CD3-C8B47875760B}">
      <dgm:prSet/>
      <dgm:spPr/>
      <dgm:t>
        <a:bodyPr/>
        <a:lstStyle/>
        <a:p>
          <a:r>
            <a:rPr lang="en-US" dirty="0"/>
            <a:t>Do you have a solution?</a:t>
          </a:r>
        </a:p>
      </dgm:t>
    </dgm:pt>
    <dgm:pt modelId="{8C51691E-5EAA-4364-8BA5-4D6764A1DA4A}" type="parTrans" cxnId="{2BF18C19-BEB2-45BE-AE2B-CF258DBC6E7E}">
      <dgm:prSet/>
      <dgm:spPr/>
      <dgm:t>
        <a:bodyPr/>
        <a:lstStyle/>
        <a:p>
          <a:endParaRPr lang="en-US"/>
        </a:p>
      </dgm:t>
    </dgm:pt>
    <dgm:pt modelId="{DE2C7E1A-BC8C-492F-B5D7-DD97EB155906}" type="sibTrans" cxnId="{2BF18C19-BEB2-45BE-AE2B-CF258DBC6E7E}">
      <dgm:prSet/>
      <dgm:spPr/>
      <dgm:t>
        <a:bodyPr/>
        <a:lstStyle/>
        <a:p>
          <a:endParaRPr lang="en-US"/>
        </a:p>
      </dgm:t>
    </dgm:pt>
    <dgm:pt modelId="{94435BC6-AD23-4767-8E56-0192DA6DD187}">
      <dgm:prSet/>
      <dgm:spPr/>
      <dgm:t>
        <a:bodyPr/>
        <a:lstStyle/>
        <a:p>
          <a:r>
            <a:rPr lang="en-US" dirty="0"/>
            <a:t>Do you have a vehicle?</a:t>
          </a:r>
        </a:p>
      </dgm:t>
    </dgm:pt>
    <dgm:pt modelId="{8090CCCE-712D-44CE-8E74-DC6A41B30351}" type="parTrans" cxnId="{6916065B-0D62-4086-AE7D-EF75EFC1620B}">
      <dgm:prSet/>
      <dgm:spPr/>
      <dgm:t>
        <a:bodyPr/>
        <a:lstStyle/>
        <a:p>
          <a:endParaRPr lang="en-US"/>
        </a:p>
      </dgm:t>
    </dgm:pt>
    <dgm:pt modelId="{454B0316-842A-4BD5-968F-49A6E573B78D}" type="sibTrans" cxnId="{6916065B-0D62-4086-AE7D-EF75EFC1620B}">
      <dgm:prSet/>
      <dgm:spPr/>
      <dgm:t>
        <a:bodyPr/>
        <a:lstStyle/>
        <a:p>
          <a:endParaRPr lang="en-US"/>
        </a:p>
      </dgm:t>
    </dgm:pt>
    <dgm:pt modelId="{7B061C9F-E98E-4376-B882-A1E05DB89DC9}" type="pres">
      <dgm:prSet presAssocID="{5AA74D48-9287-4C08-9CA8-19259EB020C4}" presName="rootnode" presStyleCnt="0">
        <dgm:presLayoutVars>
          <dgm:chMax/>
          <dgm:chPref/>
          <dgm:dir/>
          <dgm:animLvl val="lvl"/>
        </dgm:presLayoutVars>
      </dgm:prSet>
      <dgm:spPr/>
    </dgm:pt>
    <dgm:pt modelId="{4B7FF805-0428-45F6-84CB-96B01F6EECE4}" type="pres">
      <dgm:prSet presAssocID="{0793999B-DA5D-479B-8E33-76EF0C965047}" presName="composite" presStyleCnt="0"/>
      <dgm:spPr/>
    </dgm:pt>
    <dgm:pt modelId="{43581A40-6282-434C-A7B0-7A799C5BCE23}" type="pres">
      <dgm:prSet presAssocID="{0793999B-DA5D-479B-8E33-76EF0C965047}" presName="LShape" presStyleLbl="alignNode1" presStyleIdx="0" presStyleCnt="7"/>
      <dgm:spPr/>
    </dgm:pt>
    <dgm:pt modelId="{4B496358-F0E8-4B17-87DC-1015C129ABC1}" type="pres">
      <dgm:prSet presAssocID="{0793999B-DA5D-479B-8E33-76EF0C965047}" presName="ParentText" presStyleLbl="revTx" presStyleIdx="0" presStyleCnt="4">
        <dgm:presLayoutVars>
          <dgm:chMax val="0"/>
          <dgm:chPref val="0"/>
          <dgm:bulletEnabled val="1"/>
        </dgm:presLayoutVars>
      </dgm:prSet>
      <dgm:spPr/>
    </dgm:pt>
    <dgm:pt modelId="{598C9A01-997A-4290-9C88-97FBDCBB1B8B}" type="pres">
      <dgm:prSet presAssocID="{0793999B-DA5D-479B-8E33-76EF0C965047}" presName="Triangle" presStyleLbl="alignNode1" presStyleIdx="1" presStyleCnt="7"/>
      <dgm:spPr/>
    </dgm:pt>
    <dgm:pt modelId="{C028CAE6-A888-48CE-ABC3-C227DF103086}" type="pres">
      <dgm:prSet presAssocID="{5774307B-C874-4F88-952A-3996977094CB}" presName="sibTrans" presStyleCnt="0"/>
      <dgm:spPr/>
    </dgm:pt>
    <dgm:pt modelId="{F91F6BDD-B0DB-4E38-B654-E1ADB0807B88}" type="pres">
      <dgm:prSet presAssocID="{5774307B-C874-4F88-952A-3996977094CB}" presName="space" presStyleCnt="0"/>
      <dgm:spPr/>
    </dgm:pt>
    <dgm:pt modelId="{F7060307-3610-44D8-98FC-F78808176FE4}" type="pres">
      <dgm:prSet presAssocID="{37ED793B-C16C-4080-B996-23E0463BDB86}" presName="composite" presStyleCnt="0"/>
      <dgm:spPr/>
    </dgm:pt>
    <dgm:pt modelId="{E8AF04DA-5DFD-4529-A467-FC3DA9D06641}" type="pres">
      <dgm:prSet presAssocID="{37ED793B-C16C-4080-B996-23E0463BDB86}" presName="LShape" presStyleLbl="alignNode1" presStyleIdx="2" presStyleCnt="7"/>
      <dgm:spPr/>
    </dgm:pt>
    <dgm:pt modelId="{0E963E6E-69D3-4E7A-A5C9-70D6A754C6EA}" type="pres">
      <dgm:prSet presAssocID="{37ED793B-C16C-4080-B996-23E0463BDB86}" presName="ParentText" presStyleLbl="revTx" presStyleIdx="1" presStyleCnt="4">
        <dgm:presLayoutVars>
          <dgm:chMax val="0"/>
          <dgm:chPref val="0"/>
          <dgm:bulletEnabled val="1"/>
        </dgm:presLayoutVars>
      </dgm:prSet>
      <dgm:spPr/>
    </dgm:pt>
    <dgm:pt modelId="{5A6950F8-0A6D-4AF9-AF32-3336986606C6}" type="pres">
      <dgm:prSet presAssocID="{37ED793B-C16C-4080-B996-23E0463BDB86}" presName="Triangle" presStyleLbl="alignNode1" presStyleIdx="3" presStyleCnt="7"/>
      <dgm:spPr/>
    </dgm:pt>
    <dgm:pt modelId="{B5815B52-3BE9-4850-ABBF-72091BC498B7}" type="pres">
      <dgm:prSet presAssocID="{0DEC9743-C0BE-4E34-AC08-780664BFFEAD}" presName="sibTrans" presStyleCnt="0"/>
      <dgm:spPr/>
    </dgm:pt>
    <dgm:pt modelId="{F5581D11-9CA5-4D37-BD74-0BEAAC99ADCC}" type="pres">
      <dgm:prSet presAssocID="{0DEC9743-C0BE-4E34-AC08-780664BFFEAD}" presName="space" presStyleCnt="0"/>
      <dgm:spPr/>
    </dgm:pt>
    <dgm:pt modelId="{95B5F15D-B43D-4446-A138-13913830CDA8}" type="pres">
      <dgm:prSet presAssocID="{AFBFC31F-ADA5-40DC-8CD3-C8B47875760B}" presName="composite" presStyleCnt="0"/>
      <dgm:spPr/>
    </dgm:pt>
    <dgm:pt modelId="{614DD1B1-3101-4D9D-8006-50DC0E97F392}" type="pres">
      <dgm:prSet presAssocID="{AFBFC31F-ADA5-40DC-8CD3-C8B47875760B}" presName="LShape" presStyleLbl="alignNode1" presStyleIdx="4" presStyleCnt="7"/>
      <dgm:spPr/>
    </dgm:pt>
    <dgm:pt modelId="{EA2AA41B-CFFC-4CF6-A19B-DCE6374670BB}" type="pres">
      <dgm:prSet presAssocID="{AFBFC31F-ADA5-40DC-8CD3-C8B47875760B}" presName="ParentText" presStyleLbl="revTx" presStyleIdx="2" presStyleCnt="4">
        <dgm:presLayoutVars>
          <dgm:chMax val="0"/>
          <dgm:chPref val="0"/>
          <dgm:bulletEnabled val="1"/>
        </dgm:presLayoutVars>
      </dgm:prSet>
      <dgm:spPr/>
    </dgm:pt>
    <dgm:pt modelId="{F3BD5909-B27E-41F3-AE7D-B1994925AA70}" type="pres">
      <dgm:prSet presAssocID="{AFBFC31F-ADA5-40DC-8CD3-C8B47875760B}" presName="Triangle" presStyleLbl="alignNode1" presStyleIdx="5" presStyleCnt="7"/>
      <dgm:spPr/>
    </dgm:pt>
    <dgm:pt modelId="{B3673F0C-3B89-4D17-BB62-FD40F96068F4}" type="pres">
      <dgm:prSet presAssocID="{DE2C7E1A-BC8C-492F-B5D7-DD97EB155906}" presName="sibTrans" presStyleCnt="0"/>
      <dgm:spPr/>
    </dgm:pt>
    <dgm:pt modelId="{65F2BD8C-D0A2-4866-8526-A42C8384D314}" type="pres">
      <dgm:prSet presAssocID="{DE2C7E1A-BC8C-492F-B5D7-DD97EB155906}" presName="space" presStyleCnt="0"/>
      <dgm:spPr/>
    </dgm:pt>
    <dgm:pt modelId="{8E3ACEA5-D776-4358-BE58-22AD6A1227B9}" type="pres">
      <dgm:prSet presAssocID="{94435BC6-AD23-4767-8E56-0192DA6DD187}" presName="composite" presStyleCnt="0"/>
      <dgm:spPr/>
    </dgm:pt>
    <dgm:pt modelId="{7DC1C009-D5D1-4E5A-BEBC-71E0E745948A}" type="pres">
      <dgm:prSet presAssocID="{94435BC6-AD23-4767-8E56-0192DA6DD187}" presName="LShape" presStyleLbl="alignNode1" presStyleIdx="6" presStyleCnt="7"/>
      <dgm:spPr/>
    </dgm:pt>
    <dgm:pt modelId="{6A620AA3-E914-44FA-B5F2-F7CBC2192866}" type="pres">
      <dgm:prSet presAssocID="{94435BC6-AD23-4767-8E56-0192DA6DD187}" presName="ParentText" presStyleLbl="revTx" presStyleIdx="3" presStyleCnt="4">
        <dgm:presLayoutVars>
          <dgm:chMax val="0"/>
          <dgm:chPref val="0"/>
          <dgm:bulletEnabled val="1"/>
        </dgm:presLayoutVars>
      </dgm:prSet>
      <dgm:spPr/>
    </dgm:pt>
  </dgm:ptLst>
  <dgm:cxnLst>
    <dgm:cxn modelId="{74CFBA11-89B9-4C60-9B63-6C15EE0BED81}" type="presOf" srcId="{37ED793B-C16C-4080-B996-23E0463BDB86}" destId="{0E963E6E-69D3-4E7A-A5C9-70D6A754C6EA}" srcOrd="0" destOrd="0" presId="urn:microsoft.com/office/officeart/2009/3/layout/StepUpProcess"/>
    <dgm:cxn modelId="{2BF18C19-BEB2-45BE-AE2B-CF258DBC6E7E}" srcId="{5AA74D48-9287-4C08-9CA8-19259EB020C4}" destId="{AFBFC31F-ADA5-40DC-8CD3-C8B47875760B}" srcOrd="2" destOrd="0" parTransId="{8C51691E-5EAA-4364-8BA5-4D6764A1DA4A}" sibTransId="{DE2C7E1A-BC8C-492F-B5D7-DD97EB155906}"/>
    <dgm:cxn modelId="{EAED965A-F5F4-4785-BDEF-41D16E0599C1}" srcId="{5AA74D48-9287-4C08-9CA8-19259EB020C4}" destId="{37ED793B-C16C-4080-B996-23E0463BDB86}" srcOrd="1" destOrd="0" parTransId="{8189123B-DE4E-446A-95D7-8374DB4C1D26}" sibTransId="{0DEC9743-C0BE-4E34-AC08-780664BFFEAD}"/>
    <dgm:cxn modelId="{6916065B-0D62-4086-AE7D-EF75EFC1620B}" srcId="{5AA74D48-9287-4C08-9CA8-19259EB020C4}" destId="{94435BC6-AD23-4767-8E56-0192DA6DD187}" srcOrd="3" destOrd="0" parTransId="{8090CCCE-712D-44CE-8E74-DC6A41B30351}" sibTransId="{454B0316-842A-4BD5-968F-49A6E573B78D}"/>
    <dgm:cxn modelId="{F648F967-80EB-4080-A8B7-AE98FC33E996}" type="presOf" srcId="{5AA74D48-9287-4C08-9CA8-19259EB020C4}" destId="{7B061C9F-E98E-4376-B882-A1E05DB89DC9}" srcOrd="0" destOrd="0" presId="urn:microsoft.com/office/officeart/2009/3/layout/StepUpProcess"/>
    <dgm:cxn modelId="{E29E6C72-EB53-4D36-8147-AB9CFD759D2D}" type="presOf" srcId="{94435BC6-AD23-4767-8E56-0192DA6DD187}" destId="{6A620AA3-E914-44FA-B5F2-F7CBC2192866}" srcOrd="0" destOrd="0" presId="urn:microsoft.com/office/officeart/2009/3/layout/StepUpProcess"/>
    <dgm:cxn modelId="{03704989-A90E-4B99-B886-B93DFCB7EF3B}" type="presOf" srcId="{AFBFC31F-ADA5-40DC-8CD3-C8B47875760B}" destId="{EA2AA41B-CFFC-4CF6-A19B-DCE6374670BB}" srcOrd="0" destOrd="0" presId="urn:microsoft.com/office/officeart/2009/3/layout/StepUpProcess"/>
    <dgm:cxn modelId="{E4DE198B-891C-4923-8B69-6A419D201E51}" srcId="{5AA74D48-9287-4C08-9CA8-19259EB020C4}" destId="{0793999B-DA5D-479B-8E33-76EF0C965047}" srcOrd="0" destOrd="0" parTransId="{5525D7CC-0CF7-49C3-A8CE-1AACCD269EB7}" sibTransId="{5774307B-C874-4F88-952A-3996977094CB}"/>
    <dgm:cxn modelId="{3636A9E8-A868-4EA2-B3DC-81E5F50D2108}" type="presOf" srcId="{0793999B-DA5D-479B-8E33-76EF0C965047}" destId="{4B496358-F0E8-4B17-87DC-1015C129ABC1}" srcOrd="0" destOrd="0" presId="urn:microsoft.com/office/officeart/2009/3/layout/StepUpProcess"/>
    <dgm:cxn modelId="{8524181C-A537-476A-B2E1-0E2FFD8DAF23}" type="presParOf" srcId="{7B061C9F-E98E-4376-B882-A1E05DB89DC9}" destId="{4B7FF805-0428-45F6-84CB-96B01F6EECE4}" srcOrd="0" destOrd="0" presId="urn:microsoft.com/office/officeart/2009/3/layout/StepUpProcess"/>
    <dgm:cxn modelId="{EE23E826-5EA9-491C-B171-8F44D6CE59DA}" type="presParOf" srcId="{4B7FF805-0428-45F6-84CB-96B01F6EECE4}" destId="{43581A40-6282-434C-A7B0-7A799C5BCE23}" srcOrd="0" destOrd="0" presId="urn:microsoft.com/office/officeart/2009/3/layout/StepUpProcess"/>
    <dgm:cxn modelId="{3EF3792F-BB90-4812-A396-7F0E03B43BAF}" type="presParOf" srcId="{4B7FF805-0428-45F6-84CB-96B01F6EECE4}" destId="{4B496358-F0E8-4B17-87DC-1015C129ABC1}" srcOrd="1" destOrd="0" presId="urn:microsoft.com/office/officeart/2009/3/layout/StepUpProcess"/>
    <dgm:cxn modelId="{26698F1F-D005-4775-A3D4-252ED953AA55}" type="presParOf" srcId="{4B7FF805-0428-45F6-84CB-96B01F6EECE4}" destId="{598C9A01-997A-4290-9C88-97FBDCBB1B8B}" srcOrd="2" destOrd="0" presId="urn:microsoft.com/office/officeart/2009/3/layout/StepUpProcess"/>
    <dgm:cxn modelId="{8E2554BF-89C3-4231-BFE3-1359CB69C777}" type="presParOf" srcId="{7B061C9F-E98E-4376-B882-A1E05DB89DC9}" destId="{C028CAE6-A888-48CE-ABC3-C227DF103086}" srcOrd="1" destOrd="0" presId="urn:microsoft.com/office/officeart/2009/3/layout/StepUpProcess"/>
    <dgm:cxn modelId="{AF8F53AA-EA56-4CA7-B3F8-596A519A823F}" type="presParOf" srcId="{C028CAE6-A888-48CE-ABC3-C227DF103086}" destId="{F91F6BDD-B0DB-4E38-B654-E1ADB0807B88}" srcOrd="0" destOrd="0" presId="urn:microsoft.com/office/officeart/2009/3/layout/StepUpProcess"/>
    <dgm:cxn modelId="{3FAD65B4-4992-4652-BF9D-6B8E1ACA2815}" type="presParOf" srcId="{7B061C9F-E98E-4376-B882-A1E05DB89DC9}" destId="{F7060307-3610-44D8-98FC-F78808176FE4}" srcOrd="2" destOrd="0" presId="urn:microsoft.com/office/officeart/2009/3/layout/StepUpProcess"/>
    <dgm:cxn modelId="{652B09DB-0C47-4FC0-9DD5-76CB910648EA}" type="presParOf" srcId="{F7060307-3610-44D8-98FC-F78808176FE4}" destId="{E8AF04DA-5DFD-4529-A467-FC3DA9D06641}" srcOrd="0" destOrd="0" presId="urn:microsoft.com/office/officeart/2009/3/layout/StepUpProcess"/>
    <dgm:cxn modelId="{3B564D80-64AA-4C68-848F-C16EC9F75EF3}" type="presParOf" srcId="{F7060307-3610-44D8-98FC-F78808176FE4}" destId="{0E963E6E-69D3-4E7A-A5C9-70D6A754C6EA}" srcOrd="1" destOrd="0" presId="urn:microsoft.com/office/officeart/2009/3/layout/StepUpProcess"/>
    <dgm:cxn modelId="{651C3DA8-A1B7-46A7-81FC-D727043048A2}" type="presParOf" srcId="{F7060307-3610-44D8-98FC-F78808176FE4}" destId="{5A6950F8-0A6D-4AF9-AF32-3336986606C6}" srcOrd="2" destOrd="0" presId="urn:microsoft.com/office/officeart/2009/3/layout/StepUpProcess"/>
    <dgm:cxn modelId="{0185E2F9-0A3B-403F-8546-AE0F900704A8}" type="presParOf" srcId="{7B061C9F-E98E-4376-B882-A1E05DB89DC9}" destId="{B5815B52-3BE9-4850-ABBF-72091BC498B7}" srcOrd="3" destOrd="0" presId="urn:microsoft.com/office/officeart/2009/3/layout/StepUpProcess"/>
    <dgm:cxn modelId="{0835518F-C4FA-4E9B-8C74-A78F8ED97AE1}" type="presParOf" srcId="{B5815B52-3BE9-4850-ABBF-72091BC498B7}" destId="{F5581D11-9CA5-4D37-BD74-0BEAAC99ADCC}" srcOrd="0" destOrd="0" presId="urn:microsoft.com/office/officeart/2009/3/layout/StepUpProcess"/>
    <dgm:cxn modelId="{3A7D4C25-6EE2-48FD-92AB-7EA44A8B3D28}" type="presParOf" srcId="{7B061C9F-E98E-4376-B882-A1E05DB89DC9}" destId="{95B5F15D-B43D-4446-A138-13913830CDA8}" srcOrd="4" destOrd="0" presId="urn:microsoft.com/office/officeart/2009/3/layout/StepUpProcess"/>
    <dgm:cxn modelId="{3BD67D44-F8A4-484F-980E-122CB2A39504}" type="presParOf" srcId="{95B5F15D-B43D-4446-A138-13913830CDA8}" destId="{614DD1B1-3101-4D9D-8006-50DC0E97F392}" srcOrd="0" destOrd="0" presId="urn:microsoft.com/office/officeart/2009/3/layout/StepUpProcess"/>
    <dgm:cxn modelId="{1A43DDBB-003D-4FA8-9888-4FBB2569BE69}" type="presParOf" srcId="{95B5F15D-B43D-4446-A138-13913830CDA8}" destId="{EA2AA41B-CFFC-4CF6-A19B-DCE6374670BB}" srcOrd="1" destOrd="0" presId="urn:microsoft.com/office/officeart/2009/3/layout/StepUpProcess"/>
    <dgm:cxn modelId="{5B1434A8-D5CF-46DC-989F-F6E9F2ACFFA8}" type="presParOf" srcId="{95B5F15D-B43D-4446-A138-13913830CDA8}" destId="{F3BD5909-B27E-41F3-AE7D-B1994925AA70}" srcOrd="2" destOrd="0" presId="urn:microsoft.com/office/officeart/2009/3/layout/StepUpProcess"/>
    <dgm:cxn modelId="{EF7670DC-3E4B-4C5C-89B7-07DA66A24A40}" type="presParOf" srcId="{7B061C9F-E98E-4376-B882-A1E05DB89DC9}" destId="{B3673F0C-3B89-4D17-BB62-FD40F96068F4}" srcOrd="5" destOrd="0" presId="urn:microsoft.com/office/officeart/2009/3/layout/StepUpProcess"/>
    <dgm:cxn modelId="{D9B0627C-1EEE-43D6-8BC1-5BA6613A84DE}" type="presParOf" srcId="{B3673F0C-3B89-4D17-BB62-FD40F96068F4}" destId="{65F2BD8C-D0A2-4866-8526-A42C8384D314}" srcOrd="0" destOrd="0" presId="urn:microsoft.com/office/officeart/2009/3/layout/StepUpProcess"/>
    <dgm:cxn modelId="{380D6ACA-BC20-43DB-8411-BF87D9B88237}" type="presParOf" srcId="{7B061C9F-E98E-4376-B882-A1E05DB89DC9}" destId="{8E3ACEA5-D776-4358-BE58-22AD6A1227B9}" srcOrd="6" destOrd="0" presId="urn:microsoft.com/office/officeart/2009/3/layout/StepUpProcess"/>
    <dgm:cxn modelId="{421AB2D9-26BF-481B-A2F1-8F2832BF4B08}" type="presParOf" srcId="{8E3ACEA5-D776-4358-BE58-22AD6A1227B9}" destId="{7DC1C009-D5D1-4E5A-BEBC-71E0E745948A}" srcOrd="0" destOrd="0" presId="urn:microsoft.com/office/officeart/2009/3/layout/StepUpProcess"/>
    <dgm:cxn modelId="{5374D3F9-5B6D-420A-BABE-1E18D90121D9}" type="presParOf" srcId="{8E3ACEA5-D776-4358-BE58-22AD6A1227B9}" destId="{6A620AA3-E914-44FA-B5F2-F7CBC219286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74D48-9287-4C08-9CA8-19259EB020C4}"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793999B-DA5D-479B-8E33-76EF0C965047}">
      <dgm:prSet phldrT="[Text]" custT="1"/>
      <dgm:spPr/>
      <dgm:t>
        <a:bodyPr/>
        <a:lstStyle/>
        <a:p>
          <a:r>
            <a:rPr lang="en-US" sz="2400" dirty="0"/>
            <a:t>Do you know the customer’s environment?</a:t>
          </a:r>
        </a:p>
      </dgm:t>
    </dgm:pt>
    <dgm:pt modelId="{5525D7CC-0CF7-49C3-A8CE-1AACCD269EB7}" type="parTrans" cxnId="{E4DE198B-891C-4923-8B69-6A419D201E51}">
      <dgm:prSet/>
      <dgm:spPr/>
      <dgm:t>
        <a:bodyPr/>
        <a:lstStyle/>
        <a:p>
          <a:endParaRPr lang="en-US"/>
        </a:p>
      </dgm:t>
    </dgm:pt>
    <dgm:pt modelId="{5774307B-C874-4F88-952A-3996977094CB}" type="sibTrans" cxnId="{E4DE198B-891C-4923-8B69-6A419D201E51}">
      <dgm:prSet/>
      <dgm:spPr/>
      <dgm:t>
        <a:bodyPr/>
        <a:lstStyle/>
        <a:p>
          <a:endParaRPr lang="en-US"/>
        </a:p>
      </dgm:t>
    </dgm:pt>
    <dgm:pt modelId="{7B061C9F-E98E-4376-B882-A1E05DB89DC9}" type="pres">
      <dgm:prSet presAssocID="{5AA74D48-9287-4C08-9CA8-19259EB020C4}" presName="rootnode" presStyleCnt="0">
        <dgm:presLayoutVars>
          <dgm:chMax/>
          <dgm:chPref/>
          <dgm:dir/>
          <dgm:animLvl val="lvl"/>
        </dgm:presLayoutVars>
      </dgm:prSet>
      <dgm:spPr/>
    </dgm:pt>
    <dgm:pt modelId="{4B7FF805-0428-45F6-84CB-96B01F6EECE4}" type="pres">
      <dgm:prSet presAssocID="{0793999B-DA5D-479B-8E33-76EF0C965047}" presName="composite" presStyleCnt="0"/>
      <dgm:spPr/>
    </dgm:pt>
    <dgm:pt modelId="{43581A40-6282-434C-A7B0-7A799C5BCE23}" type="pres">
      <dgm:prSet presAssocID="{0793999B-DA5D-479B-8E33-76EF0C965047}" presName="LShape" presStyleLbl="alignNode1" presStyleIdx="0" presStyleCnt="1"/>
      <dgm:spPr/>
    </dgm:pt>
    <dgm:pt modelId="{4B496358-F0E8-4B17-87DC-1015C129ABC1}" type="pres">
      <dgm:prSet presAssocID="{0793999B-DA5D-479B-8E33-76EF0C965047}" presName="ParentText" presStyleLbl="revTx" presStyleIdx="0" presStyleCnt="1">
        <dgm:presLayoutVars>
          <dgm:chMax val="0"/>
          <dgm:chPref val="0"/>
          <dgm:bulletEnabled val="1"/>
        </dgm:presLayoutVars>
      </dgm:prSet>
      <dgm:spPr/>
    </dgm:pt>
  </dgm:ptLst>
  <dgm:cxnLst>
    <dgm:cxn modelId="{F648F967-80EB-4080-A8B7-AE98FC33E996}" type="presOf" srcId="{5AA74D48-9287-4C08-9CA8-19259EB020C4}" destId="{7B061C9F-E98E-4376-B882-A1E05DB89DC9}" srcOrd="0" destOrd="0" presId="urn:microsoft.com/office/officeart/2009/3/layout/StepUpProcess"/>
    <dgm:cxn modelId="{E4DE198B-891C-4923-8B69-6A419D201E51}" srcId="{5AA74D48-9287-4C08-9CA8-19259EB020C4}" destId="{0793999B-DA5D-479B-8E33-76EF0C965047}" srcOrd="0" destOrd="0" parTransId="{5525D7CC-0CF7-49C3-A8CE-1AACCD269EB7}" sibTransId="{5774307B-C874-4F88-952A-3996977094CB}"/>
    <dgm:cxn modelId="{3636A9E8-A868-4EA2-B3DC-81E5F50D2108}" type="presOf" srcId="{0793999B-DA5D-479B-8E33-76EF0C965047}" destId="{4B496358-F0E8-4B17-87DC-1015C129ABC1}" srcOrd="0" destOrd="0" presId="urn:microsoft.com/office/officeart/2009/3/layout/StepUpProcess"/>
    <dgm:cxn modelId="{8524181C-A537-476A-B2E1-0E2FFD8DAF23}" type="presParOf" srcId="{7B061C9F-E98E-4376-B882-A1E05DB89DC9}" destId="{4B7FF805-0428-45F6-84CB-96B01F6EECE4}" srcOrd="0" destOrd="0" presId="urn:microsoft.com/office/officeart/2009/3/layout/StepUpProcess"/>
    <dgm:cxn modelId="{EE23E826-5EA9-491C-B171-8F44D6CE59DA}" type="presParOf" srcId="{4B7FF805-0428-45F6-84CB-96B01F6EECE4}" destId="{43581A40-6282-434C-A7B0-7A799C5BCE23}" srcOrd="0" destOrd="0" presId="urn:microsoft.com/office/officeart/2009/3/layout/StepUpProcess"/>
    <dgm:cxn modelId="{3EF3792F-BB90-4812-A396-7F0E03B43BAF}" type="presParOf" srcId="{4B7FF805-0428-45F6-84CB-96B01F6EECE4}" destId="{4B496358-F0E8-4B17-87DC-1015C129ABC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A74D48-9287-4C08-9CA8-19259EB020C4}"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793999B-DA5D-479B-8E33-76EF0C965047}">
      <dgm:prSet phldrT="[Text]" custT="1"/>
      <dgm:spPr/>
      <dgm:t>
        <a:bodyPr/>
        <a:lstStyle/>
        <a:p>
          <a:r>
            <a:rPr lang="en-US" sz="2400" dirty="0"/>
            <a:t>Do you understand their issues?</a:t>
          </a:r>
        </a:p>
      </dgm:t>
    </dgm:pt>
    <dgm:pt modelId="{5525D7CC-0CF7-49C3-A8CE-1AACCD269EB7}" type="parTrans" cxnId="{E4DE198B-891C-4923-8B69-6A419D201E51}">
      <dgm:prSet/>
      <dgm:spPr/>
      <dgm:t>
        <a:bodyPr/>
        <a:lstStyle/>
        <a:p>
          <a:endParaRPr lang="en-US"/>
        </a:p>
      </dgm:t>
    </dgm:pt>
    <dgm:pt modelId="{5774307B-C874-4F88-952A-3996977094CB}" type="sibTrans" cxnId="{E4DE198B-891C-4923-8B69-6A419D201E51}">
      <dgm:prSet/>
      <dgm:spPr/>
      <dgm:t>
        <a:bodyPr/>
        <a:lstStyle/>
        <a:p>
          <a:endParaRPr lang="en-US"/>
        </a:p>
      </dgm:t>
    </dgm:pt>
    <dgm:pt modelId="{7B061C9F-E98E-4376-B882-A1E05DB89DC9}" type="pres">
      <dgm:prSet presAssocID="{5AA74D48-9287-4C08-9CA8-19259EB020C4}" presName="rootnode" presStyleCnt="0">
        <dgm:presLayoutVars>
          <dgm:chMax/>
          <dgm:chPref/>
          <dgm:dir/>
          <dgm:animLvl val="lvl"/>
        </dgm:presLayoutVars>
      </dgm:prSet>
      <dgm:spPr/>
    </dgm:pt>
    <dgm:pt modelId="{4B7FF805-0428-45F6-84CB-96B01F6EECE4}" type="pres">
      <dgm:prSet presAssocID="{0793999B-DA5D-479B-8E33-76EF0C965047}" presName="composite" presStyleCnt="0"/>
      <dgm:spPr/>
    </dgm:pt>
    <dgm:pt modelId="{43581A40-6282-434C-A7B0-7A799C5BCE23}" type="pres">
      <dgm:prSet presAssocID="{0793999B-DA5D-479B-8E33-76EF0C965047}" presName="LShape" presStyleLbl="alignNode1" presStyleIdx="0" presStyleCnt="1"/>
      <dgm:spPr>
        <a:solidFill>
          <a:schemeClr val="accent1">
            <a:lumMod val="60000"/>
            <a:lumOff val="40000"/>
          </a:schemeClr>
        </a:solidFill>
        <a:ln>
          <a:noFill/>
        </a:ln>
      </dgm:spPr>
    </dgm:pt>
    <dgm:pt modelId="{4B496358-F0E8-4B17-87DC-1015C129ABC1}" type="pres">
      <dgm:prSet presAssocID="{0793999B-DA5D-479B-8E33-76EF0C965047}" presName="ParentText" presStyleLbl="revTx" presStyleIdx="0" presStyleCnt="1">
        <dgm:presLayoutVars>
          <dgm:chMax val="0"/>
          <dgm:chPref val="0"/>
          <dgm:bulletEnabled val="1"/>
        </dgm:presLayoutVars>
      </dgm:prSet>
      <dgm:spPr/>
    </dgm:pt>
  </dgm:ptLst>
  <dgm:cxnLst>
    <dgm:cxn modelId="{F648F967-80EB-4080-A8B7-AE98FC33E996}" type="presOf" srcId="{5AA74D48-9287-4C08-9CA8-19259EB020C4}" destId="{7B061C9F-E98E-4376-B882-A1E05DB89DC9}" srcOrd="0" destOrd="0" presId="urn:microsoft.com/office/officeart/2009/3/layout/StepUpProcess"/>
    <dgm:cxn modelId="{E4DE198B-891C-4923-8B69-6A419D201E51}" srcId="{5AA74D48-9287-4C08-9CA8-19259EB020C4}" destId="{0793999B-DA5D-479B-8E33-76EF0C965047}" srcOrd="0" destOrd="0" parTransId="{5525D7CC-0CF7-49C3-A8CE-1AACCD269EB7}" sibTransId="{5774307B-C874-4F88-952A-3996977094CB}"/>
    <dgm:cxn modelId="{3636A9E8-A868-4EA2-B3DC-81E5F50D2108}" type="presOf" srcId="{0793999B-DA5D-479B-8E33-76EF0C965047}" destId="{4B496358-F0E8-4B17-87DC-1015C129ABC1}" srcOrd="0" destOrd="0" presId="urn:microsoft.com/office/officeart/2009/3/layout/StepUpProcess"/>
    <dgm:cxn modelId="{8524181C-A537-476A-B2E1-0E2FFD8DAF23}" type="presParOf" srcId="{7B061C9F-E98E-4376-B882-A1E05DB89DC9}" destId="{4B7FF805-0428-45F6-84CB-96B01F6EECE4}" srcOrd="0" destOrd="0" presId="urn:microsoft.com/office/officeart/2009/3/layout/StepUpProcess"/>
    <dgm:cxn modelId="{EE23E826-5EA9-491C-B171-8F44D6CE59DA}" type="presParOf" srcId="{4B7FF805-0428-45F6-84CB-96B01F6EECE4}" destId="{43581A40-6282-434C-A7B0-7A799C5BCE23}" srcOrd="0" destOrd="0" presId="urn:microsoft.com/office/officeart/2009/3/layout/StepUpProcess"/>
    <dgm:cxn modelId="{3EF3792F-BB90-4812-A396-7F0E03B43BAF}" type="presParOf" srcId="{4B7FF805-0428-45F6-84CB-96B01F6EECE4}" destId="{4B496358-F0E8-4B17-87DC-1015C129ABC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A74D48-9287-4C08-9CA8-19259EB020C4}"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793999B-DA5D-479B-8E33-76EF0C965047}">
      <dgm:prSet phldrT="[Text]" custT="1"/>
      <dgm:spPr/>
      <dgm:t>
        <a:bodyPr/>
        <a:lstStyle/>
        <a:p>
          <a:r>
            <a:rPr lang="en-US" sz="2400" dirty="0"/>
            <a:t>Do you have a solution?</a:t>
          </a:r>
        </a:p>
      </dgm:t>
    </dgm:pt>
    <dgm:pt modelId="{5525D7CC-0CF7-49C3-A8CE-1AACCD269EB7}" type="parTrans" cxnId="{E4DE198B-891C-4923-8B69-6A419D201E51}">
      <dgm:prSet/>
      <dgm:spPr/>
      <dgm:t>
        <a:bodyPr/>
        <a:lstStyle/>
        <a:p>
          <a:endParaRPr lang="en-US"/>
        </a:p>
      </dgm:t>
    </dgm:pt>
    <dgm:pt modelId="{5774307B-C874-4F88-952A-3996977094CB}" type="sibTrans" cxnId="{E4DE198B-891C-4923-8B69-6A419D201E51}">
      <dgm:prSet/>
      <dgm:spPr/>
      <dgm:t>
        <a:bodyPr/>
        <a:lstStyle/>
        <a:p>
          <a:endParaRPr lang="en-US"/>
        </a:p>
      </dgm:t>
    </dgm:pt>
    <dgm:pt modelId="{7B061C9F-E98E-4376-B882-A1E05DB89DC9}" type="pres">
      <dgm:prSet presAssocID="{5AA74D48-9287-4C08-9CA8-19259EB020C4}" presName="rootnode" presStyleCnt="0">
        <dgm:presLayoutVars>
          <dgm:chMax/>
          <dgm:chPref/>
          <dgm:dir/>
          <dgm:animLvl val="lvl"/>
        </dgm:presLayoutVars>
      </dgm:prSet>
      <dgm:spPr/>
    </dgm:pt>
    <dgm:pt modelId="{4B7FF805-0428-45F6-84CB-96B01F6EECE4}" type="pres">
      <dgm:prSet presAssocID="{0793999B-DA5D-479B-8E33-76EF0C965047}" presName="composite" presStyleCnt="0"/>
      <dgm:spPr/>
    </dgm:pt>
    <dgm:pt modelId="{43581A40-6282-434C-A7B0-7A799C5BCE23}" type="pres">
      <dgm:prSet presAssocID="{0793999B-DA5D-479B-8E33-76EF0C965047}" presName="LShape" presStyleLbl="alignNode1" presStyleIdx="0" presStyleCnt="1"/>
      <dgm:spPr>
        <a:solidFill>
          <a:schemeClr val="accent1">
            <a:lumMod val="60000"/>
            <a:lumOff val="40000"/>
          </a:schemeClr>
        </a:solidFill>
        <a:ln>
          <a:noFill/>
        </a:ln>
      </dgm:spPr>
    </dgm:pt>
    <dgm:pt modelId="{4B496358-F0E8-4B17-87DC-1015C129ABC1}" type="pres">
      <dgm:prSet presAssocID="{0793999B-DA5D-479B-8E33-76EF0C965047}" presName="ParentText" presStyleLbl="revTx" presStyleIdx="0" presStyleCnt="1">
        <dgm:presLayoutVars>
          <dgm:chMax val="0"/>
          <dgm:chPref val="0"/>
          <dgm:bulletEnabled val="1"/>
        </dgm:presLayoutVars>
      </dgm:prSet>
      <dgm:spPr/>
    </dgm:pt>
  </dgm:ptLst>
  <dgm:cxnLst>
    <dgm:cxn modelId="{F648F967-80EB-4080-A8B7-AE98FC33E996}" type="presOf" srcId="{5AA74D48-9287-4C08-9CA8-19259EB020C4}" destId="{7B061C9F-E98E-4376-B882-A1E05DB89DC9}" srcOrd="0" destOrd="0" presId="urn:microsoft.com/office/officeart/2009/3/layout/StepUpProcess"/>
    <dgm:cxn modelId="{E4DE198B-891C-4923-8B69-6A419D201E51}" srcId="{5AA74D48-9287-4C08-9CA8-19259EB020C4}" destId="{0793999B-DA5D-479B-8E33-76EF0C965047}" srcOrd="0" destOrd="0" parTransId="{5525D7CC-0CF7-49C3-A8CE-1AACCD269EB7}" sibTransId="{5774307B-C874-4F88-952A-3996977094CB}"/>
    <dgm:cxn modelId="{3636A9E8-A868-4EA2-B3DC-81E5F50D2108}" type="presOf" srcId="{0793999B-DA5D-479B-8E33-76EF0C965047}" destId="{4B496358-F0E8-4B17-87DC-1015C129ABC1}" srcOrd="0" destOrd="0" presId="urn:microsoft.com/office/officeart/2009/3/layout/StepUpProcess"/>
    <dgm:cxn modelId="{8524181C-A537-476A-B2E1-0E2FFD8DAF23}" type="presParOf" srcId="{7B061C9F-E98E-4376-B882-A1E05DB89DC9}" destId="{4B7FF805-0428-45F6-84CB-96B01F6EECE4}" srcOrd="0" destOrd="0" presId="urn:microsoft.com/office/officeart/2009/3/layout/StepUpProcess"/>
    <dgm:cxn modelId="{EE23E826-5EA9-491C-B171-8F44D6CE59DA}" type="presParOf" srcId="{4B7FF805-0428-45F6-84CB-96B01F6EECE4}" destId="{43581A40-6282-434C-A7B0-7A799C5BCE23}" srcOrd="0" destOrd="0" presId="urn:microsoft.com/office/officeart/2009/3/layout/StepUpProcess"/>
    <dgm:cxn modelId="{3EF3792F-BB90-4812-A396-7F0E03B43BAF}" type="presParOf" srcId="{4B7FF805-0428-45F6-84CB-96B01F6EECE4}" destId="{4B496358-F0E8-4B17-87DC-1015C129ABC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A74D48-9287-4C08-9CA8-19259EB020C4}"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793999B-DA5D-479B-8E33-76EF0C965047}">
      <dgm:prSet phldrT="[Text]" custT="1"/>
      <dgm:spPr/>
      <dgm:t>
        <a:bodyPr/>
        <a:lstStyle/>
        <a:p>
          <a:r>
            <a:rPr lang="en-US" sz="2400" dirty="0"/>
            <a:t>Do you have a vehicle?</a:t>
          </a:r>
        </a:p>
      </dgm:t>
    </dgm:pt>
    <dgm:pt modelId="{5525D7CC-0CF7-49C3-A8CE-1AACCD269EB7}" type="parTrans" cxnId="{E4DE198B-891C-4923-8B69-6A419D201E51}">
      <dgm:prSet/>
      <dgm:spPr/>
      <dgm:t>
        <a:bodyPr/>
        <a:lstStyle/>
        <a:p>
          <a:endParaRPr lang="en-US"/>
        </a:p>
      </dgm:t>
    </dgm:pt>
    <dgm:pt modelId="{5774307B-C874-4F88-952A-3996977094CB}" type="sibTrans" cxnId="{E4DE198B-891C-4923-8B69-6A419D201E51}">
      <dgm:prSet/>
      <dgm:spPr/>
      <dgm:t>
        <a:bodyPr/>
        <a:lstStyle/>
        <a:p>
          <a:endParaRPr lang="en-US"/>
        </a:p>
      </dgm:t>
    </dgm:pt>
    <dgm:pt modelId="{7B061C9F-E98E-4376-B882-A1E05DB89DC9}" type="pres">
      <dgm:prSet presAssocID="{5AA74D48-9287-4C08-9CA8-19259EB020C4}" presName="rootnode" presStyleCnt="0">
        <dgm:presLayoutVars>
          <dgm:chMax/>
          <dgm:chPref/>
          <dgm:dir/>
          <dgm:animLvl val="lvl"/>
        </dgm:presLayoutVars>
      </dgm:prSet>
      <dgm:spPr/>
    </dgm:pt>
    <dgm:pt modelId="{4B7FF805-0428-45F6-84CB-96B01F6EECE4}" type="pres">
      <dgm:prSet presAssocID="{0793999B-DA5D-479B-8E33-76EF0C965047}" presName="composite" presStyleCnt="0"/>
      <dgm:spPr/>
    </dgm:pt>
    <dgm:pt modelId="{43581A40-6282-434C-A7B0-7A799C5BCE23}" type="pres">
      <dgm:prSet presAssocID="{0793999B-DA5D-479B-8E33-76EF0C965047}" presName="LShape" presStyleLbl="alignNode1" presStyleIdx="0" presStyleCnt="1"/>
      <dgm:spPr>
        <a:solidFill>
          <a:schemeClr val="accent1">
            <a:lumMod val="60000"/>
            <a:lumOff val="40000"/>
          </a:schemeClr>
        </a:solidFill>
        <a:ln>
          <a:noFill/>
        </a:ln>
      </dgm:spPr>
    </dgm:pt>
    <dgm:pt modelId="{4B496358-F0E8-4B17-87DC-1015C129ABC1}" type="pres">
      <dgm:prSet presAssocID="{0793999B-DA5D-479B-8E33-76EF0C965047}" presName="ParentText" presStyleLbl="revTx" presStyleIdx="0" presStyleCnt="1">
        <dgm:presLayoutVars>
          <dgm:chMax val="0"/>
          <dgm:chPref val="0"/>
          <dgm:bulletEnabled val="1"/>
        </dgm:presLayoutVars>
      </dgm:prSet>
      <dgm:spPr/>
    </dgm:pt>
  </dgm:ptLst>
  <dgm:cxnLst>
    <dgm:cxn modelId="{F648F967-80EB-4080-A8B7-AE98FC33E996}" type="presOf" srcId="{5AA74D48-9287-4C08-9CA8-19259EB020C4}" destId="{7B061C9F-E98E-4376-B882-A1E05DB89DC9}" srcOrd="0" destOrd="0" presId="urn:microsoft.com/office/officeart/2009/3/layout/StepUpProcess"/>
    <dgm:cxn modelId="{E4DE198B-891C-4923-8B69-6A419D201E51}" srcId="{5AA74D48-9287-4C08-9CA8-19259EB020C4}" destId="{0793999B-DA5D-479B-8E33-76EF0C965047}" srcOrd="0" destOrd="0" parTransId="{5525D7CC-0CF7-49C3-A8CE-1AACCD269EB7}" sibTransId="{5774307B-C874-4F88-952A-3996977094CB}"/>
    <dgm:cxn modelId="{3636A9E8-A868-4EA2-B3DC-81E5F50D2108}" type="presOf" srcId="{0793999B-DA5D-479B-8E33-76EF0C965047}" destId="{4B496358-F0E8-4B17-87DC-1015C129ABC1}" srcOrd="0" destOrd="0" presId="urn:microsoft.com/office/officeart/2009/3/layout/StepUpProcess"/>
    <dgm:cxn modelId="{8524181C-A537-476A-B2E1-0E2FFD8DAF23}" type="presParOf" srcId="{7B061C9F-E98E-4376-B882-A1E05DB89DC9}" destId="{4B7FF805-0428-45F6-84CB-96B01F6EECE4}" srcOrd="0" destOrd="0" presId="urn:microsoft.com/office/officeart/2009/3/layout/StepUpProcess"/>
    <dgm:cxn modelId="{EE23E826-5EA9-491C-B171-8F44D6CE59DA}" type="presParOf" srcId="{4B7FF805-0428-45F6-84CB-96B01F6EECE4}" destId="{43581A40-6282-434C-A7B0-7A799C5BCE23}" srcOrd="0" destOrd="0" presId="urn:microsoft.com/office/officeart/2009/3/layout/StepUpProcess"/>
    <dgm:cxn modelId="{3EF3792F-BB90-4812-A396-7F0E03B43BAF}" type="presParOf" srcId="{4B7FF805-0428-45F6-84CB-96B01F6EECE4}" destId="{4B496358-F0E8-4B17-87DC-1015C129ABC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74D48-9287-4C08-9CA8-19259EB020C4}"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0793999B-DA5D-479B-8E33-76EF0C965047}">
      <dgm:prSet phldrT="[Text]"/>
      <dgm:spPr/>
      <dgm:t>
        <a:bodyPr/>
        <a:lstStyle/>
        <a:p>
          <a:r>
            <a:rPr lang="en-US" dirty="0"/>
            <a:t>Do you know the customer’s environment?</a:t>
          </a:r>
        </a:p>
      </dgm:t>
    </dgm:pt>
    <dgm:pt modelId="{5525D7CC-0CF7-49C3-A8CE-1AACCD269EB7}" type="parTrans" cxnId="{E4DE198B-891C-4923-8B69-6A419D201E51}">
      <dgm:prSet/>
      <dgm:spPr/>
      <dgm:t>
        <a:bodyPr/>
        <a:lstStyle/>
        <a:p>
          <a:endParaRPr lang="en-US"/>
        </a:p>
      </dgm:t>
    </dgm:pt>
    <dgm:pt modelId="{5774307B-C874-4F88-952A-3996977094CB}" type="sibTrans" cxnId="{E4DE198B-891C-4923-8B69-6A419D201E51}">
      <dgm:prSet/>
      <dgm:spPr/>
      <dgm:t>
        <a:bodyPr/>
        <a:lstStyle/>
        <a:p>
          <a:endParaRPr lang="en-US"/>
        </a:p>
      </dgm:t>
    </dgm:pt>
    <dgm:pt modelId="{37ED793B-C16C-4080-B996-23E0463BDB86}">
      <dgm:prSet/>
      <dgm:spPr/>
      <dgm:t>
        <a:bodyPr/>
        <a:lstStyle/>
        <a:p>
          <a:r>
            <a:rPr lang="en-US" dirty="0"/>
            <a:t>Do you understand their issues?</a:t>
          </a:r>
        </a:p>
      </dgm:t>
    </dgm:pt>
    <dgm:pt modelId="{8189123B-DE4E-446A-95D7-8374DB4C1D26}" type="parTrans" cxnId="{EAED965A-F5F4-4785-BDEF-41D16E0599C1}">
      <dgm:prSet/>
      <dgm:spPr/>
      <dgm:t>
        <a:bodyPr/>
        <a:lstStyle/>
        <a:p>
          <a:endParaRPr lang="en-US"/>
        </a:p>
      </dgm:t>
    </dgm:pt>
    <dgm:pt modelId="{0DEC9743-C0BE-4E34-AC08-780664BFFEAD}" type="sibTrans" cxnId="{EAED965A-F5F4-4785-BDEF-41D16E0599C1}">
      <dgm:prSet/>
      <dgm:spPr/>
      <dgm:t>
        <a:bodyPr/>
        <a:lstStyle/>
        <a:p>
          <a:endParaRPr lang="en-US"/>
        </a:p>
      </dgm:t>
    </dgm:pt>
    <dgm:pt modelId="{AFBFC31F-ADA5-40DC-8CD3-C8B47875760B}">
      <dgm:prSet/>
      <dgm:spPr/>
      <dgm:t>
        <a:bodyPr/>
        <a:lstStyle/>
        <a:p>
          <a:r>
            <a:rPr lang="en-US" dirty="0"/>
            <a:t>Do you have a solution?</a:t>
          </a:r>
        </a:p>
      </dgm:t>
    </dgm:pt>
    <dgm:pt modelId="{8C51691E-5EAA-4364-8BA5-4D6764A1DA4A}" type="parTrans" cxnId="{2BF18C19-BEB2-45BE-AE2B-CF258DBC6E7E}">
      <dgm:prSet/>
      <dgm:spPr/>
      <dgm:t>
        <a:bodyPr/>
        <a:lstStyle/>
        <a:p>
          <a:endParaRPr lang="en-US"/>
        </a:p>
      </dgm:t>
    </dgm:pt>
    <dgm:pt modelId="{DE2C7E1A-BC8C-492F-B5D7-DD97EB155906}" type="sibTrans" cxnId="{2BF18C19-BEB2-45BE-AE2B-CF258DBC6E7E}">
      <dgm:prSet/>
      <dgm:spPr/>
      <dgm:t>
        <a:bodyPr/>
        <a:lstStyle/>
        <a:p>
          <a:endParaRPr lang="en-US"/>
        </a:p>
      </dgm:t>
    </dgm:pt>
    <dgm:pt modelId="{94435BC6-AD23-4767-8E56-0192DA6DD187}">
      <dgm:prSet/>
      <dgm:spPr/>
      <dgm:t>
        <a:bodyPr/>
        <a:lstStyle/>
        <a:p>
          <a:r>
            <a:rPr lang="en-US" dirty="0"/>
            <a:t>Do you have a vehicle?</a:t>
          </a:r>
        </a:p>
      </dgm:t>
    </dgm:pt>
    <dgm:pt modelId="{8090CCCE-712D-44CE-8E74-DC6A41B30351}" type="parTrans" cxnId="{6916065B-0D62-4086-AE7D-EF75EFC1620B}">
      <dgm:prSet/>
      <dgm:spPr/>
      <dgm:t>
        <a:bodyPr/>
        <a:lstStyle/>
        <a:p>
          <a:endParaRPr lang="en-US"/>
        </a:p>
      </dgm:t>
    </dgm:pt>
    <dgm:pt modelId="{454B0316-842A-4BD5-968F-49A6E573B78D}" type="sibTrans" cxnId="{6916065B-0D62-4086-AE7D-EF75EFC1620B}">
      <dgm:prSet/>
      <dgm:spPr/>
      <dgm:t>
        <a:bodyPr/>
        <a:lstStyle/>
        <a:p>
          <a:endParaRPr lang="en-US"/>
        </a:p>
      </dgm:t>
    </dgm:pt>
    <dgm:pt modelId="{7B061C9F-E98E-4376-B882-A1E05DB89DC9}" type="pres">
      <dgm:prSet presAssocID="{5AA74D48-9287-4C08-9CA8-19259EB020C4}" presName="rootnode" presStyleCnt="0">
        <dgm:presLayoutVars>
          <dgm:chMax/>
          <dgm:chPref/>
          <dgm:dir/>
          <dgm:animLvl val="lvl"/>
        </dgm:presLayoutVars>
      </dgm:prSet>
      <dgm:spPr/>
    </dgm:pt>
    <dgm:pt modelId="{4B7FF805-0428-45F6-84CB-96B01F6EECE4}" type="pres">
      <dgm:prSet presAssocID="{0793999B-DA5D-479B-8E33-76EF0C965047}" presName="composite" presStyleCnt="0"/>
      <dgm:spPr/>
    </dgm:pt>
    <dgm:pt modelId="{43581A40-6282-434C-A7B0-7A799C5BCE23}" type="pres">
      <dgm:prSet presAssocID="{0793999B-DA5D-479B-8E33-76EF0C965047}" presName="LShape" presStyleLbl="alignNode1" presStyleIdx="0" presStyleCnt="7"/>
      <dgm:spPr/>
    </dgm:pt>
    <dgm:pt modelId="{4B496358-F0E8-4B17-87DC-1015C129ABC1}" type="pres">
      <dgm:prSet presAssocID="{0793999B-DA5D-479B-8E33-76EF0C965047}" presName="ParentText" presStyleLbl="revTx" presStyleIdx="0" presStyleCnt="4">
        <dgm:presLayoutVars>
          <dgm:chMax val="0"/>
          <dgm:chPref val="0"/>
          <dgm:bulletEnabled val="1"/>
        </dgm:presLayoutVars>
      </dgm:prSet>
      <dgm:spPr/>
    </dgm:pt>
    <dgm:pt modelId="{598C9A01-997A-4290-9C88-97FBDCBB1B8B}" type="pres">
      <dgm:prSet presAssocID="{0793999B-DA5D-479B-8E33-76EF0C965047}" presName="Triangle" presStyleLbl="alignNode1" presStyleIdx="1" presStyleCnt="7"/>
      <dgm:spPr/>
    </dgm:pt>
    <dgm:pt modelId="{C028CAE6-A888-48CE-ABC3-C227DF103086}" type="pres">
      <dgm:prSet presAssocID="{5774307B-C874-4F88-952A-3996977094CB}" presName="sibTrans" presStyleCnt="0"/>
      <dgm:spPr/>
    </dgm:pt>
    <dgm:pt modelId="{F91F6BDD-B0DB-4E38-B654-E1ADB0807B88}" type="pres">
      <dgm:prSet presAssocID="{5774307B-C874-4F88-952A-3996977094CB}" presName="space" presStyleCnt="0"/>
      <dgm:spPr/>
    </dgm:pt>
    <dgm:pt modelId="{F7060307-3610-44D8-98FC-F78808176FE4}" type="pres">
      <dgm:prSet presAssocID="{37ED793B-C16C-4080-B996-23E0463BDB86}" presName="composite" presStyleCnt="0"/>
      <dgm:spPr/>
    </dgm:pt>
    <dgm:pt modelId="{E8AF04DA-5DFD-4529-A467-FC3DA9D06641}" type="pres">
      <dgm:prSet presAssocID="{37ED793B-C16C-4080-B996-23E0463BDB86}" presName="LShape" presStyleLbl="alignNode1" presStyleIdx="2" presStyleCnt="7"/>
      <dgm:spPr/>
    </dgm:pt>
    <dgm:pt modelId="{0E963E6E-69D3-4E7A-A5C9-70D6A754C6EA}" type="pres">
      <dgm:prSet presAssocID="{37ED793B-C16C-4080-B996-23E0463BDB86}" presName="ParentText" presStyleLbl="revTx" presStyleIdx="1" presStyleCnt="4">
        <dgm:presLayoutVars>
          <dgm:chMax val="0"/>
          <dgm:chPref val="0"/>
          <dgm:bulletEnabled val="1"/>
        </dgm:presLayoutVars>
      </dgm:prSet>
      <dgm:spPr/>
    </dgm:pt>
    <dgm:pt modelId="{5A6950F8-0A6D-4AF9-AF32-3336986606C6}" type="pres">
      <dgm:prSet presAssocID="{37ED793B-C16C-4080-B996-23E0463BDB86}" presName="Triangle" presStyleLbl="alignNode1" presStyleIdx="3" presStyleCnt="7"/>
      <dgm:spPr/>
    </dgm:pt>
    <dgm:pt modelId="{B5815B52-3BE9-4850-ABBF-72091BC498B7}" type="pres">
      <dgm:prSet presAssocID="{0DEC9743-C0BE-4E34-AC08-780664BFFEAD}" presName="sibTrans" presStyleCnt="0"/>
      <dgm:spPr/>
    </dgm:pt>
    <dgm:pt modelId="{F5581D11-9CA5-4D37-BD74-0BEAAC99ADCC}" type="pres">
      <dgm:prSet presAssocID="{0DEC9743-C0BE-4E34-AC08-780664BFFEAD}" presName="space" presStyleCnt="0"/>
      <dgm:spPr/>
    </dgm:pt>
    <dgm:pt modelId="{95B5F15D-B43D-4446-A138-13913830CDA8}" type="pres">
      <dgm:prSet presAssocID="{AFBFC31F-ADA5-40DC-8CD3-C8B47875760B}" presName="composite" presStyleCnt="0"/>
      <dgm:spPr/>
    </dgm:pt>
    <dgm:pt modelId="{614DD1B1-3101-4D9D-8006-50DC0E97F392}" type="pres">
      <dgm:prSet presAssocID="{AFBFC31F-ADA5-40DC-8CD3-C8B47875760B}" presName="LShape" presStyleLbl="alignNode1" presStyleIdx="4" presStyleCnt="7"/>
      <dgm:spPr/>
    </dgm:pt>
    <dgm:pt modelId="{EA2AA41B-CFFC-4CF6-A19B-DCE6374670BB}" type="pres">
      <dgm:prSet presAssocID="{AFBFC31F-ADA5-40DC-8CD3-C8B47875760B}" presName="ParentText" presStyleLbl="revTx" presStyleIdx="2" presStyleCnt="4">
        <dgm:presLayoutVars>
          <dgm:chMax val="0"/>
          <dgm:chPref val="0"/>
          <dgm:bulletEnabled val="1"/>
        </dgm:presLayoutVars>
      </dgm:prSet>
      <dgm:spPr/>
    </dgm:pt>
    <dgm:pt modelId="{F3BD5909-B27E-41F3-AE7D-B1994925AA70}" type="pres">
      <dgm:prSet presAssocID="{AFBFC31F-ADA5-40DC-8CD3-C8B47875760B}" presName="Triangle" presStyleLbl="alignNode1" presStyleIdx="5" presStyleCnt="7"/>
      <dgm:spPr/>
    </dgm:pt>
    <dgm:pt modelId="{B3673F0C-3B89-4D17-BB62-FD40F96068F4}" type="pres">
      <dgm:prSet presAssocID="{DE2C7E1A-BC8C-492F-B5D7-DD97EB155906}" presName="sibTrans" presStyleCnt="0"/>
      <dgm:spPr/>
    </dgm:pt>
    <dgm:pt modelId="{65F2BD8C-D0A2-4866-8526-A42C8384D314}" type="pres">
      <dgm:prSet presAssocID="{DE2C7E1A-BC8C-492F-B5D7-DD97EB155906}" presName="space" presStyleCnt="0"/>
      <dgm:spPr/>
    </dgm:pt>
    <dgm:pt modelId="{8E3ACEA5-D776-4358-BE58-22AD6A1227B9}" type="pres">
      <dgm:prSet presAssocID="{94435BC6-AD23-4767-8E56-0192DA6DD187}" presName="composite" presStyleCnt="0"/>
      <dgm:spPr/>
    </dgm:pt>
    <dgm:pt modelId="{7DC1C009-D5D1-4E5A-BEBC-71E0E745948A}" type="pres">
      <dgm:prSet presAssocID="{94435BC6-AD23-4767-8E56-0192DA6DD187}" presName="LShape" presStyleLbl="alignNode1" presStyleIdx="6" presStyleCnt="7"/>
      <dgm:spPr/>
    </dgm:pt>
    <dgm:pt modelId="{6A620AA3-E914-44FA-B5F2-F7CBC2192866}" type="pres">
      <dgm:prSet presAssocID="{94435BC6-AD23-4767-8E56-0192DA6DD187}" presName="ParentText" presStyleLbl="revTx" presStyleIdx="3" presStyleCnt="4">
        <dgm:presLayoutVars>
          <dgm:chMax val="0"/>
          <dgm:chPref val="0"/>
          <dgm:bulletEnabled val="1"/>
        </dgm:presLayoutVars>
      </dgm:prSet>
      <dgm:spPr/>
    </dgm:pt>
  </dgm:ptLst>
  <dgm:cxnLst>
    <dgm:cxn modelId="{74CFBA11-89B9-4C60-9B63-6C15EE0BED81}" type="presOf" srcId="{37ED793B-C16C-4080-B996-23E0463BDB86}" destId="{0E963E6E-69D3-4E7A-A5C9-70D6A754C6EA}" srcOrd="0" destOrd="0" presId="urn:microsoft.com/office/officeart/2009/3/layout/StepUpProcess"/>
    <dgm:cxn modelId="{2BF18C19-BEB2-45BE-AE2B-CF258DBC6E7E}" srcId="{5AA74D48-9287-4C08-9CA8-19259EB020C4}" destId="{AFBFC31F-ADA5-40DC-8CD3-C8B47875760B}" srcOrd="2" destOrd="0" parTransId="{8C51691E-5EAA-4364-8BA5-4D6764A1DA4A}" sibTransId="{DE2C7E1A-BC8C-492F-B5D7-DD97EB155906}"/>
    <dgm:cxn modelId="{EAED965A-F5F4-4785-BDEF-41D16E0599C1}" srcId="{5AA74D48-9287-4C08-9CA8-19259EB020C4}" destId="{37ED793B-C16C-4080-B996-23E0463BDB86}" srcOrd="1" destOrd="0" parTransId="{8189123B-DE4E-446A-95D7-8374DB4C1D26}" sibTransId="{0DEC9743-C0BE-4E34-AC08-780664BFFEAD}"/>
    <dgm:cxn modelId="{6916065B-0D62-4086-AE7D-EF75EFC1620B}" srcId="{5AA74D48-9287-4C08-9CA8-19259EB020C4}" destId="{94435BC6-AD23-4767-8E56-0192DA6DD187}" srcOrd="3" destOrd="0" parTransId="{8090CCCE-712D-44CE-8E74-DC6A41B30351}" sibTransId="{454B0316-842A-4BD5-968F-49A6E573B78D}"/>
    <dgm:cxn modelId="{F648F967-80EB-4080-A8B7-AE98FC33E996}" type="presOf" srcId="{5AA74D48-9287-4C08-9CA8-19259EB020C4}" destId="{7B061C9F-E98E-4376-B882-A1E05DB89DC9}" srcOrd="0" destOrd="0" presId="urn:microsoft.com/office/officeart/2009/3/layout/StepUpProcess"/>
    <dgm:cxn modelId="{E29E6C72-EB53-4D36-8147-AB9CFD759D2D}" type="presOf" srcId="{94435BC6-AD23-4767-8E56-0192DA6DD187}" destId="{6A620AA3-E914-44FA-B5F2-F7CBC2192866}" srcOrd="0" destOrd="0" presId="urn:microsoft.com/office/officeart/2009/3/layout/StepUpProcess"/>
    <dgm:cxn modelId="{03704989-A90E-4B99-B886-B93DFCB7EF3B}" type="presOf" srcId="{AFBFC31F-ADA5-40DC-8CD3-C8B47875760B}" destId="{EA2AA41B-CFFC-4CF6-A19B-DCE6374670BB}" srcOrd="0" destOrd="0" presId="urn:microsoft.com/office/officeart/2009/3/layout/StepUpProcess"/>
    <dgm:cxn modelId="{E4DE198B-891C-4923-8B69-6A419D201E51}" srcId="{5AA74D48-9287-4C08-9CA8-19259EB020C4}" destId="{0793999B-DA5D-479B-8E33-76EF0C965047}" srcOrd="0" destOrd="0" parTransId="{5525D7CC-0CF7-49C3-A8CE-1AACCD269EB7}" sibTransId="{5774307B-C874-4F88-952A-3996977094CB}"/>
    <dgm:cxn modelId="{3636A9E8-A868-4EA2-B3DC-81E5F50D2108}" type="presOf" srcId="{0793999B-DA5D-479B-8E33-76EF0C965047}" destId="{4B496358-F0E8-4B17-87DC-1015C129ABC1}" srcOrd="0" destOrd="0" presId="urn:microsoft.com/office/officeart/2009/3/layout/StepUpProcess"/>
    <dgm:cxn modelId="{8524181C-A537-476A-B2E1-0E2FFD8DAF23}" type="presParOf" srcId="{7B061C9F-E98E-4376-B882-A1E05DB89DC9}" destId="{4B7FF805-0428-45F6-84CB-96B01F6EECE4}" srcOrd="0" destOrd="0" presId="urn:microsoft.com/office/officeart/2009/3/layout/StepUpProcess"/>
    <dgm:cxn modelId="{EE23E826-5EA9-491C-B171-8F44D6CE59DA}" type="presParOf" srcId="{4B7FF805-0428-45F6-84CB-96B01F6EECE4}" destId="{43581A40-6282-434C-A7B0-7A799C5BCE23}" srcOrd="0" destOrd="0" presId="urn:microsoft.com/office/officeart/2009/3/layout/StepUpProcess"/>
    <dgm:cxn modelId="{3EF3792F-BB90-4812-A396-7F0E03B43BAF}" type="presParOf" srcId="{4B7FF805-0428-45F6-84CB-96B01F6EECE4}" destId="{4B496358-F0E8-4B17-87DC-1015C129ABC1}" srcOrd="1" destOrd="0" presId="urn:microsoft.com/office/officeart/2009/3/layout/StepUpProcess"/>
    <dgm:cxn modelId="{26698F1F-D005-4775-A3D4-252ED953AA55}" type="presParOf" srcId="{4B7FF805-0428-45F6-84CB-96B01F6EECE4}" destId="{598C9A01-997A-4290-9C88-97FBDCBB1B8B}" srcOrd="2" destOrd="0" presId="urn:microsoft.com/office/officeart/2009/3/layout/StepUpProcess"/>
    <dgm:cxn modelId="{8E2554BF-89C3-4231-BFE3-1359CB69C777}" type="presParOf" srcId="{7B061C9F-E98E-4376-B882-A1E05DB89DC9}" destId="{C028CAE6-A888-48CE-ABC3-C227DF103086}" srcOrd="1" destOrd="0" presId="urn:microsoft.com/office/officeart/2009/3/layout/StepUpProcess"/>
    <dgm:cxn modelId="{AF8F53AA-EA56-4CA7-B3F8-596A519A823F}" type="presParOf" srcId="{C028CAE6-A888-48CE-ABC3-C227DF103086}" destId="{F91F6BDD-B0DB-4E38-B654-E1ADB0807B88}" srcOrd="0" destOrd="0" presId="urn:microsoft.com/office/officeart/2009/3/layout/StepUpProcess"/>
    <dgm:cxn modelId="{3FAD65B4-4992-4652-BF9D-6B8E1ACA2815}" type="presParOf" srcId="{7B061C9F-E98E-4376-B882-A1E05DB89DC9}" destId="{F7060307-3610-44D8-98FC-F78808176FE4}" srcOrd="2" destOrd="0" presId="urn:microsoft.com/office/officeart/2009/3/layout/StepUpProcess"/>
    <dgm:cxn modelId="{652B09DB-0C47-4FC0-9DD5-76CB910648EA}" type="presParOf" srcId="{F7060307-3610-44D8-98FC-F78808176FE4}" destId="{E8AF04DA-5DFD-4529-A467-FC3DA9D06641}" srcOrd="0" destOrd="0" presId="urn:microsoft.com/office/officeart/2009/3/layout/StepUpProcess"/>
    <dgm:cxn modelId="{3B564D80-64AA-4C68-848F-C16EC9F75EF3}" type="presParOf" srcId="{F7060307-3610-44D8-98FC-F78808176FE4}" destId="{0E963E6E-69D3-4E7A-A5C9-70D6A754C6EA}" srcOrd="1" destOrd="0" presId="urn:microsoft.com/office/officeart/2009/3/layout/StepUpProcess"/>
    <dgm:cxn modelId="{651C3DA8-A1B7-46A7-81FC-D727043048A2}" type="presParOf" srcId="{F7060307-3610-44D8-98FC-F78808176FE4}" destId="{5A6950F8-0A6D-4AF9-AF32-3336986606C6}" srcOrd="2" destOrd="0" presId="urn:microsoft.com/office/officeart/2009/3/layout/StepUpProcess"/>
    <dgm:cxn modelId="{0185E2F9-0A3B-403F-8546-AE0F900704A8}" type="presParOf" srcId="{7B061C9F-E98E-4376-B882-A1E05DB89DC9}" destId="{B5815B52-3BE9-4850-ABBF-72091BC498B7}" srcOrd="3" destOrd="0" presId="urn:microsoft.com/office/officeart/2009/3/layout/StepUpProcess"/>
    <dgm:cxn modelId="{0835518F-C4FA-4E9B-8C74-A78F8ED97AE1}" type="presParOf" srcId="{B5815B52-3BE9-4850-ABBF-72091BC498B7}" destId="{F5581D11-9CA5-4D37-BD74-0BEAAC99ADCC}" srcOrd="0" destOrd="0" presId="urn:microsoft.com/office/officeart/2009/3/layout/StepUpProcess"/>
    <dgm:cxn modelId="{3A7D4C25-6EE2-48FD-92AB-7EA44A8B3D28}" type="presParOf" srcId="{7B061C9F-E98E-4376-B882-A1E05DB89DC9}" destId="{95B5F15D-B43D-4446-A138-13913830CDA8}" srcOrd="4" destOrd="0" presId="urn:microsoft.com/office/officeart/2009/3/layout/StepUpProcess"/>
    <dgm:cxn modelId="{3BD67D44-F8A4-484F-980E-122CB2A39504}" type="presParOf" srcId="{95B5F15D-B43D-4446-A138-13913830CDA8}" destId="{614DD1B1-3101-4D9D-8006-50DC0E97F392}" srcOrd="0" destOrd="0" presId="urn:microsoft.com/office/officeart/2009/3/layout/StepUpProcess"/>
    <dgm:cxn modelId="{1A43DDBB-003D-4FA8-9888-4FBB2569BE69}" type="presParOf" srcId="{95B5F15D-B43D-4446-A138-13913830CDA8}" destId="{EA2AA41B-CFFC-4CF6-A19B-DCE6374670BB}" srcOrd="1" destOrd="0" presId="urn:microsoft.com/office/officeart/2009/3/layout/StepUpProcess"/>
    <dgm:cxn modelId="{5B1434A8-D5CF-46DC-989F-F6E9F2ACFFA8}" type="presParOf" srcId="{95B5F15D-B43D-4446-A138-13913830CDA8}" destId="{F3BD5909-B27E-41F3-AE7D-B1994925AA70}" srcOrd="2" destOrd="0" presId="urn:microsoft.com/office/officeart/2009/3/layout/StepUpProcess"/>
    <dgm:cxn modelId="{EF7670DC-3E4B-4C5C-89B7-07DA66A24A40}" type="presParOf" srcId="{7B061C9F-E98E-4376-B882-A1E05DB89DC9}" destId="{B3673F0C-3B89-4D17-BB62-FD40F96068F4}" srcOrd="5" destOrd="0" presId="urn:microsoft.com/office/officeart/2009/3/layout/StepUpProcess"/>
    <dgm:cxn modelId="{D9B0627C-1EEE-43D6-8BC1-5BA6613A84DE}" type="presParOf" srcId="{B3673F0C-3B89-4D17-BB62-FD40F96068F4}" destId="{65F2BD8C-D0A2-4866-8526-A42C8384D314}" srcOrd="0" destOrd="0" presId="urn:microsoft.com/office/officeart/2009/3/layout/StepUpProcess"/>
    <dgm:cxn modelId="{380D6ACA-BC20-43DB-8411-BF87D9B88237}" type="presParOf" srcId="{7B061C9F-E98E-4376-B882-A1E05DB89DC9}" destId="{8E3ACEA5-D776-4358-BE58-22AD6A1227B9}" srcOrd="6" destOrd="0" presId="urn:microsoft.com/office/officeart/2009/3/layout/StepUpProcess"/>
    <dgm:cxn modelId="{421AB2D9-26BF-481B-A2F1-8F2832BF4B08}" type="presParOf" srcId="{8E3ACEA5-D776-4358-BE58-22AD6A1227B9}" destId="{7DC1C009-D5D1-4E5A-BEBC-71E0E745948A}" srcOrd="0" destOrd="0" presId="urn:microsoft.com/office/officeart/2009/3/layout/StepUpProcess"/>
    <dgm:cxn modelId="{5374D3F9-5B6D-420A-BABE-1E18D90121D9}" type="presParOf" srcId="{8E3ACEA5-D776-4358-BE58-22AD6A1227B9}" destId="{6A620AA3-E914-44FA-B5F2-F7CBC219286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160F9-942A-3941-AA8C-20C078F0184C}">
      <dsp:nvSpPr>
        <dsp:cNvPr id="0" name=""/>
        <dsp:cNvSpPr/>
      </dsp:nvSpPr>
      <dsp:spPr>
        <a:xfrm>
          <a:off x="1650106" y="743866"/>
          <a:ext cx="3519701" cy="4140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D09A9-3281-EA4A-85C8-6F6495DBED1C}">
      <dsp:nvSpPr>
        <dsp:cNvPr id="0" name=""/>
        <dsp:cNvSpPr/>
      </dsp:nvSpPr>
      <dsp:spPr>
        <a:xfrm>
          <a:off x="1650106" y="899378"/>
          <a:ext cx="258569" cy="2585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27873F-BAA8-084B-8953-FCB1C1DAADC6}">
      <dsp:nvSpPr>
        <dsp:cNvPr id="0" name=""/>
        <dsp:cNvSpPr/>
      </dsp:nvSpPr>
      <dsp:spPr>
        <a:xfrm>
          <a:off x="1650106" y="0"/>
          <a:ext cx="3519701" cy="74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57150" rIns="85725" bIns="57150" numCol="1" spcCol="1270" anchor="ctr" anchorCtr="0">
          <a:noAutofit/>
        </a:bodyPr>
        <a:lstStyle/>
        <a:p>
          <a:pPr marL="0" lvl="0" indent="0" algn="l" defTabSz="2000250">
            <a:lnSpc>
              <a:spcPct val="90000"/>
            </a:lnSpc>
            <a:spcBef>
              <a:spcPct val="0"/>
            </a:spcBef>
            <a:spcAft>
              <a:spcPct val="35000"/>
            </a:spcAft>
            <a:buNone/>
          </a:pPr>
          <a:r>
            <a:rPr lang="en-US" sz="4500" kern="1200" dirty="0"/>
            <a:t>Prime</a:t>
          </a:r>
        </a:p>
      </dsp:txBody>
      <dsp:txXfrm>
        <a:off x="1650106" y="0"/>
        <a:ext cx="3519701" cy="743866"/>
      </dsp:txXfrm>
    </dsp:sp>
    <dsp:sp modelId="{AD73F7FB-C771-E24F-9130-FD0B5C91AAD3}">
      <dsp:nvSpPr>
        <dsp:cNvPr id="0" name=""/>
        <dsp:cNvSpPr/>
      </dsp:nvSpPr>
      <dsp:spPr>
        <a:xfrm>
          <a:off x="1650106" y="1502097"/>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6D1D41-62F8-C64B-B122-F1462050D714}">
      <dsp:nvSpPr>
        <dsp:cNvPr id="0" name=""/>
        <dsp:cNvSpPr/>
      </dsp:nvSpPr>
      <dsp:spPr>
        <a:xfrm>
          <a:off x="1896485" y="1330023"/>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Manages the contract</a:t>
          </a:r>
        </a:p>
      </dsp:txBody>
      <dsp:txXfrm>
        <a:off x="1896485" y="1330023"/>
        <a:ext cx="3273322" cy="602712"/>
      </dsp:txXfrm>
    </dsp:sp>
    <dsp:sp modelId="{BE07360D-5F8A-634B-A2C6-80F87B1D1059}">
      <dsp:nvSpPr>
        <dsp:cNvPr id="0" name=""/>
        <dsp:cNvSpPr/>
      </dsp:nvSpPr>
      <dsp:spPr>
        <a:xfrm>
          <a:off x="1650106" y="2104809"/>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DE33F-0B0A-7440-A2A9-CD0542D4EE86}">
      <dsp:nvSpPr>
        <dsp:cNvPr id="0" name=""/>
        <dsp:cNvSpPr/>
      </dsp:nvSpPr>
      <dsp:spPr>
        <a:xfrm>
          <a:off x="1896485" y="1932735"/>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Responsible for all deliverables</a:t>
          </a:r>
        </a:p>
      </dsp:txBody>
      <dsp:txXfrm>
        <a:off x="1896485" y="1932735"/>
        <a:ext cx="3273322" cy="602712"/>
      </dsp:txXfrm>
    </dsp:sp>
    <dsp:sp modelId="{D2FA2B91-2BC3-014F-9DD5-6074E67648CE}">
      <dsp:nvSpPr>
        <dsp:cNvPr id="0" name=""/>
        <dsp:cNvSpPr/>
      </dsp:nvSpPr>
      <dsp:spPr>
        <a:xfrm>
          <a:off x="1650106" y="2707522"/>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35387D-202B-A14B-832C-7BF2CB565EC8}">
      <dsp:nvSpPr>
        <dsp:cNvPr id="0" name=""/>
        <dsp:cNvSpPr/>
      </dsp:nvSpPr>
      <dsp:spPr>
        <a:xfrm>
          <a:off x="1896485" y="2535447"/>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Privity with customer</a:t>
          </a:r>
        </a:p>
      </dsp:txBody>
      <dsp:txXfrm>
        <a:off x="1896485" y="2535447"/>
        <a:ext cx="3273322" cy="602712"/>
      </dsp:txXfrm>
    </dsp:sp>
    <dsp:sp modelId="{4F8F1AA0-B2CA-6A4B-A268-E5D754B9212E}">
      <dsp:nvSpPr>
        <dsp:cNvPr id="0" name=""/>
        <dsp:cNvSpPr/>
      </dsp:nvSpPr>
      <dsp:spPr>
        <a:xfrm>
          <a:off x="1650106" y="3310234"/>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6DEED-12E1-544E-A490-76C8CA46F7AF}">
      <dsp:nvSpPr>
        <dsp:cNvPr id="0" name=""/>
        <dsp:cNvSpPr/>
      </dsp:nvSpPr>
      <dsp:spPr>
        <a:xfrm>
          <a:off x="1896485" y="3138160"/>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Recognizes all revenue</a:t>
          </a:r>
        </a:p>
      </dsp:txBody>
      <dsp:txXfrm>
        <a:off x="1896485" y="3138160"/>
        <a:ext cx="3273322" cy="602712"/>
      </dsp:txXfrm>
    </dsp:sp>
    <dsp:sp modelId="{634A2720-EF5E-084D-9884-8A2E51ED1843}">
      <dsp:nvSpPr>
        <dsp:cNvPr id="0" name=""/>
        <dsp:cNvSpPr/>
      </dsp:nvSpPr>
      <dsp:spPr>
        <a:xfrm>
          <a:off x="1650106" y="3912947"/>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D89AC-E310-3A4A-9B2A-1945BF15A0E3}">
      <dsp:nvSpPr>
        <dsp:cNvPr id="0" name=""/>
        <dsp:cNvSpPr/>
      </dsp:nvSpPr>
      <dsp:spPr>
        <a:xfrm>
          <a:off x="1896485" y="3740872"/>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Financial Responsibility</a:t>
          </a:r>
        </a:p>
      </dsp:txBody>
      <dsp:txXfrm>
        <a:off x="1896485" y="3740872"/>
        <a:ext cx="3273322" cy="602712"/>
      </dsp:txXfrm>
    </dsp:sp>
    <dsp:sp modelId="{EAEFAB5C-02AA-FB4D-9367-D14876A00829}">
      <dsp:nvSpPr>
        <dsp:cNvPr id="0" name=""/>
        <dsp:cNvSpPr/>
      </dsp:nvSpPr>
      <dsp:spPr>
        <a:xfrm>
          <a:off x="5345792" y="743866"/>
          <a:ext cx="3519701" cy="4140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1AEC1-06FA-3E4D-A0A7-30C7ED94F40F}">
      <dsp:nvSpPr>
        <dsp:cNvPr id="0" name=""/>
        <dsp:cNvSpPr/>
      </dsp:nvSpPr>
      <dsp:spPr>
        <a:xfrm>
          <a:off x="5345792" y="899378"/>
          <a:ext cx="258569" cy="2585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EB5F28-985E-A441-8B81-F922BCE3CFF5}">
      <dsp:nvSpPr>
        <dsp:cNvPr id="0" name=""/>
        <dsp:cNvSpPr/>
      </dsp:nvSpPr>
      <dsp:spPr>
        <a:xfrm>
          <a:off x="5345792" y="0"/>
          <a:ext cx="3519701" cy="74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57150" rIns="85725" bIns="57150" numCol="1" spcCol="1270" anchor="ctr" anchorCtr="0">
          <a:noAutofit/>
        </a:bodyPr>
        <a:lstStyle/>
        <a:p>
          <a:pPr marL="0" lvl="0" indent="0" algn="l" defTabSz="2000250">
            <a:lnSpc>
              <a:spcPct val="90000"/>
            </a:lnSpc>
            <a:spcBef>
              <a:spcPct val="0"/>
            </a:spcBef>
            <a:spcAft>
              <a:spcPct val="35000"/>
            </a:spcAft>
            <a:buNone/>
          </a:pPr>
          <a:r>
            <a:rPr lang="en-US" sz="4500" kern="1200" dirty="0"/>
            <a:t>Sub</a:t>
          </a:r>
        </a:p>
      </dsp:txBody>
      <dsp:txXfrm>
        <a:off x="5345792" y="0"/>
        <a:ext cx="3519701" cy="743866"/>
      </dsp:txXfrm>
    </dsp:sp>
    <dsp:sp modelId="{E484C715-8A0C-6145-A90C-11A7E4293573}">
      <dsp:nvSpPr>
        <dsp:cNvPr id="0" name=""/>
        <dsp:cNvSpPr/>
      </dsp:nvSpPr>
      <dsp:spPr>
        <a:xfrm>
          <a:off x="5345792" y="1502097"/>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21CE3-B67F-DD49-90A9-18DF5C0AA5FA}">
      <dsp:nvSpPr>
        <dsp:cNvPr id="0" name=""/>
        <dsp:cNvSpPr/>
      </dsp:nvSpPr>
      <dsp:spPr>
        <a:xfrm>
          <a:off x="5592171" y="1330023"/>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Responsible for their piece</a:t>
          </a:r>
        </a:p>
      </dsp:txBody>
      <dsp:txXfrm>
        <a:off x="5592171" y="1330023"/>
        <a:ext cx="3273322" cy="602712"/>
      </dsp:txXfrm>
    </dsp:sp>
    <dsp:sp modelId="{FD2B1BF9-40FB-3242-8C31-1A2885DABF8C}">
      <dsp:nvSpPr>
        <dsp:cNvPr id="0" name=""/>
        <dsp:cNvSpPr/>
      </dsp:nvSpPr>
      <dsp:spPr>
        <a:xfrm>
          <a:off x="5345792" y="2104809"/>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30EA1-3261-CA4B-ACB5-8E9A3DE82020}">
      <dsp:nvSpPr>
        <dsp:cNvPr id="0" name=""/>
        <dsp:cNvSpPr/>
      </dsp:nvSpPr>
      <dsp:spPr>
        <a:xfrm>
          <a:off x="5592171" y="1932735"/>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Reports to the Prime</a:t>
          </a:r>
        </a:p>
      </dsp:txBody>
      <dsp:txXfrm>
        <a:off x="5592171" y="1932735"/>
        <a:ext cx="3273322" cy="602712"/>
      </dsp:txXfrm>
    </dsp:sp>
    <dsp:sp modelId="{B1E784D2-26B9-F548-8B5E-972E8AB70F66}">
      <dsp:nvSpPr>
        <dsp:cNvPr id="0" name=""/>
        <dsp:cNvSpPr/>
      </dsp:nvSpPr>
      <dsp:spPr>
        <a:xfrm>
          <a:off x="5345792" y="2707522"/>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A45CD-0FA4-224D-8C16-4130C36F04B2}">
      <dsp:nvSpPr>
        <dsp:cNvPr id="0" name=""/>
        <dsp:cNvSpPr/>
      </dsp:nvSpPr>
      <dsp:spPr>
        <a:xfrm>
          <a:off x="5592171" y="2535447"/>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Paid by Prime</a:t>
          </a:r>
        </a:p>
      </dsp:txBody>
      <dsp:txXfrm>
        <a:off x="5592171" y="2535447"/>
        <a:ext cx="3273322" cy="602712"/>
      </dsp:txXfrm>
    </dsp:sp>
    <dsp:sp modelId="{D5CBDD39-3FB3-7D4D-BD0B-35357A3648A5}">
      <dsp:nvSpPr>
        <dsp:cNvPr id="0" name=""/>
        <dsp:cNvSpPr/>
      </dsp:nvSpPr>
      <dsp:spPr>
        <a:xfrm>
          <a:off x="5345792" y="3310234"/>
          <a:ext cx="258563" cy="2585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7BA73C-006B-7B42-A373-E7F3E0D97FF5}">
      <dsp:nvSpPr>
        <dsp:cNvPr id="0" name=""/>
        <dsp:cNvSpPr/>
      </dsp:nvSpPr>
      <dsp:spPr>
        <a:xfrm>
          <a:off x="5592171" y="3138160"/>
          <a:ext cx="3273322" cy="602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No privity on contract</a:t>
          </a:r>
        </a:p>
      </dsp:txBody>
      <dsp:txXfrm>
        <a:off x="5592171" y="3138160"/>
        <a:ext cx="3273322" cy="602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A40-6282-434C-A7B0-7A799C5BCE23}">
      <dsp:nvSpPr>
        <dsp:cNvPr id="0" name=""/>
        <dsp:cNvSpPr/>
      </dsp:nvSpPr>
      <dsp:spPr>
        <a:xfrm rot="5400000">
          <a:off x="504130" y="1811159"/>
          <a:ext cx="1498328" cy="2493184"/>
        </a:xfrm>
        <a:prstGeom prst="corner">
          <a:avLst>
            <a:gd name="adj1" fmla="val 16120"/>
            <a:gd name="adj2" fmla="val 1611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96358-F0E8-4B17-87DC-1015C129ABC1}">
      <dsp:nvSpPr>
        <dsp:cNvPr id="0" name=""/>
        <dsp:cNvSpPr/>
      </dsp:nvSpPr>
      <dsp:spPr>
        <a:xfrm>
          <a:off x="254022" y="2556084"/>
          <a:ext cx="2250861" cy="197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Do you know the customer’s environment?</a:t>
          </a:r>
        </a:p>
      </dsp:txBody>
      <dsp:txXfrm>
        <a:off x="254022" y="2556084"/>
        <a:ext cx="2250861" cy="1973011"/>
      </dsp:txXfrm>
    </dsp:sp>
    <dsp:sp modelId="{598C9A01-997A-4290-9C88-97FBDCBB1B8B}">
      <dsp:nvSpPr>
        <dsp:cNvPr id="0" name=""/>
        <dsp:cNvSpPr/>
      </dsp:nvSpPr>
      <dsp:spPr>
        <a:xfrm>
          <a:off x="2080193" y="1627608"/>
          <a:ext cx="424690" cy="424690"/>
        </a:xfrm>
        <a:prstGeom prst="triangle">
          <a:avLst>
            <a:gd name="adj" fmla="val 100000"/>
          </a:avLst>
        </a:prstGeom>
        <a:solidFill>
          <a:schemeClr val="accent1">
            <a:shade val="50000"/>
            <a:hueOff val="114998"/>
            <a:satOff val="-2801"/>
            <a:lumOff val="12256"/>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F04DA-5DFD-4529-A467-FC3DA9D06641}">
      <dsp:nvSpPr>
        <dsp:cNvPr id="0" name=""/>
        <dsp:cNvSpPr/>
      </dsp:nvSpPr>
      <dsp:spPr>
        <a:xfrm rot="5400000">
          <a:off x="3259624" y="1129309"/>
          <a:ext cx="1498328" cy="2493184"/>
        </a:xfrm>
        <a:prstGeom prst="corner">
          <a:avLst>
            <a:gd name="adj1" fmla="val 16120"/>
            <a:gd name="adj2" fmla="val 16110"/>
          </a:avLst>
        </a:prstGeom>
        <a:solidFill>
          <a:schemeClr val="accent1">
            <a:shade val="50000"/>
            <a:hueOff val="229996"/>
            <a:satOff val="-5601"/>
            <a:lumOff val="24512"/>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63E6E-69D3-4E7A-A5C9-70D6A754C6EA}">
      <dsp:nvSpPr>
        <dsp:cNvPr id="0" name=""/>
        <dsp:cNvSpPr/>
      </dsp:nvSpPr>
      <dsp:spPr>
        <a:xfrm>
          <a:off x="3009516" y="1874234"/>
          <a:ext cx="2250861" cy="197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Do you understand their issues?</a:t>
          </a:r>
        </a:p>
      </dsp:txBody>
      <dsp:txXfrm>
        <a:off x="3009516" y="1874234"/>
        <a:ext cx="2250861" cy="1973011"/>
      </dsp:txXfrm>
    </dsp:sp>
    <dsp:sp modelId="{5A6950F8-0A6D-4AF9-AF32-3336986606C6}">
      <dsp:nvSpPr>
        <dsp:cNvPr id="0" name=""/>
        <dsp:cNvSpPr/>
      </dsp:nvSpPr>
      <dsp:spPr>
        <a:xfrm>
          <a:off x="4835686" y="945758"/>
          <a:ext cx="424690" cy="424690"/>
        </a:xfrm>
        <a:prstGeom prst="triangle">
          <a:avLst>
            <a:gd name="adj" fmla="val 100000"/>
          </a:avLst>
        </a:prstGeom>
        <a:solidFill>
          <a:schemeClr val="accent1">
            <a:shade val="50000"/>
            <a:hueOff val="344994"/>
            <a:satOff val="-8402"/>
            <a:lumOff val="36768"/>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DD1B1-3101-4D9D-8006-50DC0E97F392}">
      <dsp:nvSpPr>
        <dsp:cNvPr id="0" name=""/>
        <dsp:cNvSpPr/>
      </dsp:nvSpPr>
      <dsp:spPr>
        <a:xfrm rot="5400000">
          <a:off x="6015118" y="447460"/>
          <a:ext cx="1498328" cy="2493184"/>
        </a:xfrm>
        <a:prstGeom prst="corner">
          <a:avLst>
            <a:gd name="adj1" fmla="val 16120"/>
            <a:gd name="adj2" fmla="val 16110"/>
          </a:avLst>
        </a:prstGeom>
        <a:solidFill>
          <a:schemeClr val="accent1">
            <a:shade val="50000"/>
            <a:hueOff val="344994"/>
            <a:satOff val="-8402"/>
            <a:lumOff val="36768"/>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AA41B-CFFC-4CF6-A19B-DCE6374670BB}">
      <dsp:nvSpPr>
        <dsp:cNvPr id="0" name=""/>
        <dsp:cNvSpPr/>
      </dsp:nvSpPr>
      <dsp:spPr>
        <a:xfrm>
          <a:off x="5765010" y="1192385"/>
          <a:ext cx="2250861" cy="197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Do you have a solution?</a:t>
          </a:r>
        </a:p>
      </dsp:txBody>
      <dsp:txXfrm>
        <a:off x="5765010" y="1192385"/>
        <a:ext cx="2250861" cy="1973011"/>
      </dsp:txXfrm>
    </dsp:sp>
    <dsp:sp modelId="{F3BD5909-B27E-41F3-AE7D-B1994925AA70}">
      <dsp:nvSpPr>
        <dsp:cNvPr id="0" name=""/>
        <dsp:cNvSpPr/>
      </dsp:nvSpPr>
      <dsp:spPr>
        <a:xfrm>
          <a:off x="7591180" y="263909"/>
          <a:ext cx="424690" cy="424690"/>
        </a:xfrm>
        <a:prstGeom prst="triangle">
          <a:avLst>
            <a:gd name="adj" fmla="val 100000"/>
          </a:avLst>
        </a:prstGeom>
        <a:solidFill>
          <a:schemeClr val="accent1">
            <a:shade val="50000"/>
            <a:hueOff val="229996"/>
            <a:satOff val="-5601"/>
            <a:lumOff val="24512"/>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1C009-D5D1-4E5A-BEBC-71E0E745948A}">
      <dsp:nvSpPr>
        <dsp:cNvPr id="0" name=""/>
        <dsp:cNvSpPr/>
      </dsp:nvSpPr>
      <dsp:spPr>
        <a:xfrm rot="5400000">
          <a:off x="8770612" y="-234389"/>
          <a:ext cx="1498328" cy="2493184"/>
        </a:xfrm>
        <a:prstGeom prst="corner">
          <a:avLst>
            <a:gd name="adj1" fmla="val 16120"/>
            <a:gd name="adj2" fmla="val 16110"/>
          </a:avLst>
        </a:prstGeom>
        <a:solidFill>
          <a:schemeClr val="accent1">
            <a:shade val="50000"/>
            <a:hueOff val="114998"/>
            <a:satOff val="-2801"/>
            <a:lumOff val="12256"/>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20AA3-E914-44FA-B5F2-F7CBC2192866}">
      <dsp:nvSpPr>
        <dsp:cNvPr id="0" name=""/>
        <dsp:cNvSpPr/>
      </dsp:nvSpPr>
      <dsp:spPr>
        <a:xfrm>
          <a:off x="8520504" y="510535"/>
          <a:ext cx="2250861" cy="197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Do you have a vehicle?</a:t>
          </a:r>
        </a:p>
      </dsp:txBody>
      <dsp:txXfrm>
        <a:off x="8520504" y="510535"/>
        <a:ext cx="2250861" cy="1973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A40-6282-434C-A7B0-7A799C5BCE23}">
      <dsp:nvSpPr>
        <dsp:cNvPr id="0" name=""/>
        <dsp:cNvSpPr/>
      </dsp:nvSpPr>
      <dsp:spPr>
        <a:xfrm rot="5400000">
          <a:off x="2472584" y="-146225"/>
          <a:ext cx="1396049" cy="2322995"/>
        </a:xfrm>
        <a:prstGeom prst="corner">
          <a:avLst>
            <a:gd name="adj1" fmla="val 16120"/>
            <a:gd name="adj2" fmla="val 1611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96358-F0E8-4B17-87DC-1015C129ABC1}">
      <dsp:nvSpPr>
        <dsp:cNvPr id="0" name=""/>
        <dsp:cNvSpPr/>
      </dsp:nvSpPr>
      <dsp:spPr>
        <a:xfrm>
          <a:off x="2239549" y="547849"/>
          <a:ext cx="2097213" cy="183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Do you know the customer’s environment?</a:t>
          </a:r>
        </a:p>
      </dsp:txBody>
      <dsp:txXfrm>
        <a:off x="2239549" y="547849"/>
        <a:ext cx="2097213" cy="1838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A40-6282-434C-A7B0-7A799C5BCE23}">
      <dsp:nvSpPr>
        <dsp:cNvPr id="0" name=""/>
        <dsp:cNvSpPr/>
      </dsp:nvSpPr>
      <dsp:spPr>
        <a:xfrm rot="5400000">
          <a:off x="2472584" y="-146225"/>
          <a:ext cx="1396049" cy="2322995"/>
        </a:xfrm>
        <a:prstGeom prst="corner">
          <a:avLst>
            <a:gd name="adj1" fmla="val 16120"/>
            <a:gd name="adj2" fmla="val 16110"/>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96358-F0E8-4B17-87DC-1015C129ABC1}">
      <dsp:nvSpPr>
        <dsp:cNvPr id="0" name=""/>
        <dsp:cNvSpPr/>
      </dsp:nvSpPr>
      <dsp:spPr>
        <a:xfrm>
          <a:off x="2239549" y="547849"/>
          <a:ext cx="2097213" cy="183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Do you understand their issues?</a:t>
          </a:r>
        </a:p>
      </dsp:txBody>
      <dsp:txXfrm>
        <a:off x="2239549" y="547849"/>
        <a:ext cx="2097213" cy="1838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A40-6282-434C-A7B0-7A799C5BCE23}">
      <dsp:nvSpPr>
        <dsp:cNvPr id="0" name=""/>
        <dsp:cNvSpPr/>
      </dsp:nvSpPr>
      <dsp:spPr>
        <a:xfrm rot="5400000">
          <a:off x="2472584" y="-146225"/>
          <a:ext cx="1396049" cy="2322995"/>
        </a:xfrm>
        <a:prstGeom prst="corner">
          <a:avLst>
            <a:gd name="adj1" fmla="val 16120"/>
            <a:gd name="adj2" fmla="val 16110"/>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96358-F0E8-4B17-87DC-1015C129ABC1}">
      <dsp:nvSpPr>
        <dsp:cNvPr id="0" name=""/>
        <dsp:cNvSpPr/>
      </dsp:nvSpPr>
      <dsp:spPr>
        <a:xfrm>
          <a:off x="2239549" y="547849"/>
          <a:ext cx="2097213" cy="183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Do you have a solution?</a:t>
          </a:r>
        </a:p>
      </dsp:txBody>
      <dsp:txXfrm>
        <a:off x="2239549" y="547849"/>
        <a:ext cx="2097213" cy="1838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A40-6282-434C-A7B0-7A799C5BCE23}">
      <dsp:nvSpPr>
        <dsp:cNvPr id="0" name=""/>
        <dsp:cNvSpPr/>
      </dsp:nvSpPr>
      <dsp:spPr>
        <a:xfrm rot="5400000">
          <a:off x="2472584" y="-146225"/>
          <a:ext cx="1396049" cy="2322995"/>
        </a:xfrm>
        <a:prstGeom prst="corner">
          <a:avLst>
            <a:gd name="adj1" fmla="val 16120"/>
            <a:gd name="adj2" fmla="val 16110"/>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96358-F0E8-4B17-87DC-1015C129ABC1}">
      <dsp:nvSpPr>
        <dsp:cNvPr id="0" name=""/>
        <dsp:cNvSpPr/>
      </dsp:nvSpPr>
      <dsp:spPr>
        <a:xfrm>
          <a:off x="2239549" y="547849"/>
          <a:ext cx="2097213" cy="183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Do you have a vehicle?</a:t>
          </a:r>
        </a:p>
      </dsp:txBody>
      <dsp:txXfrm>
        <a:off x="2239549" y="547849"/>
        <a:ext cx="2097213" cy="1838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A40-6282-434C-A7B0-7A799C5BCE23}">
      <dsp:nvSpPr>
        <dsp:cNvPr id="0" name=""/>
        <dsp:cNvSpPr/>
      </dsp:nvSpPr>
      <dsp:spPr>
        <a:xfrm rot="5400000">
          <a:off x="318220" y="1002462"/>
          <a:ext cx="954063" cy="1587539"/>
        </a:xfrm>
        <a:prstGeom prst="corner">
          <a:avLst>
            <a:gd name="adj1" fmla="val 16120"/>
            <a:gd name="adj2" fmla="val 1611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96358-F0E8-4B17-87DC-1015C129ABC1}">
      <dsp:nvSpPr>
        <dsp:cNvPr id="0" name=""/>
        <dsp:cNvSpPr/>
      </dsp:nvSpPr>
      <dsp:spPr>
        <a:xfrm>
          <a:off x="158963" y="1476795"/>
          <a:ext cx="1433239" cy="125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 you know the customer’s environment?</a:t>
          </a:r>
        </a:p>
      </dsp:txBody>
      <dsp:txXfrm>
        <a:off x="158963" y="1476795"/>
        <a:ext cx="1433239" cy="1256318"/>
      </dsp:txXfrm>
    </dsp:sp>
    <dsp:sp modelId="{598C9A01-997A-4290-9C88-97FBDCBB1B8B}">
      <dsp:nvSpPr>
        <dsp:cNvPr id="0" name=""/>
        <dsp:cNvSpPr/>
      </dsp:nvSpPr>
      <dsp:spPr>
        <a:xfrm>
          <a:off x="1321780" y="885586"/>
          <a:ext cx="270422" cy="270422"/>
        </a:xfrm>
        <a:prstGeom prst="triangle">
          <a:avLst>
            <a:gd name="adj" fmla="val 100000"/>
          </a:avLst>
        </a:prstGeom>
        <a:solidFill>
          <a:schemeClr val="accent1">
            <a:shade val="50000"/>
            <a:hueOff val="114998"/>
            <a:satOff val="-2801"/>
            <a:lumOff val="12256"/>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F04DA-5DFD-4529-A467-FC3DA9D06641}">
      <dsp:nvSpPr>
        <dsp:cNvPr id="0" name=""/>
        <dsp:cNvSpPr/>
      </dsp:nvSpPr>
      <dsp:spPr>
        <a:xfrm rot="5400000">
          <a:off x="2072785" y="568293"/>
          <a:ext cx="954063" cy="1587539"/>
        </a:xfrm>
        <a:prstGeom prst="corner">
          <a:avLst>
            <a:gd name="adj1" fmla="val 16120"/>
            <a:gd name="adj2" fmla="val 16110"/>
          </a:avLst>
        </a:prstGeom>
        <a:solidFill>
          <a:schemeClr val="accent1">
            <a:shade val="50000"/>
            <a:hueOff val="229996"/>
            <a:satOff val="-5601"/>
            <a:lumOff val="24512"/>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63E6E-69D3-4E7A-A5C9-70D6A754C6EA}">
      <dsp:nvSpPr>
        <dsp:cNvPr id="0" name=""/>
        <dsp:cNvSpPr/>
      </dsp:nvSpPr>
      <dsp:spPr>
        <a:xfrm>
          <a:off x="1913528" y="1042626"/>
          <a:ext cx="1433239" cy="125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 you understand their issues?</a:t>
          </a:r>
        </a:p>
      </dsp:txBody>
      <dsp:txXfrm>
        <a:off x="1913528" y="1042626"/>
        <a:ext cx="1433239" cy="1256318"/>
      </dsp:txXfrm>
    </dsp:sp>
    <dsp:sp modelId="{5A6950F8-0A6D-4AF9-AF32-3336986606C6}">
      <dsp:nvSpPr>
        <dsp:cNvPr id="0" name=""/>
        <dsp:cNvSpPr/>
      </dsp:nvSpPr>
      <dsp:spPr>
        <a:xfrm>
          <a:off x="3076345" y="451417"/>
          <a:ext cx="270422" cy="270422"/>
        </a:xfrm>
        <a:prstGeom prst="triangle">
          <a:avLst>
            <a:gd name="adj" fmla="val 100000"/>
          </a:avLst>
        </a:prstGeom>
        <a:solidFill>
          <a:schemeClr val="accent1">
            <a:shade val="50000"/>
            <a:hueOff val="344994"/>
            <a:satOff val="-8402"/>
            <a:lumOff val="36768"/>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DD1B1-3101-4D9D-8006-50DC0E97F392}">
      <dsp:nvSpPr>
        <dsp:cNvPr id="0" name=""/>
        <dsp:cNvSpPr/>
      </dsp:nvSpPr>
      <dsp:spPr>
        <a:xfrm rot="5400000">
          <a:off x="3827350" y="134125"/>
          <a:ext cx="954063" cy="1587539"/>
        </a:xfrm>
        <a:prstGeom prst="corner">
          <a:avLst>
            <a:gd name="adj1" fmla="val 16120"/>
            <a:gd name="adj2" fmla="val 16110"/>
          </a:avLst>
        </a:prstGeom>
        <a:solidFill>
          <a:schemeClr val="accent1">
            <a:shade val="50000"/>
            <a:hueOff val="344994"/>
            <a:satOff val="-8402"/>
            <a:lumOff val="36768"/>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AA41B-CFFC-4CF6-A19B-DCE6374670BB}">
      <dsp:nvSpPr>
        <dsp:cNvPr id="0" name=""/>
        <dsp:cNvSpPr/>
      </dsp:nvSpPr>
      <dsp:spPr>
        <a:xfrm>
          <a:off x="3668094" y="608457"/>
          <a:ext cx="1433239" cy="125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 you have a solution?</a:t>
          </a:r>
        </a:p>
      </dsp:txBody>
      <dsp:txXfrm>
        <a:off x="3668094" y="608457"/>
        <a:ext cx="1433239" cy="1256318"/>
      </dsp:txXfrm>
    </dsp:sp>
    <dsp:sp modelId="{F3BD5909-B27E-41F3-AE7D-B1994925AA70}">
      <dsp:nvSpPr>
        <dsp:cNvPr id="0" name=""/>
        <dsp:cNvSpPr/>
      </dsp:nvSpPr>
      <dsp:spPr>
        <a:xfrm>
          <a:off x="4830911" y="17248"/>
          <a:ext cx="270422" cy="270422"/>
        </a:xfrm>
        <a:prstGeom prst="triangle">
          <a:avLst>
            <a:gd name="adj" fmla="val 100000"/>
          </a:avLst>
        </a:prstGeom>
        <a:solidFill>
          <a:schemeClr val="accent1">
            <a:shade val="50000"/>
            <a:hueOff val="229996"/>
            <a:satOff val="-5601"/>
            <a:lumOff val="24512"/>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1C009-D5D1-4E5A-BEBC-71E0E745948A}">
      <dsp:nvSpPr>
        <dsp:cNvPr id="0" name=""/>
        <dsp:cNvSpPr/>
      </dsp:nvSpPr>
      <dsp:spPr>
        <a:xfrm rot="5400000">
          <a:off x="5581916" y="-300043"/>
          <a:ext cx="954063" cy="1587539"/>
        </a:xfrm>
        <a:prstGeom prst="corner">
          <a:avLst>
            <a:gd name="adj1" fmla="val 16120"/>
            <a:gd name="adj2" fmla="val 16110"/>
          </a:avLst>
        </a:prstGeom>
        <a:solidFill>
          <a:schemeClr val="accent1">
            <a:shade val="50000"/>
            <a:hueOff val="114998"/>
            <a:satOff val="-2801"/>
            <a:lumOff val="12256"/>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20AA3-E914-44FA-B5F2-F7CBC2192866}">
      <dsp:nvSpPr>
        <dsp:cNvPr id="0" name=""/>
        <dsp:cNvSpPr/>
      </dsp:nvSpPr>
      <dsp:spPr>
        <a:xfrm>
          <a:off x="5422659" y="174288"/>
          <a:ext cx="1433239" cy="125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Do you have a vehicle?</a:t>
          </a:r>
        </a:p>
      </dsp:txBody>
      <dsp:txXfrm>
        <a:off x="5422659" y="174288"/>
        <a:ext cx="1433239" cy="1256318"/>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539D-83FF-744B-BCDB-CFD6D3CAE060}"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03EF7-B1DF-2141-B7F0-ED57133FCEAA}" type="slidenum">
              <a:rPr lang="en-US" smtClean="0"/>
              <a:t>‹#›</a:t>
            </a:fld>
            <a:endParaRPr lang="en-US"/>
          </a:p>
        </p:txBody>
      </p:sp>
    </p:spTree>
    <p:extLst>
      <p:ext uri="{BB962C8B-B14F-4D97-AF65-F5344CB8AC3E}">
        <p14:creationId xmlns:p14="http://schemas.microsoft.com/office/powerpoint/2010/main" val="11214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32528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1508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489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_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6"/>
            <a:ext cx="10515600" cy="642040"/>
          </a:xfrm>
          <a:prstGeom prst="rect">
            <a:avLst/>
          </a:prstGeom>
        </p:spPr>
        <p:txBody>
          <a:bodyPr/>
          <a:lstStyle>
            <a:lvl1pPr>
              <a:defRPr sz="3200">
                <a:solidFill>
                  <a:schemeClr val="tx2"/>
                </a:solidFill>
                <a:latin typeface="+mn-lt"/>
              </a:defRPr>
            </a:lvl1pPr>
          </a:lstStyle>
          <a:p>
            <a:r>
              <a:rPr lang="en-US"/>
              <a:t>Click to edit Master title style</a:t>
            </a:r>
            <a:endParaRPr lang="id-ID"/>
          </a:p>
        </p:txBody>
      </p:sp>
      <p:sp>
        <p:nvSpPr>
          <p:cNvPr id="19" name="Text Placeholder 4"/>
          <p:cNvSpPr>
            <a:spLocks noGrp="1"/>
          </p:cNvSpPr>
          <p:nvPr>
            <p:ph type="body" sz="quarter" idx="10" hasCustomPrompt="1"/>
          </p:nvPr>
        </p:nvSpPr>
        <p:spPr>
          <a:xfrm>
            <a:off x="838200" y="827434"/>
            <a:ext cx="10515600" cy="406400"/>
          </a:xfrm>
        </p:spPr>
        <p:txBody>
          <a:bodyPr>
            <a:normAutofit/>
          </a:bodyPr>
          <a:lstStyle>
            <a:lvl1pPr marL="0" indent="0" algn="ctr">
              <a:lnSpc>
                <a:spcPct val="86000"/>
              </a:lnSpc>
              <a:spcBef>
                <a:spcPts val="0"/>
              </a:spcBef>
              <a:buNone/>
              <a:defRPr sz="1600" baseline="0">
                <a:solidFill>
                  <a:schemeClr val="tx1"/>
                </a:solidFill>
              </a:defRPr>
            </a:lvl1pPr>
          </a:lstStyle>
          <a:p>
            <a:pPr lvl="0"/>
            <a:r>
              <a:rPr lang="en-US" dirty="0"/>
              <a:t>Click here to edit subtitle</a:t>
            </a:r>
          </a:p>
        </p:txBody>
      </p:sp>
    </p:spTree>
    <p:extLst>
      <p:ext uri="{BB962C8B-B14F-4D97-AF65-F5344CB8AC3E}">
        <p14:creationId xmlns:p14="http://schemas.microsoft.com/office/powerpoint/2010/main" val="38677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3" presetClass="entr" presetSubtype="32" fill="hold" grpId="0" nodeType="withEffect">
                                  <p:stCondLst>
                                    <p:cond delay="60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plus(out)">
                                      <p:cBhvr>
                                        <p:cTn id="12"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13" presetClass="entr" presetSubtype="32" fill="hold" nodeType="withEffect">
                  <p:stCondLst>
                    <p:cond delay="600"/>
                  </p:stCondLst>
                  <p:childTnLst>
                    <p:set>
                      <p:cBhvr>
                        <p:cTn dur="1" fill="hold">
                          <p:stCondLst>
                            <p:cond delay="0"/>
                          </p:stCondLst>
                        </p:cTn>
                        <p:tgtEl>
                          <p:spTgt spid="19"/>
                        </p:tgtEl>
                        <p:attrNameLst>
                          <p:attrName>style.visibility</p:attrName>
                        </p:attrNameLst>
                      </p:cBhvr>
                      <p:to>
                        <p:strVal val="visible"/>
                      </p:to>
                    </p:set>
                    <p:animEffect transition="in" filter="plus(out)">
                      <p:cBhvr>
                        <p:cTn dur="2000"/>
                        <p:tgtEl>
                          <p:spTgt spid="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198877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63809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287592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03057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36970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831443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92955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3553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152741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8407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24991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59925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6"/>
            <a:ext cx="10515600" cy="642040"/>
          </a:xfrm>
          <a:prstGeom prst="rect">
            <a:avLst/>
          </a:prstGeom>
        </p:spPr>
        <p:txBody>
          <a:bodyPr/>
          <a:lstStyle>
            <a:lvl1pPr>
              <a:defRPr sz="3200">
                <a:solidFill>
                  <a:schemeClr val="tx2"/>
                </a:solidFill>
                <a:latin typeface="+mn-lt"/>
              </a:defRPr>
            </a:lvl1pPr>
          </a:lstStyle>
          <a:p>
            <a:r>
              <a:rPr lang="en-US"/>
              <a:t>Click to edit Master title style</a:t>
            </a:r>
            <a:endParaRPr lang="id-ID"/>
          </a:p>
        </p:txBody>
      </p:sp>
      <p:sp>
        <p:nvSpPr>
          <p:cNvPr id="19" name="Text Placeholder 4"/>
          <p:cNvSpPr>
            <a:spLocks noGrp="1"/>
          </p:cNvSpPr>
          <p:nvPr>
            <p:ph type="body" sz="quarter" idx="10" hasCustomPrompt="1"/>
          </p:nvPr>
        </p:nvSpPr>
        <p:spPr>
          <a:xfrm>
            <a:off x="838200" y="827434"/>
            <a:ext cx="10515600" cy="406400"/>
          </a:xfrm>
        </p:spPr>
        <p:txBody>
          <a:bodyPr>
            <a:normAutofit/>
          </a:bodyPr>
          <a:lstStyle>
            <a:lvl1pPr marL="0" indent="0" algn="ctr">
              <a:lnSpc>
                <a:spcPct val="86000"/>
              </a:lnSpc>
              <a:spcBef>
                <a:spcPts val="0"/>
              </a:spcBef>
              <a:buNone/>
              <a:defRPr sz="1600" baseline="0">
                <a:solidFill>
                  <a:schemeClr val="tx1"/>
                </a:solidFill>
              </a:defRPr>
            </a:lvl1pPr>
          </a:lstStyle>
          <a:p>
            <a:pPr lvl="0"/>
            <a:r>
              <a:rPr lang="en-US" dirty="0"/>
              <a:t>Click here to edit subtitle</a:t>
            </a:r>
          </a:p>
        </p:txBody>
      </p:sp>
    </p:spTree>
    <p:extLst>
      <p:ext uri="{BB962C8B-B14F-4D97-AF65-F5344CB8AC3E}">
        <p14:creationId xmlns:p14="http://schemas.microsoft.com/office/powerpoint/2010/main" val="38190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3" presetClass="entr" presetSubtype="32" fill="hold" grpId="0" nodeType="withEffect">
                                  <p:stCondLst>
                                    <p:cond delay="60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plus(out)">
                                      <p:cBhvr>
                                        <p:cTn id="12"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13" presetClass="entr" presetSubtype="32" fill="hold" nodeType="withEffect">
                  <p:stCondLst>
                    <p:cond delay="600"/>
                  </p:stCondLst>
                  <p:childTnLst>
                    <p:set>
                      <p:cBhvr>
                        <p:cTn dur="1" fill="hold">
                          <p:stCondLst>
                            <p:cond delay="0"/>
                          </p:stCondLst>
                        </p:cTn>
                        <p:tgtEl>
                          <p:spTgt spid="19"/>
                        </p:tgtEl>
                        <p:attrNameLst>
                          <p:attrName>style.visibility</p:attrName>
                        </p:attrNameLst>
                      </p:cBhvr>
                      <p:to>
                        <p:strVal val="visible"/>
                      </p:to>
                    </p:set>
                    <p:animEffect transition="in" filter="plus(out)">
                      <p:cBhvr>
                        <p:cTn dur="2000"/>
                        <p:tgtEl>
                          <p:spTgt spid="1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1108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0710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0663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3828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5180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682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5/24/19</a:t>
            </a:fld>
            <a:endParaRPr lang="en-US"/>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9723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                                       9</a:t>
            </a:r>
            <a:r>
              <a:rPr lang="en-US" sz="2400" baseline="30000"/>
              <a:t>th</a:t>
            </a:r>
            <a:r>
              <a:rPr lang="en-US" sz="2400"/>
              <a:t> Annual Veteran Entrepreneur Training Symposium</a:t>
            </a:r>
          </a:p>
          <a:p>
            <a:r>
              <a:rPr lang="en-US" sz="2000"/>
              <a:t>                                              </a:t>
            </a:r>
            <a:r>
              <a:rPr lang="en-US" sz="2400"/>
              <a:t>May 29 – 31,  2019 | San Antonio, Texas</a:t>
            </a:r>
            <a:endParaRPr lang="en-US" sz="200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4">
            <a:alphaModFix/>
            <a:duotone>
              <a:schemeClr val="bg2">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pic>
        <p:nvPicPr>
          <p:cNvPr id="10" name="Picture 9">
            <a:extLst>
              <a:ext uri="{FF2B5EF4-FFF2-40B4-BE49-F238E27FC236}">
                <a16:creationId xmlns:a16="http://schemas.microsoft.com/office/drawing/2014/main" id="{7A765D42-3BC9-4A7C-BF83-A5A55292979B}"/>
              </a:ext>
            </a:extLst>
          </p:cNvPr>
          <p:cNvPicPr>
            <a:picLocks noChangeAspect="1"/>
          </p:cNvPicPr>
          <p:nvPr userDrawn="1"/>
        </p:nvPicPr>
        <p:blipFill rotWithShape="1">
          <a:blip r:embed="rId16"/>
          <a:srcRect l="8035" t="20610" r="7440" b="21169"/>
          <a:stretch/>
        </p:blipFill>
        <p:spPr>
          <a:xfrm>
            <a:off x="10173484" y="4910138"/>
            <a:ext cx="1961365" cy="1080823"/>
          </a:xfrm>
          <a:prstGeom prst="rect">
            <a:avLst/>
          </a:prstGeom>
        </p:spPr>
      </p:pic>
    </p:spTree>
    <p:extLst>
      <p:ext uri="{BB962C8B-B14F-4D97-AF65-F5344CB8AC3E}">
        <p14:creationId xmlns:p14="http://schemas.microsoft.com/office/powerpoint/2010/main" val="1648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5/24/19</a:t>
            </a:fld>
            <a:endParaRPr lang="en-US"/>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                                       9</a:t>
            </a:r>
            <a:r>
              <a:rPr lang="en-US" sz="2400" baseline="30000"/>
              <a:t>th</a:t>
            </a:r>
            <a:r>
              <a:rPr lang="en-US" sz="2400"/>
              <a:t> Annual Veteran Entrepreneur Training Symposium</a:t>
            </a:r>
          </a:p>
          <a:p>
            <a:r>
              <a:rPr lang="en-US" sz="2000"/>
              <a:t>                                              </a:t>
            </a:r>
            <a:r>
              <a:rPr lang="en-US" sz="2400"/>
              <a:t>May 29 – 31,  2019 | San Antonio, Texas</a:t>
            </a:r>
            <a:endParaRPr lang="en-US" sz="200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4">
            <a:alphaModFix/>
            <a:duotone>
              <a:schemeClr val="bg2">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pic>
        <p:nvPicPr>
          <p:cNvPr id="11" name="Picture 10">
            <a:extLst>
              <a:ext uri="{FF2B5EF4-FFF2-40B4-BE49-F238E27FC236}">
                <a16:creationId xmlns:a16="http://schemas.microsoft.com/office/drawing/2014/main" id="{5A3409A8-AE8D-DD44-993D-AEF21E8E368B}"/>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10693351" y="6125821"/>
            <a:ext cx="1337666" cy="674693"/>
          </a:xfrm>
          <a:prstGeom prst="rect">
            <a:avLst/>
          </a:prstGeom>
        </p:spPr>
      </p:pic>
    </p:spTree>
    <p:extLst>
      <p:ext uri="{BB962C8B-B14F-4D97-AF65-F5344CB8AC3E}">
        <p14:creationId xmlns:p14="http://schemas.microsoft.com/office/powerpoint/2010/main" val="35514586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5.xml"/><Relationship Id="rId7" Type="http://schemas.openxmlformats.org/officeDocument/2006/relationships/image" Target="../media/image3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4.svg"/><Relationship Id="rId4" Type="http://schemas.openxmlformats.org/officeDocument/2006/relationships/diagramQuickStyle" Target="../diagrams/quickStyle5.xml"/><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mailto:tcuneo@visiontech.biz" TargetMode="External"/><Relationship Id="rId2" Type="http://schemas.openxmlformats.org/officeDocument/2006/relationships/hyperlink" Target="mailto:knolan@visiontech.biz"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3A63-BC4D-BA46-A2FA-8703BD07F02A}"/>
              </a:ext>
            </a:extLst>
          </p:cNvPr>
          <p:cNvSpPr>
            <a:spLocks noGrp="1"/>
          </p:cNvSpPr>
          <p:nvPr>
            <p:ph type="ctrTitle"/>
          </p:nvPr>
        </p:nvSpPr>
        <p:spPr/>
        <p:txBody>
          <a:bodyPr/>
          <a:lstStyle/>
          <a:p>
            <a:endParaRPr lang="en-US" dirty="0"/>
          </a:p>
        </p:txBody>
      </p:sp>
      <p:pic>
        <p:nvPicPr>
          <p:cNvPr id="7" name="Picture 6" descr="A group of colorful buildings&#10;&#10;Description automatically generated">
            <a:extLst>
              <a:ext uri="{FF2B5EF4-FFF2-40B4-BE49-F238E27FC236}">
                <a16:creationId xmlns:a16="http://schemas.microsoft.com/office/drawing/2014/main" id="{664E27E2-0918-794F-9767-1D7D068D181C}"/>
              </a:ext>
            </a:extLst>
          </p:cNvPr>
          <p:cNvPicPr>
            <a:picLocks noChangeAspect="1"/>
          </p:cNvPicPr>
          <p:nvPr/>
        </p:nvPicPr>
        <p:blipFill>
          <a:blip r:embed="rId2"/>
          <a:stretch>
            <a:fillRect/>
          </a:stretch>
        </p:blipFill>
        <p:spPr>
          <a:xfrm>
            <a:off x="1" y="0"/>
            <a:ext cx="12200878" cy="6858000"/>
          </a:xfrm>
          <a:prstGeom prst="rect">
            <a:avLst/>
          </a:prstGeom>
        </p:spPr>
      </p:pic>
      <p:sp>
        <p:nvSpPr>
          <p:cNvPr id="8" name="Rectangle 7">
            <a:extLst>
              <a:ext uri="{FF2B5EF4-FFF2-40B4-BE49-F238E27FC236}">
                <a16:creationId xmlns:a16="http://schemas.microsoft.com/office/drawing/2014/main" id="{D4DF0BA0-6691-4D44-B506-5AE869FFB9AF}"/>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12" name="Picture 11" descr="A close up of a sign&#10;&#10;Description automatically generated">
            <a:extLst>
              <a:ext uri="{FF2B5EF4-FFF2-40B4-BE49-F238E27FC236}">
                <a16:creationId xmlns:a16="http://schemas.microsoft.com/office/drawing/2014/main" id="{EFF08DBB-972D-EB4C-B3FC-23A046904F09}"/>
              </a:ext>
            </a:extLst>
          </p:cNvPr>
          <p:cNvPicPr>
            <a:picLocks noChangeAspect="1"/>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17" name="Rectangle 16">
            <a:extLst>
              <a:ext uri="{FF2B5EF4-FFF2-40B4-BE49-F238E27FC236}">
                <a16:creationId xmlns:a16="http://schemas.microsoft.com/office/drawing/2014/main" id="{C0E00026-E9EF-7140-9994-59DCE2B8E7C6}"/>
              </a:ext>
            </a:extLst>
          </p:cNvPr>
          <p:cNvSpPr/>
          <p:nvPr/>
        </p:nvSpPr>
        <p:spPr>
          <a:xfrm>
            <a:off x="284813" y="177588"/>
            <a:ext cx="4381712" cy="3764825"/>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B6FADCF-B848-B349-B5D6-D661CD46568C}"/>
              </a:ext>
            </a:extLst>
          </p:cNvPr>
          <p:cNvSpPr txBox="1"/>
          <p:nvPr/>
        </p:nvSpPr>
        <p:spPr>
          <a:xfrm>
            <a:off x="269823" y="291366"/>
            <a:ext cx="4381712" cy="830997"/>
          </a:xfrm>
          <a:prstGeom prst="rect">
            <a:avLst/>
          </a:prstGeom>
          <a:noFill/>
        </p:spPr>
        <p:txBody>
          <a:bodyPr wrap="none" rtlCol="0">
            <a:spAutoFit/>
          </a:bodyPr>
          <a:lstStyle/>
          <a:p>
            <a:r>
              <a:rPr lang="en-US" sz="4800" dirty="0">
                <a:solidFill>
                  <a:schemeClr val="bg1"/>
                </a:solidFill>
                <a:latin typeface="Helvetica" pitchFamily="2" charset="0"/>
              </a:rPr>
              <a:t>SAN ANTONIO</a:t>
            </a:r>
          </a:p>
        </p:txBody>
      </p:sp>
      <p:sp>
        <p:nvSpPr>
          <p:cNvPr id="18" name="TextBox 17">
            <a:extLst>
              <a:ext uri="{FF2B5EF4-FFF2-40B4-BE49-F238E27FC236}">
                <a16:creationId xmlns:a16="http://schemas.microsoft.com/office/drawing/2014/main" id="{53DE4683-A10C-A145-B07E-B64C628706D4}"/>
              </a:ext>
            </a:extLst>
          </p:cNvPr>
          <p:cNvSpPr txBox="1"/>
          <p:nvPr/>
        </p:nvSpPr>
        <p:spPr>
          <a:xfrm>
            <a:off x="299803" y="622086"/>
            <a:ext cx="4237057" cy="2277547"/>
          </a:xfrm>
          <a:prstGeom prst="rect">
            <a:avLst/>
          </a:prstGeom>
          <a:noFill/>
        </p:spPr>
        <p:txBody>
          <a:bodyPr wrap="none" rtlCol="0">
            <a:spAutoFit/>
          </a:bodyPr>
          <a:lstStyle/>
          <a:p>
            <a:r>
              <a:rPr lang="en-US" sz="14200" dirty="0">
                <a:solidFill>
                  <a:schemeClr val="bg1"/>
                </a:solidFill>
                <a:latin typeface="Helvetica" pitchFamily="2" charset="0"/>
              </a:rPr>
              <a:t>2019</a:t>
            </a:r>
          </a:p>
        </p:txBody>
      </p:sp>
      <p:sp>
        <p:nvSpPr>
          <p:cNvPr id="3" name="Rectangle 2">
            <a:extLst>
              <a:ext uri="{FF2B5EF4-FFF2-40B4-BE49-F238E27FC236}">
                <a16:creationId xmlns:a16="http://schemas.microsoft.com/office/drawing/2014/main" id="{06E8CF40-714E-4D0E-841A-E6363700BD0A}"/>
              </a:ext>
            </a:extLst>
          </p:cNvPr>
          <p:cNvSpPr/>
          <p:nvPr/>
        </p:nvSpPr>
        <p:spPr>
          <a:xfrm>
            <a:off x="3548865" y="3844408"/>
            <a:ext cx="8621378" cy="2123658"/>
          </a:xfrm>
          <a:prstGeom prst="rect">
            <a:avLst/>
          </a:prstGeom>
        </p:spPr>
        <p:txBody>
          <a:bodyPr wrap="square">
            <a:spAutoFit/>
          </a:bodyPr>
          <a:lstStyle/>
          <a:p>
            <a:pPr algn="r"/>
            <a:r>
              <a:rPr lang="en-US" sz="6600" b="1" dirty="0">
                <a:solidFill>
                  <a:schemeClr val="bg1"/>
                </a:solidFill>
                <a:latin typeface="Helvetica" panose="020B0604020202020204" pitchFamily="34" charset="0"/>
                <a:cs typeface="Helvetica" panose="020B0604020202020204" pitchFamily="34" charset="0"/>
              </a:rPr>
              <a:t>Smart Pursuit and Teaming Effectively</a:t>
            </a:r>
          </a:p>
        </p:txBody>
      </p:sp>
    </p:spTree>
    <p:extLst>
      <p:ext uri="{BB962C8B-B14F-4D97-AF65-F5344CB8AC3E}">
        <p14:creationId xmlns:p14="http://schemas.microsoft.com/office/powerpoint/2010/main" val="258986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FD73-5D6C-1F4B-9906-BB94A86FDD19}"/>
              </a:ext>
            </a:extLst>
          </p:cNvPr>
          <p:cNvSpPr>
            <a:spLocks noGrp="1"/>
          </p:cNvSpPr>
          <p:nvPr>
            <p:ph type="title"/>
          </p:nvPr>
        </p:nvSpPr>
        <p:spPr/>
        <p:txBody>
          <a:bodyPr/>
          <a:lstStyle/>
          <a:p>
            <a:r>
              <a:rPr lang="en-US"/>
              <a:t>Workshare Commitment</a:t>
            </a:r>
          </a:p>
        </p:txBody>
      </p:sp>
      <p:grpSp>
        <p:nvGrpSpPr>
          <p:cNvPr id="28" name="Group 27">
            <a:extLst>
              <a:ext uri="{FF2B5EF4-FFF2-40B4-BE49-F238E27FC236}">
                <a16:creationId xmlns:a16="http://schemas.microsoft.com/office/drawing/2014/main" id="{08589AC0-3005-B74B-9E05-35DD48D4401B}"/>
              </a:ext>
            </a:extLst>
          </p:cNvPr>
          <p:cNvGrpSpPr/>
          <p:nvPr/>
        </p:nvGrpSpPr>
        <p:grpSpPr>
          <a:xfrm>
            <a:off x="569261" y="4359348"/>
            <a:ext cx="2369874" cy="1403847"/>
            <a:chOff x="4808051" y="1842051"/>
            <a:chExt cx="2369874" cy="1403847"/>
          </a:xfrm>
        </p:grpSpPr>
        <p:sp>
          <p:nvSpPr>
            <p:cNvPr id="29" name="Freeform 17">
              <a:extLst>
                <a:ext uri="{FF2B5EF4-FFF2-40B4-BE49-F238E27FC236}">
                  <a16:creationId xmlns:a16="http://schemas.microsoft.com/office/drawing/2014/main" id="{8DEB3941-F74A-8648-A508-6D9ABDCA5FEE}"/>
                </a:ext>
              </a:extLst>
            </p:cNvPr>
            <p:cNvSpPr>
              <a:spLocks/>
            </p:cNvSpPr>
            <p:nvPr/>
          </p:nvSpPr>
          <p:spPr bwMode="auto">
            <a:xfrm>
              <a:off x="4808051" y="2337526"/>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AC8084F1-6123-914A-B8F1-9D051F44B837}"/>
                </a:ext>
              </a:extLst>
            </p:cNvPr>
            <p:cNvSpPr>
              <a:spLocks/>
            </p:cNvSpPr>
            <p:nvPr/>
          </p:nvSpPr>
          <p:spPr bwMode="auto">
            <a:xfrm>
              <a:off x="4808051" y="1842051"/>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42E83BED-8338-6D45-87EA-B5BF3F8638F1}"/>
                </a:ext>
              </a:extLst>
            </p:cNvPr>
            <p:cNvSpPr>
              <a:spLocks/>
            </p:cNvSpPr>
            <p:nvPr/>
          </p:nvSpPr>
          <p:spPr bwMode="auto">
            <a:xfrm>
              <a:off x="5941552" y="2306390"/>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713656A3-EF96-294A-BB93-D50368BC1118}"/>
              </a:ext>
            </a:extLst>
          </p:cNvPr>
          <p:cNvGrpSpPr/>
          <p:nvPr/>
        </p:nvGrpSpPr>
        <p:grpSpPr>
          <a:xfrm>
            <a:off x="1702762" y="3553292"/>
            <a:ext cx="2369874" cy="1405200"/>
            <a:chOff x="4808051" y="4299121"/>
            <a:chExt cx="2369874" cy="1405200"/>
          </a:xfrm>
        </p:grpSpPr>
        <p:sp>
          <p:nvSpPr>
            <p:cNvPr id="33" name="Freeform 8">
              <a:extLst>
                <a:ext uri="{FF2B5EF4-FFF2-40B4-BE49-F238E27FC236}">
                  <a16:creationId xmlns:a16="http://schemas.microsoft.com/office/drawing/2014/main" id="{4FDCE211-2EDD-8A41-A4ED-0E57AF79B35B}"/>
                </a:ext>
              </a:extLst>
            </p:cNvPr>
            <p:cNvSpPr>
              <a:spLocks/>
            </p:cNvSpPr>
            <p:nvPr/>
          </p:nvSpPr>
          <p:spPr bwMode="auto">
            <a:xfrm>
              <a:off x="4808051" y="479595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37CAC36B-3C1E-7046-9F3F-21ED04D8B1AC}"/>
                </a:ext>
              </a:extLst>
            </p:cNvPr>
            <p:cNvSpPr>
              <a:spLocks/>
            </p:cNvSpPr>
            <p:nvPr/>
          </p:nvSpPr>
          <p:spPr bwMode="auto">
            <a:xfrm>
              <a:off x="4808051" y="4299121"/>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3F77C5F6-DD42-2645-88D1-1E348779EE09}"/>
                </a:ext>
              </a:extLst>
            </p:cNvPr>
            <p:cNvSpPr>
              <a:spLocks/>
            </p:cNvSpPr>
            <p:nvPr/>
          </p:nvSpPr>
          <p:spPr bwMode="auto">
            <a:xfrm>
              <a:off x="5941552" y="4764813"/>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A1448B35-D0DC-9E41-B359-D05FFE35409F}"/>
              </a:ext>
            </a:extLst>
          </p:cNvPr>
          <p:cNvGrpSpPr/>
          <p:nvPr/>
        </p:nvGrpSpPr>
        <p:grpSpPr>
          <a:xfrm>
            <a:off x="2605721" y="2783966"/>
            <a:ext cx="2369874" cy="1405200"/>
            <a:chOff x="4808051" y="5135743"/>
            <a:chExt cx="2369874" cy="1405200"/>
          </a:xfrm>
        </p:grpSpPr>
        <p:sp>
          <p:nvSpPr>
            <p:cNvPr id="37" name="Freeform 5">
              <a:extLst>
                <a:ext uri="{FF2B5EF4-FFF2-40B4-BE49-F238E27FC236}">
                  <a16:creationId xmlns:a16="http://schemas.microsoft.com/office/drawing/2014/main" id="{AD5FA2B4-3E4A-CB4F-91C9-25B0FABC2C2E}"/>
                </a:ext>
              </a:extLst>
            </p:cNvPr>
            <p:cNvSpPr>
              <a:spLocks/>
            </p:cNvSpPr>
            <p:nvPr/>
          </p:nvSpPr>
          <p:spPr bwMode="auto">
            <a:xfrm>
              <a:off x="4808051" y="5632572"/>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4B4E5F89-1F53-7744-9C2A-9CBA8F1B9982}"/>
                </a:ext>
              </a:extLst>
            </p:cNvPr>
            <p:cNvSpPr>
              <a:spLocks/>
            </p:cNvSpPr>
            <p:nvPr/>
          </p:nvSpPr>
          <p:spPr bwMode="auto">
            <a:xfrm>
              <a:off x="4808051" y="5135743"/>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D751362-764C-8545-8EA9-0E3C9C5929C3}"/>
                </a:ext>
              </a:extLst>
            </p:cNvPr>
            <p:cNvSpPr>
              <a:spLocks/>
            </p:cNvSpPr>
            <p:nvPr/>
          </p:nvSpPr>
          <p:spPr bwMode="auto">
            <a:xfrm>
              <a:off x="5941552" y="5601435"/>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D5A69012-AAA2-964A-A10A-116D8346F79D}"/>
              </a:ext>
            </a:extLst>
          </p:cNvPr>
          <p:cNvGrpSpPr/>
          <p:nvPr/>
        </p:nvGrpSpPr>
        <p:grpSpPr>
          <a:xfrm>
            <a:off x="3457244" y="2024027"/>
            <a:ext cx="2369874" cy="1403847"/>
            <a:chOff x="4808051" y="3515295"/>
            <a:chExt cx="2369874" cy="1403847"/>
          </a:xfrm>
        </p:grpSpPr>
        <p:sp>
          <p:nvSpPr>
            <p:cNvPr id="41" name="Freeform 11">
              <a:extLst>
                <a:ext uri="{FF2B5EF4-FFF2-40B4-BE49-F238E27FC236}">
                  <a16:creationId xmlns:a16="http://schemas.microsoft.com/office/drawing/2014/main" id="{5CA1B579-4C29-0A4D-8CDE-D61ACF30E222}"/>
                </a:ext>
              </a:extLst>
            </p:cNvPr>
            <p:cNvSpPr>
              <a:spLocks/>
            </p:cNvSpPr>
            <p:nvPr/>
          </p:nvSpPr>
          <p:spPr bwMode="auto">
            <a:xfrm>
              <a:off x="4808051" y="401077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a:extLst>
                <a:ext uri="{FF2B5EF4-FFF2-40B4-BE49-F238E27FC236}">
                  <a16:creationId xmlns:a16="http://schemas.microsoft.com/office/drawing/2014/main" id="{555DF0A2-BF66-5941-831F-D77057464D1E}"/>
                </a:ext>
              </a:extLst>
            </p:cNvPr>
            <p:cNvSpPr>
              <a:spLocks/>
            </p:cNvSpPr>
            <p:nvPr/>
          </p:nvSpPr>
          <p:spPr bwMode="auto">
            <a:xfrm>
              <a:off x="4808051" y="3515295"/>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a:extLst>
                <a:ext uri="{FF2B5EF4-FFF2-40B4-BE49-F238E27FC236}">
                  <a16:creationId xmlns:a16="http://schemas.microsoft.com/office/drawing/2014/main" id="{D247B40D-78C5-D340-B1FF-EFCD079CE7AD}"/>
                </a:ext>
              </a:extLst>
            </p:cNvPr>
            <p:cNvSpPr>
              <a:spLocks/>
            </p:cNvSpPr>
            <p:nvPr/>
          </p:nvSpPr>
          <p:spPr bwMode="auto">
            <a:xfrm>
              <a:off x="5941552" y="3979634"/>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a:extLst>
              <a:ext uri="{FF2B5EF4-FFF2-40B4-BE49-F238E27FC236}">
                <a16:creationId xmlns:a16="http://schemas.microsoft.com/office/drawing/2014/main" id="{58482F54-FE90-2C4F-8366-F28039962A92}"/>
              </a:ext>
            </a:extLst>
          </p:cNvPr>
          <p:cNvGrpSpPr/>
          <p:nvPr/>
        </p:nvGrpSpPr>
        <p:grpSpPr>
          <a:xfrm>
            <a:off x="1760116" y="3155556"/>
            <a:ext cx="397736" cy="397736"/>
            <a:chOff x="2134497" y="2419863"/>
            <a:chExt cx="346262" cy="346262"/>
          </a:xfrm>
          <a:noFill/>
        </p:grpSpPr>
        <p:sp>
          <p:nvSpPr>
            <p:cNvPr id="45" name="Teardrop 44">
              <a:extLst>
                <a:ext uri="{FF2B5EF4-FFF2-40B4-BE49-F238E27FC236}">
                  <a16:creationId xmlns:a16="http://schemas.microsoft.com/office/drawing/2014/main" id="{4F6F3095-6F11-BB41-8B83-91385946DC0D}"/>
                </a:ext>
              </a:extLst>
            </p:cNvPr>
            <p:cNvSpPr/>
            <p:nvPr/>
          </p:nvSpPr>
          <p:spPr>
            <a:xfrm rot="7994273">
              <a:off x="2134497" y="2419863"/>
              <a:ext cx="346262" cy="346262"/>
            </a:xfrm>
            <a:prstGeom prst="teardrop">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6" name="Oval 45">
              <a:extLst>
                <a:ext uri="{FF2B5EF4-FFF2-40B4-BE49-F238E27FC236}">
                  <a16:creationId xmlns:a16="http://schemas.microsoft.com/office/drawing/2014/main" id="{1501B177-5E05-5E47-88FE-9D2FEA349063}"/>
                </a:ext>
              </a:extLst>
            </p:cNvPr>
            <p:cNvSpPr/>
            <p:nvPr/>
          </p:nvSpPr>
          <p:spPr>
            <a:xfrm>
              <a:off x="2174737" y="2460103"/>
              <a:ext cx="265782" cy="265782"/>
            </a:xfrm>
            <a:prstGeom prst="ellipse">
              <a:avLst/>
            </a:prstGeom>
            <a:grp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47" name="Group 46">
            <a:extLst>
              <a:ext uri="{FF2B5EF4-FFF2-40B4-BE49-F238E27FC236}">
                <a16:creationId xmlns:a16="http://schemas.microsoft.com/office/drawing/2014/main" id="{9A257EDB-ED7F-7545-8FB2-0823B432371B}"/>
              </a:ext>
            </a:extLst>
          </p:cNvPr>
          <p:cNvGrpSpPr/>
          <p:nvPr/>
        </p:nvGrpSpPr>
        <p:grpSpPr>
          <a:xfrm>
            <a:off x="1089544" y="3937565"/>
            <a:ext cx="397736" cy="397736"/>
            <a:chOff x="2134497" y="2419863"/>
            <a:chExt cx="346262" cy="346262"/>
          </a:xfrm>
          <a:noFill/>
        </p:grpSpPr>
        <p:sp>
          <p:nvSpPr>
            <p:cNvPr id="48" name="Teardrop 47">
              <a:extLst>
                <a:ext uri="{FF2B5EF4-FFF2-40B4-BE49-F238E27FC236}">
                  <a16:creationId xmlns:a16="http://schemas.microsoft.com/office/drawing/2014/main" id="{A2865E39-DB5C-034B-84BD-814F840F4E89}"/>
                </a:ext>
              </a:extLst>
            </p:cNvPr>
            <p:cNvSpPr/>
            <p:nvPr/>
          </p:nvSpPr>
          <p:spPr>
            <a:xfrm rot="7994273">
              <a:off x="2134497" y="2419863"/>
              <a:ext cx="346262" cy="346262"/>
            </a:xfrm>
            <a:prstGeom prst="teardrop">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9" name="Oval 48">
              <a:extLst>
                <a:ext uri="{FF2B5EF4-FFF2-40B4-BE49-F238E27FC236}">
                  <a16:creationId xmlns:a16="http://schemas.microsoft.com/office/drawing/2014/main" id="{4B7D861C-F9A1-CF40-81D3-86D41C385F5D}"/>
                </a:ext>
              </a:extLst>
            </p:cNvPr>
            <p:cNvSpPr/>
            <p:nvPr/>
          </p:nvSpPr>
          <p:spPr>
            <a:xfrm>
              <a:off x="2174737" y="2460103"/>
              <a:ext cx="265782" cy="265782"/>
            </a:xfrm>
            <a:prstGeom prst="ellipse">
              <a:avLst/>
            </a:prstGeom>
            <a:grp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50" name="Group 49">
            <a:extLst>
              <a:ext uri="{FF2B5EF4-FFF2-40B4-BE49-F238E27FC236}">
                <a16:creationId xmlns:a16="http://schemas.microsoft.com/office/drawing/2014/main" id="{5413226A-655F-8049-816F-F0EBEA2C55B6}"/>
              </a:ext>
            </a:extLst>
          </p:cNvPr>
          <p:cNvGrpSpPr/>
          <p:nvPr/>
        </p:nvGrpSpPr>
        <p:grpSpPr>
          <a:xfrm>
            <a:off x="2633747" y="2448173"/>
            <a:ext cx="397736" cy="397736"/>
            <a:chOff x="2134497" y="2419863"/>
            <a:chExt cx="346262" cy="346262"/>
          </a:xfrm>
          <a:noFill/>
        </p:grpSpPr>
        <p:sp>
          <p:nvSpPr>
            <p:cNvPr id="51" name="Teardrop 50">
              <a:extLst>
                <a:ext uri="{FF2B5EF4-FFF2-40B4-BE49-F238E27FC236}">
                  <a16:creationId xmlns:a16="http://schemas.microsoft.com/office/drawing/2014/main" id="{22B2EC58-2EA4-2C49-AB0C-FAEE502675CC}"/>
                </a:ext>
              </a:extLst>
            </p:cNvPr>
            <p:cNvSpPr/>
            <p:nvPr/>
          </p:nvSpPr>
          <p:spPr>
            <a:xfrm rot="7994273">
              <a:off x="2134497" y="2419863"/>
              <a:ext cx="346262" cy="346262"/>
            </a:xfrm>
            <a:prstGeom prst="teardrop">
              <a:avLst/>
            </a:prstGeom>
            <a:grp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2" name="Oval 51">
              <a:extLst>
                <a:ext uri="{FF2B5EF4-FFF2-40B4-BE49-F238E27FC236}">
                  <a16:creationId xmlns:a16="http://schemas.microsoft.com/office/drawing/2014/main" id="{77271D8D-BD89-1644-8FBE-57F61C91CAF7}"/>
                </a:ext>
              </a:extLst>
            </p:cNvPr>
            <p:cNvSpPr/>
            <p:nvPr/>
          </p:nvSpPr>
          <p:spPr>
            <a:xfrm>
              <a:off x="2174737" y="2460103"/>
              <a:ext cx="265782" cy="265782"/>
            </a:xfrm>
            <a:prstGeom prst="ellipse">
              <a:avLst/>
            </a:prstGeom>
            <a:grp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53" name="Group 52">
            <a:extLst>
              <a:ext uri="{FF2B5EF4-FFF2-40B4-BE49-F238E27FC236}">
                <a16:creationId xmlns:a16="http://schemas.microsoft.com/office/drawing/2014/main" id="{12A2CE72-C1B8-5540-85FB-7AD7C98DEF10}"/>
              </a:ext>
            </a:extLst>
          </p:cNvPr>
          <p:cNvGrpSpPr/>
          <p:nvPr/>
        </p:nvGrpSpPr>
        <p:grpSpPr>
          <a:xfrm>
            <a:off x="3591790" y="1696471"/>
            <a:ext cx="397736" cy="397736"/>
            <a:chOff x="2134497" y="2419863"/>
            <a:chExt cx="346262" cy="346262"/>
          </a:xfrm>
          <a:noFill/>
        </p:grpSpPr>
        <p:sp>
          <p:nvSpPr>
            <p:cNvPr id="54" name="Teardrop 53">
              <a:extLst>
                <a:ext uri="{FF2B5EF4-FFF2-40B4-BE49-F238E27FC236}">
                  <a16:creationId xmlns:a16="http://schemas.microsoft.com/office/drawing/2014/main" id="{AEB0191A-56A4-3B49-B986-7CA3AF540B62}"/>
                </a:ext>
              </a:extLst>
            </p:cNvPr>
            <p:cNvSpPr/>
            <p:nvPr/>
          </p:nvSpPr>
          <p:spPr>
            <a:xfrm rot="7994273">
              <a:off x="2134497" y="2419863"/>
              <a:ext cx="346262" cy="346262"/>
            </a:xfrm>
            <a:prstGeom prst="teardrop">
              <a:avLst/>
            </a:prstGeom>
            <a:grp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5" name="Oval 54">
              <a:extLst>
                <a:ext uri="{FF2B5EF4-FFF2-40B4-BE49-F238E27FC236}">
                  <a16:creationId xmlns:a16="http://schemas.microsoft.com/office/drawing/2014/main" id="{8093BD05-9D76-9748-925D-D85E432FAD6E}"/>
                </a:ext>
              </a:extLst>
            </p:cNvPr>
            <p:cNvSpPr/>
            <p:nvPr/>
          </p:nvSpPr>
          <p:spPr>
            <a:xfrm>
              <a:off x="2174737" y="2460103"/>
              <a:ext cx="265782" cy="265782"/>
            </a:xfrm>
            <a:prstGeom prst="ellipse">
              <a:avLst/>
            </a:prstGeom>
            <a:grp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56" name="TextBox 55">
            <a:extLst>
              <a:ext uri="{FF2B5EF4-FFF2-40B4-BE49-F238E27FC236}">
                <a16:creationId xmlns:a16="http://schemas.microsoft.com/office/drawing/2014/main" id="{D4ED1AE3-EE7D-1242-AD2F-259EA916BB0C}"/>
              </a:ext>
            </a:extLst>
          </p:cNvPr>
          <p:cNvSpPr txBox="1"/>
          <p:nvPr/>
        </p:nvSpPr>
        <p:spPr>
          <a:xfrm>
            <a:off x="1028281" y="4002534"/>
            <a:ext cx="535808" cy="307777"/>
          </a:xfrm>
          <a:prstGeom prst="rect">
            <a:avLst/>
          </a:prstGeom>
          <a:noFill/>
        </p:spPr>
        <p:txBody>
          <a:bodyPr wrap="square" rtlCol="0">
            <a:spAutoFit/>
          </a:bodyPr>
          <a:lstStyle/>
          <a:p>
            <a:pPr algn="ctr"/>
            <a:r>
              <a:rPr lang="id-ID" sz="1400" b="1">
                <a:solidFill>
                  <a:schemeClr val="tx2"/>
                </a:solidFill>
              </a:rPr>
              <a:t>1</a:t>
            </a:r>
          </a:p>
        </p:txBody>
      </p:sp>
      <p:sp>
        <p:nvSpPr>
          <p:cNvPr id="57" name="TextBox 56">
            <a:extLst>
              <a:ext uri="{FF2B5EF4-FFF2-40B4-BE49-F238E27FC236}">
                <a16:creationId xmlns:a16="http://schemas.microsoft.com/office/drawing/2014/main" id="{38C64646-362A-A14F-B620-919218BF8FCB}"/>
              </a:ext>
            </a:extLst>
          </p:cNvPr>
          <p:cNvSpPr txBox="1"/>
          <p:nvPr/>
        </p:nvSpPr>
        <p:spPr>
          <a:xfrm>
            <a:off x="1716330" y="3201778"/>
            <a:ext cx="535808" cy="307777"/>
          </a:xfrm>
          <a:prstGeom prst="rect">
            <a:avLst/>
          </a:prstGeom>
          <a:noFill/>
        </p:spPr>
        <p:txBody>
          <a:bodyPr wrap="square" rtlCol="0">
            <a:spAutoFit/>
          </a:bodyPr>
          <a:lstStyle/>
          <a:p>
            <a:pPr algn="ctr"/>
            <a:r>
              <a:rPr lang="id-ID" sz="1400" b="1">
                <a:solidFill>
                  <a:schemeClr val="tx2"/>
                </a:solidFill>
              </a:rPr>
              <a:t>2</a:t>
            </a:r>
          </a:p>
        </p:txBody>
      </p:sp>
      <p:sp>
        <p:nvSpPr>
          <p:cNvPr id="58" name="TextBox 57">
            <a:extLst>
              <a:ext uri="{FF2B5EF4-FFF2-40B4-BE49-F238E27FC236}">
                <a16:creationId xmlns:a16="http://schemas.microsoft.com/office/drawing/2014/main" id="{429BA64B-1C37-8048-B396-1C1CE1E587ED}"/>
              </a:ext>
            </a:extLst>
          </p:cNvPr>
          <p:cNvSpPr txBox="1"/>
          <p:nvPr/>
        </p:nvSpPr>
        <p:spPr>
          <a:xfrm>
            <a:off x="2577916" y="2497588"/>
            <a:ext cx="535808" cy="307777"/>
          </a:xfrm>
          <a:prstGeom prst="rect">
            <a:avLst/>
          </a:prstGeom>
          <a:noFill/>
        </p:spPr>
        <p:txBody>
          <a:bodyPr wrap="square" rtlCol="0">
            <a:spAutoFit/>
          </a:bodyPr>
          <a:lstStyle/>
          <a:p>
            <a:pPr algn="ctr"/>
            <a:r>
              <a:rPr lang="id-ID" sz="1400" b="1">
                <a:solidFill>
                  <a:schemeClr val="tx2"/>
                </a:solidFill>
              </a:rPr>
              <a:t>3</a:t>
            </a:r>
          </a:p>
        </p:txBody>
      </p:sp>
      <p:sp>
        <p:nvSpPr>
          <p:cNvPr id="59" name="TextBox 58">
            <a:extLst>
              <a:ext uri="{FF2B5EF4-FFF2-40B4-BE49-F238E27FC236}">
                <a16:creationId xmlns:a16="http://schemas.microsoft.com/office/drawing/2014/main" id="{6E31A995-D88F-2141-BF72-402F8237A554}"/>
              </a:ext>
            </a:extLst>
          </p:cNvPr>
          <p:cNvSpPr txBox="1"/>
          <p:nvPr/>
        </p:nvSpPr>
        <p:spPr>
          <a:xfrm>
            <a:off x="3508627" y="1737230"/>
            <a:ext cx="535808" cy="307777"/>
          </a:xfrm>
          <a:prstGeom prst="rect">
            <a:avLst/>
          </a:prstGeom>
          <a:noFill/>
        </p:spPr>
        <p:txBody>
          <a:bodyPr wrap="square" rtlCol="0">
            <a:spAutoFit/>
          </a:bodyPr>
          <a:lstStyle/>
          <a:p>
            <a:pPr algn="ctr"/>
            <a:r>
              <a:rPr lang="id-ID" sz="1400" b="1">
                <a:solidFill>
                  <a:schemeClr val="tx2"/>
                </a:solidFill>
              </a:rPr>
              <a:t>4</a:t>
            </a:r>
          </a:p>
        </p:txBody>
      </p:sp>
      <p:grpSp>
        <p:nvGrpSpPr>
          <p:cNvPr id="60" name="Group 59">
            <a:extLst>
              <a:ext uri="{FF2B5EF4-FFF2-40B4-BE49-F238E27FC236}">
                <a16:creationId xmlns:a16="http://schemas.microsoft.com/office/drawing/2014/main" id="{DB08A055-F737-F543-BA18-FDDFCB4C9134}"/>
              </a:ext>
            </a:extLst>
          </p:cNvPr>
          <p:cNvGrpSpPr/>
          <p:nvPr/>
        </p:nvGrpSpPr>
        <p:grpSpPr>
          <a:xfrm>
            <a:off x="6764223" y="1690688"/>
            <a:ext cx="823913" cy="823913"/>
            <a:chOff x="6087952" y="2267465"/>
            <a:chExt cx="823913" cy="823913"/>
          </a:xfrm>
        </p:grpSpPr>
        <p:sp>
          <p:nvSpPr>
            <p:cNvPr id="61" name="Oval 68">
              <a:extLst>
                <a:ext uri="{FF2B5EF4-FFF2-40B4-BE49-F238E27FC236}">
                  <a16:creationId xmlns:a16="http://schemas.microsoft.com/office/drawing/2014/main" id="{6D2E7D45-8838-CA48-9C74-45DED3CAED31}"/>
                </a:ext>
              </a:extLst>
            </p:cNvPr>
            <p:cNvSpPr>
              <a:spLocks noChangeArrowheads="1"/>
            </p:cNvSpPr>
            <p:nvPr/>
          </p:nvSpPr>
          <p:spPr bwMode="auto">
            <a:xfrm>
              <a:off x="6087952" y="2267465"/>
              <a:ext cx="823913" cy="823913"/>
            </a:xfrm>
            <a:prstGeom prst="ellipse">
              <a:avLst/>
            </a:prstGeom>
            <a:solidFill>
              <a:schemeClr val="accent1"/>
            </a:solidFill>
            <a:ln w="5715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135F9489-A01A-FB47-9135-7AAB83BE16A4}"/>
                </a:ext>
              </a:extLst>
            </p:cNvPr>
            <p:cNvSpPr>
              <a:spLocks noEditPoints="1"/>
            </p:cNvSpPr>
            <p:nvPr/>
          </p:nvSpPr>
          <p:spPr bwMode="auto">
            <a:xfrm>
              <a:off x="6348047" y="2444762"/>
              <a:ext cx="358468" cy="351052"/>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F957C8F8-310F-AD42-AA45-518776F7E4FC}"/>
              </a:ext>
            </a:extLst>
          </p:cNvPr>
          <p:cNvGrpSpPr/>
          <p:nvPr/>
        </p:nvGrpSpPr>
        <p:grpSpPr>
          <a:xfrm>
            <a:off x="6764223" y="3673871"/>
            <a:ext cx="823913" cy="823913"/>
            <a:chOff x="6087951" y="3283959"/>
            <a:chExt cx="823913" cy="823913"/>
          </a:xfrm>
        </p:grpSpPr>
        <p:sp>
          <p:nvSpPr>
            <p:cNvPr id="64" name="Oval 68">
              <a:extLst>
                <a:ext uri="{FF2B5EF4-FFF2-40B4-BE49-F238E27FC236}">
                  <a16:creationId xmlns:a16="http://schemas.microsoft.com/office/drawing/2014/main" id="{8F87F640-2C41-2344-B72F-FC04190A223D}"/>
                </a:ext>
              </a:extLst>
            </p:cNvPr>
            <p:cNvSpPr>
              <a:spLocks noChangeArrowheads="1"/>
            </p:cNvSpPr>
            <p:nvPr/>
          </p:nvSpPr>
          <p:spPr bwMode="auto">
            <a:xfrm>
              <a:off x="6087951" y="3283959"/>
              <a:ext cx="823913" cy="823913"/>
            </a:xfrm>
            <a:prstGeom prst="ellipse">
              <a:avLst/>
            </a:prstGeom>
            <a:solidFill>
              <a:schemeClr val="accent2"/>
            </a:solidFill>
            <a:ln w="57150">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 name="Group 64">
              <a:extLst>
                <a:ext uri="{FF2B5EF4-FFF2-40B4-BE49-F238E27FC236}">
                  <a16:creationId xmlns:a16="http://schemas.microsoft.com/office/drawing/2014/main" id="{576BAA91-19C7-4248-B618-F2311950E8C5}"/>
                </a:ext>
              </a:extLst>
            </p:cNvPr>
            <p:cNvGrpSpPr/>
            <p:nvPr/>
          </p:nvGrpSpPr>
          <p:grpSpPr>
            <a:xfrm>
              <a:off x="6295797" y="3523479"/>
              <a:ext cx="343634" cy="344872"/>
              <a:chOff x="9155465" y="4372601"/>
              <a:chExt cx="343634" cy="344872"/>
            </a:xfrm>
            <a:solidFill>
              <a:schemeClr val="bg1"/>
            </a:solidFill>
          </p:grpSpPr>
          <p:sp>
            <p:nvSpPr>
              <p:cNvPr id="66" name="Freeform 158">
                <a:extLst>
                  <a:ext uri="{FF2B5EF4-FFF2-40B4-BE49-F238E27FC236}">
                    <a16:creationId xmlns:a16="http://schemas.microsoft.com/office/drawing/2014/main" id="{E444FD36-626A-F740-91CD-5FD3EF092464}"/>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59">
                <a:extLst>
                  <a:ext uri="{FF2B5EF4-FFF2-40B4-BE49-F238E27FC236}">
                    <a16:creationId xmlns:a16="http://schemas.microsoft.com/office/drawing/2014/main" id="{1485EE5A-48A4-F24F-9E76-F7647238ECF1}"/>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60">
                <a:extLst>
                  <a:ext uri="{FF2B5EF4-FFF2-40B4-BE49-F238E27FC236}">
                    <a16:creationId xmlns:a16="http://schemas.microsoft.com/office/drawing/2014/main" id="{F4919330-DF62-144B-86B6-CCCDEDDA3768}"/>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1">
                <a:extLst>
                  <a:ext uri="{FF2B5EF4-FFF2-40B4-BE49-F238E27FC236}">
                    <a16:creationId xmlns:a16="http://schemas.microsoft.com/office/drawing/2014/main" id="{1FB5BD31-452C-264F-B070-83C737FF6860}"/>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62">
                <a:extLst>
                  <a:ext uri="{FF2B5EF4-FFF2-40B4-BE49-F238E27FC236}">
                    <a16:creationId xmlns:a16="http://schemas.microsoft.com/office/drawing/2014/main" id="{B5DFCE19-67CA-6645-9990-C2CBE98EE8B0}"/>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63">
                <a:extLst>
                  <a:ext uri="{FF2B5EF4-FFF2-40B4-BE49-F238E27FC236}">
                    <a16:creationId xmlns:a16="http://schemas.microsoft.com/office/drawing/2014/main" id="{EB4D5045-0200-6743-9ED2-9589D259084C}"/>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9" name="Group 78">
            <a:extLst>
              <a:ext uri="{FF2B5EF4-FFF2-40B4-BE49-F238E27FC236}">
                <a16:creationId xmlns:a16="http://schemas.microsoft.com/office/drawing/2014/main" id="{5F75D305-A76D-B64D-A9DC-D1ABCD8621AF}"/>
              </a:ext>
            </a:extLst>
          </p:cNvPr>
          <p:cNvGrpSpPr/>
          <p:nvPr/>
        </p:nvGrpSpPr>
        <p:grpSpPr>
          <a:xfrm>
            <a:off x="6731929" y="4660612"/>
            <a:ext cx="823913" cy="823913"/>
            <a:chOff x="6055658" y="5102919"/>
            <a:chExt cx="823913" cy="823913"/>
          </a:xfrm>
        </p:grpSpPr>
        <p:sp>
          <p:nvSpPr>
            <p:cNvPr id="80" name="Oval 68">
              <a:extLst>
                <a:ext uri="{FF2B5EF4-FFF2-40B4-BE49-F238E27FC236}">
                  <a16:creationId xmlns:a16="http://schemas.microsoft.com/office/drawing/2014/main" id="{67FC735F-D7B7-4E40-BF4B-F385F29E792A}"/>
                </a:ext>
              </a:extLst>
            </p:cNvPr>
            <p:cNvSpPr>
              <a:spLocks noChangeArrowheads="1"/>
            </p:cNvSpPr>
            <p:nvPr/>
          </p:nvSpPr>
          <p:spPr bwMode="auto">
            <a:xfrm>
              <a:off x="6055658" y="5102919"/>
              <a:ext cx="823913" cy="823913"/>
            </a:xfrm>
            <a:prstGeom prst="ellipse">
              <a:avLst/>
            </a:prstGeom>
            <a:solidFill>
              <a:schemeClr val="accent5"/>
            </a:solidFill>
            <a:ln w="57150">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1" name="Group 80">
              <a:extLst>
                <a:ext uri="{FF2B5EF4-FFF2-40B4-BE49-F238E27FC236}">
                  <a16:creationId xmlns:a16="http://schemas.microsoft.com/office/drawing/2014/main" id="{416ADF6A-0710-E243-BAF2-FC980E11DF95}"/>
                </a:ext>
              </a:extLst>
            </p:cNvPr>
            <p:cNvGrpSpPr/>
            <p:nvPr/>
          </p:nvGrpSpPr>
          <p:grpSpPr>
            <a:xfrm>
              <a:off x="6308158" y="5352946"/>
              <a:ext cx="331274" cy="323857"/>
              <a:chOff x="5508977" y="3649484"/>
              <a:chExt cx="331274" cy="323857"/>
            </a:xfrm>
            <a:solidFill>
              <a:schemeClr val="bg1"/>
            </a:solidFill>
          </p:grpSpPr>
          <p:sp>
            <p:nvSpPr>
              <p:cNvPr id="82" name="Freeform 129">
                <a:extLst>
                  <a:ext uri="{FF2B5EF4-FFF2-40B4-BE49-F238E27FC236}">
                    <a16:creationId xmlns:a16="http://schemas.microsoft.com/office/drawing/2014/main" id="{E4CF603D-72FF-EB45-AB83-8C5EAD8926C0}"/>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823A5DD0-5EFC-7147-9243-3EC63CBF7774}"/>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D21A49D2-B40C-E746-9093-4ACA91C26775}"/>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5" name="Content Placeholder 2">
            <a:extLst>
              <a:ext uri="{FF2B5EF4-FFF2-40B4-BE49-F238E27FC236}">
                <a16:creationId xmlns:a16="http://schemas.microsoft.com/office/drawing/2014/main" id="{36293DAC-AFFE-9E4A-B03B-364FF56F6BAC}"/>
              </a:ext>
            </a:extLst>
          </p:cNvPr>
          <p:cNvSpPr txBox="1">
            <a:spLocks/>
          </p:cNvSpPr>
          <p:nvPr/>
        </p:nvSpPr>
        <p:spPr>
          <a:xfrm>
            <a:off x="7770699" y="1721061"/>
            <a:ext cx="3917821" cy="82391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600" dirty="0">
                <a:solidFill>
                  <a:schemeClr val="bg1">
                    <a:lumMod val="50000"/>
                  </a:schemeClr>
                </a:solidFill>
              </a:rPr>
              <a:t>Hunter </a:t>
            </a:r>
            <a:r>
              <a:rPr lang="id-ID" sz="1600" dirty="0" err="1">
                <a:solidFill>
                  <a:schemeClr val="bg1">
                    <a:lumMod val="50000"/>
                  </a:schemeClr>
                </a:solidFill>
              </a:rPr>
              <a:t>Killer</a:t>
            </a:r>
            <a:br>
              <a:rPr lang="en-US" dirty="0">
                <a:solidFill>
                  <a:schemeClr val="bg1">
                    <a:lumMod val="50000"/>
                  </a:schemeClr>
                </a:solidFill>
              </a:rPr>
            </a:br>
            <a:r>
              <a:rPr lang="en-US" dirty="0">
                <a:solidFill>
                  <a:schemeClr val="bg1">
                    <a:lumMod val="50000"/>
                  </a:schemeClr>
                </a:solidFill>
              </a:rPr>
              <a:t>You find it, kill it, cook it and  eat it.</a:t>
            </a:r>
          </a:p>
        </p:txBody>
      </p:sp>
      <p:sp>
        <p:nvSpPr>
          <p:cNvPr id="86" name="Content Placeholder 2">
            <a:extLst>
              <a:ext uri="{FF2B5EF4-FFF2-40B4-BE49-F238E27FC236}">
                <a16:creationId xmlns:a16="http://schemas.microsoft.com/office/drawing/2014/main" id="{5B4D0D67-E9E8-6246-A943-C08A946B30B4}"/>
              </a:ext>
            </a:extLst>
          </p:cNvPr>
          <p:cNvSpPr txBox="1">
            <a:spLocks/>
          </p:cNvSpPr>
          <p:nvPr/>
        </p:nvSpPr>
        <p:spPr>
          <a:xfrm>
            <a:off x="7803708" y="3654654"/>
            <a:ext cx="3917821" cy="82391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bg1">
                    <a:lumMod val="50000"/>
                  </a:schemeClr>
                </a:solidFill>
              </a:rPr>
              <a:t>Best Effort</a:t>
            </a:r>
            <a:br>
              <a:rPr lang="en-US" dirty="0">
                <a:solidFill>
                  <a:schemeClr val="bg1">
                    <a:lumMod val="50000"/>
                  </a:schemeClr>
                </a:solidFill>
              </a:rPr>
            </a:br>
            <a:r>
              <a:rPr lang="en-US" dirty="0" err="1">
                <a:solidFill>
                  <a:schemeClr val="bg1">
                    <a:lumMod val="50000"/>
                  </a:schemeClr>
                </a:solidFill>
              </a:rPr>
              <a:t>SubK</a:t>
            </a:r>
            <a:r>
              <a:rPr lang="en-US" dirty="0">
                <a:solidFill>
                  <a:schemeClr val="bg1">
                    <a:lumMod val="50000"/>
                  </a:schemeClr>
                </a:solidFill>
              </a:rPr>
              <a:t> agreement fails to define specific workshare.  A good Prime looks to maximize sub’s portion</a:t>
            </a:r>
          </a:p>
        </p:txBody>
      </p:sp>
      <p:grpSp>
        <p:nvGrpSpPr>
          <p:cNvPr id="90" name="Group 89">
            <a:extLst>
              <a:ext uri="{FF2B5EF4-FFF2-40B4-BE49-F238E27FC236}">
                <a16:creationId xmlns:a16="http://schemas.microsoft.com/office/drawing/2014/main" id="{6FFF7188-9470-A442-90A8-783D476B618F}"/>
              </a:ext>
            </a:extLst>
          </p:cNvPr>
          <p:cNvGrpSpPr/>
          <p:nvPr/>
        </p:nvGrpSpPr>
        <p:grpSpPr>
          <a:xfrm>
            <a:off x="6764220" y="2669442"/>
            <a:ext cx="4924300" cy="848655"/>
            <a:chOff x="6764219" y="3692529"/>
            <a:chExt cx="4924300" cy="848655"/>
          </a:xfrm>
        </p:grpSpPr>
        <p:grpSp>
          <p:nvGrpSpPr>
            <p:cNvPr id="72" name="Group 71">
              <a:extLst>
                <a:ext uri="{FF2B5EF4-FFF2-40B4-BE49-F238E27FC236}">
                  <a16:creationId xmlns:a16="http://schemas.microsoft.com/office/drawing/2014/main" id="{92695C8C-5679-E647-A33C-4C4323E45A5C}"/>
                </a:ext>
              </a:extLst>
            </p:cNvPr>
            <p:cNvGrpSpPr/>
            <p:nvPr/>
          </p:nvGrpSpPr>
          <p:grpSpPr>
            <a:xfrm>
              <a:off x="6764219" y="3692529"/>
              <a:ext cx="823913" cy="823913"/>
              <a:chOff x="6087948" y="4202071"/>
              <a:chExt cx="823913" cy="823913"/>
            </a:xfrm>
          </p:grpSpPr>
          <p:sp>
            <p:nvSpPr>
              <p:cNvPr id="73" name="Oval 68">
                <a:extLst>
                  <a:ext uri="{FF2B5EF4-FFF2-40B4-BE49-F238E27FC236}">
                    <a16:creationId xmlns:a16="http://schemas.microsoft.com/office/drawing/2014/main" id="{7D8D27B6-8177-864B-81C0-55ED253AA806}"/>
                  </a:ext>
                </a:extLst>
              </p:cNvPr>
              <p:cNvSpPr>
                <a:spLocks noChangeArrowheads="1"/>
              </p:cNvSpPr>
              <p:nvPr/>
            </p:nvSpPr>
            <p:spPr bwMode="auto">
              <a:xfrm>
                <a:off x="6087948" y="4202071"/>
                <a:ext cx="823913" cy="823913"/>
              </a:xfrm>
              <a:prstGeom prst="ellipse">
                <a:avLst/>
              </a:prstGeom>
              <a:solidFill>
                <a:schemeClr val="accent4"/>
              </a:solidFill>
              <a:ln w="57150">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890D3739-3ACD-E84D-AB5B-B94014D89194}"/>
                  </a:ext>
                </a:extLst>
              </p:cNvPr>
              <p:cNvGrpSpPr/>
              <p:nvPr/>
            </p:nvGrpSpPr>
            <p:grpSpPr>
              <a:xfrm>
                <a:off x="6336588" y="4436668"/>
                <a:ext cx="360941" cy="337455"/>
                <a:chOff x="6955211" y="4365185"/>
                <a:chExt cx="360941" cy="337455"/>
              </a:xfrm>
              <a:solidFill>
                <a:schemeClr val="bg1"/>
              </a:solidFill>
            </p:grpSpPr>
            <p:sp>
              <p:nvSpPr>
                <p:cNvPr id="75" name="Freeform 188">
                  <a:extLst>
                    <a:ext uri="{FF2B5EF4-FFF2-40B4-BE49-F238E27FC236}">
                      <a16:creationId xmlns:a16="http://schemas.microsoft.com/office/drawing/2014/main" id="{DF8065C2-AFCC-4041-8DEB-4F99794B753D}"/>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89">
                  <a:extLst>
                    <a:ext uri="{FF2B5EF4-FFF2-40B4-BE49-F238E27FC236}">
                      <a16:creationId xmlns:a16="http://schemas.microsoft.com/office/drawing/2014/main" id="{6BEEABF5-81B5-A047-83F4-F8E45F05622E}"/>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0">
                  <a:extLst>
                    <a:ext uri="{FF2B5EF4-FFF2-40B4-BE49-F238E27FC236}">
                      <a16:creationId xmlns:a16="http://schemas.microsoft.com/office/drawing/2014/main" id="{927C403D-B5BF-B749-B909-669C274BD7C3}"/>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1">
                  <a:extLst>
                    <a:ext uri="{FF2B5EF4-FFF2-40B4-BE49-F238E27FC236}">
                      <a16:creationId xmlns:a16="http://schemas.microsoft.com/office/drawing/2014/main" id="{5D1ABD20-ED6C-FA40-B6A6-2567B0462C37}"/>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7" name="Content Placeholder 2">
              <a:extLst>
                <a:ext uri="{FF2B5EF4-FFF2-40B4-BE49-F238E27FC236}">
                  <a16:creationId xmlns:a16="http://schemas.microsoft.com/office/drawing/2014/main" id="{93335625-1C46-FE40-9EC9-68F502C19E47}"/>
                </a:ext>
              </a:extLst>
            </p:cNvPr>
            <p:cNvSpPr txBox="1">
              <a:spLocks/>
            </p:cNvSpPr>
            <p:nvPr/>
          </p:nvSpPr>
          <p:spPr>
            <a:xfrm>
              <a:off x="7770698" y="3717271"/>
              <a:ext cx="3917821" cy="82391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600" dirty="0" err="1">
                  <a:solidFill>
                    <a:schemeClr val="bg1">
                      <a:lumMod val="50000"/>
                    </a:schemeClr>
                  </a:solidFill>
                </a:rPr>
                <a:t>Swim</a:t>
              </a:r>
              <a:r>
                <a:rPr lang="id-ID" sz="1600" dirty="0">
                  <a:solidFill>
                    <a:schemeClr val="bg1">
                      <a:lumMod val="50000"/>
                    </a:schemeClr>
                  </a:solidFill>
                </a:rPr>
                <a:t> Lanes</a:t>
              </a:r>
              <a:br>
                <a:rPr lang="en-US" dirty="0">
                  <a:solidFill>
                    <a:schemeClr val="bg1">
                      <a:lumMod val="50000"/>
                    </a:schemeClr>
                  </a:solidFill>
                </a:rPr>
              </a:br>
              <a:r>
                <a:rPr lang="en-US" dirty="0">
                  <a:solidFill>
                    <a:schemeClr val="bg1">
                      <a:lumMod val="50000"/>
                    </a:schemeClr>
                  </a:solidFill>
                </a:rPr>
                <a:t>Pre-defining each teammates role and responsibility</a:t>
              </a:r>
            </a:p>
          </p:txBody>
        </p:sp>
      </p:grpSp>
      <p:sp>
        <p:nvSpPr>
          <p:cNvPr id="88" name="Content Placeholder 2">
            <a:extLst>
              <a:ext uri="{FF2B5EF4-FFF2-40B4-BE49-F238E27FC236}">
                <a16:creationId xmlns:a16="http://schemas.microsoft.com/office/drawing/2014/main" id="{46173D61-99D2-444A-A1D5-D1AC507F7ADF}"/>
              </a:ext>
            </a:extLst>
          </p:cNvPr>
          <p:cNvSpPr txBox="1">
            <a:spLocks/>
          </p:cNvSpPr>
          <p:nvPr/>
        </p:nvSpPr>
        <p:spPr>
          <a:xfrm>
            <a:off x="7803706" y="4706236"/>
            <a:ext cx="3917821" cy="82391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600" dirty="0">
                <a:solidFill>
                  <a:schemeClr val="bg1">
                    <a:lumMod val="50000"/>
                  </a:schemeClr>
                </a:solidFill>
              </a:rPr>
              <a:t>Team </a:t>
            </a:r>
            <a:r>
              <a:rPr lang="id-ID" sz="1600" dirty="0" err="1">
                <a:solidFill>
                  <a:schemeClr val="bg1">
                    <a:lumMod val="50000"/>
                  </a:schemeClr>
                </a:solidFill>
              </a:rPr>
              <a:t>Assembly</a:t>
            </a:r>
            <a:endParaRPr lang="id-ID" sz="1600" dirty="0">
              <a:solidFill>
                <a:schemeClr val="bg1">
                  <a:lumMod val="50000"/>
                </a:schemeClr>
              </a:solidFill>
            </a:endParaRPr>
          </a:p>
          <a:p>
            <a:pPr marL="0" indent="0">
              <a:buNone/>
            </a:pPr>
            <a:r>
              <a:rPr lang="en-US" dirty="0">
                <a:solidFill>
                  <a:schemeClr val="bg1">
                    <a:lumMod val="50000"/>
                  </a:schemeClr>
                </a:solidFill>
              </a:rPr>
              <a:t>Slotting your skillset(s) into the team to meet defined criteria in the RFP</a:t>
            </a:r>
          </a:p>
        </p:txBody>
      </p:sp>
    </p:spTree>
    <p:extLst>
      <p:ext uri="{BB962C8B-B14F-4D97-AF65-F5344CB8AC3E}">
        <p14:creationId xmlns:p14="http://schemas.microsoft.com/office/powerpoint/2010/main" val="262198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9AA7CD-D775-D846-99E8-954CCC5D4337}"/>
              </a:ext>
            </a:extLst>
          </p:cNvPr>
          <p:cNvSpPr>
            <a:spLocks noGrp="1"/>
          </p:cNvSpPr>
          <p:nvPr>
            <p:ph idx="1"/>
          </p:nvPr>
        </p:nvSpPr>
        <p:spPr>
          <a:xfrm>
            <a:off x="655320" y="1697886"/>
            <a:ext cx="5120113" cy="3007929"/>
          </a:xfrm>
        </p:spPr>
        <p:txBody>
          <a:bodyPr>
            <a:normAutofit/>
          </a:bodyPr>
          <a:lstStyle/>
          <a:p>
            <a:r>
              <a:rPr lang="en-US" sz="1800" dirty="0"/>
              <a:t>Best Effort means you help them win, hope they find something for you </a:t>
            </a:r>
            <a:r>
              <a:rPr lang="en-US" sz="1800" dirty="0">
                <a:sym typeface="Wingdings" pitchFamily="2" charset="2"/>
              </a:rPr>
              <a:t></a:t>
            </a:r>
            <a:endParaRPr lang="en-US" sz="1800" dirty="0"/>
          </a:p>
          <a:p>
            <a:r>
              <a:rPr lang="en-US" sz="1800" dirty="0"/>
              <a:t>Workshare can be defined many ways</a:t>
            </a:r>
          </a:p>
          <a:p>
            <a:pPr lvl="1"/>
            <a:r>
              <a:rPr lang="en-US" sz="1800" dirty="0"/>
              <a:t>Percentage of revenue</a:t>
            </a:r>
          </a:p>
          <a:p>
            <a:pPr lvl="1"/>
            <a:r>
              <a:rPr lang="en-US" sz="1800" dirty="0"/>
              <a:t>Specific billets</a:t>
            </a:r>
          </a:p>
          <a:p>
            <a:pPr lvl="1"/>
            <a:r>
              <a:rPr lang="en-US" sz="1800" dirty="0"/>
              <a:t>Project types</a:t>
            </a:r>
          </a:p>
          <a:p>
            <a:r>
              <a:rPr lang="en-US" sz="1800" dirty="0"/>
              <a:t>Get it in writing</a:t>
            </a:r>
          </a:p>
          <a:p>
            <a:pPr lvl="1"/>
            <a:r>
              <a:rPr lang="en-US" sz="1800" dirty="0"/>
              <a:t>Subcontract agreement</a:t>
            </a:r>
          </a:p>
          <a:p>
            <a:pPr lvl="1"/>
            <a:r>
              <a:rPr lang="en-US" sz="1800" dirty="0"/>
              <a:t>Teaming agreement</a:t>
            </a:r>
          </a:p>
          <a:p>
            <a:pPr lvl="1"/>
            <a:endParaRPr lang="en-US" sz="1800" dirty="0"/>
          </a:p>
        </p:txBody>
      </p:sp>
      <p:pic>
        <p:nvPicPr>
          <p:cNvPr id="5" name="Picture 4">
            <a:extLst>
              <a:ext uri="{FF2B5EF4-FFF2-40B4-BE49-F238E27FC236}">
                <a16:creationId xmlns:a16="http://schemas.microsoft.com/office/drawing/2014/main" id="{3C7A9713-CC2B-2D44-A097-B84944622110}"/>
              </a:ext>
            </a:extLst>
          </p:cNvPr>
          <p:cNvPicPr>
            <a:picLocks noChangeAspect="1"/>
          </p:cNvPicPr>
          <p:nvPr/>
        </p:nvPicPr>
        <p:blipFill rotWithShape="1">
          <a:blip r:embed="rId2"/>
          <a:srcRect l="27803" r="22487"/>
          <a:stretch/>
        </p:blipFill>
        <p:spPr>
          <a:xfrm>
            <a:off x="5878849" y="10"/>
            <a:ext cx="6313150" cy="606625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7AB00E22-9F72-FC47-9A2C-BA488144C6C5}"/>
              </a:ext>
            </a:extLst>
          </p:cNvPr>
          <p:cNvSpPr>
            <a:spLocks noGrp="1"/>
          </p:cNvSpPr>
          <p:nvPr>
            <p:ph type="title"/>
          </p:nvPr>
        </p:nvSpPr>
        <p:spPr>
          <a:xfrm>
            <a:off x="655320" y="365125"/>
            <a:ext cx="7395860" cy="1692758"/>
          </a:xfrm>
        </p:spPr>
        <p:txBody>
          <a:bodyPr>
            <a:normAutofit/>
          </a:bodyPr>
          <a:lstStyle/>
          <a:p>
            <a:r>
              <a:rPr lang="en-US" sz="4800" dirty="0"/>
              <a:t>You want Defined Workshare</a:t>
            </a:r>
          </a:p>
        </p:txBody>
      </p:sp>
      <p:sp>
        <p:nvSpPr>
          <p:cNvPr id="7" name="TextBox 6">
            <a:extLst>
              <a:ext uri="{FF2B5EF4-FFF2-40B4-BE49-F238E27FC236}">
                <a16:creationId xmlns:a16="http://schemas.microsoft.com/office/drawing/2014/main" id="{72BD56C1-6809-414D-A2DD-4AD1FB979ED6}"/>
              </a:ext>
            </a:extLst>
          </p:cNvPr>
          <p:cNvSpPr txBox="1"/>
          <p:nvPr/>
        </p:nvSpPr>
        <p:spPr>
          <a:xfrm>
            <a:off x="5227320" y="4955300"/>
            <a:ext cx="2692532" cy="1077218"/>
          </a:xfrm>
          <a:prstGeom prst="rect">
            <a:avLst/>
          </a:prstGeom>
          <a:noFill/>
        </p:spPr>
        <p:txBody>
          <a:bodyPr wrap="none" rtlCol="0">
            <a:spAutoFit/>
          </a:bodyPr>
          <a:lstStyle/>
          <a:p>
            <a:r>
              <a:rPr lang="en-US" sz="3200" i="1" dirty="0">
                <a:solidFill>
                  <a:schemeClr val="accent6">
                    <a:lumMod val="75000"/>
                  </a:schemeClr>
                </a:solidFill>
              </a:rPr>
              <a:t>Win Parties – 5</a:t>
            </a:r>
          </a:p>
          <a:p>
            <a:r>
              <a:rPr lang="en-US" sz="3200" i="1" dirty="0">
                <a:solidFill>
                  <a:schemeClr val="accent6">
                    <a:lumMod val="75000"/>
                  </a:schemeClr>
                </a:solidFill>
              </a:rPr>
              <a:t>Revenue - 0</a:t>
            </a:r>
          </a:p>
        </p:txBody>
      </p:sp>
    </p:spTree>
    <p:extLst>
      <p:ext uri="{BB962C8B-B14F-4D97-AF65-F5344CB8AC3E}">
        <p14:creationId xmlns:p14="http://schemas.microsoft.com/office/powerpoint/2010/main" val="62692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59D9-A3B8-2145-8283-804A0380AF58}"/>
              </a:ext>
            </a:extLst>
          </p:cNvPr>
          <p:cNvSpPr>
            <a:spLocks noGrp="1"/>
          </p:cNvSpPr>
          <p:nvPr>
            <p:ph type="title"/>
          </p:nvPr>
        </p:nvSpPr>
        <p:spPr/>
        <p:txBody>
          <a:bodyPr/>
          <a:lstStyle/>
          <a:p>
            <a:r>
              <a:rPr lang="en-US" dirty="0"/>
              <a:t>GSA Schedule Contractor Team Arrangement</a:t>
            </a:r>
          </a:p>
        </p:txBody>
      </p:sp>
      <p:sp>
        <p:nvSpPr>
          <p:cNvPr id="3" name="Content Placeholder 2">
            <a:extLst>
              <a:ext uri="{FF2B5EF4-FFF2-40B4-BE49-F238E27FC236}">
                <a16:creationId xmlns:a16="http://schemas.microsoft.com/office/drawing/2014/main" id="{B78D039E-5F76-C843-9EF3-276EBAED0899}"/>
              </a:ext>
            </a:extLst>
          </p:cNvPr>
          <p:cNvSpPr>
            <a:spLocks noGrp="1"/>
          </p:cNvSpPr>
          <p:nvPr>
            <p:ph idx="1"/>
          </p:nvPr>
        </p:nvSpPr>
        <p:spPr>
          <a:xfrm>
            <a:off x="838200" y="1825625"/>
            <a:ext cx="10515600" cy="3116765"/>
          </a:xfrm>
        </p:spPr>
        <p:txBody>
          <a:bodyPr>
            <a:normAutofit/>
          </a:bodyPr>
          <a:lstStyle/>
          <a:p>
            <a:r>
              <a:rPr lang="en-US" sz="2000" dirty="0"/>
              <a:t>A GSA Schedule CTA is an </a:t>
            </a:r>
            <a:r>
              <a:rPr lang="en-US" sz="2000" b="1" dirty="0"/>
              <a:t>arrangement</a:t>
            </a:r>
            <a:r>
              <a:rPr lang="en-US" sz="2000" dirty="0"/>
              <a:t> between two or more MAS </a:t>
            </a:r>
            <a:r>
              <a:rPr lang="en-US" sz="2000" b="1" dirty="0"/>
              <a:t>contractors</a:t>
            </a:r>
            <a:r>
              <a:rPr lang="en-US" sz="2000" dirty="0"/>
              <a:t> to work together to meet Government requirements. </a:t>
            </a:r>
          </a:p>
          <a:p>
            <a:r>
              <a:rPr lang="en-US" sz="2000" dirty="0"/>
              <a:t>It enables </a:t>
            </a:r>
            <a:r>
              <a:rPr lang="en-US" sz="2000" dirty="0">
                <a:solidFill>
                  <a:srgbClr val="C00000"/>
                </a:solidFill>
              </a:rPr>
              <a:t>two or more vendors to present a team approach </a:t>
            </a:r>
            <a:r>
              <a:rPr lang="en-US" sz="2000" dirty="0"/>
              <a:t>to providing solutions; this is </a:t>
            </a:r>
            <a:r>
              <a:rPr lang="en-US" sz="2000" dirty="0">
                <a:solidFill>
                  <a:srgbClr val="C00000"/>
                </a:solidFill>
              </a:rPr>
              <a:t>different</a:t>
            </a:r>
            <a:r>
              <a:rPr lang="en-US" sz="2000" dirty="0"/>
              <a:t> from a prime </a:t>
            </a:r>
            <a:r>
              <a:rPr lang="en-US" sz="2000" b="1" dirty="0"/>
              <a:t>contractor</a:t>
            </a:r>
            <a:r>
              <a:rPr lang="en-US" sz="2000" dirty="0"/>
              <a:t>/subcontractor type of relationship.</a:t>
            </a:r>
          </a:p>
          <a:p>
            <a:r>
              <a:rPr lang="en-US" sz="2000" dirty="0"/>
              <a:t>A GSA Schedule Contractor Team Arrangement (CTA) is an arrangement in which two or more GSA Schedule contractors team together to provide a total solution to meet a customer's needs. Under Schedule CTAs, contractors complement each other and it allows teams to compete for orders for which they may not qualify independently. GSA encourages the use of CTAs to meet buyer’s requirements.</a:t>
            </a:r>
          </a:p>
        </p:txBody>
      </p:sp>
      <p:pic>
        <p:nvPicPr>
          <p:cNvPr id="5" name="Picture 4" descr="A picture containing clipart&#10;&#10;Description automatically generated">
            <a:extLst>
              <a:ext uri="{FF2B5EF4-FFF2-40B4-BE49-F238E27FC236}">
                <a16:creationId xmlns:a16="http://schemas.microsoft.com/office/drawing/2014/main" id="{DFE2B6F9-70D6-1A43-A442-7434D84CB2EA}"/>
              </a:ext>
            </a:extLst>
          </p:cNvPr>
          <p:cNvPicPr>
            <a:picLocks noChangeAspect="1"/>
          </p:cNvPicPr>
          <p:nvPr/>
        </p:nvPicPr>
        <p:blipFill>
          <a:blip r:embed="rId2"/>
          <a:stretch>
            <a:fillRect/>
          </a:stretch>
        </p:blipFill>
        <p:spPr>
          <a:xfrm>
            <a:off x="9277816" y="4765098"/>
            <a:ext cx="2758067" cy="958994"/>
          </a:xfrm>
          <a:prstGeom prst="rect">
            <a:avLst/>
          </a:prstGeom>
        </p:spPr>
      </p:pic>
    </p:spTree>
    <p:extLst>
      <p:ext uri="{BB962C8B-B14F-4D97-AF65-F5344CB8AC3E}">
        <p14:creationId xmlns:p14="http://schemas.microsoft.com/office/powerpoint/2010/main" val="206270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5252-7F0E-7141-A77E-4DCED0F8E49C}"/>
              </a:ext>
            </a:extLst>
          </p:cNvPr>
          <p:cNvSpPr>
            <a:spLocks noGrp="1"/>
          </p:cNvSpPr>
          <p:nvPr>
            <p:ph type="title"/>
          </p:nvPr>
        </p:nvSpPr>
        <p:spPr/>
        <p:txBody>
          <a:bodyPr/>
          <a:lstStyle/>
          <a:p>
            <a:r>
              <a:rPr lang="en-US" dirty="0"/>
              <a:t>CTA</a:t>
            </a:r>
          </a:p>
        </p:txBody>
      </p:sp>
      <p:sp>
        <p:nvSpPr>
          <p:cNvPr id="4" name="Bent Arrow 3">
            <a:extLst>
              <a:ext uri="{FF2B5EF4-FFF2-40B4-BE49-F238E27FC236}">
                <a16:creationId xmlns:a16="http://schemas.microsoft.com/office/drawing/2014/main" id="{F4B199A3-CD88-3E43-AB33-8B1D9CF1EC5F}"/>
              </a:ext>
            </a:extLst>
          </p:cNvPr>
          <p:cNvSpPr/>
          <p:nvPr/>
        </p:nvSpPr>
        <p:spPr>
          <a:xfrm rot="16200000">
            <a:off x="5975879" y="2484181"/>
            <a:ext cx="2821399" cy="2581155"/>
          </a:xfrm>
          <a:prstGeom prst="ben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ent Arrow 4">
            <a:extLst>
              <a:ext uri="{FF2B5EF4-FFF2-40B4-BE49-F238E27FC236}">
                <a16:creationId xmlns:a16="http://schemas.microsoft.com/office/drawing/2014/main" id="{5A87514B-DE83-FA44-ACFF-2CCCFCBD6CF2}"/>
              </a:ext>
            </a:extLst>
          </p:cNvPr>
          <p:cNvSpPr/>
          <p:nvPr/>
        </p:nvSpPr>
        <p:spPr>
          <a:xfrm rot="5400000" flipH="1">
            <a:off x="3597281" y="2484181"/>
            <a:ext cx="2821399" cy="2581155"/>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Up Arrow 5">
            <a:extLst>
              <a:ext uri="{FF2B5EF4-FFF2-40B4-BE49-F238E27FC236}">
                <a16:creationId xmlns:a16="http://schemas.microsoft.com/office/drawing/2014/main" id="{83D6689E-39B2-E84C-83ED-CFA6E87A7C6C}"/>
              </a:ext>
            </a:extLst>
          </p:cNvPr>
          <p:cNvSpPr/>
          <p:nvPr/>
        </p:nvSpPr>
        <p:spPr>
          <a:xfrm>
            <a:off x="5553680" y="2083443"/>
            <a:ext cx="1259712" cy="3102015"/>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D10C2F-73E0-714A-A0CB-A4664F4BEFDD}"/>
              </a:ext>
            </a:extLst>
          </p:cNvPr>
          <p:cNvSpPr txBox="1"/>
          <p:nvPr/>
        </p:nvSpPr>
        <p:spPr>
          <a:xfrm>
            <a:off x="5446827" y="5185458"/>
            <a:ext cx="1473417" cy="646331"/>
          </a:xfrm>
          <a:prstGeom prst="rect">
            <a:avLst/>
          </a:prstGeom>
          <a:noFill/>
        </p:spPr>
        <p:txBody>
          <a:bodyPr wrap="none" rtlCol="0">
            <a:spAutoFit/>
          </a:bodyPr>
          <a:lstStyle/>
          <a:p>
            <a:r>
              <a:rPr lang="en-US" dirty="0"/>
              <a:t>Contractor 1</a:t>
            </a:r>
          </a:p>
          <a:p>
            <a:r>
              <a:rPr lang="en-US" dirty="0"/>
              <a:t>GSA Schedule</a:t>
            </a:r>
          </a:p>
        </p:txBody>
      </p:sp>
      <p:sp>
        <p:nvSpPr>
          <p:cNvPr id="8" name="TextBox 7">
            <a:extLst>
              <a:ext uri="{FF2B5EF4-FFF2-40B4-BE49-F238E27FC236}">
                <a16:creationId xmlns:a16="http://schemas.microsoft.com/office/drawing/2014/main" id="{99EF7018-93D5-774A-BD81-A9555DE322CD}"/>
              </a:ext>
            </a:extLst>
          </p:cNvPr>
          <p:cNvSpPr txBox="1"/>
          <p:nvPr/>
        </p:nvSpPr>
        <p:spPr>
          <a:xfrm>
            <a:off x="1018779" y="4743005"/>
            <a:ext cx="2698624" cy="369332"/>
          </a:xfrm>
          <a:prstGeom prst="rect">
            <a:avLst/>
          </a:prstGeom>
          <a:noFill/>
        </p:spPr>
        <p:txBody>
          <a:bodyPr wrap="none" rtlCol="0">
            <a:spAutoFit/>
          </a:bodyPr>
          <a:lstStyle/>
          <a:p>
            <a:r>
              <a:rPr lang="en-US" dirty="0"/>
              <a:t>Contractor 2 GSA Schedule</a:t>
            </a:r>
          </a:p>
        </p:txBody>
      </p:sp>
      <p:sp>
        <p:nvSpPr>
          <p:cNvPr id="9" name="TextBox 8">
            <a:extLst>
              <a:ext uri="{FF2B5EF4-FFF2-40B4-BE49-F238E27FC236}">
                <a16:creationId xmlns:a16="http://schemas.microsoft.com/office/drawing/2014/main" id="{A47BEF86-03F3-B248-BA2F-B7F39949A1C1}"/>
              </a:ext>
            </a:extLst>
          </p:cNvPr>
          <p:cNvSpPr txBox="1"/>
          <p:nvPr/>
        </p:nvSpPr>
        <p:spPr>
          <a:xfrm>
            <a:off x="621414" y="2157233"/>
            <a:ext cx="480325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No “Prime” Contractor</a:t>
            </a:r>
          </a:p>
          <a:p>
            <a:pPr marL="285750" indent="-285750">
              <a:buFont typeface="Arial" panose="020B0604020202020204" pitchFamily="34" charset="0"/>
              <a:buChar char="•"/>
            </a:pPr>
            <a:r>
              <a:rPr lang="en-US" sz="2400" dirty="0"/>
              <a:t>Each contractor has privity to govt</a:t>
            </a:r>
          </a:p>
          <a:p>
            <a:pPr marL="285750" indent="-285750">
              <a:buFont typeface="Arial" panose="020B0604020202020204" pitchFamily="34" charset="0"/>
              <a:buChar char="•"/>
            </a:pPr>
            <a:r>
              <a:rPr lang="en-US" sz="2400" dirty="0"/>
              <a:t>Multiple Schedules</a:t>
            </a:r>
          </a:p>
        </p:txBody>
      </p:sp>
      <p:sp>
        <p:nvSpPr>
          <p:cNvPr id="10" name="TextBox 9">
            <a:extLst>
              <a:ext uri="{FF2B5EF4-FFF2-40B4-BE49-F238E27FC236}">
                <a16:creationId xmlns:a16="http://schemas.microsoft.com/office/drawing/2014/main" id="{939F24DC-0E83-5848-A988-C4B09EBBB731}"/>
              </a:ext>
            </a:extLst>
          </p:cNvPr>
          <p:cNvSpPr txBox="1"/>
          <p:nvPr/>
        </p:nvSpPr>
        <p:spPr>
          <a:xfrm>
            <a:off x="8677156" y="4743005"/>
            <a:ext cx="2979149" cy="369332"/>
          </a:xfrm>
          <a:prstGeom prst="rect">
            <a:avLst/>
          </a:prstGeom>
          <a:noFill/>
        </p:spPr>
        <p:txBody>
          <a:bodyPr wrap="none" rtlCol="0">
            <a:spAutoFit/>
          </a:bodyPr>
          <a:lstStyle/>
          <a:p>
            <a:r>
              <a:rPr lang="en-US" dirty="0"/>
              <a:t>Contractor 3-X GSA Schedules</a:t>
            </a:r>
          </a:p>
        </p:txBody>
      </p:sp>
      <p:sp>
        <p:nvSpPr>
          <p:cNvPr id="11" name="Rectangle 10">
            <a:extLst>
              <a:ext uri="{FF2B5EF4-FFF2-40B4-BE49-F238E27FC236}">
                <a16:creationId xmlns:a16="http://schemas.microsoft.com/office/drawing/2014/main" id="{306689E6-1F5A-6548-8634-61B4B780895C}"/>
              </a:ext>
            </a:extLst>
          </p:cNvPr>
          <p:cNvSpPr/>
          <p:nvPr/>
        </p:nvSpPr>
        <p:spPr>
          <a:xfrm>
            <a:off x="7184020" y="2157233"/>
            <a:ext cx="6096000" cy="1323439"/>
          </a:xfrm>
          <a:prstGeom prst="rect">
            <a:avLst/>
          </a:prstGeom>
        </p:spPr>
        <p:txBody>
          <a:bodyPr>
            <a:spAutoFit/>
          </a:bodyPr>
          <a:lstStyle/>
          <a:p>
            <a:pPr marL="285750" indent="-285750">
              <a:buFont typeface="Arial" panose="020B0604020202020204" pitchFamily="34" charset="0"/>
              <a:buChar char="•"/>
            </a:pPr>
            <a:r>
              <a:rPr lang="en-US" sz="2400" dirty="0"/>
              <a:t>Individual Invoices by Schedule</a:t>
            </a:r>
          </a:p>
          <a:p>
            <a:pPr marL="742950" lvl="1" indent="-285750">
              <a:buFont typeface="Arial" panose="020B0604020202020204" pitchFamily="34" charset="0"/>
              <a:buChar char="•"/>
            </a:pPr>
            <a:r>
              <a:rPr lang="en-US" sz="1600" dirty="0"/>
              <a:t>GSA pays each invoice directly to contractor</a:t>
            </a:r>
          </a:p>
          <a:p>
            <a:pPr marL="285750" indent="-285750">
              <a:buFont typeface="Arial" panose="020B0604020202020204" pitchFamily="34" charset="0"/>
              <a:buChar char="•"/>
            </a:pPr>
            <a:r>
              <a:rPr lang="en-US" sz="2400" dirty="0"/>
              <a:t>One consolidated invoice</a:t>
            </a:r>
          </a:p>
          <a:p>
            <a:pPr marL="742950" lvl="1" indent="-285750">
              <a:buFont typeface="Arial" panose="020B0604020202020204" pitchFamily="34" charset="0"/>
              <a:buChar char="•"/>
            </a:pPr>
            <a:r>
              <a:rPr lang="en-US" sz="1600" dirty="0"/>
              <a:t>Cash distributed upon payment to team members</a:t>
            </a:r>
          </a:p>
        </p:txBody>
      </p:sp>
      <p:pic>
        <p:nvPicPr>
          <p:cNvPr id="15" name="Picture 14">
            <a:extLst>
              <a:ext uri="{FF2B5EF4-FFF2-40B4-BE49-F238E27FC236}">
                <a16:creationId xmlns:a16="http://schemas.microsoft.com/office/drawing/2014/main" id="{2E6B2247-0F7E-5B46-8F03-9EF4B0107BCB}"/>
              </a:ext>
            </a:extLst>
          </p:cNvPr>
          <p:cNvPicPr>
            <a:picLocks noChangeAspect="1"/>
          </p:cNvPicPr>
          <p:nvPr/>
        </p:nvPicPr>
        <p:blipFill>
          <a:blip r:embed="rId2"/>
          <a:stretch>
            <a:fillRect/>
          </a:stretch>
        </p:blipFill>
        <p:spPr>
          <a:xfrm>
            <a:off x="5142863" y="153720"/>
            <a:ext cx="2099186" cy="1898882"/>
          </a:xfrm>
          <a:prstGeom prst="rect">
            <a:avLst/>
          </a:prstGeom>
        </p:spPr>
      </p:pic>
    </p:spTree>
    <p:extLst>
      <p:ext uri="{BB962C8B-B14F-4D97-AF65-F5344CB8AC3E}">
        <p14:creationId xmlns:p14="http://schemas.microsoft.com/office/powerpoint/2010/main" val="248548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C0B3-69CF-4265-8610-3967DDD8939D}"/>
              </a:ext>
            </a:extLst>
          </p:cNvPr>
          <p:cNvSpPr>
            <a:spLocks noGrp="1"/>
          </p:cNvSpPr>
          <p:nvPr>
            <p:ph type="title"/>
          </p:nvPr>
        </p:nvSpPr>
        <p:spPr/>
        <p:txBody>
          <a:bodyPr/>
          <a:lstStyle/>
          <a:p>
            <a:r>
              <a:rPr lang="en-US" dirty="0"/>
              <a:t>Pursuit &amp; Qualification Strategies</a:t>
            </a:r>
          </a:p>
        </p:txBody>
      </p:sp>
      <p:graphicFrame>
        <p:nvGraphicFramePr>
          <p:cNvPr id="5" name="Diagram 4">
            <a:extLst>
              <a:ext uri="{FF2B5EF4-FFF2-40B4-BE49-F238E27FC236}">
                <a16:creationId xmlns:a16="http://schemas.microsoft.com/office/drawing/2014/main" id="{CFCFADA2-907E-4631-8AA7-CC9C0611B047}"/>
              </a:ext>
            </a:extLst>
          </p:cNvPr>
          <p:cNvGraphicFramePr/>
          <p:nvPr>
            <p:extLst>
              <p:ext uri="{D42A27DB-BD31-4B8C-83A1-F6EECF244321}">
                <p14:modId xmlns:p14="http://schemas.microsoft.com/office/powerpoint/2010/main" val="3981554316"/>
              </p:ext>
            </p:extLst>
          </p:nvPr>
        </p:nvGraphicFramePr>
        <p:xfrm>
          <a:off x="372533" y="1236132"/>
          <a:ext cx="10778068" cy="4792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69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C0B3-69CF-4265-8610-3967DDD8939D}"/>
              </a:ext>
            </a:extLst>
          </p:cNvPr>
          <p:cNvSpPr>
            <a:spLocks noGrp="1"/>
          </p:cNvSpPr>
          <p:nvPr>
            <p:ph type="title"/>
          </p:nvPr>
        </p:nvSpPr>
        <p:spPr/>
        <p:txBody>
          <a:bodyPr/>
          <a:lstStyle/>
          <a:p>
            <a:r>
              <a:rPr lang="en-US" dirty="0"/>
              <a:t>Pursuit &amp; Qualification Strategies</a:t>
            </a:r>
          </a:p>
        </p:txBody>
      </p:sp>
      <p:graphicFrame>
        <p:nvGraphicFramePr>
          <p:cNvPr id="5" name="Diagram 4">
            <a:extLst>
              <a:ext uri="{FF2B5EF4-FFF2-40B4-BE49-F238E27FC236}">
                <a16:creationId xmlns:a16="http://schemas.microsoft.com/office/drawing/2014/main" id="{CFCFADA2-907E-4631-8AA7-CC9C0611B047}"/>
              </a:ext>
            </a:extLst>
          </p:cNvPr>
          <p:cNvGraphicFramePr/>
          <p:nvPr>
            <p:extLst>
              <p:ext uri="{D42A27DB-BD31-4B8C-83A1-F6EECF244321}">
                <p14:modId xmlns:p14="http://schemas.microsoft.com/office/powerpoint/2010/main" val="822569811"/>
              </p:ext>
            </p:extLst>
          </p:nvPr>
        </p:nvGraphicFramePr>
        <p:xfrm>
          <a:off x="-1134321" y="1690688"/>
          <a:ext cx="6345875" cy="270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8967DFD-23A6-E148-8845-088F33535CC4}"/>
              </a:ext>
            </a:extLst>
          </p:cNvPr>
          <p:cNvSpPr txBox="1"/>
          <p:nvPr/>
        </p:nvSpPr>
        <p:spPr>
          <a:xfrm>
            <a:off x="3787868" y="1758591"/>
            <a:ext cx="8227445"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t>Do you REALLY know the customer’s environment?</a:t>
            </a:r>
          </a:p>
          <a:p>
            <a:pPr marL="342900" indent="-342900">
              <a:buFont typeface="Arial" panose="020B0604020202020204" pitchFamily="34" charset="0"/>
              <a:buChar char="•"/>
            </a:pPr>
            <a:r>
              <a:rPr lang="en-US" sz="2400" dirty="0"/>
              <a:t>Do you know their Strategic Plan? </a:t>
            </a:r>
          </a:p>
          <a:p>
            <a:pPr marL="342900" indent="-342900">
              <a:buFont typeface="Arial" panose="020B0604020202020204" pitchFamily="34" charset="0"/>
              <a:buChar char="•"/>
            </a:pPr>
            <a:r>
              <a:rPr lang="en-US" sz="2400" dirty="0"/>
              <a:t>Do you know the competition?</a:t>
            </a:r>
          </a:p>
          <a:p>
            <a:pPr marL="342900" indent="-342900">
              <a:buFont typeface="Arial" panose="020B0604020202020204" pitchFamily="34" charset="0"/>
              <a:buChar char="•"/>
            </a:pPr>
            <a:r>
              <a:rPr lang="en-US" sz="2400" dirty="0"/>
              <a:t>Do you know the incumbent?</a:t>
            </a:r>
          </a:p>
          <a:p>
            <a:pPr marL="342900" indent="-342900">
              <a:buFont typeface="Arial" panose="020B0604020202020204" pitchFamily="34" charset="0"/>
              <a:buChar char="•"/>
            </a:pPr>
            <a:r>
              <a:rPr lang="en-US" sz="2400" dirty="0"/>
              <a:t>Are you familiar with the scale and scope of the engagement?</a:t>
            </a:r>
          </a:p>
        </p:txBody>
      </p:sp>
      <p:sp>
        <p:nvSpPr>
          <p:cNvPr id="6" name="TextBox 5">
            <a:extLst>
              <a:ext uri="{FF2B5EF4-FFF2-40B4-BE49-F238E27FC236}">
                <a16:creationId xmlns:a16="http://schemas.microsoft.com/office/drawing/2014/main" id="{35C5139D-D5E0-4A46-9BFB-939D9100736C}"/>
              </a:ext>
            </a:extLst>
          </p:cNvPr>
          <p:cNvSpPr txBox="1"/>
          <p:nvPr/>
        </p:nvSpPr>
        <p:spPr>
          <a:xfrm>
            <a:off x="3787868" y="3765486"/>
            <a:ext cx="7480830"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chemeClr val="accent6">
                    <a:lumMod val="75000"/>
                  </a:schemeClr>
                </a:solidFill>
              </a:rPr>
              <a:t>Can a partner provide a competitive edge?</a:t>
            </a:r>
          </a:p>
          <a:p>
            <a:pPr marL="342900" indent="-342900">
              <a:buFont typeface="Arial" panose="020B0604020202020204" pitchFamily="34" charset="0"/>
              <a:buChar char="•"/>
            </a:pPr>
            <a:r>
              <a:rPr lang="en-US" sz="2400" dirty="0">
                <a:solidFill>
                  <a:schemeClr val="accent6">
                    <a:lumMod val="75000"/>
                  </a:schemeClr>
                </a:solidFill>
              </a:rPr>
              <a:t>Can you bring value to the incumbent?</a:t>
            </a:r>
          </a:p>
          <a:p>
            <a:pPr marL="342900" indent="-342900">
              <a:buFont typeface="Arial" panose="020B0604020202020204" pitchFamily="34" charset="0"/>
              <a:buChar char="•"/>
            </a:pPr>
            <a:r>
              <a:rPr lang="en-US" sz="2400" dirty="0">
                <a:solidFill>
                  <a:schemeClr val="accent6">
                    <a:lumMod val="75000"/>
                  </a:schemeClr>
                </a:solidFill>
              </a:rPr>
              <a:t>Would you fill a gap for an existing team?</a:t>
            </a:r>
          </a:p>
          <a:p>
            <a:pPr marL="342900" indent="-342900">
              <a:buFont typeface="Arial" panose="020B0604020202020204" pitchFamily="34" charset="0"/>
              <a:buChar char="•"/>
            </a:pPr>
            <a:r>
              <a:rPr lang="en-US" sz="2400" dirty="0">
                <a:solidFill>
                  <a:schemeClr val="accent6">
                    <a:lumMod val="75000"/>
                  </a:schemeClr>
                </a:solidFill>
              </a:rPr>
              <a:t>Can you handle the scale and scope of the engagement?</a:t>
            </a:r>
          </a:p>
        </p:txBody>
      </p:sp>
    </p:spTree>
    <p:extLst>
      <p:ext uri="{BB962C8B-B14F-4D97-AF65-F5344CB8AC3E}">
        <p14:creationId xmlns:p14="http://schemas.microsoft.com/office/powerpoint/2010/main" val="829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C0B3-69CF-4265-8610-3967DDD8939D}"/>
              </a:ext>
            </a:extLst>
          </p:cNvPr>
          <p:cNvSpPr>
            <a:spLocks noGrp="1"/>
          </p:cNvSpPr>
          <p:nvPr>
            <p:ph type="title"/>
          </p:nvPr>
        </p:nvSpPr>
        <p:spPr/>
        <p:txBody>
          <a:bodyPr/>
          <a:lstStyle/>
          <a:p>
            <a:r>
              <a:rPr lang="en-US" dirty="0"/>
              <a:t>Pursuit &amp; Qualification Strategies</a:t>
            </a:r>
          </a:p>
        </p:txBody>
      </p:sp>
      <p:graphicFrame>
        <p:nvGraphicFramePr>
          <p:cNvPr id="5" name="Diagram 4">
            <a:extLst>
              <a:ext uri="{FF2B5EF4-FFF2-40B4-BE49-F238E27FC236}">
                <a16:creationId xmlns:a16="http://schemas.microsoft.com/office/drawing/2014/main" id="{CFCFADA2-907E-4631-8AA7-CC9C0611B047}"/>
              </a:ext>
            </a:extLst>
          </p:cNvPr>
          <p:cNvGraphicFramePr/>
          <p:nvPr>
            <p:extLst>
              <p:ext uri="{D42A27DB-BD31-4B8C-83A1-F6EECF244321}">
                <p14:modId xmlns:p14="http://schemas.microsoft.com/office/powerpoint/2010/main" val="3917333245"/>
              </p:ext>
            </p:extLst>
          </p:nvPr>
        </p:nvGraphicFramePr>
        <p:xfrm>
          <a:off x="-1134321" y="1690688"/>
          <a:ext cx="6345875" cy="270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8967DFD-23A6-E148-8845-088F33535CC4}"/>
              </a:ext>
            </a:extLst>
          </p:cNvPr>
          <p:cNvSpPr txBox="1"/>
          <p:nvPr/>
        </p:nvSpPr>
        <p:spPr>
          <a:xfrm>
            <a:off x="3787868" y="2644170"/>
            <a:ext cx="7461786"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t>Do you have a handle on their pain points?</a:t>
            </a:r>
          </a:p>
          <a:p>
            <a:pPr marL="342900" indent="-342900">
              <a:buFont typeface="Arial" panose="020B0604020202020204" pitchFamily="34" charset="0"/>
              <a:buChar char="•"/>
            </a:pPr>
            <a:r>
              <a:rPr lang="en-US" sz="2400" dirty="0"/>
              <a:t>What benefits will translate to a winning proposal?</a:t>
            </a:r>
          </a:p>
          <a:p>
            <a:pPr marL="342900" indent="-342900">
              <a:buFont typeface="Arial" panose="020B0604020202020204" pitchFamily="34" charset="0"/>
              <a:buChar char="•"/>
            </a:pPr>
            <a:r>
              <a:rPr lang="en-US" sz="2400" dirty="0"/>
              <a:t>How do you address their issues – stated and unstated?</a:t>
            </a:r>
          </a:p>
          <a:p>
            <a:pPr marL="342900" indent="-342900">
              <a:buFont typeface="Arial" panose="020B0604020202020204" pitchFamily="34" charset="0"/>
              <a:buChar char="•"/>
            </a:pPr>
            <a:r>
              <a:rPr lang="en-US" sz="2400" dirty="0"/>
              <a:t>Will your response be credible?</a:t>
            </a:r>
          </a:p>
        </p:txBody>
      </p:sp>
    </p:spTree>
    <p:extLst>
      <p:ext uri="{BB962C8B-B14F-4D97-AF65-F5344CB8AC3E}">
        <p14:creationId xmlns:p14="http://schemas.microsoft.com/office/powerpoint/2010/main" val="2437492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C0B3-69CF-4265-8610-3967DDD8939D}"/>
              </a:ext>
            </a:extLst>
          </p:cNvPr>
          <p:cNvSpPr>
            <a:spLocks noGrp="1"/>
          </p:cNvSpPr>
          <p:nvPr>
            <p:ph type="title"/>
          </p:nvPr>
        </p:nvSpPr>
        <p:spPr/>
        <p:txBody>
          <a:bodyPr/>
          <a:lstStyle/>
          <a:p>
            <a:r>
              <a:rPr lang="en-US" dirty="0"/>
              <a:t>Pursuit &amp; Qualification Strategies</a:t>
            </a:r>
          </a:p>
        </p:txBody>
      </p:sp>
      <p:graphicFrame>
        <p:nvGraphicFramePr>
          <p:cNvPr id="5" name="Diagram 4">
            <a:extLst>
              <a:ext uri="{FF2B5EF4-FFF2-40B4-BE49-F238E27FC236}">
                <a16:creationId xmlns:a16="http://schemas.microsoft.com/office/drawing/2014/main" id="{CFCFADA2-907E-4631-8AA7-CC9C0611B047}"/>
              </a:ext>
            </a:extLst>
          </p:cNvPr>
          <p:cNvGraphicFramePr/>
          <p:nvPr>
            <p:extLst>
              <p:ext uri="{D42A27DB-BD31-4B8C-83A1-F6EECF244321}">
                <p14:modId xmlns:p14="http://schemas.microsoft.com/office/powerpoint/2010/main" val="3360420075"/>
              </p:ext>
            </p:extLst>
          </p:nvPr>
        </p:nvGraphicFramePr>
        <p:xfrm>
          <a:off x="-1134321" y="1690688"/>
          <a:ext cx="6345875" cy="270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8967DFD-23A6-E148-8845-088F33535CC4}"/>
              </a:ext>
            </a:extLst>
          </p:cNvPr>
          <p:cNvSpPr txBox="1"/>
          <p:nvPr/>
        </p:nvSpPr>
        <p:spPr>
          <a:xfrm>
            <a:off x="3691531" y="2231421"/>
            <a:ext cx="8500469"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t>Just because you have a hammer doesn’t mean they have nails.</a:t>
            </a:r>
          </a:p>
          <a:p>
            <a:pPr marL="342900" indent="-342900">
              <a:buFont typeface="Arial" panose="020B0604020202020204" pitchFamily="34" charset="0"/>
              <a:buChar char="•"/>
            </a:pPr>
            <a:r>
              <a:rPr lang="en-US" sz="2400" dirty="0"/>
              <a:t>What is your win theme?</a:t>
            </a:r>
          </a:p>
          <a:p>
            <a:pPr marL="342900" indent="-342900">
              <a:buFont typeface="Arial" panose="020B0604020202020204" pitchFamily="34" charset="0"/>
              <a:buChar char="•"/>
            </a:pPr>
            <a:r>
              <a:rPr lang="en-US" sz="2400" dirty="0"/>
              <a:t>Does your response address TCO and ROI?</a:t>
            </a:r>
          </a:p>
          <a:p>
            <a:pPr marL="342900" indent="-342900">
              <a:buFont typeface="Arial" panose="020B0604020202020204" pitchFamily="34" charset="0"/>
              <a:buChar char="•"/>
            </a:pPr>
            <a:r>
              <a:rPr lang="en-US" sz="2400" dirty="0"/>
              <a:t>What’s the VALUE you bring to the table?</a:t>
            </a:r>
          </a:p>
        </p:txBody>
      </p:sp>
      <p:pic>
        <p:nvPicPr>
          <p:cNvPr id="6" name="Graphic 5" descr="Tools">
            <a:extLst>
              <a:ext uri="{FF2B5EF4-FFF2-40B4-BE49-F238E27FC236}">
                <a16:creationId xmlns:a16="http://schemas.microsoft.com/office/drawing/2014/main" id="{70D81A87-A1B4-2947-B931-6481A68E97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7365" y="4234907"/>
            <a:ext cx="914400" cy="914400"/>
          </a:xfrm>
          <a:prstGeom prst="rect">
            <a:avLst/>
          </a:prstGeom>
        </p:spPr>
      </p:pic>
      <p:pic>
        <p:nvPicPr>
          <p:cNvPr id="10" name="Graphic 9" descr="Mining tools">
            <a:extLst>
              <a:ext uri="{FF2B5EF4-FFF2-40B4-BE49-F238E27FC236}">
                <a16:creationId xmlns:a16="http://schemas.microsoft.com/office/drawing/2014/main" id="{3470B43A-2C69-C745-A049-7CD7A6A236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6000" y="4234907"/>
            <a:ext cx="914400" cy="914400"/>
          </a:xfrm>
          <a:prstGeom prst="rect">
            <a:avLst/>
          </a:prstGeom>
        </p:spPr>
      </p:pic>
    </p:spTree>
    <p:extLst>
      <p:ext uri="{BB962C8B-B14F-4D97-AF65-F5344CB8AC3E}">
        <p14:creationId xmlns:p14="http://schemas.microsoft.com/office/powerpoint/2010/main" val="375553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C0B3-69CF-4265-8610-3967DDD8939D}"/>
              </a:ext>
            </a:extLst>
          </p:cNvPr>
          <p:cNvSpPr>
            <a:spLocks noGrp="1"/>
          </p:cNvSpPr>
          <p:nvPr>
            <p:ph type="title"/>
          </p:nvPr>
        </p:nvSpPr>
        <p:spPr/>
        <p:txBody>
          <a:bodyPr/>
          <a:lstStyle/>
          <a:p>
            <a:r>
              <a:rPr lang="en-US" dirty="0"/>
              <a:t>Pursuit &amp; Qualification Strategies</a:t>
            </a:r>
          </a:p>
        </p:txBody>
      </p:sp>
      <p:graphicFrame>
        <p:nvGraphicFramePr>
          <p:cNvPr id="5" name="Diagram 4">
            <a:extLst>
              <a:ext uri="{FF2B5EF4-FFF2-40B4-BE49-F238E27FC236}">
                <a16:creationId xmlns:a16="http://schemas.microsoft.com/office/drawing/2014/main" id="{CFCFADA2-907E-4631-8AA7-CC9C0611B047}"/>
              </a:ext>
            </a:extLst>
          </p:cNvPr>
          <p:cNvGraphicFramePr/>
          <p:nvPr>
            <p:extLst>
              <p:ext uri="{D42A27DB-BD31-4B8C-83A1-F6EECF244321}">
                <p14:modId xmlns:p14="http://schemas.microsoft.com/office/powerpoint/2010/main" val="1075905035"/>
              </p:ext>
            </p:extLst>
          </p:nvPr>
        </p:nvGraphicFramePr>
        <p:xfrm>
          <a:off x="-1134321" y="1690688"/>
          <a:ext cx="6345875" cy="270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8967DFD-23A6-E148-8845-088F33535CC4}"/>
              </a:ext>
            </a:extLst>
          </p:cNvPr>
          <p:cNvSpPr txBox="1"/>
          <p:nvPr/>
        </p:nvSpPr>
        <p:spPr>
          <a:xfrm>
            <a:off x="4375002" y="1861032"/>
            <a:ext cx="6036396" cy="2800767"/>
          </a:xfrm>
          <a:prstGeom prst="rect">
            <a:avLst/>
          </a:prstGeom>
          <a:noFill/>
        </p:spPr>
        <p:txBody>
          <a:bodyPr wrap="none" rtlCol="0">
            <a:spAutoFit/>
          </a:bodyPr>
          <a:lstStyle/>
          <a:p>
            <a:r>
              <a:rPr lang="en-US" sz="3200" dirty="0"/>
              <a:t>If there’s no vehicle, there’s no sale</a:t>
            </a:r>
          </a:p>
          <a:p>
            <a:pPr marL="342900" indent="-342900">
              <a:buFont typeface="Arial" panose="020B0604020202020204" pitchFamily="34" charset="0"/>
              <a:buChar char="•"/>
            </a:pPr>
            <a:r>
              <a:rPr lang="en-US" sz="2400" dirty="0"/>
              <a:t>The customer needs a way to buy</a:t>
            </a:r>
          </a:p>
          <a:p>
            <a:pPr marL="800100" lvl="1" indent="-342900">
              <a:buFont typeface="Arial" panose="020B0604020202020204" pitchFamily="34" charset="0"/>
              <a:buChar char="•"/>
            </a:pPr>
            <a:r>
              <a:rPr lang="en-US" sz="2400" dirty="0"/>
              <a:t>Credit cards</a:t>
            </a:r>
          </a:p>
          <a:p>
            <a:pPr marL="800100" lvl="1" indent="-342900">
              <a:buFont typeface="Arial" panose="020B0604020202020204" pitchFamily="34" charset="0"/>
              <a:buChar char="•"/>
            </a:pPr>
            <a:r>
              <a:rPr lang="en-US" sz="2400" dirty="0"/>
              <a:t>Schedules</a:t>
            </a:r>
          </a:p>
          <a:p>
            <a:pPr marL="800100" lvl="1" indent="-342900">
              <a:buFont typeface="Arial" panose="020B0604020202020204" pitchFamily="34" charset="0"/>
              <a:buChar char="•"/>
            </a:pPr>
            <a:r>
              <a:rPr lang="en-US" sz="2400" dirty="0"/>
              <a:t>BPA’s</a:t>
            </a:r>
          </a:p>
          <a:p>
            <a:pPr marL="800100" lvl="1" indent="-342900">
              <a:buFont typeface="Arial" panose="020B0604020202020204" pitchFamily="34" charset="0"/>
              <a:buChar char="•"/>
            </a:pPr>
            <a:r>
              <a:rPr lang="en-US" sz="2400" dirty="0"/>
              <a:t>Teaming partner vehicles</a:t>
            </a:r>
          </a:p>
          <a:p>
            <a:pPr marL="342900" indent="-342900">
              <a:buFont typeface="Arial" panose="020B0604020202020204" pitchFamily="34" charset="0"/>
              <a:buChar char="•"/>
            </a:pPr>
            <a:r>
              <a:rPr lang="en-US" sz="2400" dirty="0"/>
              <a:t>Set-Asides and partnering</a:t>
            </a:r>
          </a:p>
        </p:txBody>
      </p:sp>
    </p:spTree>
    <p:extLst>
      <p:ext uri="{BB962C8B-B14F-4D97-AF65-F5344CB8AC3E}">
        <p14:creationId xmlns:p14="http://schemas.microsoft.com/office/powerpoint/2010/main" val="370510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C0B3-69CF-4265-8610-3967DDD8939D}"/>
              </a:ext>
            </a:extLst>
          </p:cNvPr>
          <p:cNvSpPr>
            <a:spLocks noGrp="1"/>
          </p:cNvSpPr>
          <p:nvPr>
            <p:ph type="title"/>
          </p:nvPr>
        </p:nvSpPr>
        <p:spPr/>
        <p:txBody>
          <a:bodyPr/>
          <a:lstStyle/>
          <a:p>
            <a:r>
              <a:rPr lang="en-US" dirty="0"/>
              <a:t>Prime or Sub?</a:t>
            </a:r>
          </a:p>
        </p:txBody>
      </p:sp>
      <p:sp>
        <p:nvSpPr>
          <p:cNvPr id="3" name="Content Placeholder 2">
            <a:extLst>
              <a:ext uri="{FF2B5EF4-FFF2-40B4-BE49-F238E27FC236}">
                <a16:creationId xmlns:a16="http://schemas.microsoft.com/office/drawing/2014/main" id="{244CF5EF-35A0-5F49-8954-AE3516F6DEDC}"/>
              </a:ext>
            </a:extLst>
          </p:cNvPr>
          <p:cNvSpPr>
            <a:spLocks noGrp="1"/>
          </p:cNvSpPr>
          <p:nvPr>
            <p:ph idx="1"/>
          </p:nvPr>
        </p:nvSpPr>
        <p:spPr/>
        <p:txBody>
          <a:bodyPr/>
          <a:lstStyle/>
          <a:p>
            <a:r>
              <a:rPr lang="en-US" dirty="0"/>
              <a:t>After answering these questions, what’s the winning strategy?</a:t>
            </a:r>
          </a:p>
          <a:p>
            <a:r>
              <a:rPr lang="en-US" dirty="0"/>
              <a:t>Fill the holes in your strategy to create a winning team.</a:t>
            </a:r>
          </a:p>
        </p:txBody>
      </p:sp>
      <p:graphicFrame>
        <p:nvGraphicFramePr>
          <p:cNvPr id="5" name="Diagram 4">
            <a:extLst>
              <a:ext uri="{FF2B5EF4-FFF2-40B4-BE49-F238E27FC236}">
                <a16:creationId xmlns:a16="http://schemas.microsoft.com/office/drawing/2014/main" id="{CFCFADA2-907E-4631-8AA7-CC9C0611B047}"/>
              </a:ext>
            </a:extLst>
          </p:cNvPr>
          <p:cNvGraphicFramePr/>
          <p:nvPr>
            <p:extLst>
              <p:ext uri="{D42A27DB-BD31-4B8C-83A1-F6EECF244321}">
                <p14:modId xmlns:p14="http://schemas.microsoft.com/office/powerpoint/2010/main" val="1158952758"/>
              </p:ext>
            </p:extLst>
          </p:nvPr>
        </p:nvGraphicFramePr>
        <p:xfrm>
          <a:off x="2667309" y="3327800"/>
          <a:ext cx="6857381" cy="274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07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C3EC-E6F9-A040-9F65-DB47E90EE86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BCBA2F09-0E70-BA40-8F34-66024DC96749}"/>
              </a:ext>
            </a:extLst>
          </p:cNvPr>
          <p:cNvSpPr>
            <a:spLocks noGrp="1"/>
          </p:cNvSpPr>
          <p:nvPr>
            <p:ph idx="1"/>
          </p:nvPr>
        </p:nvSpPr>
        <p:spPr>
          <a:xfrm>
            <a:off x="838200" y="1557268"/>
            <a:ext cx="10515600" cy="4351338"/>
          </a:xfrm>
        </p:spPr>
        <p:txBody>
          <a:bodyPr>
            <a:normAutofit lnSpcReduction="10000"/>
          </a:bodyPr>
          <a:lstStyle/>
          <a:p>
            <a:r>
              <a:rPr lang="en-US" dirty="0"/>
              <a:t>Al Saxon – SVP, Sales &amp; Marketing, Principal</a:t>
            </a:r>
          </a:p>
          <a:p>
            <a:r>
              <a:rPr lang="en-US" dirty="0"/>
              <a:t>Federal B&amp;P Experience</a:t>
            </a:r>
          </a:p>
          <a:p>
            <a:pPr lvl="1"/>
            <a:r>
              <a:rPr lang="en-US" dirty="0"/>
              <a:t>VETS GWAC ($200 Million)</a:t>
            </a:r>
          </a:p>
          <a:p>
            <a:pPr lvl="1"/>
            <a:r>
              <a:rPr lang="en-US" dirty="0"/>
              <a:t>GSA Schedule 70 ($50 Million)</a:t>
            </a:r>
          </a:p>
          <a:p>
            <a:pPr lvl="1"/>
            <a:r>
              <a:rPr lang="en-US" dirty="0"/>
              <a:t>GSA Schedule 84 (&lt;$1 Million)</a:t>
            </a:r>
          </a:p>
          <a:p>
            <a:pPr lvl="1"/>
            <a:r>
              <a:rPr lang="en-US" dirty="0"/>
              <a:t>GSA Connections II ($75 Million)</a:t>
            </a:r>
          </a:p>
          <a:p>
            <a:pPr lvl="1"/>
            <a:r>
              <a:rPr lang="en-US" dirty="0"/>
              <a:t>Direct Awards</a:t>
            </a:r>
          </a:p>
          <a:p>
            <a:pPr lvl="2"/>
            <a:r>
              <a:rPr lang="en-US" dirty="0"/>
              <a:t>Full &amp; Open</a:t>
            </a:r>
          </a:p>
          <a:p>
            <a:pPr lvl="2"/>
            <a:r>
              <a:rPr lang="en-US" dirty="0"/>
              <a:t>Set-Aside</a:t>
            </a:r>
          </a:p>
          <a:p>
            <a:pPr lvl="2"/>
            <a:r>
              <a:rPr lang="en-US" dirty="0"/>
              <a:t>Multiple BPA’s</a:t>
            </a:r>
          </a:p>
          <a:p>
            <a:pPr lvl="1"/>
            <a:r>
              <a:rPr lang="en-US" dirty="0"/>
              <a:t>First fed sale ruined me for life</a:t>
            </a:r>
          </a:p>
          <a:p>
            <a:pPr lvl="1"/>
            <a:endParaRPr lang="en-US" dirty="0"/>
          </a:p>
        </p:txBody>
      </p:sp>
    </p:spTree>
    <p:extLst>
      <p:ext uri="{BB962C8B-B14F-4D97-AF65-F5344CB8AC3E}">
        <p14:creationId xmlns:p14="http://schemas.microsoft.com/office/powerpoint/2010/main" val="3744888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83C7-DBC1-694E-8B83-A5E9762C90AA}"/>
              </a:ext>
            </a:extLst>
          </p:cNvPr>
          <p:cNvSpPr>
            <a:spLocks noGrp="1"/>
          </p:cNvSpPr>
          <p:nvPr>
            <p:ph type="title"/>
          </p:nvPr>
        </p:nvSpPr>
        <p:spPr/>
        <p:txBody>
          <a:bodyPr/>
          <a:lstStyle/>
          <a:p>
            <a:r>
              <a:rPr lang="en-US" dirty="0"/>
              <a:t>$100 Million?  </a:t>
            </a:r>
            <a:br>
              <a:rPr lang="en-US" dirty="0"/>
            </a:br>
            <a:r>
              <a:rPr lang="en-US" sz="2000" dirty="0"/>
              <a:t>Surely there’s something for me!</a:t>
            </a:r>
            <a:endParaRPr lang="en-US" dirty="0"/>
          </a:p>
        </p:txBody>
      </p:sp>
      <p:graphicFrame>
        <p:nvGraphicFramePr>
          <p:cNvPr id="4" name="Content Placeholder 3">
            <a:extLst>
              <a:ext uri="{FF2B5EF4-FFF2-40B4-BE49-F238E27FC236}">
                <a16:creationId xmlns:a16="http://schemas.microsoft.com/office/drawing/2014/main" id="{F7C347C4-80CE-5941-B346-1114A87D3538}"/>
              </a:ext>
            </a:extLst>
          </p:cNvPr>
          <p:cNvGraphicFramePr>
            <a:graphicFrameLocks noGrp="1"/>
          </p:cNvGraphicFramePr>
          <p:nvPr>
            <p:ph idx="1"/>
            <p:extLst>
              <p:ext uri="{D42A27DB-BD31-4B8C-83A1-F6EECF244321}">
                <p14:modId xmlns:p14="http://schemas.microsoft.com/office/powerpoint/2010/main" val="12894472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21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C38B-E62D-7F4F-AF20-9DD63E3C9803}"/>
              </a:ext>
            </a:extLst>
          </p:cNvPr>
          <p:cNvSpPr>
            <a:spLocks noGrp="1"/>
          </p:cNvSpPr>
          <p:nvPr>
            <p:ph type="title"/>
          </p:nvPr>
        </p:nvSpPr>
        <p:spPr/>
        <p:txBody>
          <a:bodyPr/>
          <a:lstStyle/>
          <a:p>
            <a:r>
              <a:rPr lang="en-US" dirty="0"/>
              <a:t>A real-world example</a:t>
            </a:r>
          </a:p>
        </p:txBody>
      </p:sp>
      <p:graphicFrame>
        <p:nvGraphicFramePr>
          <p:cNvPr id="6" name="Content Placeholder 5">
            <a:extLst>
              <a:ext uri="{FF2B5EF4-FFF2-40B4-BE49-F238E27FC236}">
                <a16:creationId xmlns:a16="http://schemas.microsoft.com/office/drawing/2014/main" id="{D31970CC-D8FA-2648-9450-CD7A7E02D5E1}"/>
              </a:ext>
            </a:extLst>
          </p:cNvPr>
          <p:cNvGraphicFramePr>
            <a:graphicFrameLocks noGrp="1"/>
          </p:cNvGraphicFramePr>
          <p:nvPr>
            <p:ph idx="1"/>
            <p:extLst>
              <p:ext uri="{D42A27DB-BD31-4B8C-83A1-F6EECF244321}">
                <p14:modId xmlns:p14="http://schemas.microsoft.com/office/powerpoint/2010/main" val="1903934891"/>
              </p:ext>
            </p:extLst>
          </p:nvPr>
        </p:nvGraphicFramePr>
        <p:xfrm>
          <a:off x="838200" y="1487694"/>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536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dissolve">
                                      <p:cBhvr>
                                        <p:cTn id="7" dur="2000"/>
                                        <p:tgtEl>
                                          <p:spTgt spid="6">
                                            <p:graphicEl>
                                              <a:chart seriesIdx="-3" categoryIdx="-3" bldStep="gridLegend"/>
                                            </p:graphic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dissolve">
                                      <p:cBhvr>
                                        <p:cTn id="11" dur="2000"/>
                                        <p:tgtEl>
                                          <p:spTgt spid="6">
                                            <p:graphicEl>
                                              <a:chart seriesIdx="0" categoryIdx="-4" bldStep="series"/>
                                            </p:graphicEl>
                                          </p:spTgt>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dissolve">
                                      <p:cBhvr>
                                        <p:cTn id="15" dur="2000"/>
                                        <p:tgtEl>
                                          <p:spTgt spid="6">
                                            <p:graphicEl>
                                              <a:chart seriesIdx="1" categoryIdx="-4" bldStep="series"/>
                                            </p:graphicEl>
                                          </p:spTgt>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dissolve">
                                      <p:cBhvr>
                                        <p:cTn id="19" dur="2000"/>
                                        <p:tgtEl>
                                          <p:spTgt spid="6">
                                            <p:graphicEl>
                                              <a:chart seriesIdx="2" categoryIdx="-4" bldStep="series"/>
                                            </p:graphicEl>
                                          </p:spTgt>
                                        </p:tgtEl>
                                      </p:cBhvr>
                                    </p:animEffect>
                                  </p:childTnLst>
                                </p:cTn>
                              </p:par>
                            </p:childTnLst>
                          </p:cTn>
                        </p:par>
                        <p:par>
                          <p:cTn id="20" fill="hold">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dissolve">
                                      <p:cBhvr>
                                        <p:cTn id="23" dur="2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2B47-8D13-194A-A7A9-3C1BC97F5C95}"/>
              </a:ext>
            </a:extLst>
          </p:cNvPr>
          <p:cNvSpPr>
            <a:spLocks noGrp="1"/>
          </p:cNvSpPr>
          <p:nvPr>
            <p:ph type="title"/>
          </p:nvPr>
        </p:nvSpPr>
        <p:spPr/>
        <p:txBody>
          <a:bodyPr/>
          <a:lstStyle/>
          <a:p>
            <a:r>
              <a:rPr lang="en-US" dirty="0"/>
              <a:t>By LCAT</a:t>
            </a:r>
          </a:p>
        </p:txBody>
      </p:sp>
      <p:sp>
        <p:nvSpPr>
          <p:cNvPr id="8" name="Content Placeholder 7">
            <a:extLst>
              <a:ext uri="{FF2B5EF4-FFF2-40B4-BE49-F238E27FC236}">
                <a16:creationId xmlns:a16="http://schemas.microsoft.com/office/drawing/2014/main" id="{803FDA65-A365-434E-8F20-5CE9BB907637}"/>
              </a:ext>
            </a:extLst>
          </p:cNvPr>
          <p:cNvSpPr>
            <a:spLocks noGrp="1"/>
          </p:cNvSpPr>
          <p:nvPr>
            <p:ph idx="1"/>
          </p:nvPr>
        </p:nvSpPr>
        <p:spPr/>
        <p:txBody>
          <a:bodyPr/>
          <a:lstStyle/>
          <a:p>
            <a:r>
              <a:rPr lang="en-US" dirty="0"/>
              <a:t>100 Positions, 8 years</a:t>
            </a:r>
          </a:p>
          <a:p>
            <a:pPr lvl="1"/>
            <a:r>
              <a:rPr lang="en-US" dirty="0"/>
              <a:t>Prime – 51 slots</a:t>
            </a:r>
          </a:p>
          <a:p>
            <a:pPr lvl="2"/>
            <a:r>
              <a:rPr lang="en-US" dirty="0"/>
              <a:t>PM, High Value LCATS</a:t>
            </a:r>
          </a:p>
          <a:p>
            <a:pPr lvl="1"/>
            <a:r>
              <a:rPr lang="en-US" dirty="0"/>
              <a:t>Sub1 – 35 slots</a:t>
            </a:r>
          </a:p>
          <a:p>
            <a:pPr lvl="2"/>
            <a:r>
              <a:rPr lang="en-US" dirty="0"/>
              <a:t>Mid-tier positions</a:t>
            </a:r>
          </a:p>
          <a:p>
            <a:pPr lvl="1"/>
            <a:r>
              <a:rPr lang="en-US" dirty="0"/>
              <a:t>Sub 2 – 14 slots</a:t>
            </a:r>
          </a:p>
          <a:p>
            <a:pPr lvl="2"/>
            <a:r>
              <a:rPr lang="en-US" dirty="0"/>
              <a:t>Whatever is left…</a:t>
            </a:r>
          </a:p>
          <a:p>
            <a:endParaRPr lang="en-US" dirty="0"/>
          </a:p>
          <a:p>
            <a:r>
              <a:rPr lang="en-US" dirty="0"/>
              <a:t>What’s the opportunity if you weren’t on the team at the beginning?</a:t>
            </a:r>
          </a:p>
        </p:txBody>
      </p:sp>
    </p:spTree>
    <p:extLst>
      <p:ext uri="{BB962C8B-B14F-4D97-AF65-F5344CB8AC3E}">
        <p14:creationId xmlns:p14="http://schemas.microsoft.com/office/powerpoint/2010/main" val="8625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E944-6919-FF48-8C60-E7A50ACE5E3A}"/>
              </a:ext>
            </a:extLst>
          </p:cNvPr>
          <p:cNvSpPr>
            <a:spLocks noGrp="1"/>
          </p:cNvSpPr>
          <p:nvPr>
            <p:ph type="title"/>
          </p:nvPr>
        </p:nvSpPr>
        <p:spPr/>
        <p:txBody>
          <a:bodyPr/>
          <a:lstStyle/>
          <a:p>
            <a:r>
              <a:rPr lang="en-US" dirty="0"/>
              <a:t>And on the re-compete…You flip it!</a:t>
            </a:r>
          </a:p>
        </p:txBody>
      </p:sp>
      <p:pic>
        <p:nvPicPr>
          <p:cNvPr id="5" name="Content Placeholder 4" descr="A group of football players on the field&#10;&#10;Description automatically generated">
            <a:extLst>
              <a:ext uri="{FF2B5EF4-FFF2-40B4-BE49-F238E27FC236}">
                <a16:creationId xmlns:a16="http://schemas.microsoft.com/office/drawing/2014/main" id="{EF62BA99-7263-A740-97E9-0C2DF048AB3D}"/>
              </a:ext>
            </a:extLst>
          </p:cNvPr>
          <p:cNvPicPr>
            <a:picLocks noGrp="1" noChangeAspect="1"/>
          </p:cNvPicPr>
          <p:nvPr>
            <p:ph idx="1"/>
          </p:nvPr>
        </p:nvPicPr>
        <p:blipFill>
          <a:blip r:embed="rId2"/>
          <a:stretch>
            <a:fillRect/>
          </a:stretch>
        </p:blipFill>
        <p:spPr>
          <a:xfrm>
            <a:off x="3359842" y="1769872"/>
            <a:ext cx="5472316" cy="2751793"/>
          </a:xfrm>
        </p:spPr>
      </p:pic>
      <p:sp>
        <p:nvSpPr>
          <p:cNvPr id="6" name="TextBox 5">
            <a:extLst>
              <a:ext uri="{FF2B5EF4-FFF2-40B4-BE49-F238E27FC236}">
                <a16:creationId xmlns:a16="http://schemas.microsoft.com/office/drawing/2014/main" id="{2FA58B03-70A5-1247-916F-D66D8F96C589}"/>
              </a:ext>
            </a:extLst>
          </p:cNvPr>
          <p:cNvSpPr txBox="1"/>
          <p:nvPr/>
        </p:nvSpPr>
        <p:spPr>
          <a:xfrm>
            <a:off x="1530166" y="4600849"/>
            <a:ext cx="9207008" cy="923330"/>
          </a:xfrm>
          <a:prstGeom prst="rect">
            <a:avLst/>
          </a:prstGeom>
          <a:noFill/>
        </p:spPr>
        <p:txBody>
          <a:bodyPr wrap="none" rtlCol="0">
            <a:spAutoFit/>
          </a:bodyPr>
          <a:lstStyle/>
          <a:p>
            <a:pPr algn="ctr"/>
            <a:r>
              <a:rPr lang="en-US" dirty="0"/>
              <a:t>When you outgrow the NAICS, you have a ready-made team with all the right past performance!</a:t>
            </a:r>
          </a:p>
          <a:p>
            <a:pPr algn="ctr"/>
            <a:r>
              <a:rPr lang="en-US" dirty="0"/>
              <a:t>51/49 becomes 49/51</a:t>
            </a:r>
          </a:p>
          <a:p>
            <a:pPr algn="ctr"/>
            <a:r>
              <a:rPr lang="en-US" dirty="0"/>
              <a:t>Score!</a:t>
            </a:r>
          </a:p>
        </p:txBody>
      </p:sp>
    </p:spTree>
    <p:extLst>
      <p:ext uri="{BB962C8B-B14F-4D97-AF65-F5344CB8AC3E}">
        <p14:creationId xmlns:p14="http://schemas.microsoft.com/office/powerpoint/2010/main" val="230698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210-B2DB-8F4F-A27B-44BD8DCF1D23}"/>
              </a:ext>
            </a:extLst>
          </p:cNvPr>
          <p:cNvSpPr>
            <a:spLocks noGrp="1"/>
          </p:cNvSpPr>
          <p:nvPr>
            <p:ph type="title"/>
          </p:nvPr>
        </p:nvSpPr>
        <p:spPr/>
        <p:txBody>
          <a:bodyPr/>
          <a:lstStyle/>
          <a:p>
            <a:r>
              <a:rPr lang="en-US" dirty="0"/>
              <a:t>Against the Grain</a:t>
            </a:r>
          </a:p>
        </p:txBody>
      </p:sp>
      <p:sp>
        <p:nvSpPr>
          <p:cNvPr id="3" name="Content Placeholder 2">
            <a:extLst>
              <a:ext uri="{FF2B5EF4-FFF2-40B4-BE49-F238E27FC236}">
                <a16:creationId xmlns:a16="http://schemas.microsoft.com/office/drawing/2014/main" id="{BAD3841D-36E5-9A42-9E52-76F90D89B3A1}"/>
              </a:ext>
            </a:extLst>
          </p:cNvPr>
          <p:cNvSpPr>
            <a:spLocks noGrp="1"/>
          </p:cNvSpPr>
          <p:nvPr>
            <p:ph idx="1"/>
          </p:nvPr>
        </p:nvSpPr>
        <p:spPr>
          <a:xfrm>
            <a:off x="838200" y="1690688"/>
            <a:ext cx="10515600" cy="4351338"/>
          </a:xfrm>
        </p:spPr>
        <p:txBody>
          <a:bodyPr/>
          <a:lstStyle/>
          <a:p>
            <a:r>
              <a:rPr lang="en-US" dirty="0"/>
              <a:t>Example of other winning strategies</a:t>
            </a:r>
          </a:p>
          <a:p>
            <a:pPr lvl="1"/>
            <a:r>
              <a:rPr lang="en-US" dirty="0"/>
              <a:t>Bidding off of FBO for Niche Solutions</a:t>
            </a:r>
          </a:p>
          <a:p>
            <a:pPr lvl="2"/>
            <a:r>
              <a:rPr lang="en-US" dirty="0"/>
              <a:t>It’s not always “too late”</a:t>
            </a:r>
          </a:p>
          <a:p>
            <a:pPr lvl="2"/>
            <a:r>
              <a:rPr lang="en-US" dirty="0"/>
              <a:t>Distributed Antenna Systems</a:t>
            </a:r>
          </a:p>
          <a:p>
            <a:pPr lvl="3"/>
            <a:r>
              <a:rPr lang="en-US" dirty="0"/>
              <a:t>In-building Cellular</a:t>
            </a:r>
          </a:p>
          <a:p>
            <a:pPr lvl="3"/>
            <a:r>
              <a:rPr lang="en-US" dirty="0"/>
              <a:t>Not many competitors</a:t>
            </a:r>
          </a:p>
          <a:p>
            <a:pPr lvl="3"/>
            <a:r>
              <a:rPr lang="en-US" dirty="0"/>
              <a:t>Demonstrated expertise</a:t>
            </a:r>
          </a:p>
          <a:p>
            <a:pPr lvl="3"/>
            <a:r>
              <a:rPr lang="en-US" dirty="0"/>
              <a:t>Channel support</a:t>
            </a:r>
          </a:p>
          <a:p>
            <a:pPr lvl="3"/>
            <a:r>
              <a:rPr lang="en-US" dirty="0"/>
              <a:t>Total exceeds $3 Million over the last 4 years</a:t>
            </a:r>
          </a:p>
          <a:p>
            <a:pPr lvl="1"/>
            <a:r>
              <a:rPr lang="en-US" dirty="0"/>
              <a:t>Cooperative Purchasing</a:t>
            </a:r>
          </a:p>
          <a:p>
            <a:pPr lvl="2"/>
            <a:r>
              <a:rPr lang="en-US" dirty="0"/>
              <a:t>Schedule 70 to SLED customers</a:t>
            </a:r>
          </a:p>
          <a:p>
            <a:pPr lvl="3"/>
            <a:r>
              <a:rPr lang="en-US" dirty="0"/>
              <a:t>$2 Million over the last 3 years</a:t>
            </a:r>
          </a:p>
        </p:txBody>
      </p:sp>
      <p:pic>
        <p:nvPicPr>
          <p:cNvPr id="4" name="Picture 3">
            <a:extLst>
              <a:ext uri="{FF2B5EF4-FFF2-40B4-BE49-F238E27FC236}">
                <a16:creationId xmlns:a16="http://schemas.microsoft.com/office/drawing/2014/main" id="{459CF81D-8BBF-8B4B-A84B-228813B50AD7}"/>
              </a:ext>
            </a:extLst>
          </p:cNvPr>
          <p:cNvPicPr>
            <a:picLocks noChangeAspect="1"/>
          </p:cNvPicPr>
          <p:nvPr/>
        </p:nvPicPr>
        <p:blipFill rotWithShape="1">
          <a:blip r:embed="rId2"/>
          <a:srcRect l="2321" t="3931" r="2248"/>
          <a:stretch/>
        </p:blipFill>
        <p:spPr>
          <a:xfrm>
            <a:off x="8329961" y="1690688"/>
            <a:ext cx="2642839" cy="1985459"/>
          </a:xfrm>
          <a:prstGeom prst="rect">
            <a:avLst/>
          </a:prstGeom>
          <a:ln>
            <a:noFill/>
          </a:ln>
        </p:spPr>
      </p:pic>
      <p:pic>
        <p:nvPicPr>
          <p:cNvPr id="5" name="Picture 4">
            <a:extLst>
              <a:ext uri="{FF2B5EF4-FFF2-40B4-BE49-F238E27FC236}">
                <a16:creationId xmlns:a16="http://schemas.microsoft.com/office/drawing/2014/main" id="{7096E365-8BC2-A64A-8125-A5499E642B9E}"/>
              </a:ext>
            </a:extLst>
          </p:cNvPr>
          <p:cNvPicPr>
            <a:picLocks noChangeAspect="1"/>
          </p:cNvPicPr>
          <p:nvPr/>
        </p:nvPicPr>
        <p:blipFill rotWithShape="1">
          <a:blip r:embed="rId3"/>
          <a:srcRect l="2439" t="5486" r="11086" b="19846"/>
          <a:stretch/>
        </p:blipFill>
        <p:spPr>
          <a:xfrm>
            <a:off x="8893115" y="5001710"/>
            <a:ext cx="1421764" cy="787438"/>
          </a:xfrm>
          <a:prstGeom prst="rect">
            <a:avLst/>
          </a:prstGeom>
        </p:spPr>
      </p:pic>
    </p:spTree>
    <p:extLst>
      <p:ext uri="{BB962C8B-B14F-4D97-AF65-F5344CB8AC3E}">
        <p14:creationId xmlns:p14="http://schemas.microsoft.com/office/powerpoint/2010/main" val="405255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2C8992-83C0-5F4F-9596-7AE6B328DEFD}"/>
              </a:ext>
            </a:extLst>
          </p:cNvPr>
          <p:cNvSpPr>
            <a:spLocks noGrp="1"/>
          </p:cNvSpPr>
          <p:nvPr>
            <p:ph type="title"/>
          </p:nvPr>
        </p:nvSpPr>
        <p:spPr/>
        <p:txBody>
          <a:bodyPr/>
          <a:lstStyle/>
          <a:p>
            <a:r>
              <a:rPr lang="en-US" dirty="0"/>
              <a:t>Contact Information</a:t>
            </a:r>
          </a:p>
        </p:txBody>
      </p:sp>
      <p:sp>
        <p:nvSpPr>
          <p:cNvPr id="5" name="Freeform: Shape 7">
            <a:extLst>
              <a:ext uri="{FF2B5EF4-FFF2-40B4-BE49-F238E27FC236}">
                <a16:creationId xmlns:a16="http://schemas.microsoft.com/office/drawing/2014/main" id="{9AABA157-43E6-9940-A05D-0CF34A6514C8}"/>
              </a:ext>
            </a:extLst>
          </p:cNvPr>
          <p:cNvSpPr/>
          <p:nvPr/>
        </p:nvSpPr>
        <p:spPr>
          <a:xfrm>
            <a:off x="983534" y="2514706"/>
            <a:ext cx="3047648" cy="1828588"/>
          </a:xfrm>
          <a:custGeom>
            <a:avLst/>
            <a:gdLst>
              <a:gd name="connsiteX0" fmla="*/ 0 w 3047648"/>
              <a:gd name="connsiteY0" fmla="*/ 0 h 1828588"/>
              <a:gd name="connsiteX1" fmla="*/ 3047648 w 3047648"/>
              <a:gd name="connsiteY1" fmla="*/ 0 h 1828588"/>
              <a:gd name="connsiteX2" fmla="*/ 3047648 w 3047648"/>
              <a:gd name="connsiteY2" fmla="*/ 1828588 h 1828588"/>
              <a:gd name="connsiteX3" fmla="*/ 0 w 3047648"/>
              <a:gd name="connsiteY3" fmla="*/ 1828588 h 1828588"/>
              <a:gd name="connsiteX4" fmla="*/ 0 w 3047648"/>
              <a:gd name="connsiteY4" fmla="*/ 0 h 18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648" h="1828588">
                <a:moveTo>
                  <a:pt x="0" y="0"/>
                </a:moveTo>
                <a:lnTo>
                  <a:pt x="3047648" y="0"/>
                </a:lnTo>
                <a:lnTo>
                  <a:pt x="3047648" y="1828588"/>
                </a:lnTo>
                <a:lnTo>
                  <a:pt x="0" y="1828588"/>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dirty="0"/>
              <a:t>Al Saxon</a:t>
            </a:r>
            <a:endParaRPr lang="en-US" sz="2000" kern="1200" dirty="0"/>
          </a:p>
          <a:p>
            <a:pPr marL="171450" lvl="1" indent="-171450" algn="l" defTabSz="711200">
              <a:lnSpc>
                <a:spcPct val="90000"/>
              </a:lnSpc>
              <a:spcBef>
                <a:spcPct val="0"/>
              </a:spcBef>
              <a:spcAft>
                <a:spcPct val="15000"/>
              </a:spcAft>
              <a:buNone/>
            </a:pPr>
            <a:r>
              <a:rPr lang="en-US" sz="1600" dirty="0"/>
              <a:t>Sr. VP, Sales &amp; Marketing</a:t>
            </a:r>
            <a:endParaRPr lang="en-US" sz="1600" kern="1200" dirty="0"/>
          </a:p>
          <a:p>
            <a:pPr marL="171450" lvl="1" indent="-171450" algn="l" defTabSz="711200">
              <a:lnSpc>
                <a:spcPct val="90000"/>
              </a:lnSpc>
              <a:spcBef>
                <a:spcPct val="0"/>
              </a:spcBef>
              <a:spcAft>
                <a:spcPct val="15000"/>
              </a:spcAft>
              <a:buNone/>
            </a:pPr>
            <a:r>
              <a:rPr lang="en-US" sz="1600" kern="1200" dirty="0"/>
              <a:t>443-690-3768</a:t>
            </a:r>
          </a:p>
          <a:p>
            <a:pPr marL="171450" lvl="1" indent="-171450" algn="l" defTabSz="711200">
              <a:lnSpc>
                <a:spcPct val="90000"/>
              </a:lnSpc>
              <a:spcBef>
                <a:spcPct val="0"/>
              </a:spcBef>
              <a:spcAft>
                <a:spcPct val="15000"/>
              </a:spcAft>
              <a:buNone/>
            </a:pPr>
            <a:r>
              <a:rPr lang="en-US" sz="1600" dirty="0">
                <a:hlinkClick r:id="rId2"/>
              </a:rPr>
              <a:t>asaxon</a:t>
            </a:r>
            <a:r>
              <a:rPr lang="en-US" sz="1600" kern="1200" dirty="0">
                <a:hlinkClick r:id="rId2"/>
              </a:rPr>
              <a:t>@visiontech.biz</a:t>
            </a:r>
            <a:endParaRPr lang="en-US" sz="1600" kern="1200" dirty="0"/>
          </a:p>
        </p:txBody>
      </p:sp>
      <p:sp>
        <p:nvSpPr>
          <p:cNvPr id="7" name="Freeform 15">
            <a:extLst>
              <a:ext uri="{FF2B5EF4-FFF2-40B4-BE49-F238E27FC236}">
                <a16:creationId xmlns:a16="http://schemas.microsoft.com/office/drawing/2014/main" id="{BA3EAC6A-5A5A-2B4C-AA2B-7DF91A177B66}"/>
              </a:ext>
            </a:extLst>
          </p:cNvPr>
          <p:cNvSpPr>
            <a:spLocks noEditPoints="1"/>
          </p:cNvSpPr>
          <p:nvPr/>
        </p:nvSpPr>
        <p:spPr bwMode="auto">
          <a:xfrm>
            <a:off x="10169718" y="286247"/>
            <a:ext cx="1691202" cy="1488515"/>
          </a:xfrm>
          <a:custGeom>
            <a:avLst/>
            <a:gdLst>
              <a:gd name="T0" fmla="*/ 2147483646 w 256"/>
              <a:gd name="T1" fmla="*/ 2147483646 h 236"/>
              <a:gd name="T2" fmla="*/ 2147483646 w 256"/>
              <a:gd name="T3" fmla="*/ 2147483646 h 236"/>
              <a:gd name="T4" fmla="*/ 2147483646 w 256"/>
              <a:gd name="T5" fmla="*/ 2147483646 h 236"/>
              <a:gd name="T6" fmla="*/ 2147483646 w 256"/>
              <a:gd name="T7" fmla="*/ 2147483646 h 236"/>
              <a:gd name="T8" fmla="*/ 0 w 256"/>
              <a:gd name="T9" fmla="*/ 2147483646 h 236"/>
              <a:gd name="T10" fmla="*/ 2147483646 w 256"/>
              <a:gd name="T11" fmla="*/ 0 h 236"/>
              <a:gd name="T12" fmla="*/ 2147483646 w 256"/>
              <a:gd name="T13" fmla="*/ 2147483646 h 236"/>
              <a:gd name="T14" fmla="*/ 2147483646 w 256"/>
              <a:gd name="T15" fmla="*/ 2147483646 h 236"/>
              <a:gd name="T16" fmla="*/ 2147483646 w 256"/>
              <a:gd name="T17" fmla="*/ 2147483646 h 236"/>
              <a:gd name="T18" fmla="*/ 2147483646 w 256"/>
              <a:gd name="T19" fmla="*/ 2147483646 h 236"/>
              <a:gd name="T20" fmla="*/ 2147483646 w 256"/>
              <a:gd name="T21" fmla="*/ 2147483646 h 236"/>
              <a:gd name="T22" fmla="*/ 2147483646 w 256"/>
              <a:gd name="T23" fmla="*/ 2147483646 h 236"/>
              <a:gd name="T24" fmla="*/ 2147483646 w 256"/>
              <a:gd name="T25" fmla="*/ 2147483646 h 236"/>
              <a:gd name="T26" fmla="*/ 2147483646 w 256"/>
              <a:gd name="T27" fmla="*/ 2147483646 h 236"/>
              <a:gd name="T28" fmla="*/ 2147483646 w 256"/>
              <a:gd name="T29" fmla="*/ 2147483646 h 236"/>
              <a:gd name="T30" fmla="*/ 2147483646 w 256"/>
              <a:gd name="T31" fmla="*/ 2147483646 h 236"/>
              <a:gd name="T32" fmla="*/ 2147483646 w 256"/>
              <a:gd name="T33" fmla="*/ 2147483646 h 236"/>
              <a:gd name="T34" fmla="*/ 2147483646 w 256"/>
              <a:gd name="T35" fmla="*/ 2147483646 h 236"/>
              <a:gd name="T36" fmla="*/ 2147483646 w 256"/>
              <a:gd name="T37" fmla="*/ 2147483646 h 236"/>
              <a:gd name="T38" fmla="*/ 2147483646 w 256"/>
              <a:gd name="T39" fmla="*/ 2147483646 h 236"/>
              <a:gd name="T40" fmla="*/ 2147483646 w 256"/>
              <a:gd name="T41" fmla="*/ 2147483646 h 236"/>
              <a:gd name="T42" fmla="*/ 2147483646 w 256"/>
              <a:gd name="T43" fmla="*/ 2147483646 h 236"/>
              <a:gd name="T44" fmla="*/ 2147483646 w 256"/>
              <a:gd name="T45" fmla="*/ 2147483646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236">
                <a:moveTo>
                  <a:pt x="135" y="196"/>
                </a:move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cubicBezTo>
                  <a:pt x="210" y="0"/>
                  <a:pt x="256" y="44"/>
                  <a:pt x="256" y="98"/>
                </a:cubicBezTo>
                <a:cubicBezTo>
                  <a:pt x="256" y="152"/>
                  <a:pt x="210" y="196"/>
                  <a:pt x="135"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accent1">
              <a:lumMod val="75000"/>
            </a:schemeClr>
          </a:solidFill>
          <a:ln>
            <a:noFill/>
          </a:ln>
        </p:spPr>
        <p:txBody>
          <a:bodyPr/>
          <a:lstStyle/>
          <a:p>
            <a:endParaRPr lang="en-US" dirty="0"/>
          </a:p>
        </p:txBody>
      </p:sp>
      <p:sp>
        <p:nvSpPr>
          <p:cNvPr id="9" name="Freeform: Shape 7">
            <a:extLst>
              <a:ext uri="{FF2B5EF4-FFF2-40B4-BE49-F238E27FC236}">
                <a16:creationId xmlns:a16="http://schemas.microsoft.com/office/drawing/2014/main" id="{57623C64-2D79-D645-A750-C5FAC2188103}"/>
              </a:ext>
            </a:extLst>
          </p:cNvPr>
          <p:cNvSpPr/>
          <p:nvPr/>
        </p:nvSpPr>
        <p:spPr>
          <a:xfrm>
            <a:off x="4572176" y="2514706"/>
            <a:ext cx="3047648" cy="1828588"/>
          </a:xfrm>
          <a:custGeom>
            <a:avLst/>
            <a:gdLst>
              <a:gd name="connsiteX0" fmla="*/ 0 w 3047648"/>
              <a:gd name="connsiteY0" fmla="*/ 0 h 1828588"/>
              <a:gd name="connsiteX1" fmla="*/ 3047648 w 3047648"/>
              <a:gd name="connsiteY1" fmla="*/ 0 h 1828588"/>
              <a:gd name="connsiteX2" fmla="*/ 3047648 w 3047648"/>
              <a:gd name="connsiteY2" fmla="*/ 1828588 h 1828588"/>
              <a:gd name="connsiteX3" fmla="*/ 0 w 3047648"/>
              <a:gd name="connsiteY3" fmla="*/ 1828588 h 1828588"/>
              <a:gd name="connsiteX4" fmla="*/ 0 w 3047648"/>
              <a:gd name="connsiteY4" fmla="*/ 0 h 18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648" h="1828588">
                <a:moveTo>
                  <a:pt x="0" y="0"/>
                </a:moveTo>
                <a:lnTo>
                  <a:pt x="3047648" y="0"/>
                </a:lnTo>
                <a:lnTo>
                  <a:pt x="3047648" y="1828588"/>
                </a:lnTo>
                <a:lnTo>
                  <a:pt x="0" y="1828588"/>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dirty="0"/>
              <a:t>Tom Cuneo</a:t>
            </a:r>
            <a:endParaRPr lang="en-US" sz="2000" kern="1200" dirty="0"/>
          </a:p>
          <a:p>
            <a:pPr marL="171450" lvl="1" indent="-171450" algn="l" defTabSz="711200">
              <a:lnSpc>
                <a:spcPct val="90000"/>
              </a:lnSpc>
              <a:spcBef>
                <a:spcPct val="0"/>
              </a:spcBef>
              <a:spcAft>
                <a:spcPct val="15000"/>
              </a:spcAft>
              <a:buNone/>
            </a:pPr>
            <a:r>
              <a:rPr lang="en-US" sz="1600" dirty="0"/>
              <a:t>VP, Federal Business Development</a:t>
            </a:r>
            <a:endParaRPr lang="en-US" sz="1600" kern="1200" dirty="0"/>
          </a:p>
          <a:p>
            <a:pPr marL="171450" lvl="1" indent="-171450" algn="l" defTabSz="711200">
              <a:lnSpc>
                <a:spcPct val="90000"/>
              </a:lnSpc>
              <a:spcBef>
                <a:spcPct val="0"/>
              </a:spcBef>
              <a:spcAft>
                <a:spcPct val="15000"/>
              </a:spcAft>
              <a:buNone/>
            </a:pPr>
            <a:r>
              <a:rPr lang="en-US" sz="1600" kern="1200" dirty="0"/>
              <a:t>540-454-6929</a:t>
            </a:r>
          </a:p>
          <a:p>
            <a:pPr marL="171450" lvl="1" indent="-171450" algn="l" defTabSz="711200">
              <a:lnSpc>
                <a:spcPct val="90000"/>
              </a:lnSpc>
              <a:spcBef>
                <a:spcPct val="0"/>
              </a:spcBef>
              <a:spcAft>
                <a:spcPct val="15000"/>
              </a:spcAft>
              <a:buNone/>
            </a:pPr>
            <a:r>
              <a:rPr lang="en-US" sz="1600" dirty="0">
                <a:hlinkClick r:id="rId3"/>
              </a:rPr>
              <a:t>tcuneo@visiontech.biz</a:t>
            </a:r>
            <a:endParaRPr lang="en-US" sz="1600" kern="1200" dirty="0"/>
          </a:p>
        </p:txBody>
      </p:sp>
    </p:spTree>
    <p:extLst>
      <p:ext uri="{BB962C8B-B14F-4D97-AF65-F5344CB8AC3E}">
        <p14:creationId xmlns:p14="http://schemas.microsoft.com/office/powerpoint/2010/main" val="207200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2DBB-F5DF-4541-95BE-EB2B2B5A2411}"/>
              </a:ext>
            </a:extLst>
          </p:cNvPr>
          <p:cNvSpPr>
            <a:spLocks noGrp="1"/>
          </p:cNvSpPr>
          <p:nvPr>
            <p:ph type="title"/>
          </p:nvPr>
        </p:nvSpPr>
        <p:spPr>
          <a:xfrm>
            <a:off x="648929" y="629266"/>
            <a:ext cx="3651467" cy="1676603"/>
          </a:xfrm>
        </p:spPr>
        <p:txBody>
          <a:bodyPr>
            <a:normAutofit/>
          </a:bodyPr>
          <a:lstStyle/>
          <a:p>
            <a:r>
              <a:rPr lang="en-US" dirty="0"/>
              <a:t>VA Martinsburg</a:t>
            </a:r>
          </a:p>
        </p:txBody>
      </p:sp>
      <p:sp>
        <p:nvSpPr>
          <p:cNvPr id="10" name="Content Placeholder 9">
            <a:extLst>
              <a:ext uri="{FF2B5EF4-FFF2-40B4-BE49-F238E27FC236}">
                <a16:creationId xmlns:a16="http://schemas.microsoft.com/office/drawing/2014/main" id="{86729ABE-CF7A-4C1F-8615-18E6B45E5332}"/>
              </a:ext>
            </a:extLst>
          </p:cNvPr>
          <p:cNvSpPr>
            <a:spLocks noGrp="1"/>
          </p:cNvSpPr>
          <p:nvPr>
            <p:ph idx="1"/>
          </p:nvPr>
        </p:nvSpPr>
        <p:spPr>
          <a:xfrm>
            <a:off x="648929" y="2305869"/>
            <a:ext cx="3651466" cy="3460594"/>
          </a:xfrm>
        </p:spPr>
        <p:txBody>
          <a:bodyPr>
            <a:normAutofit/>
          </a:bodyPr>
          <a:lstStyle/>
          <a:p>
            <a:r>
              <a:rPr lang="en-US" sz="1800" dirty="0"/>
              <a:t>OUR FIRST:</a:t>
            </a:r>
          </a:p>
          <a:p>
            <a:pPr lvl="1"/>
            <a:r>
              <a:rPr lang="en-US" sz="1400" dirty="0"/>
              <a:t>Federal Contract</a:t>
            </a:r>
          </a:p>
          <a:p>
            <a:pPr lvl="1"/>
            <a:r>
              <a:rPr lang="en-US" sz="1400" dirty="0"/>
              <a:t>Sch 70 Contract</a:t>
            </a:r>
          </a:p>
          <a:p>
            <a:pPr lvl="1"/>
            <a:r>
              <a:rPr lang="en-US" sz="1400" dirty="0"/>
              <a:t>DAS Sale!</a:t>
            </a:r>
          </a:p>
          <a:p>
            <a:r>
              <a:rPr lang="en-US" sz="1800" dirty="0"/>
              <a:t>SDVOSB Set-Aside, Sole Source</a:t>
            </a:r>
          </a:p>
          <a:p>
            <a:r>
              <a:rPr lang="en-US" sz="1800" dirty="0"/>
              <a:t>Urgent Need to cover the Coop</a:t>
            </a:r>
          </a:p>
          <a:p>
            <a:r>
              <a:rPr lang="en-US" sz="1800" dirty="0"/>
              <a:t>In-Building Cellular</a:t>
            </a:r>
          </a:p>
          <a:p>
            <a:r>
              <a:rPr lang="en-US" sz="1800" dirty="0"/>
              <a:t>Delivered on time, on budget</a:t>
            </a:r>
          </a:p>
          <a:p>
            <a:pPr lvl="1"/>
            <a:r>
              <a:rPr lang="en-US" sz="1400" dirty="0"/>
              <a:t>(6 week timeframe)</a:t>
            </a:r>
          </a:p>
          <a:p>
            <a:pPr lvl="1"/>
            <a:r>
              <a:rPr lang="en-US" sz="1400" dirty="0"/>
              <a:t>Rooftop work in January</a:t>
            </a:r>
          </a:p>
          <a:p>
            <a:pPr lvl="1"/>
            <a:r>
              <a:rPr lang="en-US" sz="1400" dirty="0"/>
              <a:t>Six Carriers</a:t>
            </a:r>
          </a:p>
          <a:p>
            <a:pPr marL="0" indent="0">
              <a:buNone/>
            </a:pPr>
            <a:endParaRPr lang="en-US" sz="1800" dirty="0"/>
          </a:p>
        </p:txBody>
      </p:sp>
      <p:pic>
        <p:nvPicPr>
          <p:cNvPr id="8" name="Content Placeholder 4" descr="A tall building&#10;&#10;Description automatically generated">
            <a:extLst>
              <a:ext uri="{FF2B5EF4-FFF2-40B4-BE49-F238E27FC236}">
                <a16:creationId xmlns:a16="http://schemas.microsoft.com/office/drawing/2014/main" id="{1C7BC02F-CD6A-DD43-99E9-B9B10C6A34D5}"/>
              </a:ext>
            </a:extLst>
          </p:cNvPr>
          <p:cNvPicPr>
            <a:picLocks noChangeAspect="1"/>
          </p:cNvPicPr>
          <p:nvPr/>
        </p:nvPicPr>
        <p:blipFill rotWithShape="1">
          <a:blip r:embed="rId2"/>
          <a:srcRect l="16805" r="9680" b="-1"/>
          <a:stretch/>
        </p:blipFill>
        <p:spPr>
          <a:xfrm>
            <a:off x="4639056" y="10"/>
            <a:ext cx="7552944" cy="6066253"/>
          </a:xfrm>
          <a:prstGeom prst="rect">
            <a:avLst/>
          </a:prstGeom>
          <a:effectLst/>
        </p:spPr>
      </p:pic>
      <p:sp>
        <p:nvSpPr>
          <p:cNvPr id="6" name="Up Arrow 5">
            <a:extLst>
              <a:ext uri="{FF2B5EF4-FFF2-40B4-BE49-F238E27FC236}">
                <a16:creationId xmlns:a16="http://schemas.microsoft.com/office/drawing/2014/main" id="{0ACFD014-D4BD-174F-A1FF-54A854963582}"/>
              </a:ext>
            </a:extLst>
          </p:cNvPr>
          <p:cNvSpPr/>
          <p:nvPr/>
        </p:nvSpPr>
        <p:spPr>
          <a:xfrm rot="1804793">
            <a:off x="7901767" y="1320224"/>
            <a:ext cx="351492" cy="166571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34C9C2E-BF21-8245-9C3B-B795BB19DFCA}"/>
              </a:ext>
            </a:extLst>
          </p:cNvPr>
          <p:cNvSpPr/>
          <p:nvPr/>
        </p:nvSpPr>
        <p:spPr>
          <a:xfrm rot="1804793">
            <a:off x="10185995" y="145779"/>
            <a:ext cx="692830" cy="212988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97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idge over a body of water&#10;&#10;Description generated with high confidence">
            <a:extLst>
              <a:ext uri="{FF2B5EF4-FFF2-40B4-BE49-F238E27FC236}">
                <a16:creationId xmlns:a16="http://schemas.microsoft.com/office/drawing/2014/main" id="{D669067F-811C-414A-84CD-691F93CD6ACA}"/>
              </a:ext>
            </a:extLst>
          </p:cNvPr>
          <p:cNvPicPr>
            <a:picLocks noChangeAspect="1"/>
          </p:cNvPicPr>
          <p:nvPr/>
        </p:nvPicPr>
        <p:blipFill rotWithShape="1">
          <a:blip r:embed="rId2">
            <a:extLst>
              <a:ext uri="{28A0092B-C50C-407E-A947-70E740481C1C}">
                <a14:useLocalDpi xmlns:a14="http://schemas.microsoft.com/office/drawing/2010/main" val="0"/>
              </a:ext>
            </a:extLst>
          </a:blip>
          <a:srcRect t="5783" b="9948"/>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725B76F1-1EA4-41DE-AFC7-E59B4D89C9B4}"/>
              </a:ext>
            </a:extLst>
          </p:cNvPr>
          <p:cNvSpPr>
            <a:spLocks noGrp="1"/>
          </p:cNvSpPr>
          <p:nvPr>
            <p:ph type="sldNum" sz="quarter" idx="12"/>
          </p:nvPr>
        </p:nvSpPr>
        <p:spPr>
          <a:xfrm>
            <a:off x="8610600" y="6356350"/>
            <a:ext cx="2743200" cy="365125"/>
          </a:xfrm>
        </p:spPr>
        <p:txBody>
          <a:bodyPr>
            <a:normAutofit/>
          </a:bodyPr>
          <a:lstStyle/>
          <a:p>
            <a:pPr>
              <a:spcAft>
                <a:spcPts val="600"/>
              </a:spcAft>
            </a:pPr>
            <a:fld id="{4A39974E-7516-4B2F-BCC4-2919144062FD}" type="slidenum">
              <a:rPr lang="en-US">
                <a:solidFill>
                  <a:srgbClr val="FFFFFF"/>
                </a:solidFill>
              </a:rPr>
              <a:pPr>
                <a:spcAft>
                  <a:spcPts val="600"/>
                </a:spcAft>
              </a:pPr>
              <a:t>4</a:t>
            </a:fld>
            <a:endParaRPr lang="en-US">
              <a:solidFill>
                <a:srgbClr val="FFFFFF"/>
              </a:solidFill>
            </a:endParaRPr>
          </a:p>
        </p:txBody>
      </p:sp>
      <p:sp>
        <p:nvSpPr>
          <p:cNvPr id="5" name="Rectangle 4">
            <a:extLst>
              <a:ext uri="{FF2B5EF4-FFF2-40B4-BE49-F238E27FC236}">
                <a16:creationId xmlns:a16="http://schemas.microsoft.com/office/drawing/2014/main" id="{7D8D9745-C770-4DF0-A9AD-9860450C5CDE}"/>
              </a:ext>
            </a:extLst>
          </p:cNvPr>
          <p:cNvSpPr/>
          <p:nvPr/>
        </p:nvSpPr>
        <p:spPr>
          <a:xfrm>
            <a:off x="20" y="-39447"/>
            <a:ext cx="12191980" cy="685799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138E237-8F4F-4052-A8AC-B9EF2E8FBB29}"/>
              </a:ext>
            </a:extLst>
          </p:cNvPr>
          <p:cNvSpPr txBox="1">
            <a:spLocks/>
          </p:cNvSpPr>
          <p:nvPr/>
        </p:nvSpPr>
        <p:spPr>
          <a:xfrm>
            <a:off x="783609" y="136525"/>
            <a:ext cx="10515600" cy="10578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FFFFFF"/>
                </a:solidFill>
                <a:latin typeface="Franklin Gothic Demi" panose="020B0703020102020204" pitchFamily="34" charset="0"/>
              </a:rPr>
              <a:t>Vision Technologies</a:t>
            </a:r>
          </a:p>
        </p:txBody>
      </p:sp>
      <p:sp>
        <p:nvSpPr>
          <p:cNvPr id="8" name="Content Placeholder 2">
            <a:extLst>
              <a:ext uri="{FF2B5EF4-FFF2-40B4-BE49-F238E27FC236}">
                <a16:creationId xmlns:a16="http://schemas.microsoft.com/office/drawing/2014/main" id="{5027336D-E6FC-4A89-BB86-477E802F8DC5}"/>
              </a:ext>
            </a:extLst>
          </p:cNvPr>
          <p:cNvSpPr txBox="1">
            <a:spLocks/>
          </p:cNvSpPr>
          <p:nvPr/>
        </p:nvSpPr>
        <p:spPr>
          <a:xfrm>
            <a:off x="930920" y="950977"/>
            <a:ext cx="10653753" cy="4877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Service Disabled Vet (SDVOSB)</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Founded May 2000</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Revenue on track to eclipse $130 Million in 2019</a:t>
            </a:r>
          </a:p>
          <a:p>
            <a:pPr lvl="1">
              <a:lnSpc>
                <a:spcPct val="100000"/>
              </a:lnSpc>
              <a:spcBef>
                <a:spcPts val="0"/>
              </a:spcBef>
              <a:spcAft>
                <a:spcPts val="600"/>
              </a:spcAft>
            </a:pPr>
            <a:r>
              <a:rPr lang="en-US" dirty="0">
                <a:solidFill>
                  <a:srgbClr val="FFFFFF"/>
                </a:solidFill>
                <a:latin typeface="Franklin Gothic Medium" panose="020B0603020102020204" pitchFamily="34" charset="0"/>
              </a:rPr>
              <a:t>Over </a:t>
            </a:r>
            <a:r>
              <a:rPr lang="en-US" b="1" u="sng" dirty="0">
                <a:solidFill>
                  <a:srgbClr val="FFFFFF"/>
                </a:solidFill>
                <a:latin typeface="Franklin Gothic Medium" panose="020B0603020102020204" pitchFamily="34" charset="0"/>
              </a:rPr>
              <a:t>$1 Billion </a:t>
            </a:r>
            <a:r>
              <a:rPr lang="en-US" dirty="0">
                <a:solidFill>
                  <a:srgbClr val="FFFFFF"/>
                </a:solidFill>
                <a:latin typeface="Franklin Gothic Medium" panose="020B0603020102020204" pitchFamily="34" charset="0"/>
              </a:rPr>
              <a:t>in revenue since opening our doors</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Offices in Maryland, Northern VA, Las Vegas, South Carolina</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Diverse National Workforce consisting of 550+ teammates</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Geographically Dispersed Workforce in 23 States</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National Delivery (800+ VPP Partners)</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Prime on CNX 2, Schedule 70, 84</a:t>
            </a:r>
          </a:p>
          <a:p>
            <a:pPr marL="198835" indent="-198835">
              <a:lnSpc>
                <a:spcPct val="100000"/>
              </a:lnSpc>
              <a:spcBef>
                <a:spcPts val="0"/>
              </a:spcBef>
              <a:spcAft>
                <a:spcPts val="600"/>
              </a:spcAft>
              <a:defRPr/>
            </a:pPr>
            <a:r>
              <a:rPr lang="en-US" sz="2400" dirty="0">
                <a:solidFill>
                  <a:srgbClr val="FFFFFF"/>
                </a:solidFill>
                <a:latin typeface="Franklin Gothic Medium" panose="020B0603020102020204" pitchFamily="34" charset="0"/>
              </a:rPr>
              <a:t>Multiple BPA’s – NIH and VA</a:t>
            </a:r>
          </a:p>
        </p:txBody>
      </p:sp>
      <p:pic>
        <p:nvPicPr>
          <p:cNvPr id="13" name="Picture 12" descr="A close up of text on a black background&#10;&#10;Description generated with high confidence">
            <a:extLst>
              <a:ext uri="{FF2B5EF4-FFF2-40B4-BE49-F238E27FC236}">
                <a16:creationId xmlns:a16="http://schemas.microsoft.com/office/drawing/2014/main" id="{F0D2D132-D3B9-4C7A-AF64-A1176C590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 y="5828129"/>
            <a:ext cx="1847257" cy="932773"/>
          </a:xfrm>
          <a:prstGeom prst="rect">
            <a:avLst/>
          </a:prstGeom>
        </p:spPr>
      </p:pic>
      <p:grpSp>
        <p:nvGrpSpPr>
          <p:cNvPr id="17" name="Group 16">
            <a:extLst>
              <a:ext uri="{FF2B5EF4-FFF2-40B4-BE49-F238E27FC236}">
                <a16:creationId xmlns:a16="http://schemas.microsoft.com/office/drawing/2014/main" id="{BB2F4353-4CCC-4A41-A469-727E8B768F45}"/>
              </a:ext>
            </a:extLst>
          </p:cNvPr>
          <p:cNvGrpSpPr/>
          <p:nvPr/>
        </p:nvGrpSpPr>
        <p:grpSpPr>
          <a:xfrm>
            <a:off x="11075157" y="5769165"/>
            <a:ext cx="1116823" cy="1019033"/>
            <a:chOff x="11075157" y="5769165"/>
            <a:chExt cx="1116823" cy="1019033"/>
          </a:xfrm>
        </p:grpSpPr>
        <p:pic>
          <p:nvPicPr>
            <p:cNvPr id="11" name="Picture 10">
              <a:extLst>
                <a:ext uri="{FF2B5EF4-FFF2-40B4-BE49-F238E27FC236}">
                  <a16:creationId xmlns:a16="http://schemas.microsoft.com/office/drawing/2014/main" id="{D9BB7253-8F5D-4223-A6A3-5B3B71038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5157" y="5769165"/>
              <a:ext cx="1019033" cy="1019033"/>
            </a:xfrm>
            <a:prstGeom prst="rect">
              <a:avLst/>
            </a:prstGeom>
          </p:spPr>
        </p:pic>
        <p:sp>
          <p:nvSpPr>
            <p:cNvPr id="14" name="Rectangle 13">
              <a:extLst>
                <a:ext uri="{FF2B5EF4-FFF2-40B4-BE49-F238E27FC236}">
                  <a16:creationId xmlns:a16="http://schemas.microsoft.com/office/drawing/2014/main" id="{85C4734B-A75E-4156-8E29-45A71FF0DE28}"/>
                </a:ext>
              </a:extLst>
            </p:cNvPr>
            <p:cNvSpPr/>
            <p:nvPr/>
          </p:nvSpPr>
          <p:spPr>
            <a:xfrm>
              <a:off x="11075157" y="5769165"/>
              <a:ext cx="1116823" cy="1019033"/>
            </a:xfrm>
            <a:prstGeom prst="rect">
              <a:avLst/>
            </a:prstGeom>
            <a:solidFill>
              <a:srgbClr val="A6A6A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90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F16B9A-7B96-43B5-AE71-61600E51DAC5}"/>
              </a:ext>
            </a:extLst>
          </p:cNvPr>
          <p:cNvPicPr>
            <a:picLocks noChangeAspect="1"/>
          </p:cNvPicPr>
          <p:nvPr/>
        </p:nvPicPr>
        <p:blipFill rotWithShape="1">
          <a:blip r:embed="rId2">
            <a:extLst>
              <a:ext uri="{28A0092B-C50C-407E-A947-70E740481C1C}">
                <a14:useLocalDpi xmlns:a14="http://schemas.microsoft.com/office/drawing/2010/main" val="0"/>
              </a:ext>
            </a:extLst>
          </a:blip>
          <a:srcRect t="2437" b="31276"/>
          <a:stretch/>
        </p:blipFill>
        <p:spPr>
          <a:xfrm>
            <a:off x="0" y="9"/>
            <a:ext cx="12191999" cy="6994516"/>
          </a:xfrm>
          <a:prstGeom prst="rect">
            <a:avLst/>
          </a:prstGeom>
        </p:spPr>
      </p:pic>
      <p:sp>
        <p:nvSpPr>
          <p:cNvPr id="2" name="Slide Number Placeholder 1">
            <a:extLst>
              <a:ext uri="{FF2B5EF4-FFF2-40B4-BE49-F238E27FC236}">
                <a16:creationId xmlns:a16="http://schemas.microsoft.com/office/drawing/2014/main" id="{4A243177-F04B-4965-AB33-F03E48E64650}"/>
              </a:ext>
            </a:extLst>
          </p:cNvPr>
          <p:cNvSpPr>
            <a:spLocks noGrp="1"/>
          </p:cNvSpPr>
          <p:nvPr>
            <p:ph type="sldNum" sz="quarter" idx="12"/>
          </p:nvPr>
        </p:nvSpPr>
        <p:spPr>
          <a:xfrm>
            <a:off x="8610600" y="6356350"/>
            <a:ext cx="2743200" cy="365125"/>
          </a:xfrm>
        </p:spPr>
        <p:txBody>
          <a:bodyPr>
            <a:normAutofit/>
          </a:bodyPr>
          <a:lstStyle/>
          <a:p>
            <a:pPr>
              <a:spcAft>
                <a:spcPts val="600"/>
              </a:spcAft>
            </a:pPr>
            <a:fld id="{F4728E60-7551-4DB3-9FC9-AF39DDEDE91F}" type="slidenum">
              <a:rPr lang="en-US">
                <a:solidFill>
                  <a:srgbClr val="FFFFFF"/>
                </a:solidFill>
              </a:rPr>
              <a:pPr>
                <a:spcAft>
                  <a:spcPts val="600"/>
                </a:spcAft>
              </a:pPr>
              <a:t>5</a:t>
            </a:fld>
            <a:endParaRPr lang="en-US">
              <a:solidFill>
                <a:srgbClr val="FFFFFF"/>
              </a:solidFill>
            </a:endParaRPr>
          </a:p>
        </p:txBody>
      </p:sp>
      <p:sp>
        <p:nvSpPr>
          <p:cNvPr id="9" name="Rectangle 8">
            <a:extLst>
              <a:ext uri="{FF2B5EF4-FFF2-40B4-BE49-F238E27FC236}">
                <a16:creationId xmlns:a16="http://schemas.microsoft.com/office/drawing/2014/main" id="{F688C20C-38C1-4D01-AB99-9A4D88E0844C}"/>
              </a:ext>
            </a:extLst>
          </p:cNvPr>
          <p:cNvSpPr/>
          <p:nvPr/>
        </p:nvSpPr>
        <p:spPr>
          <a:xfrm>
            <a:off x="0" y="-1"/>
            <a:ext cx="12191980" cy="6994515"/>
          </a:xfrm>
          <a:prstGeom prst="rect">
            <a:avLst/>
          </a:prstGeom>
          <a:solidFill>
            <a:srgbClr val="000000">
              <a:alpha val="4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DA4DCF3-6D94-472C-B50E-B60A51FB257E}"/>
              </a:ext>
            </a:extLst>
          </p:cNvPr>
          <p:cNvSpPr txBox="1">
            <a:spLocks/>
          </p:cNvSpPr>
          <p:nvPr/>
        </p:nvSpPr>
        <p:spPr>
          <a:xfrm>
            <a:off x="4384564" y="1330563"/>
            <a:ext cx="6897171" cy="3695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Franklin Gothic Demi" panose="020B0703020102020204" pitchFamily="34" charset="0"/>
                <a:ea typeface="+mj-ea"/>
                <a:cs typeface="+mj-cs"/>
              </a:rPr>
              <a:t>Official AV Partner to the Baltimore Ravens</a:t>
            </a:r>
          </a:p>
        </p:txBody>
      </p:sp>
      <p:sp>
        <p:nvSpPr>
          <p:cNvPr id="11" name="Text Placeholder 2">
            <a:extLst>
              <a:ext uri="{FF2B5EF4-FFF2-40B4-BE49-F238E27FC236}">
                <a16:creationId xmlns:a16="http://schemas.microsoft.com/office/drawing/2014/main" id="{7513DD64-EE0F-4D7E-8E26-96C25E25B07B}"/>
              </a:ext>
            </a:extLst>
          </p:cNvPr>
          <p:cNvSpPr txBox="1">
            <a:spLocks/>
          </p:cNvSpPr>
          <p:nvPr/>
        </p:nvSpPr>
        <p:spPr>
          <a:xfrm>
            <a:off x="377558" y="1506918"/>
            <a:ext cx="3312537" cy="445769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Clr>
                <a:schemeClr val="accent6"/>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rPr>
              <a:t>Security Systems</a:t>
            </a: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lang="en-US" sz="3000" b="1" dirty="0">
                <a:solidFill>
                  <a:srgbClr val="FFFFFF"/>
                </a:solidFill>
                <a:latin typeface="Calibri" panose="020F0502020204030204"/>
              </a:rPr>
              <a:t>Audio Visual </a:t>
            </a: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kumimoji="0" lang="en-US" sz="3000" b="1" i="0" u="none" strike="noStrike" kern="1200" cap="none" spc="0" normalizeH="0" baseline="0" noProof="0" dirty="0" err="1">
                <a:ln>
                  <a:noFill/>
                </a:ln>
                <a:solidFill>
                  <a:srgbClr val="FFFFFF"/>
                </a:solidFill>
                <a:effectLst/>
                <a:uLnTx/>
                <a:uFillTx/>
                <a:latin typeface="Calibri" panose="020F0502020204030204"/>
                <a:ea typeface="+mn-ea"/>
                <a:cs typeface="+mn-cs"/>
              </a:rPr>
              <a:t>WiFi</a:t>
            </a:r>
            <a:endPar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lang="en-US" sz="3000" b="1" dirty="0">
                <a:solidFill>
                  <a:srgbClr val="FFFFFF"/>
                </a:solidFill>
                <a:latin typeface="Calibri" panose="020F0502020204030204"/>
              </a:rPr>
              <a:t>DAS</a:t>
            </a: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rPr>
              <a:t>Cabling</a:t>
            </a: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lang="en-US" sz="3000" b="1" dirty="0">
                <a:solidFill>
                  <a:srgbClr val="FFFFFF"/>
                </a:solidFill>
                <a:latin typeface="Calibri" panose="020F0502020204030204"/>
              </a:rPr>
              <a:t>Data Center Support</a:t>
            </a: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rPr>
              <a:t>O&amp;M</a:t>
            </a: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r>
              <a:rPr lang="en-US" sz="3000" b="1" dirty="0">
                <a:solidFill>
                  <a:srgbClr val="FFFFFF"/>
                </a:solidFill>
                <a:latin typeface="Calibri" panose="020F0502020204030204"/>
              </a:rPr>
              <a:t>Professional Services</a:t>
            </a:r>
            <a:endPar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600"/>
              </a:spcAft>
              <a:buClr>
                <a:srgbClr val="70AD47"/>
              </a:buClr>
              <a:buSzTx/>
              <a:buFont typeface="Arial" panose="020B0604020202020204" pitchFamily="34" charset="0"/>
              <a:buNone/>
              <a:tabLst/>
              <a:defRPr/>
            </a:pPr>
            <a:endPar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CD5E054-9768-44AE-B8AF-78A1DA571720}"/>
              </a:ext>
            </a:extLst>
          </p:cNvPr>
          <p:cNvCxnSpPr>
            <a:cxnSpLocks/>
          </p:cNvCxnSpPr>
          <p:nvPr/>
        </p:nvCxnSpPr>
        <p:spPr>
          <a:xfrm>
            <a:off x="3981450" y="1650380"/>
            <a:ext cx="0" cy="37763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2410D1-3F46-4A37-B84D-F7B8ED7DAB6C}"/>
              </a:ext>
            </a:extLst>
          </p:cNvPr>
          <p:cNvSpPr txBox="1"/>
          <p:nvPr/>
        </p:nvSpPr>
        <p:spPr>
          <a:xfrm>
            <a:off x="4408024" y="4044817"/>
            <a:ext cx="6257034" cy="523220"/>
          </a:xfrm>
          <a:prstGeom prst="rect">
            <a:avLst/>
          </a:prstGeom>
          <a:noFill/>
        </p:spPr>
        <p:txBody>
          <a:bodyPr wrap="none" rtlCol="0">
            <a:spAutoFit/>
          </a:bodyPr>
          <a:lstStyle/>
          <a:p>
            <a:r>
              <a:rPr lang="en-US" sz="2800" b="1" dirty="0">
                <a:solidFill>
                  <a:schemeClr val="bg1"/>
                </a:solidFill>
              </a:rPr>
              <a:t>Commercial and FED/SLED customer Mix</a:t>
            </a:r>
          </a:p>
        </p:txBody>
      </p:sp>
      <p:pic>
        <p:nvPicPr>
          <p:cNvPr id="12" name="Picture 11" descr="A close up of text on a black background&#10;&#10;Description generated with high confidence">
            <a:extLst>
              <a:ext uri="{FF2B5EF4-FFF2-40B4-BE49-F238E27FC236}">
                <a16:creationId xmlns:a16="http://schemas.microsoft.com/office/drawing/2014/main" id="{BB47CA2B-E01C-4F32-A594-C3BFD533A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1" y="6178492"/>
            <a:ext cx="1179484" cy="595581"/>
          </a:xfrm>
          <a:prstGeom prst="rect">
            <a:avLst/>
          </a:prstGeom>
        </p:spPr>
      </p:pic>
      <p:sp>
        <p:nvSpPr>
          <p:cNvPr id="14" name="TextBox 13">
            <a:extLst>
              <a:ext uri="{FF2B5EF4-FFF2-40B4-BE49-F238E27FC236}">
                <a16:creationId xmlns:a16="http://schemas.microsoft.com/office/drawing/2014/main" id="{979E2C9C-3CF8-4C58-A10B-9D88989BED8C}"/>
              </a:ext>
            </a:extLst>
          </p:cNvPr>
          <p:cNvSpPr txBox="1"/>
          <p:nvPr/>
        </p:nvSpPr>
        <p:spPr>
          <a:xfrm>
            <a:off x="324551" y="653550"/>
            <a:ext cx="3976345" cy="830997"/>
          </a:xfrm>
          <a:prstGeom prst="rect">
            <a:avLst/>
          </a:prstGeom>
          <a:noFill/>
        </p:spPr>
        <p:txBody>
          <a:bodyPr wrap="none" rtlCol="0">
            <a:spAutoFit/>
          </a:bodyPr>
          <a:lstStyle/>
          <a:p>
            <a:r>
              <a:rPr lang="en-US" sz="4800" b="1" dirty="0">
                <a:solidFill>
                  <a:schemeClr val="bg1"/>
                </a:solidFill>
              </a:rPr>
              <a:t>Vision Services</a:t>
            </a:r>
          </a:p>
        </p:txBody>
      </p:sp>
    </p:spTree>
    <p:extLst>
      <p:ext uri="{BB962C8B-B14F-4D97-AF65-F5344CB8AC3E}">
        <p14:creationId xmlns:p14="http://schemas.microsoft.com/office/powerpoint/2010/main" val="143649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 Objectives</a:t>
            </a:r>
          </a:p>
        </p:txBody>
      </p:sp>
      <p:sp>
        <p:nvSpPr>
          <p:cNvPr id="77" name="Title 1"/>
          <p:cNvSpPr txBox="1"/>
          <p:nvPr/>
        </p:nvSpPr>
        <p:spPr>
          <a:xfrm>
            <a:off x="8495981" y="1835563"/>
            <a:ext cx="2625749" cy="307777"/>
          </a:xfrm>
          <a:prstGeom prst="rect">
            <a:avLst/>
          </a:prstGeom>
          <a:noFill/>
        </p:spPr>
        <p:txBody>
          <a:bodyPr wrap="square" rtlCol="0">
            <a:spAutoFit/>
          </a:bodyPr>
          <a:lstStyle/>
          <a:p>
            <a:r>
              <a:rPr lang="en-US" sz="1400" b="1" dirty="0">
                <a:latin typeface="+mj-lt"/>
              </a:rPr>
              <a:t>Pursuit Strategies</a:t>
            </a:r>
            <a:endParaRPr lang="id-ID" sz="1400" b="1" dirty="0">
              <a:latin typeface="+mj-lt"/>
            </a:endParaRPr>
          </a:p>
        </p:txBody>
      </p:sp>
      <p:sp>
        <p:nvSpPr>
          <p:cNvPr id="78" name="Details 1"/>
          <p:cNvSpPr txBox="1"/>
          <p:nvPr/>
        </p:nvSpPr>
        <p:spPr>
          <a:xfrm>
            <a:off x="8495981" y="2058552"/>
            <a:ext cx="2867357" cy="617733"/>
          </a:xfrm>
          <a:prstGeom prst="rect">
            <a:avLst/>
          </a:prstGeom>
          <a:noFill/>
        </p:spPr>
        <p:txBody>
          <a:bodyPr wrap="square" rtlCol="0">
            <a:spAutoFit/>
          </a:bodyPr>
          <a:lstStyle/>
          <a:p>
            <a:pPr>
              <a:lnSpc>
                <a:spcPct val="150000"/>
              </a:lnSpc>
            </a:pPr>
            <a:r>
              <a:rPr lang="en-US" sz="1200" dirty="0">
                <a:cs typeface="Arial" panose="020B0604020202020204" pitchFamily="34" charset="0"/>
              </a:rPr>
              <a:t>How to attack the deal?  Prime or sub?  Assemble the best and brightest?</a:t>
            </a:r>
          </a:p>
        </p:txBody>
      </p:sp>
      <p:sp>
        <p:nvSpPr>
          <p:cNvPr id="79" name="Title 1"/>
          <p:cNvSpPr txBox="1"/>
          <p:nvPr/>
        </p:nvSpPr>
        <p:spPr>
          <a:xfrm>
            <a:off x="808615" y="1873293"/>
            <a:ext cx="2625749" cy="307777"/>
          </a:xfrm>
          <a:prstGeom prst="rect">
            <a:avLst/>
          </a:prstGeom>
          <a:noFill/>
        </p:spPr>
        <p:txBody>
          <a:bodyPr wrap="square" rtlCol="0">
            <a:spAutoFit/>
          </a:bodyPr>
          <a:lstStyle/>
          <a:p>
            <a:pPr lvl="0"/>
            <a:r>
              <a:rPr lang="en-US" sz="1400" dirty="0"/>
              <a:t>Teaming Structures</a:t>
            </a:r>
          </a:p>
        </p:txBody>
      </p:sp>
      <p:sp>
        <p:nvSpPr>
          <p:cNvPr id="80" name="Details 1"/>
          <p:cNvSpPr txBox="1"/>
          <p:nvPr/>
        </p:nvSpPr>
        <p:spPr>
          <a:xfrm>
            <a:off x="808615" y="2096282"/>
            <a:ext cx="2867357" cy="894732"/>
          </a:xfrm>
          <a:prstGeom prst="rect">
            <a:avLst/>
          </a:prstGeom>
          <a:noFill/>
        </p:spPr>
        <p:txBody>
          <a:bodyPr wrap="square" rtlCol="0">
            <a:spAutoFit/>
          </a:bodyPr>
          <a:lstStyle/>
          <a:p>
            <a:pPr>
              <a:lnSpc>
                <a:spcPct val="150000"/>
              </a:lnSpc>
            </a:pPr>
            <a:r>
              <a:rPr lang="en-US" sz="1200" dirty="0">
                <a:cs typeface="Arial" panose="020B0604020202020204" pitchFamily="34" charset="0"/>
              </a:rPr>
              <a:t>The structure of your team is critical to the success of the pursuit and the achievement of your revenue.</a:t>
            </a:r>
          </a:p>
        </p:txBody>
      </p:sp>
      <p:sp>
        <p:nvSpPr>
          <p:cNvPr id="81" name="Title 1"/>
          <p:cNvSpPr txBox="1"/>
          <p:nvPr/>
        </p:nvSpPr>
        <p:spPr>
          <a:xfrm>
            <a:off x="8495981" y="4106551"/>
            <a:ext cx="2625749" cy="307777"/>
          </a:xfrm>
          <a:prstGeom prst="rect">
            <a:avLst/>
          </a:prstGeom>
          <a:noFill/>
        </p:spPr>
        <p:txBody>
          <a:bodyPr wrap="square" rtlCol="0">
            <a:spAutoFit/>
          </a:bodyPr>
          <a:lstStyle/>
          <a:p>
            <a:r>
              <a:rPr lang="en-US" sz="1400" b="1" dirty="0">
                <a:latin typeface="+mj-lt"/>
              </a:rPr>
              <a:t>Workshare Commitment</a:t>
            </a:r>
            <a:endParaRPr lang="id-ID" sz="1400" b="1" dirty="0">
              <a:latin typeface="+mj-lt"/>
            </a:endParaRPr>
          </a:p>
        </p:txBody>
      </p:sp>
      <p:sp>
        <p:nvSpPr>
          <p:cNvPr id="82" name="Details 1"/>
          <p:cNvSpPr txBox="1"/>
          <p:nvPr/>
        </p:nvSpPr>
        <p:spPr>
          <a:xfrm>
            <a:off x="8495981" y="4378301"/>
            <a:ext cx="2867357" cy="617733"/>
          </a:xfrm>
          <a:prstGeom prst="rect">
            <a:avLst/>
          </a:prstGeom>
          <a:noFill/>
        </p:spPr>
        <p:txBody>
          <a:bodyPr wrap="square" rtlCol="0">
            <a:spAutoFit/>
          </a:bodyPr>
          <a:lstStyle/>
          <a:p>
            <a:pPr>
              <a:lnSpc>
                <a:spcPct val="150000"/>
              </a:lnSpc>
            </a:pPr>
            <a:r>
              <a:rPr lang="en-US" sz="1200" dirty="0">
                <a:cs typeface="Arial" panose="020B0604020202020204" pitchFamily="34" charset="0"/>
              </a:rPr>
              <a:t>No commitment, no loyalty.  Define your value proposition up front.</a:t>
            </a:r>
          </a:p>
        </p:txBody>
      </p:sp>
      <p:sp>
        <p:nvSpPr>
          <p:cNvPr id="83" name="Title 1"/>
          <p:cNvSpPr txBox="1"/>
          <p:nvPr/>
        </p:nvSpPr>
        <p:spPr>
          <a:xfrm>
            <a:off x="786817" y="4182460"/>
            <a:ext cx="2625749" cy="307777"/>
          </a:xfrm>
          <a:prstGeom prst="rect">
            <a:avLst/>
          </a:prstGeom>
          <a:noFill/>
        </p:spPr>
        <p:txBody>
          <a:bodyPr wrap="square" rtlCol="0">
            <a:spAutoFit/>
          </a:bodyPr>
          <a:lstStyle/>
          <a:p>
            <a:r>
              <a:rPr lang="en-US" sz="1400" b="1" dirty="0">
                <a:latin typeface="+mj-lt"/>
              </a:rPr>
              <a:t>Pre-vs-Post Award BD Strategies </a:t>
            </a:r>
            <a:endParaRPr lang="id-ID" sz="1400" b="1" dirty="0">
              <a:latin typeface="+mj-lt"/>
            </a:endParaRPr>
          </a:p>
        </p:txBody>
      </p:sp>
      <p:sp>
        <p:nvSpPr>
          <p:cNvPr id="84" name="Details 1"/>
          <p:cNvSpPr txBox="1"/>
          <p:nvPr/>
        </p:nvSpPr>
        <p:spPr>
          <a:xfrm>
            <a:off x="808615" y="4448786"/>
            <a:ext cx="2867357" cy="894732"/>
          </a:xfrm>
          <a:prstGeom prst="rect">
            <a:avLst/>
          </a:prstGeom>
          <a:noFill/>
        </p:spPr>
        <p:txBody>
          <a:bodyPr wrap="square" rtlCol="0">
            <a:spAutoFit/>
          </a:bodyPr>
          <a:lstStyle/>
          <a:p>
            <a:pPr>
              <a:lnSpc>
                <a:spcPct val="150000"/>
              </a:lnSpc>
            </a:pPr>
            <a:r>
              <a:rPr lang="en-US" sz="1200" dirty="0">
                <a:cs typeface="Arial" panose="020B0604020202020204" pitchFamily="34" charset="0"/>
              </a:rPr>
              <a:t>Team now or later?  Wait for the winner to be selected, and roll the dice on team composition?</a:t>
            </a:r>
          </a:p>
        </p:txBody>
      </p:sp>
      <p:sp>
        <p:nvSpPr>
          <p:cNvPr id="5" name="Freeform: Shape 4"/>
          <p:cNvSpPr/>
          <p:nvPr/>
        </p:nvSpPr>
        <p:spPr>
          <a:xfrm>
            <a:off x="4257045" y="1680911"/>
            <a:ext cx="3805674" cy="3805674"/>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2223" tIns="1009430" rIns="521751" bIns="2428037" numCol="1" spcCol="1270" anchor="ctr" anchorCtr="0">
            <a:noAutofit/>
          </a:bodyPr>
          <a:lstStyle/>
          <a:p>
            <a:pPr marL="0" lvl="0" indent="0" algn="ctr" defTabSz="2311400">
              <a:lnSpc>
                <a:spcPct val="90000"/>
              </a:lnSpc>
              <a:spcBef>
                <a:spcPct val="0"/>
              </a:spcBef>
              <a:spcAft>
                <a:spcPct val="35000"/>
              </a:spcAft>
              <a:buNone/>
            </a:pPr>
            <a:endParaRPr lang="en-US" sz="5200" kern="1200" dirty="0"/>
          </a:p>
        </p:txBody>
      </p:sp>
      <p:sp>
        <p:nvSpPr>
          <p:cNvPr id="8" name="Freeform: Shape 7"/>
          <p:cNvSpPr/>
          <p:nvPr/>
        </p:nvSpPr>
        <p:spPr>
          <a:xfrm>
            <a:off x="4257045" y="1808672"/>
            <a:ext cx="3805674" cy="3805674"/>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2223" tIns="2428037" rIns="521751" bIns="1009430" numCol="1" spcCol="1270" anchor="ctr" anchorCtr="0">
            <a:noAutofit/>
          </a:bodyPr>
          <a:lstStyle/>
          <a:p>
            <a:pPr marL="0" lvl="0" indent="0" algn="ctr" defTabSz="2311400">
              <a:lnSpc>
                <a:spcPct val="90000"/>
              </a:lnSpc>
              <a:spcBef>
                <a:spcPct val="0"/>
              </a:spcBef>
              <a:spcAft>
                <a:spcPct val="35000"/>
              </a:spcAft>
              <a:buNone/>
            </a:pPr>
            <a:endParaRPr lang="en-US" sz="5200" kern="1200" dirty="0"/>
          </a:p>
        </p:txBody>
      </p:sp>
      <p:sp>
        <p:nvSpPr>
          <p:cNvPr id="9" name="Freeform: Shape 8"/>
          <p:cNvSpPr/>
          <p:nvPr/>
        </p:nvSpPr>
        <p:spPr>
          <a:xfrm>
            <a:off x="4129283" y="1808672"/>
            <a:ext cx="3805674" cy="3805674"/>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750" tIns="2428037" rIns="2482224" bIns="1009430" numCol="1" spcCol="1270" anchor="ctr" anchorCtr="0">
            <a:noAutofit/>
          </a:bodyPr>
          <a:lstStyle/>
          <a:p>
            <a:pPr marL="0" lvl="0" indent="0" algn="ctr" defTabSz="2311400">
              <a:lnSpc>
                <a:spcPct val="90000"/>
              </a:lnSpc>
              <a:spcBef>
                <a:spcPct val="0"/>
              </a:spcBef>
              <a:spcAft>
                <a:spcPct val="35000"/>
              </a:spcAft>
              <a:buNone/>
            </a:pPr>
            <a:endParaRPr lang="en-US" sz="5200" kern="1200" dirty="0"/>
          </a:p>
        </p:txBody>
      </p:sp>
      <p:sp>
        <p:nvSpPr>
          <p:cNvPr id="10" name="Freeform: Shape 9"/>
          <p:cNvSpPr/>
          <p:nvPr/>
        </p:nvSpPr>
        <p:spPr>
          <a:xfrm>
            <a:off x="4129283" y="1680911"/>
            <a:ext cx="3805674" cy="3805674"/>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260" tIns="1025940" rIns="2498734" bIns="2444547"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1" name="Arrow: Circular 10"/>
          <p:cNvSpPr/>
          <p:nvPr/>
        </p:nvSpPr>
        <p:spPr>
          <a:xfrm>
            <a:off x="4021455" y="1445321"/>
            <a:ext cx="4276853" cy="4276852"/>
          </a:xfrm>
          <a:prstGeom prst="circularArrow">
            <a:avLst>
              <a:gd name="adj1" fmla="val 5085"/>
              <a:gd name="adj2" fmla="val 327528"/>
              <a:gd name="adj3" fmla="val 21272472"/>
              <a:gd name="adj4" fmla="val 16200000"/>
              <a:gd name="adj5" fmla="val 5932"/>
            </a:avLst>
          </a:prstGeom>
          <a:solidFill>
            <a:schemeClr val="accent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Arrow: Circular 11"/>
          <p:cNvSpPr/>
          <p:nvPr/>
        </p:nvSpPr>
        <p:spPr>
          <a:xfrm>
            <a:off x="4021455" y="1573083"/>
            <a:ext cx="4276853" cy="4276852"/>
          </a:xfrm>
          <a:prstGeom prst="circularArrow">
            <a:avLst>
              <a:gd name="adj1" fmla="val 5085"/>
              <a:gd name="adj2" fmla="val 327528"/>
              <a:gd name="adj3" fmla="val 5072472"/>
              <a:gd name="adj4" fmla="val 0"/>
              <a:gd name="adj5" fmla="val 5932"/>
            </a:avLst>
          </a:prstGeom>
          <a:solidFill>
            <a:schemeClr val="accent3">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Arrow: Circular 12"/>
          <p:cNvSpPr/>
          <p:nvPr/>
        </p:nvSpPr>
        <p:spPr>
          <a:xfrm>
            <a:off x="3893693" y="1573083"/>
            <a:ext cx="4276853" cy="4276852"/>
          </a:xfrm>
          <a:prstGeom prst="circularArrow">
            <a:avLst>
              <a:gd name="adj1" fmla="val 5085"/>
              <a:gd name="adj2" fmla="val 327528"/>
              <a:gd name="adj3" fmla="val 10472472"/>
              <a:gd name="adj4" fmla="val 5400000"/>
              <a:gd name="adj5" fmla="val 5932"/>
            </a:avLst>
          </a:prstGeom>
          <a:solidFill>
            <a:schemeClr val="accent4">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Circular 13"/>
          <p:cNvSpPr/>
          <p:nvPr/>
        </p:nvSpPr>
        <p:spPr>
          <a:xfrm>
            <a:off x="3893693" y="1445321"/>
            <a:ext cx="4276853" cy="4276852"/>
          </a:xfrm>
          <a:prstGeom prst="circularArrow">
            <a:avLst>
              <a:gd name="adj1" fmla="val 5085"/>
              <a:gd name="adj2" fmla="val 327528"/>
              <a:gd name="adj3" fmla="val 15872472"/>
              <a:gd name="adj4" fmla="val 10800000"/>
              <a:gd name="adj5" fmla="val 5932"/>
            </a:avLst>
          </a:pr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5" name="TextBox 84"/>
          <p:cNvSpPr txBox="1"/>
          <p:nvPr/>
        </p:nvSpPr>
        <p:spPr>
          <a:xfrm>
            <a:off x="4820471" y="3024800"/>
            <a:ext cx="896271" cy="338554"/>
          </a:xfrm>
          <a:prstGeom prst="rect">
            <a:avLst/>
          </a:prstGeom>
          <a:noFill/>
        </p:spPr>
        <p:txBody>
          <a:bodyPr wrap="none" rtlCol="0">
            <a:spAutoFit/>
          </a:bodyPr>
          <a:lstStyle/>
          <a:p>
            <a:pPr algn="ctr"/>
            <a:r>
              <a:rPr lang="en-US" sz="1600" b="1" dirty="0">
                <a:solidFill>
                  <a:schemeClr val="bg2"/>
                </a:solidFill>
                <a:ea typeface="Raleway" panose="020B0003030101060003" pitchFamily="2" charset="0"/>
              </a:rPr>
              <a:t>Teaming</a:t>
            </a:r>
            <a:endParaRPr lang="id-ID" sz="1600" b="1" dirty="0">
              <a:solidFill>
                <a:schemeClr val="bg2"/>
              </a:solidFill>
              <a:ea typeface="Raleway" panose="020B0003030101060003" pitchFamily="2" charset="0"/>
            </a:endParaRPr>
          </a:p>
        </p:txBody>
      </p:sp>
      <p:sp>
        <p:nvSpPr>
          <p:cNvPr id="86" name="TextBox 85"/>
          <p:cNvSpPr txBox="1"/>
          <p:nvPr/>
        </p:nvSpPr>
        <p:spPr>
          <a:xfrm>
            <a:off x="4610865" y="4571897"/>
            <a:ext cx="1315488" cy="338554"/>
          </a:xfrm>
          <a:prstGeom prst="rect">
            <a:avLst/>
          </a:prstGeom>
          <a:noFill/>
        </p:spPr>
        <p:txBody>
          <a:bodyPr wrap="none" rtlCol="0">
            <a:spAutoFit/>
          </a:bodyPr>
          <a:lstStyle/>
          <a:p>
            <a:pPr algn="ctr"/>
            <a:r>
              <a:rPr lang="en-US" sz="1600" b="1" dirty="0">
                <a:solidFill>
                  <a:schemeClr val="bg2"/>
                </a:solidFill>
                <a:ea typeface="Raleway" panose="020B0003030101060003" pitchFamily="2" charset="0"/>
              </a:rPr>
              <a:t>BD Strategies</a:t>
            </a:r>
            <a:endParaRPr lang="id-ID" sz="1600" b="1" dirty="0">
              <a:solidFill>
                <a:schemeClr val="bg2"/>
              </a:solidFill>
              <a:ea typeface="Raleway" panose="020B0003030101060003" pitchFamily="2" charset="0"/>
            </a:endParaRPr>
          </a:p>
        </p:txBody>
      </p:sp>
      <p:sp>
        <p:nvSpPr>
          <p:cNvPr id="87" name="TextBox 86"/>
          <p:cNvSpPr txBox="1"/>
          <p:nvPr/>
        </p:nvSpPr>
        <p:spPr>
          <a:xfrm>
            <a:off x="6288346" y="4571897"/>
            <a:ext cx="1110369" cy="338554"/>
          </a:xfrm>
          <a:prstGeom prst="rect">
            <a:avLst/>
          </a:prstGeom>
          <a:noFill/>
        </p:spPr>
        <p:txBody>
          <a:bodyPr wrap="none" rtlCol="0">
            <a:spAutoFit/>
          </a:bodyPr>
          <a:lstStyle/>
          <a:p>
            <a:pPr algn="ctr"/>
            <a:r>
              <a:rPr lang="en-US" sz="1600" b="1" dirty="0">
                <a:solidFill>
                  <a:schemeClr val="bg2"/>
                </a:solidFill>
                <a:ea typeface="Raleway" panose="020B0003030101060003" pitchFamily="2" charset="0"/>
              </a:rPr>
              <a:t>Workshare</a:t>
            </a:r>
            <a:endParaRPr lang="id-ID" sz="1600" b="1" dirty="0">
              <a:solidFill>
                <a:schemeClr val="bg2"/>
              </a:solidFill>
              <a:ea typeface="Raleway" panose="020B0003030101060003" pitchFamily="2" charset="0"/>
            </a:endParaRPr>
          </a:p>
        </p:txBody>
      </p:sp>
      <p:sp>
        <p:nvSpPr>
          <p:cNvPr id="88" name="TextBox 87"/>
          <p:cNvSpPr txBox="1"/>
          <p:nvPr/>
        </p:nvSpPr>
        <p:spPr>
          <a:xfrm>
            <a:off x="6449480" y="3024800"/>
            <a:ext cx="788101" cy="338554"/>
          </a:xfrm>
          <a:prstGeom prst="rect">
            <a:avLst/>
          </a:prstGeom>
          <a:noFill/>
        </p:spPr>
        <p:txBody>
          <a:bodyPr wrap="none" rtlCol="0">
            <a:spAutoFit/>
          </a:bodyPr>
          <a:lstStyle/>
          <a:p>
            <a:pPr algn="ctr"/>
            <a:r>
              <a:rPr lang="en-US" sz="1600" b="1" dirty="0">
                <a:solidFill>
                  <a:schemeClr val="bg2"/>
                </a:solidFill>
                <a:ea typeface="Raleway" panose="020B0003030101060003" pitchFamily="2" charset="0"/>
              </a:rPr>
              <a:t>Pursuit</a:t>
            </a:r>
            <a:endParaRPr lang="id-ID" sz="1600" b="1" dirty="0">
              <a:solidFill>
                <a:schemeClr val="bg2"/>
              </a:solidFill>
              <a:ea typeface="Raleway" panose="020B0003030101060003" pitchFamily="2" charset="0"/>
            </a:endParaRPr>
          </a:p>
        </p:txBody>
      </p:sp>
      <p:pic>
        <p:nvPicPr>
          <p:cNvPr id="6" name="Graphic 5" descr="Boardroom">
            <a:extLst>
              <a:ext uri="{FF2B5EF4-FFF2-40B4-BE49-F238E27FC236}">
                <a16:creationId xmlns:a16="http://schemas.microsoft.com/office/drawing/2014/main" id="{CF4162D8-2BAA-4545-8EB9-7590BF58A8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7837" y="2222827"/>
            <a:ext cx="914400" cy="914400"/>
          </a:xfrm>
          <a:prstGeom prst="rect">
            <a:avLst/>
          </a:prstGeom>
        </p:spPr>
      </p:pic>
      <p:pic>
        <p:nvPicPr>
          <p:cNvPr id="15" name="Graphic 14" descr="Crawl">
            <a:extLst>
              <a:ext uri="{FF2B5EF4-FFF2-40B4-BE49-F238E27FC236}">
                <a16:creationId xmlns:a16="http://schemas.microsoft.com/office/drawing/2014/main" id="{1DED6EEF-5FAC-4BC5-8B62-0909EC114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6329" y="2222827"/>
            <a:ext cx="914400" cy="914400"/>
          </a:xfrm>
          <a:prstGeom prst="rect">
            <a:avLst/>
          </a:prstGeom>
        </p:spPr>
      </p:pic>
      <p:pic>
        <p:nvPicPr>
          <p:cNvPr id="17" name="Graphic 16" descr="Business Growth">
            <a:extLst>
              <a:ext uri="{FF2B5EF4-FFF2-40B4-BE49-F238E27FC236}">
                <a16:creationId xmlns:a16="http://schemas.microsoft.com/office/drawing/2014/main" id="{4D8A6492-8396-4CD8-99C1-4B7F249926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2804" y="3803239"/>
            <a:ext cx="914400" cy="914400"/>
          </a:xfrm>
          <a:prstGeom prst="rect">
            <a:avLst/>
          </a:prstGeom>
        </p:spPr>
      </p:pic>
      <p:pic>
        <p:nvPicPr>
          <p:cNvPr id="19" name="Graphic 18" descr="Connections">
            <a:extLst>
              <a:ext uri="{FF2B5EF4-FFF2-40B4-BE49-F238E27FC236}">
                <a16:creationId xmlns:a16="http://schemas.microsoft.com/office/drawing/2014/main" id="{AB1DA72D-064A-4E3A-937F-D86D64E231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86329" y="3760223"/>
            <a:ext cx="914400" cy="914400"/>
          </a:xfrm>
          <a:prstGeom prst="rect">
            <a:avLst/>
          </a:prstGeom>
        </p:spPr>
      </p:pic>
    </p:spTree>
    <p:extLst>
      <p:ext uri="{BB962C8B-B14F-4D97-AF65-F5344CB8AC3E}">
        <p14:creationId xmlns:p14="http://schemas.microsoft.com/office/powerpoint/2010/main" val="7525985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374" y="-219820"/>
            <a:ext cx="10515600" cy="1325563"/>
          </a:xfrm>
        </p:spPr>
        <p:txBody>
          <a:bodyPr>
            <a:normAutofit/>
          </a:bodyPr>
          <a:lstStyle/>
          <a:p>
            <a:r>
              <a:rPr lang="en-US" sz="3600" dirty="0">
                <a:latin typeface="+mj-lt"/>
              </a:rPr>
              <a:t>Teaming Structures</a:t>
            </a:r>
            <a:endParaRPr lang="id-ID" sz="3600" dirty="0">
              <a:latin typeface="+mj-lt"/>
            </a:endParaRPr>
          </a:p>
        </p:txBody>
      </p:sp>
      <p:sp>
        <p:nvSpPr>
          <p:cNvPr id="6" name="Text Placeholder 5"/>
          <p:cNvSpPr>
            <a:spLocks noGrp="1"/>
          </p:cNvSpPr>
          <p:nvPr>
            <p:ph type="body" sz="quarter" idx="4294967295"/>
          </p:nvPr>
        </p:nvSpPr>
        <p:spPr>
          <a:xfrm>
            <a:off x="643374" y="683512"/>
            <a:ext cx="9983148" cy="406400"/>
          </a:xfrm>
        </p:spPr>
        <p:txBody>
          <a:bodyPr>
            <a:normAutofit/>
          </a:bodyPr>
          <a:lstStyle/>
          <a:p>
            <a:pPr marL="0" indent="0" algn="l">
              <a:buNone/>
            </a:pPr>
            <a:r>
              <a:rPr lang="en-US" sz="2000" dirty="0"/>
              <a:t>Finding the right structure is part of your winning strategy</a:t>
            </a:r>
            <a:endParaRPr lang="id-ID" sz="2000" dirty="0"/>
          </a:p>
        </p:txBody>
      </p:sp>
      <p:grpSp>
        <p:nvGrpSpPr>
          <p:cNvPr id="7" name="Group 4"/>
          <p:cNvGrpSpPr>
            <a:grpSpLocks noChangeAspect="1"/>
          </p:cNvGrpSpPr>
          <p:nvPr/>
        </p:nvGrpSpPr>
        <p:grpSpPr bwMode="auto">
          <a:xfrm>
            <a:off x="4529834" y="1819295"/>
            <a:ext cx="3023284" cy="3024000"/>
            <a:chOff x="943" y="1000"/>
            <a:chExt cx="2696" cy="2695"/>
          </a:xfrm>
        </p:grpSpPr>
        <p:sp>
          <p:nvSpPr>
            <p:cNvPr id="46" name="Freeform 5"/>
            <p:cNvSpPr>
              <a:spLocks/>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6"/>
            <p:cNvSpPr>
              <a:spLocks/>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Freeform 7"/>
            <p:cNvSpPr>
              <a:spLocks/>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Freeform 8"/>
            <p:cNvSpPr>
              <a:spLocks/>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8" name="Group 7"/>
          <p:cNvGrpSpPr/>
          <p:nvPr/>
        </p:nvGrpSpPr>
        <p:grpSpPr>
          <a:xfrm>
            <a:off x="5034101" y="3774851"/>
            <a:ext cx="352000" cy="351402"/>
            <a:chOff x="6294438" y="-201613"/>
            <a:chExt cx="687387" cy="685801"/>
          </a:xfrm>
          <a:solidFill>
            <a:schemeClr val="bg1"/>
          </a:solidFill>
        </p:grpSpPr>
        <p:sp>
          <p:nvSpPr>
            <p:cNvPr id="33" name="Freeform 10"/>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34" name="Freeform 11"/>
            <p:cNvSpPr>
              <a:spLocks/>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35" name="Freeform 12"/>
            <p:cNvSpPr>
              <a:spLocks/>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36" name="Freeform 13"/>
            <p:cNvSpPr>
              <a:spLocks/>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37" name="Freeform 14"/>
            <p:cNvSpPr>
              <a:spLocks/>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38" name="Freeform 15"/>
            <p:cNvSpPr>
              <a:spLocks/>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39" name="Freeform 16"/>
            <p:cNvSpPr>
              <a:spLocks/>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0" name="Freeform 17"/>
            <p:cNvSpPr>
              <a:spLocks/>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1" name="Freeform 18"/>
            <p:cNvSpPr>
              <a:spLocks/>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19"/>
            <p:cNvSpPr>
              <a:spLocks/>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20"/>
            <p:cNvSpPr>
              <a:spLocks/>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21"/>
            <p:cNvSpPr>
              <a:spLocks/>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2" name="Group 11"/>
          <p:cNvGrpSpPr/>
          <p:nvPr/>
        </p:nvGrpSpPr>
        <p:grpSpPr>
          <a:xfrm>
            <a:off x="5469786" y="2759864"/>
            <a:ext cx="1144354" cy="1145049"/>
            <a:chOff x="6964641" y="2706230"/>
            <a:chExt cx="1620000" cy="1620000"/>
          </a:xfrm>
        </p:grpSpPr>
        <p:sp>
          <p:nvSpPr>
            <p:cNvPr id="18" name="Oval 17"/>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dirty="0"/>
            </a:p>
          </p:txBody>
        </p:sp>
        <p:sp>
          <p:nvSpPr>
            <p:cNvPr id="19" name="Oval 18"/>
            <p:cNvSpPr>
              <a:spLocks noChangeAspect="1" noChangeArrowheads="1"/>
            </p:cNvSpPr>
            <p:nvPr/>
          </p:nvSpPr>
          <p:spPr bwMode="auto">
            <a:xfrm flipV="1">
              <a:off x="7084503" y="2832230"/>
              <a:ext cx="1368000" cy="1368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grpSp>
      <p:grpSp>
        <p:nvGrpSpPr>
          <p:cNvPr id="50" name="Group 49"/>
          <p:cNvGrpSpPr/>
          <p:nvPr/>
        </p:nvGrpSpPr>
        <p:grpSpPr>
          <a:xfrm>
            <a:off x="6896421" y="1914490"/>
            <a:ext cx="1582795" cy="282804"/>
            <a:chOff x="7528087" y="2680840"/>
            <a:chExt cx="2803259" cy="316190"/>
          </a:xfrm>
        </p:grpSpPr>
        <p:cxnSp>
          <p:nvCxnSpPr>
            <p:cNvPr id="51" name="Straight Connector 50"/>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771835" y="4493403"/>
            <a:ext cx="1707381" cy="349892"/>
            <a:chOff x="8125333" y="4745260"/>
            <a:chExt cx="2389596" cy="203034"/>
          </a:xfrm>
        </p:grpSpPr>
        <p:cxnSp>
          <p:nvCxnSpPr>
            <p:cNvPr id="54" name="Straight Connector 53"/>
            <p:cNvCxnSpPr/>
            <p:nvPr/>
          </p:nvCxnSpPr>
          <p:spPr>
            <a:xfrm>
              <a:off x="8125333" y="4745260"/>
              <a:ext cx="522140" cy="2030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647472" y="4948294"/>
              <a:ext cx="1867457"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389101" y="1850995"/>
            <a:ext cx="1764651" cy="416648"/>
            <a:chOff x="1582038" y="2697524"/>
            <a:chExt cx="2577213" cy="316190"/>
          </a:xfrm>
        </p:grpSpPr>
        <p:cxnSp>
          <p:nvCxnSpPr>
            <p:cNvPr id="57" name="Straight Connector 56"/>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389101" y="4360273"/>
            <a:ext cx="1870535" cy="387404"/>
            <a:chOff x="1804697" y="4994858"/>
            <a:chExt cx="2493744" cy="316190"/>
          </a:xfrm>
        </p:grpSpPr>
        <p:cxnSp>
          <p:nvCxnSpPr>
            <p:cNvPr id="60" name="Straight Connector 59"/>
            <p:cNvCxnSpPr/>
            <p:nvPr/>
          </p:nvCxnSpPr>
          <p:spPr>
            <a:xfrm flipH="1">
              <a:off x="3800475" y="4994858"/>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804697" y="5311048"/>
              <a:ext cx="199577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3" name="Oval 12"/>
          <p:cNvSpPr>
            <a:spLocks noChangeArrowheads="1"/>
          </p:cNvSpPr>
          <p:nvPr/>
        </p:nvSpPr>
        <p:spPr bwMode="auto">
          <a:xfrm>
            <a:off x="8241960" y="4591295"/>
            <a:ext cx="504000" cy="504000"/>
          </a:xfrm>
          <a:prstGeom prst="ellipse">
            <a:avLst/>
          </a:pr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66" name="Oval 12"/>
          <p:cNvSpPr>
            <a:spLocks noChangeArrowheads="1"/>
          </p:cNvSpPr>
          <p:nvPr/>
        </p:nvSpPr>
        <p:spPr bwMode="auto">
          <a:xfrm>
            <a:off x="3332662" y="4505113"/>
            <a:ext cx="504000" cy="504000"/>
          </a:xfrm>
          <a:prstGeom prst="ellipse">
            <a:avLst/>
          </a:pr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dirty="0"/>
          </a:p>
        </p:txBody>
      </p:sp>
      <p:grpSp>
        <p:nvGrpSpPr>
          <p:cNvPr id="68" name="Group 67"/>
          <p:cNvGrpSpPr>
            <a:grpSpLocks noChangeAspect="1"/>
          </p:cNvGrpSpPr>
          <p:nvPr/>
        </p:nvGrpSpPr>
        <p:grpSpPr>
          <a:xfrm>
            <a:off x="8184021" y="1693294"/>
            <a:ext cx="504000" cy="504000"/>
            <a:chOff x="5562600" y="3205814"/>
            <a:chExt cx="366971" cy="338044"/>
          </a:xfrm>
        </p:grpSpPr>
        <p:sp>
          <p:nvSpPr>
            <p:cNvPr id="69" name="Oval 12"/>
            <p:cNvSpPr>
              <a:spLocks noChangeArrowheads="1"/>
            </p:cNvSpPr>
            <p:nvPr/>
          </p:nvSpPr>
          <p:spPr bwMode="auto">
            <a:xfrm>
              <a:off x="5562600" y="3205814"/>
              <a:ext cx="366971" cy="338044"/>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70" name="Freeform 41"/>
            <p:cNvSpPr>
              <a:spLocks noChangeAspect="1" noEditPoints="1"/>
            </p:cNvSpPr>
            <p:nvPr/>
          </p:nvSpPr>
          <p:spPr bwMode="auto">
            <a:xfrm>
              <a:off x="5660089" y="3278840"/>
              <a:ext cx="171994" cy="191992"/>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dirty="0"/>
            </a:p>
          </p:txBody>
        </p:sp>
      </p:grpSp>
      <p:grpSp>
        <p:nvGrpSpPr>
          <p:cNvPr id="71" name="Group 70"/>
          <p:cNvGrpSpPr>
            <a:grpSpLocks noChangeAspect="1"/>
          </p:cNvGrpSpPr>
          <p:nvPr/>
        </p:nvGrpSpPr>
        <p:grpSpPr>
          <a:xfrm>
            <a:off x="3203468" y="1598995"/>
            <a:ext cx="504000" cy="504000"/>
            <a:chOff x="5562600" y="2187167"/>
            <a:chExt cx="366971" cy="338044"/>
          </a:xfrm>
        </p:grpSpPr>
        <p:sp>
          <p:nvSpPr>
            <p:cNvPr id="72" name="Oval 12"/>
            <p:cNvSpPr>
              <a:spLocks noChangeArrowheads="1"/>
            </p:cNvSpPr>
            <p:nvPr/>
          </p:nvSpPr>
          <p:spPr bwMode="auto">
            <a:xfrm>
              <a:off x="5562600" y="2187167"/>
              <a:ext cx="366971" cy="338044"/>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73" name="Freeform 72"/>
            <p:cNvSpPr>
              <a:spLocks noChangeAspect="1" noEditPoints="1"/>
            </p:cNvSpPr>
            <p:nvPr/>
          </p:nvSpPr>
          <p:spPr bwMode="auto">
            <a:xfrm>
              <a:off x="5638405" y="2260592"/>
              <a:ext cx="221013" cy="197764"/>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dirty="0"/>
            </a:p>
          </p:txBody>
        </p:sp>
      </p:grpSp>
      <p:sp>
        <p:nvSpPr>
          <p:cNvPr id="74" name="Text Placeholder 5"/>
          <p:cNvSpPr txBox="1">
            <a:spLocks/>
          </p:cNvSpPr>
          <p:nvPr/>
        </p:nvSpPr>
        <p:spPr>
          <a:xfrm>
            <a:off x="8896939" y="1839550"/>
            <a:ext cx="3397226" cy="92031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dirty="0">
                <a:solidFill>
                  <a:schemeClr val="tx2"/>
                </a:solidFill>
                <a:ea typeface="Open Sans Light" panose="020B0306030504020204" pitchFamily="34" charset="0"/>
                <a:cs typeface="Open Sans Light" panose="020B0306030504020204" pitchFamily="34" charset="0"/>
              </a:rPr>
              <a:t>A business entity created by two or more parties, generally characterized by shared ownership, shared returns and risks, and shared governance</a:t>
            </a:r>
            <a:endParaRPr lang="id-ID" sz="1400" dirty="0"/>
          </a:p>
        </p:txBody>
      </p:sp>
      <p:sp>
        <p:nvSpPr>
          <p:cNvPr id="75" name="TextBox 74"/>
          <p:cNvSpPr txBox="1"/>
          <p:nvPr/>
        </p:nvSpPr>
        <p:spPr>
          <a:xfrm>
            <a:off x="8861423" y="1503923"/>
            <a:ext cx="1546193" cy="369332"/>
          </a:xfrm>
          <a:prstGeom prst="rect">
            <a:avLst/>
          </a:prstGeom>
          <a:noFill/>
        </p:spPr>
        <p:txBody>
          <a:bodyPr wrap="none" rtlCol="0">
            <a:spAutoFit/>
          </a:bodyPr>
          <a:lstStyle/>
          <a:p>
            <a:r>
              <a:rPr lang="en-US" b="1" dirty="0">
                <a:solidFill>
                  <a:schemeClr val="tx2"/>
                </a:solidFill>
              </a:rPr>
              <a:t>Joint Ventures</a:t>
            </a:r>
            <a:endParaRPr lang="id-ID" b="1" dirty="0">
              <a:solidFill>
                <a:schemeClr val="tx2"/>
              </a:solidFill>
            </a:endParaRPr>
          </a:p>
        </p:txBody>
      </p:sp>
      <p:sp>
        <p:nvSpPr>
          <p:cNvPr id="76" name="Text Placeholder 5"/>
          <p:cNvSpPr txBox="1">
            <a:spLocks/>
          </p:cNvSpPr>
          <p:nvPr/>
        </p:nvSpPr>
        <p:spPr>
          <a:xfrm>
            <a:off x="8859000" y="4728843"/>
            <a:ext cx="3304498" cy="848439"/>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dirty="0">
                <a:solidFill>
                  <a:schemeClr val="tx2"/>
                </a:solidFill>
                <a:ea typeface="Open Sans Light" panose="020B0306030504020204" pitchFamily="34" charset="0"/>
                <a:cs typeface="Open Sans Light" panose="020B0306030504020204" pitchFamily="34" charset="0"/>
              </a:rPr>
              <a:t>Address the purpose of the partnership and the authority and responsibility of each partner.</a:t>
            </a:r>
            <a:endParaRPr lang="id-ID" sz="1400" dirty="0"/>
          </a:p>
        </p:txBody>
      </p:sp>
      <p:sp>
        <p:nvSpPr>
          <p:cNvPr id="77" name="TextBox 76"/>
          <p:cNvSpPr txBox="1"/>
          <p:nvPr/>
        </p:nvSpPr>
        <p:spPr>
          <a:xfrm>
            <a:off x="8814661" y="4354794"/>
            <a:ext cx="1381660" cy="369332"/>
          </a:xfrm>
          <a:prstGeom prst="rect">
            <a:avLst/>
          </a:prstGeom>
          <a:noFill/>
        </p:spPr>
        <p:txBody>
          <a:bodyPr wrap="none" rtlCol="0">
            <a:spAutoFit/>
          </a:bodyPr>
          <a:lstStyle/>
          <a:p>
            <a:r>
              <a:rPr lang="en-US" b="1" dirty="0">
                <a:solidFill>
                  <a:schemeClr val="tx2"/>
                </a:solidFill>
              </a:rPr>
              <a:t>Partnerships</a:t>
            </a:r>
            <a:endParaRPr lang="id-ID" b="1" dirty="0">
              <a:solidFill>
                <a:schemeClr val="tx2"/>
              </a:solidFill>
            </a:endParaRPr>
          </a:p>
        </p:txBody>
      </p:sp>
      <p:sp>
        <p:nvSpPr>
          <p:cNvPr id="78" name="TextBox 77"/>
          <p:cNvSpPr txBox="1"/>
          <p:nvPr/>
        </p:nvSpPr>
        <p:spPr>
          <a:xfrm>
            <a:off x="1953230" y="1402131"/>
            <a:ext cx="1175323" cy="369332"/>
          </a:xfrm>
          <a:prstGeom prst="rect">
            <a:avLst/>
          </a:prstGeom>
          <a:noFill/>
        </p:spPr>
        <p:txBody>
          <a:bodyPr wrap="none" rtlCol="0">
            <a:spAutoFit/>
          </a:bodyPr>
          <a:lstStyle/>
          <a:p>
            <a:pPr algn="r"/>
            <a:r>
              <a:rPr lang="en-US" b="1" dirty="0">
                <a:solidFill>
                  <a:schemeClr val="tx2"/>
                </a:solidFill>
              </a:rPr>
              <a:t>Prime-Sub</a:t>
            </a:r>
            <a:endParaRPr lang="id-ID" b="1" dirty="0">
              <a:solidFill>
                <a:schemeClr val="tx2"/>
              </a:solidFill>
            </a:endParaRPr>
          </a:p>
        </p:txBody>
      </p:sp>
      <p:sp>
        <p:nvSpPr>
          <p:cNvPr id="79" name="Text Placeholder 5"/>
          <p:cNvSpPr txBox="1">
            <a:spLocks/>
          </p:cNvSpPr>
          <p:nvPr/>
        </p:nvSpPr>
        <p:spPr>
          <a:xfrm>
            <a:off x="219921" y="4664712"/>
            <a:ext cx="3003448" cy="73144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dirty="0">
                <a:solidFill>
                  <a:schemeClr val="tx2"/>
                </a:solidFill>
                <a:ea typeface="Open Sans Light" panose="020B0306030504020204" pitchFamily="34" charset="0"/>
                <a:cs typeface="Open Sans Light" panose="020B0306030504020204" pitchFamily="34" charset="0"/>
              </a:rPr>
              <a:t>GSA Schedules.  All teammates have privity to customer.  Invoicing direct to customer on Schedule</a:t>
            </a:r>
            <a:endParaRPr lang="id-ID" sz="1400" dirty="0"/>
          </a:p>
        </p:txBody>
      </p:sp>
      <p:sp>
        <p:nvSpPr>
          <p:cNvPr id="80" name="TextBox 79"/>
          <p:cNvSpPr txBox="1"/>
          <p:nvPr/>
        </p:nvSpPr>
        <p:spPr>
          <a:xfrm>
            <a:off x="60787" y="4308737"/>
            <a:ext cx="3169074" cy="369332"/>
          </a:xfrm>
          <a:prstGeom prst="rect">
            <a:avLst/>
          </a:prstGeom>
          <a:noFill/>
        </p:spPr>
        <p:txBody>
          <a:bodyPr wrap="none" rtlCol="0">
            <a:spAutoFit/>
          </a:bodyPr>
          <a:lstStyle/>
          <a:p>
            <a:pPr algn="r"/>
            <a:r>
              <a:rPr lang="en-US" b="1" dirty="0">
                <a:solidFill>
                  <a:schemeClr val="tx2"/>
                </a:solidFill>
              </a:rPr>
              <a:t>Contractor Teaming Agreement</a:t>
            </a:r>
            <a:endParaRPr lang="id-ID" b="1" dirty="0">
              <a:solidFill>
                <a:schemeClr val="tx2"/>
              </a:solidFill>
            </a:endParaRPr>
          </a:p>
        </p:txBody>
      </p:sp>
      <p:sp>
        <p:nvSpPr>
          <p:cNvPr id="81" name="Text Placeholder 5"/>
          <p:cNvSpPr txBox="1">
            <a:spLocks/>
          </p:cNvSpPr>
          <p:nvPr/>
        </p:nvSpPr>
        <p:spPr>
          <a:xfrm>
            <a:off x="219920" y="1737206"/>
            <a:ext cx="2885439" cy="73144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dirty="0">
                <a:solidFill>
                  <a:schemeClr val="tx2"/>
                </a:solidFill>
                <a:ea typeface="Open Sans Light" panose="020B0306030504020204" pitchFamily="34" charset="0"/>
                <a:cs typeface="Open Sans Light" panose="020B0306030504020204" pitchFamily="34" charset="0"/>
              </a:rPr>
              <a:t>Traditional structure.  One company leads, fills gaps with subcontractor teammates. </a:t>
            </a:r>
            <a:endParaRPr lang="id-ID" sz="1400" dirty="0"/>
          </a:p>
        </p:txBody>
      </p:sp>
      <p:pic>
        <p:nvPicPr>
          <p:cNvPr id="3" name="Graphic 2" descr="Handshake">
            <a:extLst>
              <a:ext uri="{FF2B5EF4-FFF2-40B4-BE49-F238E27FC236}">
                <a16:creationId xmlns:a16="http://schemas.microsoft.com/office/drawing/2014/main" id="{497B38D1-E8D1-4D0E-93C2-910D205E47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8643" y="2901453"/>
            <a:ext cx="914400" cy="914400"/>
          </a:xfrm>
          <a:prstGeom prst="rect">
            <a:avLst/>
          </a:prstGeom>
        </p:spPr>
      </p:pic>
      <p:pic>
        <p:nvPicPr>
          <p:cNvPr id="83" name="Graphic 82" descr="Social network">
            <a:extLst>
              <a:ext uri="{FF2B5EF4-FFF2-40B4-BE49-F238E27FC236}">
                <a16:creationId xmlns:a16="http://schemas.microsoft.com/office/drawing/2014/main" id="{7F175D29-511D-4D6C-BFB2-F59B3B31F4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206" y="2080031"/>
            <a:ext cx="786438" cy="786438"/>
          </a:xfrm>
          <a:prstGeom prst="rect">
            <a:avLst/>
          </a:prstGeom>
        </p:spPr>
      </p:pic>
      <p:pic>
        <p:nvPicPr>
          <p:cNvPr id="85" name="Graphic 84" descr="Gears">
            <a:extLst>
              <a:ext uri="{FF2B5EF4-FFF2-40B4-BE49-F238E27FC236}">
                <a16:creationId xmlns:a16="http://schemas.microsoft.com/office/drawing/2014/main" id="{FC4370DC-34CD-4449-9E11-CEEBFE8108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89289" y="3673629"/>
            <a:ext cx="914400" cy="914400"/>
          </a:xfrm>
          <a:prstGeom prst="rect">
            <a:avLst/>
          </a:prstGeom>
        </p:spPr>
      </p:pic>
      <p:pic>
        <p:nvPicPr>
          <p:cNvPr id="87" name="Graphic 86" descr="Venn diagram">
            <a:extLst>
              <a:ext uri="{FF2B5EF4-FFF2-40B4-BE49-F238E27FC236}">
                <a16:creationId xmlns:a16="http://schemas.microsoft.com/office/drawing/2014/main" id="{ACF2F342-D032-4C7F-932E-CF1079A25D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86125" y="2386478"/>
            <a:ext cx="669816" cy="669816"/>
          </a:xfrm>
          <a:prstGeom prst="rect">
            <a:avLst/>
          </a:prstGeom>
        </p:spPr>
      </p:pic>
      <p:pic>
        <p:nvPicPr>
          <p:cNvPr id="89" name="Graphic 88" descr="Box">
            <a:extLst>
              <a:ext uri="{FF2B5EF4-FFF2-40B4-BE49-F238E27FC236}">
                <a16:creationId xmlns:a16="http://schemas.microsoft.com/office/drawing/2014/main" id="{41ADC6A9-42F5-408D-8D49-F09C2E11DA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77234" y="4548203"/>
            <a:ext cx="417818" cy="417818"/>
          </a:xfrm>
          <a:prstGeom prst="rect">
            <a:avLst/>
          </a:prstGeom>
        </p:spPr>
      </p:pic>
      <p:grpSp>
        <p:nvGrpSpPr>
          <p:cNvPr id="100" name="Group 99">
            <a:extLst>
              <a:ext uri="{FF2B5EF4-FFF2-40B4-BE49-F238E27FC236}">
                <a16:creationId xmlns:a16="http://schemas.microsoft.com/office/drawing/2014/main" id="{05B71057-069E-4610-8220-22CC6A66E055}"/>
              </a:ext>
            </a:extLst>
          </p:cNvPr>
          <p:cNvGrpSpPr/>
          <p:nvPr/>
        </p:nvGrpSpPr>
        <p:grpSpPr>
          <a:xfrm>
            <a:off x="8290684" y="4724126"/>
            <a:ext cx="396500" cy="226026"/>
            <a:chOff x="8101590" y="3436144"/>
            <a:chExt cx="690086" cy="368901"/>
          </a:xfrm>
          <a:solidFill>
            <a:schemeClr val="bg1">
              <a:lumMod val="95000"/>
            </a:schemeClr>
          </a:solidFill>
        </p:grpSpPr>
        <p:sp>
          <p:nvSpPr>
            <p:cNvPr id="93" name="Freeform: Shape 92">
              <a:extLst>
                <a:ext uri="{FF2B5EF4-FFF2-40B4-BE49-F238E27FC236}">
                  <a16:creationId xmlns:a16="http://schemas.microsoft.com/office/drawing/2014/main" id="{64F85CE4-D64F-4A01-B8B1-67F92592316F}"/>
                </a:ext>
              </a:extLst>
            </p:cNvPr>
            <p:cNvSpPr/>
            <p:nvPr/>
          </p:nvSpPr>
          <p:spPr>
            <a:xfrm>
              <a:off x="8570982" y="3436144"/>
              <a:ext cx="142875" cy="142875"/>
            </a:xfrm>
            <a:custGeom>
              <a:avLst/>
              <a:gdLst>
                <a:gd name="connsiteX0" fmla="*/ 148209 w 142875"/>
                <a:gd name="connsiteY0" fmla="*/ 74104 h 142875"/>
                <a:gd name="connsiteX1" fmla="*/ 74105 w 142875"/>
                <a:gd name="connsiteY1" fmla="*/ 148209 h 142875"/>
                <a:gd name="connsiteX2" fmla="*/ 0 w 142875"/>
                <a:gd name="connsiteY2" fmla="*/ 74104 h 142875"/>
                <a:gd name="connsiteX3" fmla="*/ 74105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9067D773-7473-44CD-80EF-A5832155C79F}"/>
                </a:ext>
              </a:extLst>
            </p:cNvPr>
            <p:cNvSpPr/>
            <p:nvPr/>
          </p:nvSpPr>
          <p:spPr>
            <a:xfrm>
              <a:off x="8175790" y="3436144"/>
              <a:ext cx="142875" cy="142875"/>
            </a:xfrm>
            <a:custGeom>
              <a:avLst/>
              <a:gdLst>
                <a:gd name="connsiteX0" fmla="*/ 148209 w 142875"/>
                <a:gd name="connsiteY0" fmla="*/ 74104 h 142875"/>
                <a:gd name="connsiteX1" fmla="*/ 74105 w 142875"/>
                <a:gd name="connsiteY1" fmla="*/ 148209 h 142875"/>
                <a:gd name="connsiteX2" fmla="*/ 0 w 142875"/>
                <a:gd name="connsiteY2" fmla="*/ 74104 h 142875"/>
                <a:gd name="connsiteX3" fmla="*/ 74105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07DE4F35-F342-4384-830D-8E2AC840DE06}"/>
                </a:ext>
              </a:extLst>
            </p:cNvPr>
            <p:cNvSpPr/>
            <p:nvPr/>
          </p:nvSpPr>
          <p:spPr>
            <a:xfrm>
              <a:off x="8524976" y="3604450"/>
              <a:ext cx="266700" cy="142875"/>
            </a:xfrm>
            <a:custGeom>
              <a:avLst/>
              <a:gdLst>
                <a:gd name="connsiteX0" fmla="*/ 253556 w 266700"/>
                <a:gd name="connsiteY0" fmla="*/ 44101 h 142875"/>
                <a:gd name="connsiteX1" fmla="*/ 181070 w 266700"/>
                <a:gd name="connsiteY1" fmla="*/ 9526 h 142875"/>
                <a:gd name="connsiteX2" fmla="*/ 120110 w 266700"/>
                <a:gd name="connsiteY2" fmla="*/ 1 h 142875"/>
                <a:gd name="connsiteX3" fmla="*/ 59246 w 266700"/>
                <a:gd name="connsiteY3" fmla="*/ 9526 h 142875"/>
                <a:gd name="connsiteX4" fmla="*/ 3429 w 266700"/>
                <a:gd name="connsiteY4" fmla="*/ 33529 h 142875"/>
                <a:gd name="connsiteX5" fmla="*/ 0 w 266700"/>
                <a:gd name="connsiteY5" fmla="*/ 37434 h 142875"/>
                <a:gd name="connsiteX6" fmla="*/ 76200 w 266700"/>
                <a:gd name="connsiteY6" fmla="*/ 75534 h 142875"/>
                <a:gd name="connsiteX7" fmla="*/ 104013 w 266700"/>
                <a:gd name="connsiteY7" fmla="*/ 131446 h 142875"/>
                <a:gd name="connsiteX8" fmla="*/ 104013 w 266700"/>
                <a:gd name="connsiteY8" fmla="*/ 148400 h 142875"/>
                <a:gd name="connsiteX9" fmla="*/ 268319 w 266700"/>
                <a:gd name="connsiteY9" fmla="*/ 148400 h 142875"/>
                <a:gd name="connsiteX10" fmla="*/ 268319 w 266700"/>
                <a:gd name="connsiteY10" fmla="*/ 73819 h 142875"/>
                <a:gd name="connsiteX11" fmla="*/ 25355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2CC1BB10-B64E-48C3-A9AC-B1DD0B27056D}"/>
                </a:ext>
              </a:extLst>
            </p:cNvPr>
            <p:cNvSpPr/>
            <p:nvPr/>
          </p:nvSpPr>
          <p:spPr>
            <a:xfrm>
              <a:off x="8101590" y="3604450"/>
              <a:ext cx="266700" cy="142875"/>
            </a:xfrm>
            <a:custGeom>
              <a:avLst/>
              <a:gdLst>
                <a:gd name="connsiteX0" fmla="*/ 164687 w 266700"/>
                <a:gd name="connsiteY0" fmla="*/ 131446 h 142875"/>
                <a:gd name="connsiteX1" fmla="*/ 191453 w 266700"/>
                <a:gd name="connsiteY1" fmla="*/ 76486 h 142875"/>
                <a:gd name="connsiteX2" fmla="*/ 192500 w 266700"/>
                <a:gd name="connsiteY2" fmla="*/ 75534 h 142875"/>
                <a:gd name="connsiteX3" fmla="*/ 193739 w 266700"/>
                <a:gd name="connsiteY3" fmla="*/ 74677 h 142875"/>
                <a:gd name="connsiteX4" fmla="*/ 268700 w 266700"/>
                <a:gd name="connsiteY4" fmla="*/ 37529 h 142875"/>
                <a:gd name="connsiteX5" fmla="*/ 263271 w 266700"/>
                <a:gd name="connsiteY5" fmla="*/ 31338 h 142875"/>
                <a:gd name="connsiteX6" fmla="*/ 209169 w 266700"/>
                <a:gd name="connsiteY6" fmla="*/ 9526 h 142875"/>
                <a:gd name="connsiteX7" fmla="*/ 148304 w 266700"/>
                <a:gd name="connsiteY7" fmla="*/ 1 h 142875"/>
                <a:gd name="connsiteX8" fmla="*/ 87344 w 266700"/>
                <a:gd name="connsiteY8" fmla="*/ 9526 h 142875"/>
                <a:gd name="connsiteX9" fmla="*/ 14859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0B4A7A55-3E9E-4917-8FC7-EF0FA56D21B3}"/>
                </a:ext>
              </a:extLst>
            </p:cNvPr>
            <p:cNvSpPr/>
            <p:nvPr/>
          </p:nvSpPr>
          <p:spPr>
            <a:xfrm>
              <a:off x="8299233" y="3662170"/>
              <a:ext cx="295275" cy="142875"/>
            </a:xfrm>
            <a:custGeom>
              <a:avLst/>
              <a:gdLst>
                <a:gd name="connsiteX0" fmla="*/ 0 w 295275"/>
                <a:gd name="connsiteY0" fmla="*/ 147830 h 142875"/>
                <a:gd name="connsiteX1" fmla="*/ 0 w 295275"/>
                <a:gd name="connsiteY1" fmla="*/ 73725 h 142875"/>
                <a:gd name="connsiteX2" fmla="*/ 14859 w 295275"/>
                <a:gd name="connsiteY2" fmla="*/ 44103 h 142875"/>
                <a:gd name="connsiteX3" fmla="*/ 87344 w 295275"/>
                <a:gd name="connsiteY3" fmla="*/ 9527 h 142875"/>
                <a:gd name="connsiteX4" fmla="*/ 148209 w 295275"/>
                <a:gd name="connsiteY4" fmla="*/ 2 h 142875"/>
                <a:gd name="connsiteX5" fmla="*/ 209169 w 295275"/>
                <a:gd name="connsiteY5" fmla="*/ 9527 h 142875"/>
                <a:gd name="connsiteX6" fmla="*/ 281654 w 295275"/>
                <a:gd name="connsiteY6" fmla="*/ 44103 h 142875"/>
                <a:gd name="connsiteX7" fmla="*/ 296513 w 295275"/>
                <a:gd name="connsiteY7" fmla="*/ 73725 h 142875"/>
                <a:gd name="connsiteX8" fmla="*/ 296513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EC4AED5A-F56B-4AD2-BEC3-C298F79D99B9}"/>
                </a:ext>
              </a:extLst>
            </p:cNvPr>
            <p:cNvSpPr/>
            <p:nvPr/>
          </p:nvSpPr>
          <p:spPr>
            <a:xfrm>
              <a:off x="8373338" y="3493770"/>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224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508C0-2BF2-9A4A-8D67-A0BC78D0CAB8}"/>
              </a:ext>
            </a:extLst>
          </p:cNvPr>
          <p:cNvSpPr>
            <a:spLocks noGrp="1"/>
          </p:cNvSpPr>
          <p:nvPr>
            <p:ph type="title"/>
          </p:nvPr>
        </p:nvSpPr>
        <p:spPr/>
        <p:txBody>
          <a:bodyPr/>
          <a:lstStyle/>
          <a:p>
            <a:r>
              <a:rPr lang="en-US" dirty="0"/>
              <a:t>Prime vs Sub</a:t>
            </a:r>
          </a:p>
        </p:txBody>
      </p:sp>
      <p:graphicFrame>
        <p:nvGraphicFramePr>
          <p:cNvPr id="5" name="Content Placeholder 4">
            <a:extLst>
              <a:ext uri="{FF2B5EF4-FFF2-40B4-BE49-F238E27FC236}">
                <a16:creationId xmlns:a16="http://schemas.microsoft.com/office/drawing/2014/main" id="{4A43E925-E80B-7146-981F-2EAF9E1786C1}"/>
              </a:ext>
            </a:extLst>
          </p:cNvPr>
          <p:cNvGraphicFramePr>
            <a:graphicFrameLocks noGrp="1"/>
          </p:cNvGraphicFramePr>
          <p:nvPr>
            <p:ph idx="1"/>
            <p:extLst>
              <p:ext uri="{D42A27DB-BD31-4B8C-83A1-F6EECF244321}">
                <p14:modId xmlns:p14="http://schemas.microsoft.com/office/powerpoint/2010/main" val="3360458071"/>
              </p:ext>
            </p:extLst>
          </p:nvPr>
        </p:nvGraphicFramePr>
        <p:xfrm>
          <a:off x="838200" y="159144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34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0E6A-BDCE-4DFA-8A97-D83C85BBBDC5}"/>
              </a:ext>
            </a:extLst>
          </p:cNvPr>
          <p:cNvSpPr>
            <a:spLocks noGrp="1"/>
          </p:cNvSpPr>
          <p:nvPr>
            <p:ph type="title"/>
          </p:nvPr>
        </p:nvSpPr>
        <p:spPr/>
        <p:txBody>
          <a:bodyPr/>
          <a:lstStyle/>
          <a:p>
            <a:r>
              <a:rPr lang="en-US" dirty="0"/>
              <a:t>Pre- or Post- Award Teaming</a:t>
            </a:r>
          </a:p>
        </p:txBody>
      </p:sp>
      <p:sp>
        <p:nvSpPr>
          <p:cNvPr id="5" name="Text Placeholder 4">
            <a:extLst>
              <a:ext uri="{FF2B5EF4-FFF2-40B4-BE49-F238E27FC236}">
                <a16:creationId xmlns:a16="http://schemas.microsoft.com/office/drawing/2014/main" id="{9A99F262-1100-41F1-9A6D-B4B6317AB219}"/>
              </a:ext>
            </a:extLst>
          </p:cNvPr>
          <p:cNvSpPr>
            <a:spLocks noGrp="1"/>
          </p:cNvSpPr>
          <p:nvPr>
            <p:ph type="body" idx="1"/>
          </p:nvPr>
        </p:nvSpPr>
        <p:spPr>
          <a:xfrm>
            <a:off x="836612" y="1313416"/>
            <a:ext cx="5157787" cy="823912"/>
          </a:xfrm>
        </p:spPr>
        <p:txBody>
          <a:bodyPr/>
          <a:lstStyle/>
          <a:p>
            <a:r>
              <a:rPr lang="en-US" dirty="0"/>
              <a:t>Pre-Award Teaming</a:t>
            </a:r>
          </a:p>
        </p:txBody>
      </p:sp>
      <p:sp>
        <p:nvSpPr>
          <p:cNvPr id="3" name="Content Placeholder 2">
            <a:extLst>
              <a:ext uri="{FF2B5EF4-FFF2-40B4-BE49-F238E27FC236}">
                <a16:creationId xmlns:a16="http://schemas.microsoft.com/office/drawing/2014/main" id="{9B5D4B62-E311-4FE0-B215-D45C371E626E}"/>
              </a:ext>
            </a:extLst>
          </p:cNvPr>
          <p:cNvSpPr>
            <a:spLocks noGrp="1"/>
          </p:cNvSpPr>
          <p:nvPr>
            <p:ph sz="half" idx="2"/>
          </p:nvPr>
        </p:nvSpPr>
        <p:spPr>
          <a:xfrm>
            <a:off x="836612" y="2137328"/>
            <a:ext cx="5157787" cy="3684588"/>
          </a:xfrm>
        </p:spPr>
        <p:txBody>
          <a:bodyPr>
            <a:normAutofit fontScale="92500" lnSpcReduction="10000"/>
          </a:bodyPr>
          <a:lstStyle/>
          <a:p>
            <a:r>
              <a:rPr lang="en-US" dirty="0"/>
              <a:t>Capture Team Support</a:t>
            </a:r>
          </a:p>
          <a:p>
            <a:r>
              <a:rPr lang="en-US" dirty="0"/>
              <a:t>Pursuit Support</a:t>
            </a:r>
          </a:p>
          <a:p>
            <a:r>
              <a:rPr lang="en-US" dirty="0"/>
              <a:t>Proposal Support</a:t>
            </a:r>
          </a:p>
          <a:p>
            <a:r>
              <a:rPr lang="en-US" dirty="0"/>
              <a:t>Stake out </a:t>
            </a:r>
            <a:r>
              <a:rPr lang="en-US" dirty="0" err="1"/>
              <a:t>swimlanes</a:t>
            </a:r>
            <a:endParaRPr lang="en-US" dirty="0"/>
          </a:p>
          <a:p>
            <a:r>
              <a:rPr lang="en-US" dirty="0"/>
              <a:t>Establish(ed) relationships</a:t>
            </a:r>
          </a:p>
          <a:p>
            <a:r>
              <a:rPr lang="en-US" dirty="0"/>
              <a:t>Leverage team past performance</a:t>
            </a:r>
          </a:p>
          <a:p>
            <a:r>
              <a:rPr lang="en-US" dirty="0"/>
              <a:t>Mentoring</a:t>
            </a:r>
          </a:p>
          <a:p>
            <a:r>
              <a:rPr lang="en-US" dirty="0"/>
              <a:t>Pricing guidance</a:t>
            </a:r>
          </a:p>
          <a:p>
            <a:endParaRPr lang="en-US" dirty="0"/>
          </a:p>
        </p:txBody>
      </p:sp>
      <p:sp>
        <p:nvSpPr>
          <p:cNvPr id="6" name="Text Placeholder 5">
            <a:extLst>
              <a:ext uri="{FF2B5EF4-FFF2-40B4-BE49-F238E27FC236}">
                <a16:creationId xmlns:a16="http://schemas.microsoft.com/office/drawing/2014/main" id="{AB065617-5851-4670-8526-51BBAF811495}"/>
              </a:ext>
            </a:extLst>
          </p:cNvPr>
          <p:cNvSpPr>
            <a:spLocks noGrp="1"/>
          </p:cNvSpPr>
          <p:nvPr>
            <p:ph type="body" sz="quarter" idx="3"/>
          </p:nvPr>
        </p:nvSpPr>
        <p:spPr>
          <a:xfrm>
            <a:off x="6169024" y="1313830"/>
            <a:ext cx="5183188" cy="823912"/>
          </a:xfrm>
        </p:spPr>
        <p:txBody>
          <a:bodyPr/>
          <a:lstStyle/>
          <a:p>
            <a:r>
              <a:rPr lang="en-US"/>
              <a:t>Post Award Teaming</a:t>
            </a:r>
          </a:p>
        </p:txBody>
      </p:sp>
      <p:sp>
        <p:nvSpPr>
          <p:cNvPr id="7" name="Content Placeholder 6">
            <a:extLst>
              <a:ext uri="{FF2B5EF4-FFF2-40B4-BE49-F238E27FC236}">
                <a16:creationId xmlns:a16="http://schemas.microsoft.com/office/drawing/2014/main" id="{C9B90BBC-7EE7-40E0-941E-397B914C84E4}"/>
              </a:ext>
            </a:extLst>
          </p:cNvPr>
          <p:cNvSpPr>
            <a:spLocks noGrp="1"/>
          </p:cNvSpPr>
          <p:nvPr>
            <p:ph sz="quarter" idx="4"/>
          </p:nvPr>
        </p:nvSpPr>
        <p:spPr>
          <a:xfrm>
            <a:off x="6169024" y="2137328"/>
            <a:ext cx="5183188" cy="3684588"/>
          </a:xfrm>
        </p:spPr>
        <p:txBody>
          <a:bodyPr>
            <a:normAutofit fontScale="92500" lnSpcReduction="10000"/>
          </a:bodyPr>
          <a:lstStyle/>
          <a:p>
            <a:r>
              <a:rPr lang="en-US" dirty="0"/>
              <a:t>You know who won  </a:t>
            </a:r>
            <a:r>
              <a:rPr lang="en-US" dirty="0">
                <a:sym typeface="Wingdings" panose="05000000000000000000" pitchFamily="2" charset="2"/>
              </a:rPr>
              <a:t></a:t>
            </a:r>
          </a:p>
          <a:p>
            <a:r>
              <a:rPr lang="en-US" dirty="0">
                <a:sym typeface="Wingdings" panose="05000000000000000000" pitchFamily="2" charset="2"/>
              </a:rPr>
              <a:t>Targeted BD to fill gaps</a:t>
            </a:r>
          </a:p>
          <a:p>
            <a:r>
              <a:rPr lang="en-US" dirty="0">
                <a:sym typeface="Wingdings" panose="05000000000000000000" pitchFamily="2" charset="2"/>
              </a:rPr>
              <a:t>Leverage customer relationship</a:t>
            </a:r>
          </a:p>
          <a:p>
            <a:r>
              <a:rPr lang="en-US" dirty="0">
                <a:sym typeface="Wingdings" panose="05000000000000000000" pitchFamily="2" charset="2"/>
              </a:rPr>
              <a:t>Price-points are known</a:t>
            </a:r>
            <a:endParaRPr lang="en-US" dirty="0"/>
          </a:p>
        </p:txBody>
      </p:sp>
    </p:spTree>
    <p:extLst>
      <p:ext uri="{BB962C8B-B14F-4D97-AF65-F5344CB8AC3E}">
        <p14:creationId xmlns:p14="http://schemas.microsoft.com/office/powerpoint/2010/main" val="336933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479FA65-F2EF-124D-B823-CCE1AD0AAFFA}" vid="{4AC8AFA6-A825-6649-92F4-A998F86CCB2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479FA65-F2EF-124D-B823-CCE1AD0AAFFA}" vid="{4AC8AFA6-A825-6649-92F4-A998F86CCB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1111</Words>
  <Application>Microsoft Macintosh PowerPoint</Application>
  <PresentationFormat>Widescreen</PresentationFormat>
  <Paragraphs>227</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Franklin Gothic Demi</vt:lpstr>
      <vt:lpstr>Franklin Gothic Medium</vt:lpstr>
      <vt:lpstr>Helvetica</vt:lpstr>
      <vt:lpstr>Office Theme</vt:lpstr>
      <vt:lpstr>1_Office Theme</vt:lpstr>
      <vt:lpstr>PowerPoint Presentation</vt:lpstr>
      <vt:lpstr>Introductions</vt:lpstr>
      <vt:lpstr>VA Martinsburg</vt:lpstr>
      <vt:lpstr>PowerPoint Presentation</vt:lpstr>
      <vt:lpstr>PowerPoint Presentation</vt:lpstr>
      <vt:lpstr>Key Learning Objectives</vt:lpstr>
      <vt:lpstr>Teaming Structures</vt:lpstr>
      <vt:lpstr>Prime vs Sub</vt:lpstr>
      <vt:lpstr>Pre- or Post- Award Teaming</vt:lpstr>
      <vt:lpstr>Workshare Commitment</vt:lpstr>
      <vt:lpstr>You want Defined Workshare</vt:lpstr>
      <vt:lpstr>GSA Schedule Contractor Team Arrangement</vt:lpstr>
      <vt:lpstr>CTA</vt:lpstr>
      <vt:lpstr>Pursuit &amp; Qualification Strategies</vt:lpstr>
      <vt:lpstr>Pursuit &amp; Qualification Strategies</vt:lpstr>
      <vt:lpstr>Pursuit &amp; Qualification Strategies</vt:lpstr>
      <vt:lpstr>Pursuit &amp; Qualification Strategies</vt:lpstr>
      <vt:lpstr>Pursuit &amp; Qualification Strategies</vt:lpstr>
      <vt:lpstr>Prime or Sub?</vt:lpstr>
      <vt:lpstr>$100 Million?   Surely there’s something for me!</vt:lpstr>
      <vt:lpstr>A real-world example</vt:lpstr>
      <vt:lpstr>By LCAT</vt:lpstr>
      <vt:lpstr>And on the re-compete…You flip it!</vt:lpstr>
      <vt:lpstr>Against the Grain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Saxon</dc:creator>
  <cp:lastModifiedBy>Earl Morgan</cp:lastModifiedBy>
  <cp:revision>2</cp:revision>
  <dcterms:created xsi:type="dcterms:W3CDTF">2019-05-17T14:59:39Z</dcterms:created>
  <dcterms:modified xsi:type="dcterms:W3CDTF">2019-05-24T20:54:18Z</dcterms:modified>
</cp:coreProperties>
</file>