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8" r:id="rId4"/>
    <p:sldMasterId id="2147483700" r:id="rId5"/>
  </p:sldMasterIdLst>
  <p:notesMasterIdLst>
    <p:notesMasterId r:id="rId90"/>
  </p:notesMasterIdLst>
  <p:sldIdLst>
    <p:sldId id="256" r:id="rId6"/>
    <p:sldId id="2314" r:id="rId7"/>
    <p:sldId id="2135" r:id="rId8"/>
    <p:sldId id="2143" r:id="rId9"/>
    <p:sldId id="2155" r:id="rId10"/>
    <p:sldId id="2156" r:id="rId11"/>
    <p:sldId id="2157" r:id="rId12"/>
    <p:sldId id="2315" r:id="rId13"/>
    <p:sldId id="2134" r:id="rId14"/>
    <p:sldId id="2147" r:id="rId15"/>
    <p:sldId id="2144" r:id="rId16"/>
    <p:sldId id="2188" r:id="rId17"/>
    <p:sldId id="2313" r:id="rId18"/>
    <p:sldId id="2190" r:id="rId19"/>
    <p:sldId id="2178" r:id="rId20"/>
    <p:sldId id="2158" r:id="rId21"/>
    <p:sldId id="2160" r:id="rId22"/>
    <p:sldId id="2161" r:id="rId23"/>
    <p:sldId id="2162" r:id="rId24"/>
    <p:sldId id="2163" r:id="rId25"/>
    <p:sldId id="2164" r:id="rId26"/>
    <p:sldId id="2165" r:id="rId27"/>
    <p:sldId id="2166" r:id="rId28"/>
    <p:sldId id="2167" r:id="rId29"/>
    <p:sldId id="2170" r:id="rId30"/>
    <p:sldId id="2191" r:id="rId31"/>
    <p:sldId id="2192" r:id="rId32"/>
    <p:sldId id="2193" r:id="rId33"/>
    <p:sldId id="2194" r:id="rId34"/>
    <p:sldId id="2195" r:id="rId35"/>
    <p:sldId id="2196" r:id="rId36"/>
    <p:sldId id="2281" r:id="rId37"/>
    <p:sldId id="2200" r:id="rId38"/>
    <p:sldId id="2202" r:id="rId39"/>
    <p:sldId id="2203" r:id="rId40"/>
    <p:sldId id="2204" r:id="rId41"/>
    <p:sldId id="2205" r:id="rId42"/>
    <p:sldId id="2206" r:id="rId43"/>
    <p:sldId id="2207" r:id="rId44"/>
    <p:sldId id="2282" r:id="rId45"/>
    <p:sldId id="2208" r:id="rId46"/>
    <p:sldId id="2209" r:id="rId47"/>
    <p:sldId id="2210" r:id="rId48"/>
    <p:sldId id="2294" r:id="rId49"/>
    <p:sldId id="2212" r:id="rId50"/>
    <p:sldId id="2213" r:id="rId51"/>
    <p:sldId id="2171" r:id="rId52"/>
    <p:sldId id="2173" r:id="rId53"/>
    <p:sldId id="2174" r:id="rId54"/>
    <p:sldId id="2175" r:id="rId55"/>
    <p:sldId id="2176" r:id="rId56"/>
    <p:sldId id="2177" r:id="rId57"/>
    <p:sldId id="2214" r:id="rId58"/>
    <p:sldId id="2216" r:id="rId59"/>
    <p:sldId id="2217" r:id="rId60"/>
    <p:sldId id="2267" r:id="rId61"/>
    <p:sldId id="2219" r:id="rId62"/>
    <p:sldId id="2220" r:id="rId63"/>
    <p:sldId id="2221" r:id="rId64"/>
    <p:sldId id="2222" r:id="rId65"/>
    <p:sldId id="2223" r:id="rId66"/>
    <p:sldId id="2224" r:id="rId67"/>
    <p:sldId id="2226" r:id="rId68"/>
    <p:sldId id="2227" r:id="rId69"/>
    <p:sldId id="2283" r:id="rId70"/>
    <p:sldId id="2284" r:id="rId71"/>
    <p:sldId id="2285" r:id="rId72"/>
    <p:sldId id="2286" r:id="rId73"/>
    <p:sldId id="2287" r:id="rId74"/>
    <p:sldId id="2228" r:id="rId75"/>
    <p:sldId id="2229" r:id="rId76"/>
    <p:sldId id="2230" r:id="rId77"/>
    <p:sldId id="2292" r:id="rId78"/>
    <p:sldId id="2288" r:id="rId79"/>
    <p:sldId id="2289" r:id="rId80"/>
    <p:sldId id="2290" r:id="rId81"/>
    <p:sldId id="2293" r:id="rId82"/>
    <p:sldId id="2291" r:id="rId83"/>
    <p:sldId id="2231" r:id="rId84"/>
    <p:sldId id="2233" r:id="rId85"/>
    <p:sldId id="2234" r:id="rId86"/>
    <p:sldId id="2235" r:id="rId87"/>
    <p:sldId id="2236" r:id="rId88"/>
    <p:sldId id="283"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12" autoAdjust="0"/>
    <p:restoredTop sz="94627"/>
  </p:normalViewPr>
  <p:slideViewPr>
    <p:cSldViewPr snapToGrid="0" snapToObjects="1">
      <p:cViewPr varScale="1">
        <p:scale>
          <a:sx n="99" d="100"/>
          <a:sy n="99" d="100"/>
        </p:scale>
        <p:origin x="7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8539D-83FF-744B-BCDB-CFD6D3CAE060}" type="datetimeFigureOut">
              <a:rPr lang="en-US" smtClean="0"/>
              <a:t>6/11/19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03EF7-B1DF-2141-B7F0-ED57133FCEAA}" type="slidenum">
              <a:rPr lang="en-US" smtClean="0"/>
              <a:t>‹#›</a:t>
            </a:fld>
            <a:endParaRPr lang="en-US" dirty="0"/>
          </a:p>
        </p:txBody>
      </p:sp>
    </p:spTree>
    <p:extLst>
      <p:ext uri="{BB962C8B-B14F-4D97-AF65-F5344CB8AC3E}">
        <p14:creationId xmlns:p14="http://schemas.microsoft.com/office/powerpoint/2010/main" val="112140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704912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545121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431696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793417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991881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079479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4016266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003600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480085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774354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654843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523749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860316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58926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433616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87241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898894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193854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371525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76703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606404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91946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838844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79</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37853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80</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64666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087884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662521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955974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912286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60311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ctr" defTabSz="1828434"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943758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F4EF-EB92-8B48-AE2A-ABED19F40C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FE2D79-A802-7C41-8B6B-EE0422B17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7A2F2-4127-B445-A55E-45EA0777D857}"/>
              </a:ext>
            </a:extLst>
          </p:cNvPr>
          <p:cNvSpPr>
            <a:spLocks noGrp="1"/>
          </p:cNvSpPr>
          <p:nvPr>
            <p:ph type="dt" sz="half" idx="10"/>
          </p:nvPr>
        </p:nvSpPr>
        <p:spPr/>
        <p:txBody>
          <a:bodyPr/>
          <a:lstStyle/>
          <a:p>
            <a:fld id="{97269F55-D039-DD4F-B29C-482608E358DF}" type="datetimeFigureOut">
              <a:rPr lang="en-US" smtClean="0"/>
              <a:t>6/11/19</a:t>
            </a:fld>
            <a:endParaRPr lang="en-US" dirty="0"/>
          </a:p>
        </p:txBody>
      </p:sp>
      <p:sp>
        <p:nvSpPr>
          <p:cNvPr id="5" name="Footer Placeholder 4">
            <a:extLst>
              <a:ext uri="{FF2B5EF4-FFF2-40B4-BE49-F238E27FC236}">
                <a16:creationId xmlns:a16="http://schemas.microsoft.com/office/drawing/2014/main" id="{D84CD425-03EA-CF49-8983-7EA81F82A7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F05C78-1503-584F-9345-3A6723369077}"/>
              </a:ext>
            </a:extLst>
          </p:cNvPr>
          <p:cNvSpPr>
            <a:spLocks noGrp="1"/>
          </p:cNvSpPr>
          <p:nvPr>
            <p:ph type="sldNum" sz="quarter" idx="12"/>
          </p:nvPr>
        </p:nvSpPr>
        <p:spPr/>
        <p:txBody>
          <a:bodyPr/>
          <a:lstStyle/>
          <a:p>
            <a:fld id="{6F9C022E-DA3A-AD41-9B14-BDD18D870C85}" type="slidenum">
              <a:rPr lang="en-US" smtClean="0"/>
              <a:t>‹#›</a:t>
            </a:fld>
            <a:endParaRPr lang="en-US" dirty="0"/>
          </a:p>
        </p:txBody>
      </p:sp>
      <p:pic>
        <p:nvPicPr>
          <p:cNvPr id="8" name="Picture 7" descr="A picture containing tree&#10;&#10;Description automatically generated">
            <a:extLst>
              <a:ext uri="{FF2B5EF4-FFF2-40B4-BE49-F238E27FC236}">
                <a16:creationId xmlns:a16="http://schemas.microsoft.com/office/drawing/2014/main" id="{CBA64DD7-21BB-C243-BC11-78B7EF65370E}"/>
              </a:ext>
            </a:extLst>
          </p:cNvPr>
          <p:cNvPicPr>
            <a:picLocks noChangeAspect="1"/>
          </p:cNvPicPr>
          <p:nvPr userDrawn="1"/>
        </p:nvPicPr>
        <p:blipFill rotWithShape="1">
          <a:blip r:embed="rId2"/>
          <a:srcRect l="5330" b="1822"/>
          <a:stretch/>
        </p:blipFill>
        <p:spPr>
          <a:xfrm>
            <a:off x="-14990" y="-1"/>
            <a:ext cx="12192000" cy="6858001"/>
          </a:xfrm>
          <a:prstGeom prst="rect">
            <a:avLst/>
          </a:prstGeom>
        </p:spPr>
      </p:pic>
    </p:spTree>
    <p:extLst>
      <p:ext uri="{BB962C8B-B14F-4D97-AF65-F5344CB8AC3E}">
        <p14:creationId xmlns:p14="http://schemas.microsoft.com/office/powerpoint/2010/main" val="3252840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1CE1-02C7-F54B-981B-F214DE3DC4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28D5A5-BCA9-AE43-A7E9-E626E1A70F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DD834-F849-A64C-9A01-07E4F6987DDE}"/>
              </a:ext>
            </a:extLst>
          </p:cNvPr>
          <p:cNvSpPr>
            <a:spLocks noGrp="1"/>
          </p:cNvSpPr>
          <p:nvPr>
            <p:ph type="dt" sz="half" idx="10"/>
          </p:nvPr>
        </p:nvSpPr>
        <p:spPr/>
        <p:txBody>
          <a:bodyPr/>
          <a:lstStyle/>
          <a:p>
            <a:fld id="{97269F55-D039-DD4F-B29C-482608E358DF}" type="datetimeFigureOut">
              <a:rPr lang="en-US" smtClean="0"/>
              <a:t>6/11/19</a:t>
            </a:fld>
            <a:endParaRPr lang="en-US" dirty="0"/>
          </a:p>
        </p:txBody>
      </p:sp>
      <p:sp>
        <p:nvSpPr>
          <p:cNvPr id="5" name="Footer Placeholder 4">
            <a:extLst>
              <a:ext uri="{FF2B5EF4-FFF2-40B4-BE49-F238E27FC236}">
                <a16:creationId xmlns:a16="http://schemas.microsoft.com/office/drawing/2014/main" id="{1F119FF4-17D9-554E-A2C3-5C2AB78B51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DEB5A6-7F8C-8244-9C8C-C32835D48252}"/>
              </a:ext>
            </a:extLst>
          </p:cNvPr>
          <p:cNvSpPr>
            <a:spLocks noGrp="1"/>
          </p:cNvSpPr>
          <p:nvPr>
            <p:ph type="sldNum" sz="quarter" idx="12"/>
          </p:nvPr>
        </p:nvSpPr>
        <p:spPr/>
        <p:txBody>
          <a:bodyPr/>
          <a:lstStyle/>
          <a:p>
            <a:fld id="{6F9C022E-DA3A-AD41-9B14-BDD18D870C85}" type="slidenum">
              <a:rPr lang="en-US" smtClean="0"/>
              <a:t>‹#›</a:t>
            </a:fld>
            <a:endParaRPr lang="en-US" dirty="0"/>
          </a:p>
        </p:txBody>
      </p:sp>
    </p:spTree>
    <p:extLst>
      <p:ext uri="{BB962C8B-B14F-4D97-AF65-F5344CB8AC3E}">
        <p14:creationId xmlns:p14="http://schemas.microsoft.com/office/powerpoint/2010/main" val="215083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231387-B437-6A40-B366-37E7D69FD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688ABC-0911-FE4C-B624-1621297EA0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2BF54-E6BE-8744-B0AA-C26E348770E2}"/>
              </a:ext>
            </a:extLst>
          </p:cNvPr>
          <p:cNvSpPr>
            <a:spLocks noGrp="1"/>
          </p:cNvSpPr>
          <p:nvPr>
            <p:ph type="dt" sz="half" idx="10"/>
          </p:nvPr>
        </p:nvSpPr>
        <p:spPr/>
        <p:txBody>
          <a:bodyPr/>
          <a:lstStyle/>
          <a:p>
            <a:fld id="{97269F55-D039-DD4F-B29C-482608E358DF}" type="datetimeFigureOut">
              <a:rPr lang="en-US" smtClean="0"/>
              <a:t>6/11/19</a:t>
            </a:fld>
            <a:endParaRPr lang="en-US" dirty="0"/>
          </a:p>
        </p:txBody>
      </p:sp>
      <p:sp>
        <p:nvSpPr>
          <p:cNvPr id="5" name="Footer Placeholder 4">
            <a:extLst>
              <a:ext uri="{FF2B5EF4-FFF2-40B4-BE49-F238E27FC236}">
                <a16:creationId xmlns:a16="http://schemas.microsoft.com/office/drawing/2014/main" id="{FC4565C0-67B5-1B4B-9F9F-9A970E29E8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ECFCBE-B61C-2848-9A0A-0A6330BEAACB}"/>
              </a:ext>
            </a:extLst>
          </p:cNvPr>
          <p:cNvSpPr>
            <a:spLocks noGrp="1"/>
          </p:cNvSpPr>
          <p:nvPr>
            <p:ph type="sldNum" sz="quarter" idx="12"/>
          </p:nvPr>
        </p:nvSpPr>
        <p:spPr/>
        <p:txBody>
          <a:bodyPr/>
          <a:lstStyle/>
          <a:p>
            <a:fld id="{6F9C022E-DA3A-AD41-9B14-BDD18D870C85}" type="slidenum">
              <a:rPr lang="en-US" smtClean="0"/>
              <a:t>‹#›</a:t>
            </a:fld>
            <a:endParaRPr lang="en-US" dirty="0"/>
          </a:p>
        </p:txBody>
      </p:sp>
    </p:spTree>
    <p:extLst>
      <p:ext uri="{BB962C8B-B14F-4D97-AF65-F5344CB8AC3E}">
        <p14:creationId xmlns:p14="http://schemas.microsoft.com/office/powerpoint/2010/main" val="2489922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F4EF-EB92-8B48-AE2A-ABED19F40C4A}"/>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5FFE2D79-A802-7C41-8B6B-EE0422B179B6}"/>
              </a:ext>
            </a:extLst>
          </p:cNvPr>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7A2F2-4127-B445-A55E-45EA0777D857}"/>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84CD425-03EA-CF49-8983-7EA81F82A7FE}"/>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CF05C78-1503-584F-9345-3A6723369077}"/>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pic>
        <p:nvPicPr>
          <p:cNvPr id="8" name="Picture 7" descr="A picture containing tree&#10;&#10;Description automatically generated">
            <a:extLst>
              <a:ext uri="{FF2B5EF4-FFF2-40B4-BE49-F238E27FC236}">
                <a16:creationId xmlns:a16="http://schemas.microsoft.com/office/drawing/2014/main" id="{CBA64DD7-21BB-C243-BC11-78B7EF65370E}"/>
              </a:ext>
            </a:extLst>
          </p:cNvPr>
          <p:cNvPicPr>
            <a:picLocks noChangeAspect="1"/>
          </p:cNvPicPr>
          <p:nvPr userDrawn="1"/>
        </p:nvPicPr>
        <p:blipFill rotWithShape="1">
          <a:blip r:embed="rId2"/>
          <a:srcRect l="5330" b="1822"/>
          <a:stretch/>
        </p:blipFill>
        <p:spPr>
          <a:xfrm>
            <a:off x="-14990" y="-1"/>
            <a:ext cx="12192000" cy="6858001"/>
          </a:xfrm>
          <a:prstGeom prst="rect">
            <a:avLst/>
          </a:prstGeom>
        </p:spPr>
      </p:pic>
    </p:spTree>
    <p:extLst>
      <p:ext uri="{BB962C8B-B14F-4D97-AF65-F5344CB8AC3E}">
        <p14:creationId xmlns:p14="http://schemas.microsoft.com/office/powerpoint/2010/main" val="575061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D9E3-5613-7543-A864-381D05E3F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39436-5B11-344F-9BBF-4262157315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C8552-9793-FC46-AF7F-38AA4F9335FF}"/>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AB34906-E056-884D-A5EE-9E4199AF9160}"/>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FF9B87B-097D-9C4D-9633-962017B7A35C}"/>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2550113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24EA-E45E-4B4F-A6AC-BFE5C81C7F74}"/>
              </a:ext>
            </a:extLst>
          </p:cNvPr>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FCC1E786-2EF2-CE48-840B-B920B3B00915}"/>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D3FFD-5969-F247-8511-A4FF3E73B7CC}"/>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C231A3D-D005-6A42-971C-603478A020DA}"/>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65500DDC-A654-E348-ADF4-AFC0D86BEF05}"/>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3550078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BDF8-F6BD-0D49-AA1A-0A00D2306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7B410D-B87A-8149-B068-A5CE536CFF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AB1E5B-3A08-FA4E-80EB-078EA52721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5AAC23-C9E7-2149-BBA2-A4491197AFBB}"/>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380DD40D-F8CA-864A-BEB6-F1C1BD273CB7}"/>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1BE01DCB-5E07-9249-973D-A59C8286CBC9}"/>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3657086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6BC0-C216-674C-ADA2-766BF0BDCDD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6A44EE-70BB-EA40-95D2-FAAAD3544A67}"/>
              </a:ext>
            </a:extLst>
          </p:cNvPr>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A55AB5-E4E4-D74D-A985-6A45639B5B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DA6768-F593-CD4A-AA01-C415BF847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1DC2-0EB4-8F4A-85F0-C8A625A2AD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AAA6E3-0E74-0F43-89AB-0C528BE0F8F9}"/>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04217A56-BC72-B347-A40D-58EAE3E052EF}"/>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0FAE0BC5-213C-F542-B78D-6DDAB29BF7F8}"/>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2243702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0675-F63C-E34B-9E55-BC9039F160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C43E3D-A59F-3044-A1F4-D5414DC60FF5}"/>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EF8FD424-F792-D24D-BB46-8B73C10B9633}"/>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46349CF8-5548-DB40-9C7E-68DD6BD4EED7}"/>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3096447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A13EF-C2E5-634A-A05B-E689EC5001A9}"/>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64EF5F6C-3D58-0A46-A989-4B050BD510D5}"/>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8079037-48C4-9141-BA0F-C262D0398C8C}"/>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3263876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37B8-AB1D-7647-AD52-D1A1FCB1B893}"/>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8C91A034-F2E6-754B-A847-DBEA7DBC73AD}"/>
              </a:ext>
            </a:extLst>
          </p:cNvPr>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BA49B2-570A-3B49-AFB7-357B374FA138}"/>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4DA363-B117-0F4E-BB0C-9DADFB78CAFA}"/>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913F74F0-5416-144C-B75A-19EC51DE7D53}"/>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33AD6BF9-323A-8A4C-996E-E9BBF1AE56A5}"/>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1694460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D9E3-5613-7543-A864-381D05E3F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39436-5B11-344F-9BBF-4262157315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C8552-9793-FC46-AF7F-38AA4F9335FF}"/>
              </a:ext>
            </a:extLst>
          </p:cNvPr>
          <p:cNvSpPr>
            <a:spLocks noGrp="1"/>
          </p:cNvSpPr>
          <p:nvPr>
            <p:ph type="dt" sz="half" idx="10"/>
          </p:nvPr>
        </p:nvSpPr>
        <p:spPr/>
        <p:txBody>
          <a:bodyPr/>
          <a:lstStyle/>
          <a:p>
            <a:fld id="{97269F55-D039-DD4F-B29C-482608E358DF}" type="datetimeFigureOut">
              <a:rPr lang="en-US" smtClean="0"/>
              <a:t>6/11/19</a:t>
            </a:fld>
            <a:endParaRPr lang="en-US" dirty="0"/>
          </a:p>
        </p:txBody>
      </p:sp>
      <p:sp>
        <p:nvSpPr>
          <p:cNvPr id="5" name="Footer Placeholder 4">
            <a:extLst>
              <a:ext uri="{FF2B5EF4-FFF2-40B4-BE49-F238E27FC236}">
                <a16:creationId xmlns:a16="http://schemas.microsoft.com/office/drawing/2014/main" id="{8AB34906-E056-884D-A5EE-9E4199AF91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F9B87B-097D-9C4D-9633-962017B7A35C}"/>
              </a:ext>
            </a:extLst>
          </p:cNvPr>
          <p:cNvSpPr>
            <a:spLocks noGrp="1"/>
          </p:cNvSpPr>
          <p:nvPr>
            <p:ph type="sldNum" sz="quarter" idx="12"/>
          </p:nvPr>
        </p:nvSpPr>
        <p:spPr/>
        <p:txBody>
          <a:bodyPr/>
          <a:lstStyle/>
          <a:p>
            <a:fld id="{6F9C022E-DA3A-AD41-9B14-BDD18D870C85}" type="slidenum">
              <a:rPr lang="en-US" smtClean="0"/>
              <a:t>‹#›</a:t>
            </a:fld>
            <a:endParaRPr lang="en-US" dirty="0"/>
          </a:p>
        </p:txBody>
      </p:sp>
    </p:spTree>
    <p:extLst>
      <p:ext uri="{BB962C8B-B14F-4D97-AF65-F5344CB8AC3E}">
        <p14:creationId xmlns:p14="http://schemas.microsoft.com/office/powerpoint/2010/main" val="23553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6FBC-CDE7-D54D-ABE9-29EE63D6B443}"/>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94E8C6AE-621E-4E4C-B8A2-CF3C873FEE5C}"/>
              </a:ext>
            </a:extLst>
          </p:cNvPr>
          <p:cNvSpPr>
            <a:spLocks noGrp="1"/>
          </p:cNvSpPr>
          <p:nvPr>
            <p:ph type="pic" idx="1"/>
          </p:nvPr>
        </p:nvSpPr>
        <p:spPr>
          <a:xfrm>
            <a:off x="5183188" y="987426"/>
            <a:ext cx="6172200" cy="4873625"/>
          </a:xfrm>
        </p:spPr>
        <p:txBody>
          <a:bodyPr/>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en-US" dirty="0"/>
          </a:p>
        </p:txBody>
      </p:sp>
      <p:sp>
        <p:nvSpPr>
          <p:cNvPr id="4" name="Text Placeholder 3">
            <a:extLst>
              <a:ext uri="{FF2B5EF4-FFF2-40B4-BE49-F238E27FC236}">
                <a16:creationId xmlns:a16="http://schemas.microsoft.com/office/drawing/2014/main" id="{077171F4-D2A9-5F4A-8D84-5F9E44B3EBBB}"/>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5F4E4-1BA2-FD4D-9CB2-F513C72842FC}"/>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0669911B-8E5E-8A4A-B1BF-B4B23664ABCD}"/>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AC122A69-9E43-D844-B42B-A6EB0D1D933B}"/>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1168147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1CE1-02C7-F54B-981B-F214DE3DC4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28D5A5-BCA9-AE43-A7E9-E626E1A70F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DD834-F849-A64C-9A01-07E4F6987DDE}"/>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1F119FF4-17D9-554E-A2C3-5C2AB78B518B}"/>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9DEB5A6-7F8C-8244-9C8C-C32835D48252}"/>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2816786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231387-B437-6A40-B366-37E7D69FD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688ABC-0911-FE4C-B624-1621297EA0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2BF54-E6BE-8744-B0AA-C26E348770E2}"/>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C4565C0-67B5-1B4B-9F9F-9A970E29E8AE}"/>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2EECFCBE-B61C-2848-9A0A-0A6330BEAACB}"/>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3547199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72A6-91F6-C04D-8753-2A6921359D10}"/>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1A9B7260-6BB2-0B44-A682-55BCC5AA81C1}"/>
              </a:ext>
            </a:extLst>
          </p:cNvPr>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A8B949-409E-9F4B-8B53-5798A2F1CDD4}"/>
              </a:ext>
            </a:extLst>
          </p:cNvPr>
          <p:cNvSpPr>
            <a:spLocks noGrp="1"/>
          </p:cNvSpPr>
          <p:nvPr>
            <p:ph type="dt" sz="half" idx="10"/>
          </p:nvPr>
        </p:nvSpPr>
        <p:spPr/>
        <p:txBody>
          <a:bodyPr/>
          <a:lstStyle/>
          <a:p>
            <a:pPr defTabSz="914172">
              <a:defRPr/>
            </a:pPr>
            <a:fld id="{39907BD1-1F33-4032-AB3B-3C73BA7AB84C}" type="datetime1">
              <a:rPr lang="en-US" smtClean="0">
                <a:solidFill>
                  <a:prstClr val="black">
                    <a:tint val="75000"/>
                  </a:prstClr>
                </a:solidFill>
              </a:rPr>
              <a:pPr defTabSz="914172">
                <a:defRPr/>
              </a:pPr>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05D64CC-B7C2-504E-B305-0C95848F7D50}"/>
              </a:ext>
            </a:extLst>
          </p:cNvPr>
          <p:cNvSpPr>
            <a:spLocks noGrp="1"/>
          </p:cNvSpPr>
          <p:nvPr>
            <p:ph type="ftr" sz="quarter" idx="11"/>
          </p:nvPr>
        </p:nvSpPr>
        <p:spPr/>
        <p:txBody>
          <a:bodyPr/>
          <a:lstStyle/>
          <a:p>
            <a:pPr defTabSz="914172">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BB62066-15A0-844B-9198-5140B5A1C21B}"/>
              </a:ext>
            </a:extLst>
          </p:cNvPr>
          <p:cNvSpPr>
            <a:spLocks noGrp="1"/>
          </p:cNvSpPr>
          <p:nvPr>
            <p:ph type="sldNum" sz="quarter" idx="12"/>
          </p:nvPr>
        </p:nvSpPr>
        <p:spPr/>
        <p:txBody>
          <a:bodyPr/>
          <a:lstStyle>
            <a:lvl1pPr>
              <a:defRPr sz="1600">
                <a:solidFill>
                  <a:schemeClr val="accent1">
                    <a:lumMod val="50000"/>
                  </a:schemeClr>
                </a:solidFill>
                <a:latin typeface="Arial" panose="020B0604020202020204" pitchFamily="34" charset="0"/>
                <a:cs typeface="Arial" panose="020B0604020202020204" pitchFamily="34" charset="0"/>
              </a:defRPr>
            </a:lvl1pPr>
          </a:lstStyle>
          <a:p>
            <a:pPr defTabSz="914172"/>
            <a:fld id="{3475F931-7C15-7045-859F-6D14D2994963}" type="slidenum">
              <a:rPr lang="en-US" b="0" smtClean="0"/>
              <a:pPr defTabSz="914172"/>
              <a:t>‹#›</a:t>
            </a:fld>
            <a:endParaRPr lang="en-US" b="0" dirty="0"/>
          </a:p>
        </p:txBody>
      </p:sp>
    </p:spTree>
    <p:extLst>
      <p:ext uri="{BB962C8B-B14F-4D97-AF65-F5344CB8AC3E}">
        <p14:creationId xmlns:p14="http://schemas.microsoft.com/office/powerpoint/2010/main" val="1006878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B27C-B465-054F-8115-8E210902EE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98E40-87A9-AC4B-9A1B-BB7AD4A285D8}"/>
              </a:ext>
            </a:extLst>
          </p:cNvPr>
          <p:cNvSpPr>
            <a:spLocks noGrp="1"/>
          </p:cNvSpPr>
          <p:nvPr>
            <p:ph idx="1"/>
          </p:nvPr>
        </p:nvSpPr>
        <p:spPr/>
        <p:txBody>
          <a:bodyPr/>
          <a:lstStyle>
            <a:lvl2pPr>
              <a:defRPr sz="26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3D3D4E1-FC3C-1746-AC8F-DB58713688AD}"/>
              </a:ext>
            </a:extLst>
          </p:cNvPr>
          <p:cNvSpPr>
            <a:spLocks noGrp="1"/>
          </p:cNvSpPr>
          <p:nvPr>
            <p:ph type="dt" sz="half" idx="10"/>
          </p:nvPr>
        </p:nvSpPr>
        <p:spPr/>
        <p:txBody>
          <a:bodyPr/>
          <a:lstStyle/>
          <a:p>
            <a:pPr defTabSz="914172">
              <a:defRPr/>
            </a:pPr>
            <a:fld id="{F56A0E09-6CB4-4483-9DB2-FB6A218B84D3}" type="datetime1">
              <a:rPr lang="en-US" smtClean="0">
                <a:solidFill>
                  <a:prstClr val="black">
                    <a:tint val="75000"/>
                  </a:prstClr>
                </a:solidFill>
              </a:rPr>
              <a:pPr defTabSz="914172">
                <a:defRPr/>
              </a:pPr>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FA4E753-46C1-014E-B232-0A7D4FF81123}"/>
              </a:ext>
            </a:extLst>
          </p:cNvPr>
          <p:cNvSpPr>
            <a:spLocks noGrp="1"/>
          </p:cNvSpPr>
          <p:nvPr>
            <p:ph type="ftr" sz="quarter" idx="11"/>
          </p:nvPr>
        </p:nvSpPr>
        <p:spPr/>
        <p:txBody>
          <a:bodyPr/>
          <a:lstStyle/>
          <a:p>
            <a:pPr defTabSz="914172">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8AE09EE-E234-4547-AD98-CDD395486B5A}"/>
              </a:ext>
            </a:extLst>
          </p:cNvPr>
          <p:cNvSpPr>
            <a:spLocks noGrp="1"/>
          </p:cNvSpPr>
          <p:nvPr>
            <p:ph type="sldNum" sz="quarter" idx="12"/>
          </p:nvPr>
        </p:nvSpPr>
        <p:spPr/>
        <p:txBody>
          <a:bodyPr/>
          <a:lstStyle>
            <a:lvl1pPr algn="r">
              <a:defRPr sz="1600">
                <a:solidFill>
                  <a:schemeClr val="accent1">
                    <a:lumMod val="50000"/>
                  </a:schemeClr>
                </a:solidFill>
                <a:latin typeface="Arial" panose="020B0604020202020204" pitchFamily="34" charset="0"/>
                <a:cs typeface="Arial" panose="020B0604020202020204" pitchFamily="34" charset="0"/>
              </a:defRPr>
            </a:lvl1pPr>
          </a:lstStyle>
          <a:p>
            <a:pPr defTabSz="914172"/>
            <a:fld id="{3475F931-7C15-7045-859F-6D14D2994963}" type="slidenum">
              <a:rPr lang="en-US" b="0" smtClean="0"/>
              <a:pPr defTabSz="914172"/>
              <a:t>‹#›</a:t>
            </a:fld>
            <a:endParaRPr lang="en-US" b="0" dirty="0"/>
          </a:p>
        </p:txBody>
      </p:sp>
    </p:spTree>
    <p:extLst>
      <p:ext uri="{BB962C8B-B14F-4D97-AF65-F5344CB8AC3E}">
        <p14:creationId xmlns:p14="http://schemas.microsoft.com/office/powerpoint/2010/main" val="1236961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EC73-D4D6-4146-951F-8E9B72A11016}"/>
              </a:ext>
            </a:extLst>
          </p:cNvPr>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0E4866D2-111F-D24B-8B87-4AFBFB44EBB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62DE1E9-6773-954E-BBE1-06781D034B88}"/>
              </a:ext>
            </a:extLst>
          </p:cNvPr>
          <p:cNvSpPr>
            <a:spLocks noGrp="1"/>
          </p:cNvSpPr>
          <p:nvPr>
            <p:ph type="dt" sz="half" idx="10"/>
          </p:nvPr>
        </p:nvSpPr>
        <p:spPr/>
        <p:txBody>
          <a:bodyPr/>
          <a:lstStyle/>
          <a:p>
            <a:pPr defTabSz="914172">
              <a:defRPr/>
            </a:pPr>
            <a:fld id="{0970C01E-7966-4BDF-BB4B-8E751F8377D9}" type="datetime1">
              <a:rPr lang="en-US" smtClean="0">
                <a:solidFill>
                  <a:prstClr val="black">
                    <a:tint val="75000"/>
                  </a:prstClr>
                </a:solidFill>
              </a:rPr>
              <a:pPr defTabSz="914172">
                <a:defRPr/>
              </a:pPr>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BD2470EE-843C-9F47-A48B-F5AFF6041111}"/>
              </a:ext>
            </a:extLst>
          </p:cNvPr>
          <p:cNvSpPr>
            <a:spLocks noGrp="1"/>
          </p:cNvSpPr>
          <p:nvPr>
            <p:ph type="ftr" sz="quarter" idx="11"/>
          </p:nvPr>
        </p:nvSpPr>
        <p:spPr/>
        <p:txBody>
          <a:bodyPr/>
          <a:lstStyle/>
          <a:p>
            <a:pPr defTabSz="914172">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19B3B4F-72F1-2A4F-81D4-216E48045AB6}"/>
              </a:ext>
            </a:extLst>
          </p:cNvPr>
          <p:cNvSpPr>
            <a:spLocks noGrp="1"/>
          </p:cNvSpPr>
          <p:nvPr>
            <p:ph type="sldNum" sz="quarter" idx="12"/>
          </p:nvPr>
        </p:nvSpPr>
        <p:spPr/>
        <p:txBody>
          <a:bodyPr/>
          <a:lstStyle>
            <a:lvl1pPr>
              <a:defRPr sz="1600">
                <a:solidFill>
                  <a:schemeClr val="accent1">
                    <a:lumMod val="50000"/>
                  </a:schemeClr>
                </a:solidFill>
                <a:latin typeface="Arial" panose="020B0604020202020204" pitchFamily="34" charset="0"/>
                <a:cs typeface="Arial" panose="020B0604020202020204" pitchFamily="34" charset="0"/>
              </a:defRPr>
            </a:lvl1pPr>
          </a:lstStyle>
          <a:p>
            <a:pPr defTabSz="914172"/>
            <a:fld id="{3475F931-7C15-7045-859F-6D14D2994963}" type="slidenum">
              <a:rPr lang="en-US" b="0" smtClean="0"/>
              <a:pPr defTabSz="914172"/>
              <a:t>‹#›</a:t>
            </a:fld>
            <a:endParaRPr lang="en-US" b="0" dirty="0"/>
          </a:p>
        </p:txBody>
      </p:sp>
    </p:spTree>
    <p:extLst>
      <p:ext uri="{BB962C8B-B14F-4D97-AF65-F5344CB8AC3E}">
        <p14:creationId xmlns:p14="http://schemas.microsoft.com/office/powerpoint/2010/main" val="1469211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5B82-4EA1-EF4C-83B5-F03A3CB252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DD55CC-D7AD-D947-B337-5F5BCE183948}"/>
              </a:ext>
            </a:extLst>
          </p:cNvPr>
          <p:cNvSpPr>
            <a:spLocks noGrp="1"/>
          </p:cNvSpPr>
          <p:nvPr>
            <p:ph sz="half" idx="1"/>
          </p:nvPr>
        </p:nvSpPr>
        <p:spPr>
          <a:xfrm>
            <a:off x="838200" y="1825625"/>
            <a:ext cx="5181600" cy="4351338"/>
          </a:xfrm>
        </p:spPr>
        <p:txBody>
          <a:bodyPr/>
          <a:lstStyle>
            <a:lvl2pPr>
              <a:defRPr sz="26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B2C8D2C-AFB8-5B4C-B687-F93998B63EF1}"/>
              </a:ext>
            </a:extLst>
          </p:cNvPr>
          <p:cNvSpPr>
            <a:spLocks noGrp="1"/>
          </p:cNvSpPr>
          <p:nvPr>
            <p:ph sz="half" idx="2"/>
          </p:nvPr>
        </p:nvSpPr>
        <p:spPr>
          <a:xfrm>
            <a:off x="6172200" y="1825625"/>
            <a:ext cx="5181600" cy="4351338"/>
          </a:xfrm>
        </p:spPr>
        <p:txBody>
          <a:bodyPr/>
          <a:lstStyle>
            <a:lvl2pPr>
              <a:defRPr sz="26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4A7E52E-2BDC-0A44-B53A-BE6BD49C9547}"/>
              </a:ext>
            </a:extLst>
          </p:cNvPr>
          <p:cNvSpPr>
            <a:spLocks noGrp="1"/>
          </p:cNvSpPr>
          <p:nvPr>
            <p:ph type="dt" sz="half" idx="10"/>
          </p:nvPr>
        </p:nvSpPr>
        <p:spPr/>
        <p:txBody>
          <a:bodyPr/>
          <a:lstStyle/>
          <a:p>
            <a:pPr defTabSz="914172">
              <a:defRPr/>
            </a:pPr>
            <a:fld id="{4D9E0684-4184-493C-BC8D-319E79235F94}" type="datetime1">
              <a:rPr lang="en-US" smtClean="0">
                <a:solidFill>
                  <a:prstClr val="black">
                    <a:tint val="75000"/>
                  </a:prstClr>
                </a:solidFill>
              </a:rPr>
              <a:pPr defTabSz="914172">
                <a:defRPr/>
              </a:pPr>
              <a:t>6/11/19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C39B6F3D-BA78-4C44-BA1C-095FE6FBE276}"/>
              </a:ext>
            </a:extLst>
          </p:cNvPr>
          <p:cNvSpPr>
            <a:spLocks noGrp="1"/>
          </p:cNvSpPr>
          <p:nvPr>
            <p:ph type="ftr" sz="quarter" idx="11"/>
          </p:nvPr>
        </p:nvSpPr>
        <p:spPr/>
        <p:txBody>
          <a:bodyPr/>
          <a:lstStyle/>
          <a:p>
            <a:pPr defTabSz="914172">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C1953B83-3D9F-7244-9FF6-AB236AD8A9E9}"/>
              </a:ext>
            </a:extLst>
          </p:cNvPr>
          <p:cNvSpPr>
            <a:spLocks noGrp="1"/>
          </p:cNvSpPr>
          <p:nvPr>
            <p:ph type="sldNum" sz="quarter" idx="12"/>
          </p:nvPr>
        </p:nvSpPr>
        <p:spPr/>
        <p:txBody>
          <a:bodyPr/>
          <a:lstStyle>
            <a:lvl1pPr>
              <a:defRPr sz="1600">
                <a:solidFill>
                  <a:schemeClr val="accent1">
                    <a:lumMod val="50000"/>
                  </a:schemeClr>
                </a:solidFill>
                <a:latin typeface="Arial" panose="020B0604020202020204" pitchFamily="34" charset="0"/>
                <a:cs typeface="Arial" panose="020B0604020202020204" pitchFamily="34" charset="0"/>
              </a:defRPr>
            </a:lvl1pPr>
          </a:lstStyle>
          <a:p>
            <a:pPr defTabSz="914172"/>
            <a:fld id="{3475F931-7C15-7045-859F-6D14D2994963}" type="slidenum">
              <a:rPr lang="en-US" b="0" smtClean="0"/>
              <a:pPr defTabSz="914172"/>
              <a:t>‹#›</a:t>
            </a:fld>
            <a:endParaRPr lang="en-US" b="0" dirty="0"/>
          </a:p>
        </p:txBody>
      </p:sp>
    </p:spTree>
    <p:extLst>
      <p:ext uri="{BB962C8B-B14F-4D97-AF65-F5344CB8AC3E}">
        <p14:creationId xmlns:p14="http://schemas.microsoft.com/office/powerpoint/2010/main" val="3456299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8B1C-A4C7-B940-8BF5-E68D4BAE57B0}"/>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4B5E98-E351-8445-BBAD-129855E5D6B7}"/>
              </a:ext>
            </a:extLst>
          </p:cNvPr>
          <p:cNvSpPr>
            <a:spLocks noGrp="1"/>
          </p:cNvSpPr>
          <p:nvPr>
            <p:ph type="body" idx="1"/>
          </p:nvPr>
        </p:nvSpPr>
        <p:spPr>
          <a:xfrm>
            <a:off x="839788" y="1681163"/>
            <a:ext cx="5157787" cy="823912"/>
          </a:xfrm>
        </p:spPr>
        <p:txBody>
          <a:bodyPr anchor="b">
            <a:normAutofit/>
          </a:bodyPr>
          <a:lstStyle>
            <a:lvl1pPr marL="0" indent="0">
              <a:buNone/>
              <a:defRPr sz="27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D28EDAF-D66E-7342-851F-61D122C838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B4313A-F06D-E442-9639-C30D376E0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43F28033-FB90-664D-9989-791890304B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B3EC2-ACF9-B742-B96D-AA2E4B32EA48}"/>
              </a:ext>
            </a:extLst>
          </p:cNvPr>
          <p:cNvSpPr>
            <a:spLocks noGrp="1"/>
          </p:cNvSpPr>
          <p:nvPr>
            <p:ph type="dt" sz="half" idx="10"/>
          </p:nvPr>
        </p:nvSpPr>
        <p:spPr/>
        <p:txBody>
          <a:bodyPr/>
          <a:lstStyle/>
          <a:p>
            <a:pPr defTabSz="914172">
              <a:defRPr/>
            </a:pPr>
            <a:fld id="{62F17E83-2527-4547-B802-38A7945AAB43}" type="datetime1">
              <a:rPr lang="en-US" smtClean="0">
                <a:solidFill>
                  <a:prstClr val="black">
                    <a:tint val="75000"/>
                  </a:prstClr>
                </a:solidFill>
              </a:rPr>
              <a:pPr defTabSz="914172">
                <a:defRPr/>
              </a:pPr>
              <a:t>6/11/19</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31535512-5700-EB49-AFF6-A756E85584D8}"/>
              </a:ext>
            </a:extLst>
          </p:cNvPr>
          <p:cNvSpPr>
            <a:spLocks noGrp="1"/>
          </p:cNvSpPr>
          <p:nvPr>
            <p:ph type="ftr" sz="quarter" idx="11"/>
          </p:nvPr>
        </p:nvSpPr>
        <p:spPr/>
        <p:txBody>
          <a:bodyPr/>
          <a:lstStyle/>
          <a:p>
            <a:pPr defTabSz="914172">
              <a:defRPr/>
            </a:pPr>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8D8087A4-B32C-5A43-9A1A-04A173192410}"/>
              </a:ext>
            </a:extLst>
          </p:cNvPr>
          <p:cNvSpPr>
            <a:spLocks noGrp="1"/>
          </p:cNvSpPr>
          <p:nvPr>
            <p:ph type="sldNum" sz="quarter" idx="12"/>
          </p:nvPr>
        </p:nvSpPr>
        <p:spPr/>
        <p:txBody>
          <a:bodyPr/>
          <a:lstStyle>
            <a:lvl1pPr>
              <a:defRPr sz="1600">
                <a:solidFill>
                  <a:schemeClr val="accent1">
                    <a:lumMod val="50000"/>
                  </a:schemeClr>
                </a:solidFill>
                <a:latin typeface="Arial" panose="020B0604020202020204" pitchFamily="34" charset="0"/>
                <a:cs typeface="Arial" panose="020B0604020202020204" pitchFamily="34" charset="0"/>
              </a:defRPr>
            </a:lvl1pPr>
          </a:lstStyle>
          <a:p>
            <a:pPr defTabSz="914172"/>
            <a:fld id="{3475F931-7C15-7045-859F-6D14D2994963}" type="slidenum">
              <a:rPr lang="en-US" b="0" smtClean="0"/>
              <a:pPr defTabSz="914172"/>
              <a:t>‹#›</a:t>
            </a:fld>
            <a:endParaRPr lang="en-US" b="0" dirty="0"/>
          </a:p>
        </p:txBody>
      </p:sp>
    </p:spTree>
    <p:extLst>
      <p:ext uri="{BB962C8B-B14F-4D97-AF65-F5344CB8AC3E}">
        <p14:creationId xmlns:p14="http://schemas.microsoft.com/office/powerpoint/2010/main" val="1625178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1B19-8980-154E-95EC-E21B41736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2A7491-717C-704B-9CDE-C86A54CD59FA}"/>
              </a:ext>
            </a:extLst>
          </p:cNvPr>
          <p:cNvSpPr>
            <a:spLocks noGrp="1"/>
          </p:cNvSpPr>
          <p:nvPr>
            <p:ph type="dt" sz="half" idx="10"/>
          </p:nvPr>
        </p:nvSpPr>
        <p:spPr/>
        <p:txBody>
          <a:bodyPr/>
          <a:lstStyle/>
          <a:p>
            <a:pPr defTabSz="914172">
              <a:defRPr/>
            </a:pPr>
            <a:fld id="{A0F590BB-89FB-48CD-8F5D-9291131773E4}" type="datetime1">
              <a:rPr lang="en-US" smtClean="0">
                <a:solidFill>
                  <a:prstClr val="black">
                    <a:tint val="75000"/>
                  </a:prstClr>
                </a:solidFill>
              </a:rPr>
              <a:pPr defTabSz="914172">
                <a:defRPr/>
              </a:pPr>
              <a:t>6/11/19</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71C5D35E-A697-0544-B807-9DF793FFF67D}"/>
              </a:ext>
            </a:extLst>
          </p:cNvPr>
          <p:cNvSpPr>
            <a:spLocks noGrp="1"/>
          </p:cNvSpPr>
          <p:nvPr>
            <p:ph type="ftr" sz="quarter" idx="11"/>
          </p:nvPr>
        </p:nvSpPr>
        <p:spPr/>
        <p:txBody>
          <a:bodyPr/>
          <a:lstStyle/>
          <a:p>
            <a:pPr defTabSz="914172">
              <a:defRPr/>
            </a:pP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C430BAE2-6852-3C43-9868-0F2DADEE7308}"/>
              </a:ext>
            </a:extLst>
          </p:cNvPr>
          <p:cNvSpPr>
            <a:spLocks noGrp="1"/>
          </p:cNvSpPr>
          <p:nvPr>
            <p:ph type="sldNum" sz="quarter" idx="12"/>
          </p:nvPr>
        </p:nvSpPr>
        <p:spPr/>
        <p:txBody>
          <a:bodyPr/>
          <a:lstStyle>
            <a:lvl1pPr>
              <a:defRPr sz="1600">
                <a:solidFill>
                  <a:schemeClr val="accent1">
                    <a:lumMod val="50000"/>
                  </a:schemeClr>
                </a:solidFill>
                <a:latin typeface="Arial" panose="020B0604020202020204" pitchFamily="34" charset="0"/>
                <a:cs typeface="Arial" panose="020B0604020202020204" pitchFamily="34" charset="0"/>
              </a:defRPr>
            </a:lvl1pPr>
          </a:lstStyle>
          <a:p>
            <a:pPr defTabSz="914172"/>
            <a:fld id="{3475F931-7C15-7045-859F-6D14D2994963}" type="slidenum">
              <a:rPr lang="en-US" b="0" smtClean="0"/>
              <a:pPr defTabSz="914172"/>
              <a:t>‹#›</a:t>
            </a:fld>
            <a:endParaRPr lang="en-US" b="0" dirty="0"/>
          </a:p>
        </p:txBody>
      </p:sp>
    </p:spTree>
    <p:extLst>
      <p:ext uri="{BB962C8B-B14F-4D97-AF65-F5344CB8AC3E}">
        <p14:creationId xmlns:p14="http://schemas.microsoft.com/office/powerpoint/2010/main" val="3039917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1E3DE-1FA5-9745-8B45-450224E791D5}"/>
              </a:ext>
            </a:extLst>
          </p:cNvPr>
          <p:cNvSpPr>
            <a:spLocks noGrp="1"/>
          </p:cNvSpPr>
          <p:nvPr>
            <p:ph type="dt" sz="half" idx="10"/>
          </p:nvPr>
        </p:nvSpPr>
        <p:spPr/>
        <p:txBody>
          <a:bodyPr/>
          <a:lstStyle/>
          <a:p>
            <a:pPr defTabSz="914172">
              <a:defRPr/>
            </a:pPr>
            <a:fld id="{4FAAE5A9-3675-445F-A12D-C5E0C0D24675}" type="datetime1">
              <a:rPr lang="en-US" smtClean="0">
                <a:solidFill>
                  <a:prstClr val="black">
                    <a:tint val="75000"/>
                  </a:prstClr>
                </a:solidFill>
              </a:rPr>
              <a:pPr defTabSz="914172">
                <a:defRPr/>
              </a:pPr>
              <a:t>6/11/19</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9CB18757-5A4C-3345-88AB-2E4C4F22760E}"/>
              </a:ext>
            </a:extLst>
          </p:cNvPr>
          <p:cNvSpPr>
            <a:spLocks noGrp="1"/>
          </p:cNvSpPr>
          <p:nvPr>
            <p:ph type="ftr" sz="quarter" idx="11"/>
          </p:nvPr>
        </p:nvSpPr>
        <p:spPr/>
        <p:txBody>
          <a:bodyPr/>
          <a:lstStyle/>
          <a:p>
            <a:pPr defTabSz="914172">
              <a:defRPr/>
            </a:pP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C32C35E7-96F1-4F4B-AFF9-8B387542A3F4}"/>
              </a:ext>
            </a:extLst>
          </p:cNvPr>
          <p:cNvSpPr>
            <a:spLocks noGrp="1"/>
          </p:cNvSpPr>
          <p:nvPr>
            <p:ph type="sldNum" sz="quarter" idx="12"/>
          </p:nvPr>
        </p:nvSpPr>
        <p:spPr/>
        <p:txBody>
          <a:bodyPr/>
          <a:lstStyle>
            <a:lvl1pPr>
              <a:defRPr sz="1600">
                <a:solidFill>
                  <a:schemeClr val="accent1">
                    <a:lumMod val="50000"/>
                  </a:schemeClr>
                </a:solidFill>
                <a:latin typeface="Arial" panose="020B0604020202020204" pitchFamily="34" charset="0"/>
                <a:cs typeface="Arial" panose="020B0604020202020204" pitchFamily="34" charset="0"/>
              </a:defRPr>
            </a:lvl1pPr>
          </a:lstStyle>
          <a:p>
            <a:pPr defTabSz="914172"/>
            <a:fld id="{3475F931-7C15-7045-859F-6D14D2994963}" type="slidenum">
              <a:rPr lang="en-US" b="0" smtClean="0"/>
              <a:pPr defTabSz="914172"/>
              <a:t>‹#›</a:t>
            </a:fld>
            <a:endParaRPr lang="en-US" b="0" dirty="0"/>
          </a:p>
        </p:txBody>
      </p:sp>
    </p:spTree>
    <p:extLst>
      <p:ext uri="{BB962C8B-B14F-4D97-AF65-F5344CB8AC3E}">
        <p14:creationId xmlns:p14="http://schemas.microsoft.com/office/powerpoint/2010/main" val="1898425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24EA-E45E-4B4F-A6AC-BFE5C81C7F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1E786-2EF2-CE48-840B-B920B3B009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D3FFD-5969-F247-8511-A4FF3E73B7CC}"/>
              </a:ext>
            </a:extLst>
          </p:cNvPr>
          <p:cNvSpPr>
            <a:spLocks noGrp="1"/>
          </p:cNvSpPr>
          <p:nvPr>
            <p:ph type="dt" sz="half" idx="10"/>
          </p:nvPr>
        </p:nvSpPr>
        <p:spPr/>
        <p:txBody>
          <a:bodyPr/>
          <a:lstStyle/>
          <a:p>
            <a:fld id="{97269F55-D039-DD4F-B29C-482608E358DF}" type="datetimeFigureOut">
              <a:rPr lang="en-US" smtClean="0"/>
              <a:t>6/11/19</a:t>
            </a:fld>
            <a:endParaRPr lang="en-US" dirty="0"/>
          </a:p>
        </p:txBody>
      </p:sp>
      <p:sp>
        <p:nvSpPr>
          <p:cNvPr id="5" name="Footer Placeholder 4">
            <a:extLst>
              <a:ext uri="{FF2B5EF4-FFF2-40B4-BE49-F238E27FC236}">
                <a16:creationId xmlns:a16="http://schemas.microsoft.com/office/drawing/2014/main" id="{DC231A3D-D005-6A42-971C-603478A020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500DDC-A654-E348-ADF4-AFC0D86BEF05}"/>
              </a:ext>
            </a:extLst>
          </p:cNvPr>
          <p:cNvSpPr>
            <a:spLocks noGrp="1"/>
          </p:cNvSpPr>
          <p:nvPr>
            <p:ph type="sldNum" sz="quarter" idx="12"/>
          </p:nvPr>
        </p:nvSpPr>
        <p:spPr/>
        <p:txBody>
          <a:bodyPr/>
          <a:lstStyle/>
          <a:p>
            <a:fld id="{6F9C022E-DA3A-AD41-9B14-BDD18D870C85}" type="slidenum">
              <a:rPr lang="en-US" smtClean="0"/>
              <a:t>‹#›</a:t>
            </a:fld>
            <a:endParaRPr lang="en-US" dirty="0"/>
          </a:p>
        </p:txBody>
      </p:sp>
    </p:spTree>
    <p:extLst>
      <p:ext uri="{BB962C8B-B14F-4D97-AF65-F5344CB8AC3E}">
        <p14:creationId xmlns:p14="http://schemas.microsoft.com/office/powerpoint/2010/main" val="3110831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F6623-679C-8147-8BC2-B67201AED804}"/>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301001E3-EBF1-7B4C-B49E-C48929E51C2E}"/>
              </a:ext>
            </a:extLst>
          </p:cNvPr>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450D2-C7BD-D547-8602-3EE32D1105A3}"/>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727D0A-F5FB-9B40-8396-5F7C8BD1D13C}"/>
              </a:ext>
            </a:extLst>
          </p:cNvPr>
          <p:cNvSpPr>
            <a:spLocks noGrp="1"/>
          </p:cNvSpPr>
          <p:nvPr>
            <p:ph type="dt" sz="half" idx="10"/>
          </p:nvPr>
        </p:nvSpPr>
        <p:spPr/>
        <p:txBody>
          <a:bodyPr/>
          <a:lstStyle/>
          <a:p>
            <a:pPr defTabSz="914172">
              <a:defRPr/>
            </a:pPr>
            <a:fld id="{C7774C39-4760-4EED-9955-376DCBE190C3}" type="datetime1">
              <a:rPr lang="en-US" smtClean="0">
                <a:solidFill>
                  <a:prstClr val="black">
                    <a:tint val="75000"/>
                  </a:prstClr>
                </a:solidFill>
              </a:rPr>
              <a:pPr defTabSz="914172">
                <a:defRPr/>
              </a:pPr>
              <a:t>6/11/19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CE40430A-381E-4F41-A0CB-1601AD2A0D27}"/>
              </a:ext>
            </a:extLst>
          </p:cNvPr>
          <p:cNvSpPr>
            <a:spLocks noGrp="1"/>
          </p:cNvSpPr>
          <p:nvPr>
            <p:ph type="ftr" sz="quarter" idx="11"/>
          </p:nvPr>
        </p:nvSpPr>
        <p:spPr/>
        <p:txBody>
          <a:bodyPr/>
          <a:lstStyle/>
          <a:p>
            <a:pPr defTabSz="914172">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CAF173DD-60F7-5C45-964C-3184E6454D05}"/>
              </a:ext>
            </a:extLst>
          </p:cNvPr>
          <p:cNvSpPr>
            <a:spLocks noGrp="1"/>
          </p:cNvSpPr>
          <p:nvPr>
            <p:ph type="sldNum" sz="quarter" idx="12"/>
          </p:nvPr>
        </p:nvSpPr>
        <p:spPr/>
        <p:txBody>
          <a:bodyPr/>
          <a:lstStyle>
            <a:lvl1pPr>
              <a:defRPr sz="1600">
                <a:solidFill>
                  <a:schemeClr val="accent1">
                    <a:lumMod val="50000"/>
                  </a:schemeClr>
                </a:solidFill>
                <a:latin typeface="Arial" panose="020B0604020202020204" pitchFamily="34" charset="0"/>
                <a:cs typeface="Arial" panose="020B0604020202020204" pitchFamily="34" charset="0"/>
              </a:defRPr>
            </a:lvl1pPr>
          </a:lstStyle>
          <a:p>
            <a:pPr defTabSz="914172"/>
            <a:fld id="{3475F931-7C15-7045-859F-6D14D2994963}" type="slidenum">
              <a:rPr lang="en-US" b="0" smtClean="0"/>
              <a:pPr defTabSz="914172"/>
              <a:t>‹#›</a:t>
            </a:fld>
            <a:endParaRPr lang="en-US" b="0" dirty="0"/>
          </a:p>
        </p:txBody>
      </p:sp>
    </p:spTree>
    <p:extLst>
      <p:ext uri="{BB962C8B-B14F-4D97-AF65-F5344CB8AC3E}">
        <p14:creationId xmlns:p14="http://schemas.microsoft.com/office/powerpoint/2010/main" val="466464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99F2-D770-564A-9DEB-23801CF6D929}"/>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43FF92D0-B84E-9A49-B8CA-5FB64A10F9A2}"/>
              </a:ext>
            </a:extLst>
          </p:cNvPr>
          <p:cNvSpPr>
            <a:spLocks noGrp="1"/>
          </p:cNvSpPr>
          <p:nvPr>
            <p:ph type="pic" idx="1"/>
          </p:nvPr>
        </p:nvSpPr>
        <p:spPr>
          <a:xfrm>
            <a:off x="5183188" y="987426"/>
            <a:ext cx="6172200" cy="4873625"/>
          </a:xfrm>
        </p:spPr>
        <p:txBody>
          <a:bodyPr/>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en-US" dirty="0"/>
          </a:p>
        </p:txBody>
      </p:sp>
      <p:sp>
        <p:nvSpPr>
          <p:cNvPr id="4" name="Text Placeholder 3">
            <a:extLst>
              <a:ext uri="{FF2B5EF4-FFF2-40B4-BE49-F238E27FC236}">
                <a16:creationId xmlns:a16="http://schemas.microsoft.com/office/drawing/2014/main" id="{5903AD62-E177-7F4B-BB8E-E70B31FA529C}"/>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A047D5-170D-264A-9D5E-2C7B9732B668}"/>
              </a:ext>
            </a:extLst>
          </p:cNvPr>
          <p:cNvSpPr>
            <a:spLocks noGrp="1"/>
          </p:cNvSpPr>
          <p:nvPr>
            <p:ph type="dt" sz="half" idx="10"/>
          </p:nvPr>
        </p:nvSpPr>
        <p:spPr/>
        <p:txBody>
          <a:bodyPr/>
          <a:lstStyle/>
          <a:p>
            <a:pPr defTabSz="914172">
              <a:defRPr/>
            </a:pPr>
            <a:fld id="{60B643A2-8F27-4279-9C8B-94F6ACC160AF}" type="datetime1">
              <a:rPr lang="en-US" smtClean="0">
                <a:solidFill>
                  <a:prstClr val="black">
                    <a:tint val="75000"/>
                  </a:prstClr>
                </a:solidFill>
              </a:rPr>
              <a:pPr defTabSz="914172">
                <a:defRPr/>
              </a:pPr>
              <a:t>6/11/19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5E786258-75DD-524F-80F3-C6DB122E2C2B}"/>
              </a:ext>
            </a:extLst>
          </p:cNvPr>
          <p:cNvSpPr>
            <a:spLocks noGrp="1"/>
          </p:cNvSpPr>
          <p:nvPr>
            <p:ph type="ftr" sz="quarter" idx="11"/>
          </p:nvPr>
        </p:nvSpPr>
        <p:spPr/>
        <p:txBody>
          <a:bodyPr/>
          <a:lstStyle/>
          <a:p>
            <a:pPr defTabSz="914172">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FF260D0E-53B7-004B-B814-D467C66A0283}"/>
              </a:ext>
            </a:extLst>
          </p:cNvPr>
          <p:cNvSpPr>
            <a:spLocks noGrp="1"/>
          </p:cNvSpPr>
          <p:nvPr>
            <p:ph type="sldNum" sz="quarter" idx="12"/>
          </p:nvPr>
        </p:nvSpPr>
        <p:spPr/>
        <p:txBody>
          <a:bodyPr/>
          <a:lstStyle>
            <a:lvl1pPr>
              <a:defRPr sz="1600">
                <a:solidFill>
                  <a:schemeClr val="accent1">
                    <a:lumMod val="50000"/>
                  </a:schemeClr>
                </a:solidFill>
                <a:latin typeface="Arial" panose="020B0604020202020204" pitchFamily="34" charset="0"/>
                <a:cs typeface="Arial" panose="020B0604020202020204" pitchFamily="34" charset="0"/>
              </a:defRPr>
            </a:lvl1pPr>
          </a:lstStyle>
          <a:p>
            <a:pPr defTabSz="914172"/>
            <a:fld id="{3475F931-7C15-7045-859F-6D14D2994963}" type="slidenum">
              <a:rPr lang="en-US" b="0" smtClean="0"/>
              <a:pPr defTabSz="914172"/>
              <a:t>‹#›</a:t>
            </a:fld>
            <a:endParaRPr lang="en-US" b="0" dirty="0"/>
          </a:p>
        </p:txBody>
      </p:sp>
    </p:spTree>
    <p:extLst>
      <p:ext uri="{BB962C8B-B14F-4D97-AF65-F5344CB8AC3E}">
        <p14:creationId xmlns:p14="http://schemas.microsoft.com/office/powerpoint/2010/main" val="2313292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C579-7213-6646-874A-468FFE05D0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F826B3-FDFC-674A-87E4-36CD1A8ED8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0C8BB-3852-F64E-9459-50C175F4C070}"/>
              </a:ext>
            </a:extLst>
          </p:cNvPr>
          <p:cNvSpPr>
            <a:spLocks noGrp="1"/>
          </p:cNvSpPr>
          <p:nvPr>
            <p:ph type="dt" sz="half" idx="10"/>
          </p:nvPr>
        </p:nvSpPr>
        <p:spPr/>
        <p:txBody>
          <a:bodyPr/>
          <a:lstStyle/>
          <a:p>
            <a:pPr defTabSz="914172">
              <a:defRPr/>
            </a:pPr>
            <a:fld id="{9A8516B7-C986-47ED-89C5-3A82B7706A10}" type="datetime1">
              <a:rPr lang="en-US" smtClean="0">
                <a:solidFill>
                  <a:prstClr val="black">
                    <a:tint val="75000"/>
                  </a:prstClr>
                </a:solidFill>
              </a:rPr>
              <a:pPr defTabSz="914172">
                <a:defRPr/>
              </a:pPr>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B4167DEF-FE9C-FB4C-8EE4-E77E9AEB2974}"/>
              </a:ext>
            </a:extLst>
          </p:cNvPr>
          <p:cNvSpPr>
            <a:spLocks noGrp="1"/>
          </p:cNvSpPr>
          <p:nvPr>
            <p:ph type="ftr" sz="quarter" idx="11"/>
          </p:nvPr>
        </p:nvSpPr>
        <p:spPr/>
        <p:txBody>
          <a:bodyPr/>
          <a:lstStyle/>
          <a:p>
            <a:pPr defTabSz="914172">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AD467D8B-B282-624B-8EB3-7DDEA041D51D}"/>
              </a:ext>
            </a:extLst>
          </p:cNvPr>
          <p:cNvSpPr>
            <a:spLocks noGrp="1"/>
          </p:cNvSpPr>
          <p:nvPr>
            <p:ph type="sldNum" sz="quarter" idx="12"/>
          </p:nvPr>
        </p:nvSpPr>
        <p:spPr/>
        <p:txBody>
          <a:bodyPr/>
          <a:lstStyle>
            <a:lvl1pPr>
              <a:defRPr sz="1600">
                <a:solidFill>
                  <a:schemeClr val="accent1">
                    <a:lumMod val="50000"/>
                  </a:schemeClr>
                </a:solidFill>
                <a:latin typeface="Arial" panose="020B0604020202020204" pitchFamily="34" charset="0"/>
                <a:cs typeface="Arial" panose="020B0604020202020204" pitchFamily="34" charset="0"/>
              </a:defRPr>
            </a:lvl1pPr>
          </a:lstStyle>
          <a:p>
            <a:pPr defTabSz="914172"/>
            <a:fld id="{3475F931-7C15-7045-859F-6D14D2994963}" type="slidenum">
              <a:rPr lang="en-US" b="0" smtClean="0"/>
              <a:pPr defTabSz="914172"/>
              <a:t>‹#›</a:t>
            </a:fld>
            <a:endParaRPr lang="en-US" b="0" dirty="0"/>
          </a:p>
        </p:txBody>
      </p:sp>
    </p:spTree>
    <p:extLst>
      <p:ext uri="{BB962C8B-B14F-4D97-AF65-F5344CB8AC3E}">
        <p14:creationId xmlns:p14="http://schemas.microsoft.com/office/powerpoint/2010/main" val="1499125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8DA4A1-8934-FD49-9F54-BA596B2D9A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F596E9-3D3D-0842-98F2-430C21442776}"/>
              </a:ext>
            </a:extLst>
          </p:cNvPr>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7042DB-0220-DE4C-A6D8-B9325B2EE6BF}"/>
              </a:ext>
            </a:extLst>
          </p:cNvPr>
          <p:cNvSpPr>
            <a:spLocks noGrp="1"/>
          </p:cNvSpPr>
          <p:nvPr>
            <p:ph type="dt" sz="half" idx="10"/>
          </p:nvPr>
        </p:nvSpPr>
        <p:spPr/>
        <p:txBody>
          <a:bodyPr/>
          <a:lstStyle/>
          <a:p>
            <a:pPr defTabSz="914172">
              <a:defRPr/>
            </a:pPr>
            <a:fld id="{28AA0C26-B403-4D21-B284-01CE9B4013D8}" type="datetime1">
              <a:rPr lang="en-US" smtClean="0">
                <a:solidFill>
                  <a:prstClr val="black">
                    <a:tint val="75000"/>
                  </a:prstClr>
                </a:solidFill>
              </a:rPr>
              <a:pPr defTabSz="914172">
                <a:defRPr/>
              </a:pPr>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3C8A9C3-8F4B-E545-B4E9-0BC15EB0AA36}"/>
              </a:ext>
            </a:extLst>
          </p:cNvPr>
          <p:cNvSpPr>
            <a:spLocks noGrp="1"/>
          </p:cNvSpPr>
          <p:nvPr>
            <p:ph type="ftr" sz="quarter" idx="11"/>
          </p:nvPr>
        </p:nvSpPr>
        <p:spPr/>
        <p:txBody>
          <a:bodyPr/>
          <a:lstStyle/>
          <a:p>
            <a:pPr defTabSz="914172">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847FC31-8907-2C4F-85FD-BB6A21037538}"/>
              </a:ext>
            </a:extLst>
          </p:cNvPr>
          <p:cNvSpPr>
            <a:spLocks noGrp="1"/>
          </p:cNvSpPr>
          <p:nvPr>
            <p:ph type="sldNum" sz="quarter" idx="12"/>
          </p:nvPr>
        </p:nvSpPr>
        <p:spPr/>
        <p:txBody>
          <a:bodyPr/>
          <a:lstStyle>
            <a:lvl1pPr>
              <a:defRPr sz="1600">
                <a:solidFill>
                  <a:schemeClr val="accent1">
                    <a:lumMod val="50000"/>
                  </a:schemeClr>
                </a:solidFill>
                <a:latin typeface="Arial" panose="020B0604020202020204" pitchFamily="34" charset="0"/>
                <a:cs typeface="Arial" panose="020B0604020202020204" pitchFamily="34" charset="0"/>
              </a:defRPr>
            </a:lvl1pPr>
          </a:lstStyle>
          <a:p>
            <a:pPr defTabSz="914172"/>
            <a:fld id="{3475F931-7C15-7045-859F-6D14D2994963}" type="slidenum">
              <a:rPr lang="en-US" b="0" smtClean="0"/>
              <a:pPr defTabSz="914172"/>
              <a:t>‹#›</a:t>
            </a:fld>
            <a:endParaRPr lang="en-US" b="0" dirty="0"/>
          </a:p>
        </p:txBody>
      </p:sp>
    </p:spTree>
    <p:extLst>
      <p:ext uri="{BB962C8B-B14F-4D97-AF65-F5344CB8AC3E}">
        <p14:creationId xmlns:p14="http://schemas.microsoft.com/office/powerpoint/2010/main" val="3296856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8" name="Text Placeholder 7"/>
          <p:cNvSpPr>
            <a:spLocks noGrp="1"/>
          </p:cNvSpPr>
          <p:nvPr>
            <p:ph type="body" sz="quarter" idx="13"/>
          </p:nvPr>
        </p:nvSpPr>
        <p:spPr>
          <a:xfrm>
            <a:off x="1684950" y="1863438"/>
            <a:ext cx="8822101" cy="4321969"/>
          </a:xfrm>
        </p:spPr>
        <p:txBody>
          <a:bodyPr/>
          <a:lstStyle>
            <a:lvl1pPr>
              <a:lnSpc>
                <a:spcPct val="100000"/>
              </a:lnSpc>
              <a:spcBef>
                <a:spcPts val="0"/>
              </a:spcBef>
              <a:spcAft>
                <a:spcPts val="1200"/>
              </a:spcAft>
              <a:defRPr>
                <a:latin typeface="Arial" panose="020B0604020202020204" pitchFamily="34" charset="0"/>
                <a:ea typeface="SimSun" panose="02010600030101010101" pitchFamily="2" charset="-122"/>
                <a:cs typeface="Arial" panose="020B0604020202020204" pitchFamily="34" charset="0"/>
              </a:defRPr>
            </a:lvl1pPr>
            <a:lvl2pPr>
              <a:lnSpc>
                <a:spcPct val="100000"/>
              </a:lnSpc>
              <a:spcBef>
                <a:spcPts val="0"/>
              </a:spcBef>
              <a:spcAft>
                <a:spcPts val="9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3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p:cNvGrpSpPr/>
          <p:nvPr userDrawn="1"/>
        </p:nvGrpSpPr>
        <p:grpSpPr>
          <a:xfrm>
            <a:off x="5897563" y="1393582"/>
            <a:ext cx="400050" cy="95250"/>
            <a:chOff x="1942594" y="2781300"/>
            <a:chExt cx="799891" cy="190500"/>
          </a:xfrm>
          <a:solidFill>
            <a:schemeClr val="bg1">
              <a:lumMod val="85000"/>
            </a:schemeClr>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04998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16" name="Title 1"/>
          <p:cNvSpPr>
            <a:spLocks noGrp="1"/>
          </p:cNvSpPr>
          <p:nvPr>
            <p:ph type="title"/>
          </p:nvPr>
        </p:nvSpPr>
        <p:spPr>
          <a:xfrm>
            <a:off x="838201" y="365129"/>
            <a:ext cx="10515600" cy="1325563"/>
          </a:xfrm>
        </p:spPr>
        <p:txBody>
          <a:bodyPr/>
          <a:lstStyle/>
          <a:p>
            <a:r>
              <a:rPr lang="en-US"/>
              <a:t>Click to edit Master title style</a:t>
            </a:r>
          </a:p>
        </p:txBody>
      </p:sp>
      <p:sp>
        <p:nvSpPr>
          <p:cNvPr id="7" name="Content Placeholder 6"/>
          <p:cNvSpPr>
            <a:spLocks noGrp="1"/>
          </p:cNvSpPr>
          <p:nvPr>
            <p:ph sz="quarter" idx="17"/>
          </p:nvPr>
        </p:nvSpPr>
        <p:spPr>
          <a:xfrm>
            <a:off x="838418" y="1826944"/>
            <a:ext cx="5211532" cy="4415499"/>
          </a:xfrm>
        </p:spPr>
        <p:txBody>
          <a:bodyPr/>
          <a:lstStyle>
            <a:lvl2pPr>
              <a:defRPr sz="2000"/>
            </a:lvl2pPr>
          </a:lstStyle>
          <a:p>
            <a:pPr lvl="0"/>
            <a:r>
              <a:rPr lang="en-US" dirty="0"/>
              <a:t>Click to edit Master text styles</a:t>
            </a:r>
          </a:p>
          <a:p>
            <a:pPr lvl="1"/>
            <a:r>
              <a:rPr lang="en-US" dirty="0"/>
              <a:t>Second level</a:t>
            </a:r>
            <a:endParaRPr lang="en-US" sz="1300" b="0" i="0" dirty="0">
              <a:solidFill>
                <a:srgbClr val="000000"/>
              </a:solidFill>
              <a:latin typeface="Lucida Grande"/>
              <a:ea typeface="Lucida Grande"/>
              <a:cs typeface="Lucida Grande"/>
            </a:endParaRPr>
          </a:p>
          <a:p>
            <a:pPr lvl="2"/>
            <a:r>
              <a:rPr lang="en-US" dirty="0"/>
              <a:t>Third level</a:t>
            </a:r>
          </a:p>
          <a:p>
            <a:pPr lvl="3"/>
            <a:r>
              <a:rPr lang="en-US" dirty="0"/>
              <a:t>Fourth level</a:t>
            </a:r>
          </a:p>
          <a:p>
            <a:pPr lvl="4"/>
            <a:r>
              <a:rPr lang="en-US" dirty="0"/>
              <a:t>Fifth level</a:t>
            </a:r>
          </a:p>
        </p:txBody>
      </p:sp>
      <p:sp>
        <p:nvSpPr>
          <p:cNvPr id="12" name="Content Placeholder 6"/>
          <p:cNvSpPr>
            <a:spLocks noGrp="1"/>
          </p:cNvSpPr>
          <p:nvPr>
            <p:ph sz="quarter" idx="18"/>
          </p:nvPr>
        </p:nvSpPr>
        <p:spPr>
          <a:xfrm>
            <a:off x="6450990" y="1826944"/>
            <a:ext cx="5211532" cy="44154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p:cNvGrpSpPr/>
          <p:nvPr userDrawn="1"/>
        </p:nvGrpSpPr>
        <p:grpSpPr>
          <a:xfrm>
            <a:off x="5897563" y="1393582"/>
            <a:ext cx="400050" cy="95250"/>
            <a:chOff x="1942594" y="2781300"/>
            <a:chExt cx="799891" cy="190500"/>
          </a:xfrm>
          <a:solidFill>
            <a:schemeClr val="bg1">
              <a:lumMod val="85000"/>
            </a:schemeClr>
          </a:solidFill>
        </p:grpSpPr>
        <p:sp>
          <p:nvSpPr>
            <p:cNvPr id="8"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algn="ctr"/>
              <a:endParaRPr lang="en-US" sz="900" dirty="0"/>
            </a:p>
          </p:txBody>
        </p:sp>
        <p:sp>
          <p:nvSpPr>
            <p:cNvPr id="9"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algn="ctr"/>
              <a:endParaRPr lang="en-US" sz="900" dirty="0"/>
            </a:p>
          </p:txBody>
        </p:sp>
        <p:sp>
          <p:nvSpPr>
            <p:cNvPr id="10"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algn="ctr"/>
              <a:endParaRPr lang="en-US" sz="900" dirty="0"/>
            </a:p>
          </p:txBody>
        </p:sp>
      </p:grpSp>
    </p:spTree>
    <p:extLst>
      <p:ext uri="{BB962C8B-B14F-4D97-AF65-F5344CB8AC3E}">
        <p14:creationId xmlns:p14="http://schemas.microsoft.com/office/powerpoint/2010/main" val="3701555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alf Image with Background">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911319" y="-22280"/>
            <a:ext cx="7287620" cy="6880280"/>
          </a:xfrm>
          <a:custGeom>
            <a:avLst/>
            <a:gdLst>
              <a:gd name="connsiteX0" fmla="*/ 0 w 14557568"/>
              <a:gd name="connsiteY0" fmla="*/ 13716000 h 13716000"/>
              <a:gd name="connsiteX1" fmla="*/ 0 w 14557568"/>
              <a:gd name="connsiteY1" fmla="*/ 0 h 13716000"/>
              <a:gd name="connsiteX2" fmla="*/ 14557568 w 14557568"/>
              <a:gd name="connsiteY2" fmla="*/ 13716000 h 13716000"/>
              <a:gd name="connsiteX3" fmla="*/ 0 w 14557568"/>
              <a:gd name="connsiteY3" fmla="*/ 13716000 h 13716000"/>
              <a:gd name="connsiteX0" fmla="*/ 0 w 14557568"/>
              <a:gd name="connsiteY0" fmla="*/ 13827399 h 13827399"/>
              <a:gd name="connsiteX1" fmla="*/ 6661869 w 14557568"/>
              <a:gd name="connsiteY1" fmla="*/ 0 h 13827399"/>
              <a:gd name="connsiteX2" fmla="*/ 14557568 w 14557568"/>
              <a:gd name="connsiteY2" fmla="*/ 13827399 h 13827399"/>
              <a:gd name="connsiteX3" fmla="*/ 0 w 14557568"/>
              <a:gd name="connsiteY3" fmla="*/ 13827399 h 13827399"/>
              <a:gd name="connsiteX0" fmla="*/ 0 w 14557568"/>
              <a:gd name="connsiteY0" fmla="*/ 13827399 h 13827399"/>
              <a:gd name="connsiteX1" fmla="*/ 6466965 w 14557568"/>
              <a:gd name="connsiteY1" fmla="*/ 289637 h 13827399"/>
              <a:gd name="connsiteX2" fmla="*/ 6661869 w 14557568"/>
              <a:gd name="connsiteY2" fmla="*/ 0 h 13827399"/>
              <a:gd name="connsiteX3" fmla="*/ 14557568 w 14557568"/>
              <a:gd name="connsiteY3" fmla="*/ 13827399 h 13827399"/>
              <a:gd name="connsiteX4" fmla="*/ 0 w 14557568"/>
              <a:gd name="connsiteY4" fmla="*/ 13827399 h 13827399"/>
              <a:gd name="connsiteX0" fmla="*/ 0 w 14557568"/>
              <a:gd name="connsiteY0" fmla="*/ 13871959 h 13871959"/>
              <a:gd name="connsiteX1" fmla="*/ 6466965 w 14557568"/>
              <a:gd name="connsiteY1" fmla="*/ 334197 h 13871959"/>
              <a:gd name="connsiteX2" fmla="*/ 7419406 w 14557568"/>
              <a:gd name="connsiteY2" fmla="*/ 0 h 13871959"/>
              <a:gd name="connsiteX3" fmla="*/ 14557568 w 14557568"/>
              <a:gd name="connsiteY3" fmla="*/ 13871959 h 13871959"/>
              <a:gd name="connsiteX4" fmla="*/ 0 w 14557568"/>
              <a:gd name="connsiteY4" fmla="*/ 13871959 h 13871959"/>
              <a:gd name="connsiteX0" fmla="*/ 0 w 14557568"/>
              <a:gd name="connsiteY0" fmla="*/ 13871959 h 13871959"/>
              <a:gd name="connsiteX1" fmla="*/ 6556087 w 14557568"/>
              <a:gd name="connsiteY1" fmla="*/ 155959 h 13871959"/>
              <a:gd name="connsiteX2" fmla="*/ 7419406 w 14557568"/>
              <a:gd name="connsiteY2" fmla="*/ 0 h 13871959"/>
              <a:gd name="connsiteX3" fmla="*/ 14557568 w 14557568"/>
              <a:gd name="connsiteY3" fmla="*/ 13871959 h 13871959"/>
              <a:gd name="connsiteX4" fmla="*/ 0 w 14557568"/>
              <a:gd name="connsiteY4" fmla="*/ 13871959 h 13871959"/>
              <a:gd name="connsiteX0" fmla="*/ 0 w 14571445"/>
              <a:gd name="connsiteY0" fmla="*/ 13760560 h 13760560"/>
              <a:gd name="connsiteX1" fmla="*/ 6556087 w 14571445"/>
              <a:gd name="connsiteY1" fmla="*/ 44560 h 13760560"/>
              <a:gd name="connsiteX2" fmla="*/ 14571445 w 14571445"/>
              <a:gd name="connsiteY2" fmla="*/ 0 h 13760560"/>
              <a:gd name="connsiteX3" fmla="*/ 14557568 w 14571445"/>
              <a:gd name="connsiteY3" fmla="*/ 13760560 h 13760560"/>
              <a:gd name="connsiteX4" fmla="*/ 0 w 14571445"/>
              <a:gd name="connsiteY4" fmla="*/ 13760560 h 1376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1445" h="13760560">
                <a:moveTo>
                  <a:pt x="0" y="13760560"/>
                </a:moveTo>
                <a:lnTo>
                  <a:pt x="6556087" y="44560"/>
                </a:lnTo>
                <a:lnTo>
                  <a:pt x="14571445" y="0"/>
                </a:lnTo>
                <a:cubicBezTo>
                  <a:pt x="14566819" y="4586853"/>
                  <a:pt x="14562194" y="9173707"/>
                  <a:pt x="14557568" y="13760560"/>
                </a:cubicBezTo>
                <a:lnTo>
                  <a:pt x="0" y="13760560"/>
                </a:lnTo>
                <a:close/>
              </a:path>
            </a:pathLst>
          </a:custGeom>
        </p:spPr>
        <p:txBody>
          <a:bodyPr/>
          <a:lstStyle/>
          <a:p>
            <a:endParaRPr lang="en-US" dirty="0"/>
          </a:p>
        </p:txBody>
      </p:sp>
    </p:spTree>
    <p:extLst>
      <p:ext uri="{BB962C8B-B14F-4D97-AF65-F5344CB8AC3E}">
        <p14:creationId xmlns:p14="http://schemas.microsoft.com/office/powerpoint/2010/main" val="39450848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CC50D-7AAF-E449-9DBA-0E97FA37D42F}"/>
              </a:ext>
            </a:extLst>
          </p:cNvPr>
          <p:cNvSpPr>
            <a:spLocks noGrp="1"/>
          </p:cNvSpPr>
          <p:nvPr>
            <p:ph type="ctrTitle"/>
          </p:nvPr>
        </p:nvSpPr>
        <p:spPr>
          <a:xfrm>
            <a:off x="1524000" y="1122363"/>
            <a:ext cx="9144000" cy="2387600"/>
          </a:xfrm>
        </p:spPr>
        <p:txBody>
          <a:bodyPr anchor="b"/>
          <a:lstStyle>
            <a:lvl1pPr algn="ctr">
              <a:defRPr sz="5999" b="1">
                <a:solidFill>
                  <a:srgbClr val="00416B"/>
                </a:solidFill>
              </a:defRPr>
            </a:lvl1pPr>
          </a:lstStyle>
          <a:p>
            <a:r>
              <a:rPr lang="en-US" dirty="0"/>
              <a:t>Click to edit Master title style</a:t>
            </a:r>
          </a:p>
        </p:txBody>
      </p:sp>
      <p:sp>
        <p:nvSpPr>
          <p:cNvPr id="3" name="Subtitle 2">
            <a:extLst>
              <a:ext uri="{FF2B5EF4-FFF2-40B4-BE49-F238E27FC236}">
                <a16:creationId xmlns:a16="http://schemas.microsoft.com/office/drawing/2014/main" id="{3BC3C404-3CEF-1443-9BD5-3DEE810C92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984B7F-E39A-7D44-B105-A54B2EEBF5F5}"/>
              </a:ext>
            </a:extLst>
          </p:cNvPr>
          <p:cNvSpPr>
            <a:spLocks noGrp="1"/>
          </p:cNvSpPr>
          <p:nvPr>
            <p:ph type="dt" sz="half" idx="10"/>
          </p:nvPr>
        </p:nvSpPr>
        <p:spPr/>
        <p:txBody>
          <a:bodyPr/>
          <a:lstStyle/>
          <a:p>
            <a:fld id="{5E652CAD-ED70-624C-834B-EB2D68415067}" type="datetimeFigureOut">
              <a:rPr lang="en-US" smtClean="0"/>
              <a:t>6/11/19</a:t>
            </a:fld>
            <a:endParaRPr lang="en-US" dirty="0"/>
          </a:p>
        </p:txBody>
      </p:sp>
      <p:sp>
        <p:nvSpPr>
          <p:cNvPr id="5" name="Footer Placeholder 4">
            <a:extLst>
              <a:ext uri="{FF2B5EF4-FFF2-40B4-BE49-F238E27FC236}">
                <a16:creationId xmlns:a16="http://schemas.microsoft.com/office/drawing/2014/main" id="{F6769333-4F37-9746-970D-12486C1032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963860-159D-1E49-9849-A8AB2BDC2BF7}"/>
              </a:ext>
            </a:extLst>
          </p:cNvPr>
          <p:cNvSpPr>
            <a:spLocks noGrp="1"/>
          </p:cNvSpPr>
          <p:nvPr>
            <p:ph type="sldNum" sz="quarter" idx="12"/>
          </p:nvPr>
        </p:nvSpPr>
        <p:spPr/>
        <p:txBody>
          <a:bodyPr/>
          <a:lstStyle/>
          <a:p>
            <a:fld id="{52E10085-B0AA-4B44-82C3-2CA66279CCEA}" type="slidenum">
              <a:rPr lang="en-US" smtClean="0"/>
              <a:t>‹#›</a:t>
            </a:fld>
            <a:endParaRPr lang="en-US" dirty="0"/>
          </a:p>
        </p:txBody>
      </p:sp>
    </p:spTree>
    <p:extLst>
      <p:ext uri="{BB962C8B-B14F-4D97-AF65-F5344CB8AC3E}">
        <p14:creationId xmlns:p14="http://schemas.microsoft.com/office/powerpoint/2010/main" val="3463805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F4EF-EB92-8B48-AE2A-ABED19F40C4A}"/>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5FFE2D79-A802-7C41-8B6B-EE0422B179B6}"/>
              </a:ext>
            </a:extLst>
          </p:cNvPr>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7A2F2-4127-B445-A55E-45EA0777D857}"/>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84CD425-03EA-CF49-8983-7EA81F82A7FE}"/>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CF05C78-1503-584F-9345-3A6723369077}"/>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pic>
        <p:nvPicPr>
          <p:cNvPr id="8" name="Picture 7" descr="A picture containing tree&#10;&#10;Description automatically generated">
            <a:extLst>
              <a:ext uri="{FF2B5EF4-FFF2-40B4-BE49-F238E27FC236}">
                <a16:creationId xmlns:a16="http://schemas.microsoft.com/office/drawing/2014/main" id="{CBA64DD7-21BB-C243-BC11-78B7EF65370E}"/>
              </a:ext>
            </a:extLst>
          </p:cNvPr>
          <p:cNvPicPr>
            <a:picLocks noChangeAspect="1"/>
          </p:cNvPicPr>
          <p:nvPr userDrawn="1"/>
        </p:nvPicPr>
        <p:blipFill rotWithShape="1">
          <a:blip r:embed="rId2"/>
          <a:srcRect l="5330" b="1822"/>
          <a:stretch/>
        </p:blipFill>
        <p:spPr>
          <a:xfrm>
            <a:off x="-14990" y="-1"/>
            <a:ext cx="12192000" cy="6858001"/>
          </a:xfrm>
          <a:prstGeom prst="rect">
            <a:avLst/>
          </a:prstGeom>
        </p:spPr>
      </p:pic>
    </p:spTree>
    <p:extLst>
      <p:ext uri="{BB962C8B-B14F-4D97-AF65-F5344CB8AC3E}">
        <p14:creationId xmlns:p14="http://schemas.microsoft.com/office/powerpoint/2010/main" val="40708946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D9E3-5613-7543-A864-381D05E3F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39436-5B11-344F-9BBF-4262157315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C8552-9793-FC46-AF7F-38AA4F9335FF}"/>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AB34906-E056-884D-A5EE-9E4199AF9160}"/>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FF9B87B-097D-9C4D-9633-962017B7A35C}"/>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3635526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BDF8-F6BD-0D49-AA1A-0A00D2306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7B410D-B87A-8149-B068-A5CE536CFF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AB1E5B-3A08-FA4E-80EB-078EA52721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5AAC23-C9E7-2149-BBA2-A4491197AFBB}"/>
              </a:ext>
            </a:extLst>
          </p:cNvPr>
          <p:cNvSpPr>
            <a:spLocks noGrp="1"/>
          </p:cNvSpPr>
          <p:nvPr>
            <p:ph type="dt" sz="half" idx="10"/>
          </p:nvPr>
        </p:nvSpPr>
        <p:spPr/>
        <p:txBody>
          <a:bodyPr/>
          <a:lstStyle/>
          <a:p>
            <a:fld id="{97269F55-D039-DD4F-B29C-482608E358DF}" type="datetimeFigureOut">
              <a:rPr lang="en-US" smtClean="0"/>
              <a:t>6/11/19</a:t>
            </a:fld>
            <a:endParaRPr lang="en-US" dirty="0"/>
          </a:p>
        </p:txBody>
      </p:sp>
      <p:sp>
        <p:nvSpPr>
          <p:cNvPr id="6" name="Footer Placeholder 5">
            <a:extLst>
              <a:ext uri="{FF2B5EF4-FFF2-40B4-BE49-F238E27FC236}">
                <a16:creationId xmlns:a16="http://schemas.microsoft.com/office/drawing/2014/main" id="{380DD40D-F8CA-864A-BEB6-F1C1BD273C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E01DCB-5E07-9249-973D-A59C8286CBC9}"/>
              </a:ext>
            </a:extLst>
          </p:cNvPr>
          <p:cNvSpPr>
            <a:spLocks noGrp="1"/>
          </p:cNvSpPr>
          <p:nvPr>
            <p:ph type="sldNum" sz="quarter" idx="12"/>
          </p:nvPr>
        </p:nvSpPr>
        <p:spPr/>
        <p:txBody>
          <a:bodyPr/>
          <a:lstStyle/>
          <a:p>
            <a:fld id="{6F9C022E-DA3A-AD41-9B14-BDD18D870C85}" type="slidenum">
              <a:rPr lang="en-US" smtClean="0"/>
              <a:t>‹#›</a:t>
            </a:fld>
            <a:endParaRPr lang="en-US" dirty="0"/>
          </a:p>
        </p:txBody>
      </p:sp>
    </p:spTree>
    <p:extLst>
      <p:ext uri="{BB962C8B-B14F-4D97-AF65-F5344CB8AC3E}">
        <p14:creationId xmlns:p14="http://schemas.microsoft.com/office/powerpoint/2010/main" val="30710717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24EA-E45E-4B4F-A6AC-BFE5C81C7F74}"/>
              </a:ext>
            </a:extLst>
          </p:cNvPr>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FCC1E786-2EF2-CE48-840B-B920B3B00915}"/>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D3FFD-5969-F247-8511-A4FF3E73B7CC}"/>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C231A3D-D005-6A42-971C-603478A020DA}"/>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65500DDC-A654-E348-ADF4-AFC0D86BEF05}"/>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18177324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BDF8-F6BD-0D49-AA1A-0A00D2306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7B410D-B87A-8149-B068-A5CE536CFF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AB1E5B-3A08-FA4E-80EB-078EA52721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5AAC23-C9E7-2149-BBA2-A4491197AFBB}"/>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380DD40D-F8CA-864A-BEB6-F1C1BD273CB7}"/>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1BE01DCB-5E07-9249-973D-A59C8286CBC9}"/>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753919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6BC0-C216-674C-ADA2-766BF0BDCDD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6A44EE-70BB-EA40-95D2-FAAAD3544A67}"/>
              </a:ext>
            </a:extLst>
          </p:cNvPr>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A55AB5-E4E4-D74D-A985-6A45639B5B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DA6768-F593-CD4A-AA01-C415BF847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1DC2-0EB4-8F4A-85F0-C8A625A2AD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AAA6E3-0E74-0F43-89AB-0C528BE0F8F9}"/>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04217A56-BC72-B347-A40D-58EAE3E052EF}"/>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0FAE0BC5-213C-F542-B78D-6DDAB29BF7F8}"/>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1162747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0675-F63C-E34B-9E55-BC9039F160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C43E3D-A59F-3044-A1F4-D5414DC60FF5}"/>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EF8FD424-F792-D24D-BB46-8B73C10B9633}"/>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46349CF8-5548-DB40-9C7E-68DD6BD4EED7}"/>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42302160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A13EF-C2E5-634A-A05B-E689EC5001A9}"/>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64EF5F6C-3D58-0A46-A989-4B050BD510D5}"/>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8079037-48C4-9141-BA0F-C262D0398C8C}"/>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21293646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37B8-AB1D-7647-AD52-D1A1FCB1B893}"/>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8C91A034-F2E6-754B-A847-DBEA7DBC73AD}"/>
              </a:ext>
            </a:extLst>
          </p:cNvPr>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BA49B2-570A-3B49-AFB7-357B374FA138}"/>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4DA363-B117-0F4E-BB0C-9DADFB78CAFA}"/>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913F74F0-5416-144C-B75A-19EC51DE7D53}"/>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33AD6BF9-323A-8A4C-996E-E9BBF1AE56A5}"/>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2634666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6FBC-CDE7-D54D-ABE9-29EE63D6B443}"/>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94E8C6AE-621E-4E4C-B8A2-CF3C873FEE5C}"/>
              </a:ext>
            </a:extLst>
          </p:cNvPr>
          <p:cNvSpPr>
            <a:spLocks noGrp="1"/>
          </p:cNvSpPr>
          <p:nvPr>
            <p:ph type="pic" idx="1"/>
          </p:nvPr>
        </p:nvSpPr>
        <p:spPr>
          <a:xfrm>
            <a:off x="5183188" y="987426"/>
            <a:ext cx="6172200" cy="4873625"/>
          </a:xfrm>
        </p:spPr>
        <p:txBody>
          <a:bodyPr/>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en-US" dirty="0"/>
          </a:p>
        </p:txBody>
      </p:sp>
      <p:sp>
        <p:nvSpPr>
          <p:cNvPr id="4" name="Text Placeholder 3">
            <a:extLst>
              <a:ext uri="{FF2B5EF4-FFF2-40B4-BE49-F238E27FC236}">
                <a16:creationId xmlns:a16="http://schemas.microsoft.com/office/drawing/2014/main" id="{077171F4-D2A9-5F4A-8D84-5F9E44B3EBBB}"/>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5F4E4-1BA2-FD4D-9CB2-F513C72842FC}"/>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0669911B-8E5E-8A4A-B1BF-B4B23664ABCD}"/>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AC122A69-9E43-D844-B42B-A6EB0D1D933B}"/>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3783156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1CE1-02C7-F54B-981B-F214DE3DC4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28D5A5-BCA9-AE43-A7E9-E626E1A70F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DD834-F849-A64C-9A01-07E4F6987DDE}"/>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1F119FF4-17D9-554E-A2C3-5C2AB78B518B}"/>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9DEB5A6-7F8C-8244-9C8C-C32835D48252}"/>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12444214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231387-B437-6A40-B366-37E7D69FD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688ABC-0911-FE4C-B624-1621297EA0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2BF54-E6BE-8744-B0AA-C26E348770E2}"/>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C4565C0-67B5-1B4B-9F9F-9A970E29E8AE}"/>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2EECFCBE-B61C-2848-9A0A-0A6330BEAACB}"/>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15338221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F4EF-EB92-8B48-AE2A-ABED19F40C4A}"/>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5FFE2D79-A802-7C41-8B6B-EE0422B179B6}"/>
              </a:ext>
            </a:extLst>
          </p:cNvPr>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7A2F2-4127-B445-A55E-45EA0777D857}"/>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84CD425-03EA-CF49-8983-7EA81F82A7FE}"/>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CF05C78-1503-584F-9345-3A6723369077}"/>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pic>
        <p:nvPicPr>
          <p:cNvPr id="8" name="Picture 7" descr="A picture containing tree&#10;&#10;Description automatically generated">
            <a:extLst>
              <a:ext uri="{FF2B5EF4-FFF2-40B4-BE49-F238E27FC236}">
                <a16:creationId xmlns:a16="http://schemas.microsoft.com/office/drawing/2014/main" id="{CBA64DD7-21BB-C243-BC11-78B7EF65370E}"/>
              </a:ext>
            </a:extLst>
          </p:cNvPr>
          <p:cNvPicPr>
            <a:picLocks noChangeAspect="1"/>
          </p:cNvPicPr>
          <p:nvPr userDrawn="1"/>
        </p:nvPicPr>
        <p:blipFill rotWithShape="1">
          <a:blip r:embed="rId2"/>
          <a:srcRect l="5330" b="1822"/>
          <a:stretch/>
        </p:blipFill>
        <p:spPr>
          <a:xfrm>
            <a:off x="-14990" y="-1"/>
            <a:ext cx="12192000" cy="6858001"/>
          </a:xfrm>
          <a:prstGeom prst="rect">
            <a:avLst/>
          </a:prstGeom>
        </p:spPr>
      </p:pic>
    </p:spTree>
    <p:extLst>
      <p:ext uri="{BB962C8B-B14F-4D97-AF65-F5344CB8AC3E}">
        <p14:creationId xmlns:p14="http://schemas.microsoft.com/office/powerpoint/2010/main" val="3610738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6BC0-C216-674C-ADA2-766BF0BDCD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6A44EE-70BB-EA40-95D2-FAAAD3544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A55AB5-E4E4-D74D-A985-6A45639B5B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DA6768-F593-CD4A-AA01-C415BF847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1DC2-0EB4-8F4A-85F0-C8A625A2AD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AAA6E3-0E74-0F43-89AB-0C528BE0F8F9}"/>
              </a:ext>
            </a:extLst>
          </p:cNvPr>
          <p:cNvSpPr>
            <a:spLocks noGrp="1"/>
          </p:cNvSpPr>
          <p:nvPr>
            <p:ph type="dt" sz="half" idx="10"/>
          </p:nvPr>
        </p:nvSpPr>
        <p:spPr/>
        <p:txBody>
          <a:bodyPr/>
          <a:lstStyle/>
          <a:p>
            <a:fld id="{97269F55-D039-DD4F-B29C-482608E358DF}" type="datetimeFigureOut">
              <a:rPr lang="en-US" smtClean="0"/>
              <a:t>6/11/19</a:t>
            </a:fld>
            <a:endParaRPr lang="en-US" dirty="0"/>
          </a:p>
        </p:txBody>
      </p:sp>
      <p:sp>
        <p:nvSpPr>
          <p:cNvPr id="8" name="Footer Placeholder 7">
            <a:extLst>
              <a:ext uri="{FF2B5EF4-FFF2-40B4-BE49-F238E27FC236}">
                <a16:creationId xmlns:a16="http://schemas.microsoft.com/office/drawing/2014/main" id="{04217A56-BC72-B347-A40D-58EAE3E052E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FAE0BC5-213C-F542-B78D-6DDAB29BF7F8}"/>
              </a:ext>
            </a:extLst>
          </p:cNvPr>
          <p:cNvSpPr>
            <a:spLocks noGrp="1"/>
          </p:cNvSpPr>
          <p:nvPr>
            <p:ph type="sldNum" sz="quarter" idx="12"/>
          </p:nvPr>
        </p:nvSpPr>
        <p:spPr/>
        <p:txBody>
          <a:bodyPr/>
          <a:lstStyle/>
          <a:p>
            <a:fld id="{6F9C022E-DA3A-AD41-9B14-BDD18D870C85}" type="slidenum">
              <a:rPr lang="en-US" smtClean="0"/>
              <a:t>‹#›</a:t>
            </a:fld>
            <a:endParaRPr lang="en-US" dirty="0"/>
          </a:p>
        </p:txBody>
      </p:sp>
    </p:spTree>
    <p:extLst>
      <p:ext uri="{BB962C8B-B14F-4D97-AF65-F5344CB8AC3E}">
        <p14:creationId xmlns:p14="http://schemas.microsoft.com/office/powerpoint/2010/main" val="40663608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D9E3-5613-7543-A864-381D05E3F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39436-5B11-344F-9BBF-4262157315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C8552-9793-FC46-AF7F-38AA4F9335FF}"/>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AB34906-E056-884D-A5EE-9E4199AF9160}"/>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FF9B87B-097D-9C4D-9633-962017B7A35C}"/>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3184786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24EA-E45E-4B4F-A6AC-BFE5C81C7F74}"/>
              </a:ext>
            </a:extLst>
          </p:cNvPr>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FCC1E786-2EF2-CE48-840B-B920B3B00915}"/>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D3FFD-5969-F247-8511-A4FF3E73B7CC}"/>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C231A3D-D005-6A42-971C-603478A020DA}"/>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65500DDC-A654-E348-ADF4-AFC0D86BEF05}"/>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1525749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BDF8-F6BD-0D49-AA1A-0A00D2306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7B410D-B87A-8149-B068-A5CE536CFF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AB1E5B-3A08-FA4E-80EB-078EA52721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5AAC23-C9E7-2149-BBA2-A4491197AFBB}"/>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380DD40D-F8CA-864A-BEB6-F1C1BD273CB7}"/>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1BE01DCB-5E07-9249-973D-A59C8286CBC9}"/>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40709734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6BC0-C216-674C-ADA2-766BF0BDCDD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6A44EE-70BB-EA40-95D2-FAAAD3544A67}"/>
              </a:ext>
            </a:extLst>
          </p:cNvPr>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A55AB5-E4E4-D74D-A985-6A45639B5B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DA6768-F593-CD4A-AA01-C415BF847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1DC2-0EB4-8F4A-85F0-C8A625A2AD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AAA6E3-0E74-0F43-89AB-0C528BE0F8F9}"/>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04217A56-BC72-B347-A40D-58EAE3E052EF}"/>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0FAE0BC5-213C-F542-B78D-6DDAB29BF7F8}"/>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1423134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0675-F63C-E34B-9E55-BC9039F160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C43E3D-A59F-3044-A1F4-D5414DC60FF5}"/>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EF8FD424-F792-D24D-BB46-8B73C10B9633}"/>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46349CF8-5548-DB40-9C7E-68DD6BD4EED7}"/>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6063288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A13EF-C2E5-634A-A05B-E689EC5001A9}"/>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64EF5F6C-3D58-0A46-A989-4B050BD510D5}"/>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8079037-48C4-9141-BA0F-C262D0398C8C}"/>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1935596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37B8-AB1D-7647-AD52-D1A1FCB1B893}"/>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8C91A034-F2E6-754B-A847-DBEA7DBC73AD}"/>
              </a:ext>
            </a:extLst>
          </p:cNvPr>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BA49B2-570A-3B49-AFB7-357B374FA138}"/>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4DA363-B117-0F4E-BB0C-9DADFB78CAFA}"/>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913F74F0-5416-144C-B75A-19EC51DE7D53}"/>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33AD6BF9-323A-8A4C-996E-E9BBF1AE56A5}"/>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2395133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6FBC-CDE7-D54D-ABE9-29EE63D6B443}"/>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94E8C6AE-621E-4E4C-B8A2-CF3C873FEE5C}"/>
              </a:ext>
            </a:extLst>
          </p:cNvPr>
          <p:cNvSpPr>
            <a:spLocks noGrp="1"/>
          </p:cNvSpPr>
          <p:nvPr>
            <p:ph type="pic" idx="1"/>
          </p:nvPr>
        </p:nvSpPr>
        <p:spPr>
          <a:xfrm>
            <a:off x="5183188" y="987426"/>
            <a:ext cx="6172200" cy="4873625"/>
          </a:xfrm>
        </p:spPr>
        <p:txBody>
          <a:bodyPr/>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en-US" dirty="0"/>
          </a:p>
        </p:txBody>
      </p:sp>
      <p:sp>
        <p:nvSpPr>
          <p:cNvPr id="4" name="Text Placeholder 3">
            <a:extLst>
              <a:ext uri="{FF2B5EF4-FFF2-40B4-BE49-F238E27FC236}">
                <a16:creationId xmlns:a16="http://schemas.microsoft.com/office/drawing/2014/main" id="{077171F4-D2A9-5F4A-8D84-5F9E44B3EBBB}"/>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5F4E4-1BA2-FD4D-9CB2-F513C72842FC}"/>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0669911B-8E5E-8A4A-B1BF-B4B23664ABCD}"/>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AC122A69-9E43-D844-B42B-A6EB0D1D933B}"/>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3067683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1CE1-02C7-F54B-981B-F214DE3DC4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28D5A5-BCA9-AE43-A7E9-E626E1A70F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DD834-F849-A64C-9A01-07E4F6987DDE}"/>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1F119FF4-17D9-554E-A2C3-5C2AB78B518B}"/>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9DEB5A6-7F8C-8244-9C8C-C32835D48252}"/>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26811977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231387-B437-6A40-B366-37E7D69FD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688ABC-0911-FE4C-B624-1621297EA0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2BF54-E6BE-8744-B0AA-C26E348770E2}"/>
              </a:ext>
            </a:extLst>
          </p:cNvPr>
          <p:cNvSpPr>
            <a:spLocks noGrp="1"/>
          </p:cNvSpPr>
          <p:nvPr>
            <p:ph type="dt" sz="half" idx="10"/>
          </p:nvPr>
        </p:nvSpPr>
        <p:spPr/>
        <p:txBody>
          <a:body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C4565C0-67B5-1B4B-9F9F-9A970E29E8AE}"/>
              </a:ext>
            </a:extLst>
          </p:cNvPr>
          <p:cNvSpPr>
            <a:spLocks noGrp="1"/>
          </p:cNvSpPr>
          <p:nvPr>
            <p:ph type="ftr" sz="quarter" idx="11"/>
          </p:nvPr>
        </p:nvSpPr>
        <p:spPr/>
        <p:txBody>
          <a:body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2EECFCBE-B61C-2848-9A0A-0A6330BEAACB}"/>
              </a:ext>
            </a:extLst>
          </p:cNvPr>
          <p:cNvSpPr>
            <a:spLocks noGrp="1"/>
          </p:cNvSpPr>
          <p:nvPr>
            <p:ph type="sldNum" sz="quarter" idx="12"/>
          </p:nvPr>
        </p:nvSpPr>
        <p:spPr/>
        <p:txBody>
          <a:body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Tree>
    <p:extLst>
      <p:ext uri="{BB962C8B-B14F-4D97-AF65-F5344CB8AC3E}">
        <p14:creationId xmlns:p14="http://schemas.microsoft.com/office/powerpoint/2010/main" val="4128640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0675-F63C-E34B-9E55-BC9039F160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C43E3D-A59F-3044-A1F4-D5414DC60FF5}"/>
              </a:ext>
            </a:extLst>
          </p:cNvPr>
          <p:cNvSpPr>
            <a:spLocks noGrp="1"/>
          </p:cNvSpPr>
          <p:nvPr>
            <p:ph type="dt" sz="half" idx="10"/>
          </p:nvPr>
        </p:nvSpPr>
        <p:spPr/>
        <p:txBody>
          <a:bodyPr/>
          <a:lstStyle/>
          <a:p>
            <a:fld id="{97269F55-D039-DD4F-B29C-482608E358DF}" type="datetimeFigureOut">
              <a:rPr lang="en-US" smtClean="0"/>
              <a:t>6/11/19</a:t>
            </a:fld>
            <a:endParaRPr lang="en-US" dirty="0"/>
          </a:p>
        </p:txBody>
      </p:sp>
      <p:sp>
        <p:nvSpPr>
          <p:cNvPr id="4" name="Footer Placeholder 3">
            <a:extLst>
              <a:ext uri="{FF2B5EF4-FFF2-40B4-BE49-F238E27FC236}">
                <a16:creationId xmlns:a16="http://schemas.microsoft.com/office/drawing/2014/main" id="{EF8FD424-F792-D24D-BB46-8B73C10B96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49CF8-5548-DB40-9C7E-68DD6BD4EED7}"/>
              </a:ext>
            </a:extLst>
          </p:cNvPr>
          <p:cNvSpPr>
            <a:spLocks noGrp="1"/>
          </p:cNvSpPr>
          <p:nvPr>
            <p:ph type="sldNum" sz="quarter" idx="12"/>
          </p:nvPr>
        </p:nvSpPr>
        <p:spPr/>
        <p:txBody>
          <a:bodyPr/>
          <a:lstStyle/>
          <a:p>
            <a:fld id="{6F9C022E-DA3A-AD41-9B14-BDD18D870C85}" type="slidenum">
              <a:rPr lang="en-US" smtClean="0"/>
              <a:t>‹#›</a:t>
            </a:fld>
            <a:endParaRPr lang="en-US" dirty="0"/>
          </a:p>
        </p:txBody>
      </p:sp>
    </p:spTree>
    <p:extLst>
      <p:ext uri="{BB962C8B-B14F-4D97-AF65-F5344CB8AC3E}">
        <p14:creationId xmlns:p14="http://schemas.microsoft.com/office/powerpoint/2010/main" val="338287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A13EF-C2E5-634A-A05B-E689EC5001A9}"/>
              </a:ext>
            </a:extLst>
          </p:cNvPr>
          <p:cNvSpPr>
            <a:spLocks noGrp="1"/>
          </p:cNvSpPr>
          <p:nvPr>
            <p:ph type="dt" sz="half" idx="10"/>
          </p:nvPr>
        </p:nvSpPr>
        <p:spPr/>
        <p:txBody>
          <a:bodyPr/>
          <a:lstStyle/>
          <a:p>
            <a:fld id="{97269F55-D039-DD4F-B29C-482608E358DF}" type="datetimeFigureOut">
              <a:rPr lang="en-US" smtClean="0"/>
              <a:t>6/11/19</a:t>
            </a:fld>
            <a:endParaRPr lang="en-US" dirty="0"/>
          </a:p>
        </p:txBody>
      </p:sp>
      <p:sp>
        <p:nvSpPr>
          <p:cNvPr id="3" name="Footer Placeholder 2">
            <a:extLst>
              <a:ext uri="{FF2B5EF4-FFF2-40B4-BE49-F238E27FC236}">
                <a16:creationId xmlns:a16="http://schemas.microsoft.com/office/drawing/2014/main" id="{64EF5F6C-3D58-0A46-A989-4B050BD510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8079037-48C4-9141-BA0F-C262D0398C8C}"/>
              </a:ext>
            </a:extLst>
          </p:cNvPr>
          <p:cNvSpPr>
            <a:spLocks noGrp="1"/>
          </p:cNvSpPr>
          <p:nvPr>
            <p:ph type="sldNum" sz="quarter" idx="12"/>
          </p:nvPr>
        </p:nvSpPr>
        <p:spPr/>
        <p:txBody>
          <a:bodyPr/>
          <a:lstStyle/>
          <a:p>
            <a:fld id="{6F9C022E-DA3A-AD41-9B14-BDD18D870C85}" type="slidenum">
              <a:rPr lang="en-US" smtClean="0"/>
              <a:t>‹#›</a:t>
            </a:fld>
            <a:endParaRPr lang="en-US" dirty="0"/>
          </a:p>
        </p:txBody>
      </p:sp>
    </p:spTree>
    <p:extLst>
      <p:ext uri="{BB962C8B-B14F-4D97-AF65-F5344CB8AC3E}">
        <p14:creationId xmlns:p14="http://schemas.microsoft.com/office/powerpoint/2010/main" val="51803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37B8-AB1D-7647-AD52-D1A1FCB1B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91A034-F2E6-754B-A847-DBEA7DBC73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BA49B2-570A-3B49-AFB7-357B374FA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4DA363-B117-0F4E-BB0C-9DADFB78CAFA}"/>
              </a:ext>
            </a:extLst>
          </p:cNvPr>
          <p:cNvSpPr>
            <a:spLocks noGrp="1"/>
          </p:cNvSpPr>
          <p:nvPr>
            <p:ph type="dt" sz="half" idx="10"/>
          </p:nvPr>
        </p:nvSpPr>
        <p:spPr/>
        <p:txBody>
          <a:bodyPr/>
          <a:lstStyle/>
          <a:p>
            <a:fld id="{97269F55-D039-DD4F-B29C-482608E358DF}" type="datetimeFigureOut">
              <a:rPr lang="en-US" smtClean="0"/>
              <a:t>6/11/19</a:t>
            </a:fld>
            <a:endParaRPr lang="en-US" dirty="0"/>
          </a:p>
        </p:txBody>
      </p:sp>
      <p:sp>
        <p:nvSpPr>
          <p:cNvPr id="6" name="Footer Placeholder 5">
            <a:extLst>
              <a:ext uri="{FF2B5EF4-FFF2-40B4-BE49-F238E27FC236}">
                <a16:creationId xmlns:a16="http://schemas.microsoft.com/office/drawing/2014/main" id="{913F74F0-5416-144C-B75A-19EC51DE7D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AD6BF9-323A-8A4C-996E-E9BBF1AE56A5}"/>
              </a:ext>
            </a:extLst>
          </p:cNvPr>
          <p:cNvSpPr>
            <a:spLocks noGrp="1"/>
          </p:cNvSpPr>
          <p:nvPr>
            <p:ph type="sldNum" sz="quarter" idx="12"/>
          </p:nvPr>
        </p:nvSpPr>
        <p:spPr/>
        <p:txBody>
          <a:bodyPr/>
          <a:lstStyle/>
          <a:p>
            <a:fld id="{6F9C022E-DA3A-AD41-9B14-BDD18D870C85}" type="slidenum">
              <a:rPr lang="en-US" smtClean="0"/>
              <a:t>‹#›</a:t>
            </a:fld>
            <a:endParaRPr lang="en-US" dirty="0"/>
          </a:p>
        </p:txBody>
      </p:sp>
    </p:spTree>
    <p:extLst>
      <p:ext uri="{BB962C8B-B14F-4D97-AF65-F5344CB8AC3E}">
        <p14:creationId xmlns:p14="http://schemas.microsoft.com/office/powerpoint/2010/main" val="4682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6FBC-CDE7-D54D-ABE9-29EE63D6B4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E8C6AE-621E-4E4C-B8A2-CF3C873FEE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77171F4-D2A9-5F4A-8D84-5F9E44B3E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5F4E4-1BA2-FD4D-9CB2-F513C72842FC}"/>
              </a:ext>
            </a:extLst>
          </p:cNvPr>
          <p:cNvSpPr>
            <a:spLocks noGrp="1"/>
          </p:cNvSpPr>
          <p:nvPr>
            <p:ph type="dt" sz="half" idx="10"/>
          </p:nvPr>
        </p:nvSpPr>
        <p:spPr/>
        <p:txBody>
          <a:bodyPr/>
          <a:lstStyle/>
          <a:p>
            <a:fld id="{97269F55-D039-DD4F-B29C-482608E358DF}" type="datetimeFigureOut">
              <a:rPr lang="en-US" smtClean="0"/>
              <a:t>6/11/19</a:t>
            </a:fld>
            <a:endParaRPr lang="en-US" dirty="0"/>
          </a:p>
        </p:txBody>
      </p:sp>
      <p:sp>
        <p:nvSpPr>
          <p:cNvPr id="6" name="Footer Placeholder 5">
            <a:extLst>
              <a:ext uri="{FF2B5EF4-FFF2-40B4-BE49-F238E27FC236}">
                <a16:creationId xmlns:a16="http://schemas.microsoft.com/office/drawing/2014/main" id="{0669911B-8E5E-8A4A-B1BF-B4B23664AB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122A69-9E43-D844-B42B-A6EB0D1D933B}"/>
              </a:ext>
            </a:extLst>
          </p:cNvPr>
          <p:cNvSpPr>
            <a:spLocks noGrp="1"/>
          </p:cNvSpPr>
          <p:nvPr>
            <p:ph type="sldNum" sz="quarter" idx="12"/>
          </p:nvPr>
        </p:nvSpPr>
        <p:spPr/>
        <p:txBody>
          <a:bodyPr/>
          <a:lstStyle/>
          <a:p>
            <a:fld id="{6F9C022E-DA3A-AD41-9B14-BDD18D870C85}" type="slidenum">
              <a:rPr lang="en-US" smtClean="0"/>
              <a:t>‹#›</a:t>
            </a:fld>
            <a:endParaRPr lang="en-US" dirty="0"/>
          </a:p>
        </p:txBody>
      </p:sp>
    </p:spTree>
    <p:extLst>
      <p:ext uri="{BB962C8B-B14F-4D97-AF65-F5344CB8AC3E}">
        <p14:creationId xmlns:p14="http://schemas.microsoft.com/office/powerpoint/2010/main" val="197235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jp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69F1E-44CF-904D-AE23-CF1341DE81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02E794-4EC2-E844-AF62-0D50C548B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45952-1E6F-B24D-B77F-97AE7C8E6B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269F55-D039-DD4F-B29C-482608E358DF}" type="datetimeFigureOut">
              <a:rPr lang="en-US" smtClean="0"/>
              <a:t>6/11/19</a:t>
            </a:fld>
            <a:endParaRPr lang="en-US" dirty="0"/>
          </a:p>
        </p:txBody>
      </p:sp>
      <p:sp>
        <p:nvSpPr>
          <p:cNvPr id="5" name="Footer Placeholder 4">
            <a:extLst>
              <a:ext uri="{FF2B5EF4-FFF2-40B4-BE49-F238E27FC236}">
                <a16:creationId xmlns:a16="http://schemas.microsoft.com/office/drawing/2014/main" id="{3D8B96EE-AEE1-4144-8BF8-3ABA88F89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63B0BB3-940E-7E49-A330-0BD8285F5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C022E-DA3A-AD41-9B14-BDD18D870C85}" type="slidenum">
              <a:rPr lang="en-US" smtClean="0"/>
              <a:t>‹#›</a:t>
            </a:fld>
            <a:endParaRPr lang="en-US" dirty="0"/>
          </a:p>
        </p:txBody>
      </p:sp>
      <p:sp>
        <p:nvSpPr>
          <p:cNvPr id="7" name="Rectangle 6">
            <a:extLst>
              <a:ext uri="{FF2B5EF4-FFF2-40B4-BE49-F238E27FC236}">
                <a16:creationId xmlns:a16="http://schemas.microsoft.com/office/drawing/2014/main" id="{56DE23AB-CD80-774C-862A-F070BA57704B}"/>
              </a:ext>
            </a:extLst>
          </p:cNvPr>
          <p:cNvSpPr/>
          <p:nvPr userDrawn="1"/>
        </p:nvSpPr>
        <p:spPr>
          <a:xfrm>
            <a:off x="21757" y="6028267"/>
            <a:ext cx="12148486" cy="829733"/>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9</a:t>
            </a:r>
            <a:r>
              <a:rPr lang="en-US" sz="2400" baseline="30000" dirty="0"/>
              <a:t>th</a:t>
            </a:r>
            <a:r>
              <a:rPr lang="en-US" sz="2400" dirty="0"/>
              <a:t> Annual Veteran Entrepreneur Training Symposium</a:t>
            </a:r>
          </a:p>
          <a:p>
            <a:r>
              <a:rPr lang="en-US" sz="2000" dirty="0"/>
              <a:t>                                              </a:t>
            </a:r>
            <a:r>
              <a:rPr lang="en-US" sz="2400" dirty="0"/>
              <a:t>May 29 – 31,  2019 | San Antonio, Texas</a:t>
            </a:r>
            <a:endParaRPr lang="en-US" sz="2000" dirty="0"/>
          </a:p>
        </p:txBody>
      </p:sp>
      <p:pic>
        <p:nvPicPr>
          <p:cNvPr id="8" name="Picture 7" descr="A close up of a sign&#10;&#10;Description automatically generated">
            <a:extLst>
              <a:ext uri="{FF2B5EF4-FFF2-40B4-BE49-F238E27FC236}">
                <a16:creationId xmlns:a16="http://schemas.microsoft.com/office/drawing/2014/main" id="{0DF4521C-AD07-0345-971F-47B7565EE0D1}"/>
              </a:ext>
            </a:extLst>
          </p:cNvPr>
          <p:cNvPicPr>
            <a:picLocks noChangeAspect="1"/>
          </p:cNvPicPr>
          <p:nvPr userDrawn="1"/>
        </p:nvPicPr>
        <p:blipFill>
          <a:blip r:embed="rId13">
            <a:alphaModFix/>
            <a:duotone>
              <a:schemeClr val="bg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colorTemperature colorTemp="4700"/>
                    </a14:imgEffect>
                    <a14:imgEffect>
                      <a14:brightnessContrast bright="100000" contrast="-40000"/>
                    </a14:imgEffect>
                  </a14:imgLayer>
                </a14:imgProps>
              </a:ext>
            </a:extLst>
          </a:blip>
          <a:stretch>
            <a:fillRect/>
          </a:stretch>
        </p:blipFill>
        <p:spPr>
          <a:xfrm>
            <a:off x="160983" y="6173346"/>
            <a:ext cx="1732209" cy="513889"/>
          </a:xfrm>
          <a:prstGeom prst="rect">
            <a:avLst/>
          </a:prstGeom>
        </p:spPr>
      </p:pic>
    </p:spTree>
    <p:extLst>
      <p:ext uri="{BB962C8B-B14F-4D97-AF65-F5344CB8AC3E}">
        <p14:creationId xmlns:p14="http://schemas.microsoft.com/office/powerpoint/2010/main" val="16484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69F1E-44CF-904D-AE23-CF1341DE8126}"/>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02E794-4EC2-E844-AF62-0D50C548B68C}"/>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FC45952-1E6F-B24D-B77F-97AE7C8E6B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D8B96EE-AEE1-4144-8BF8-3ABA88F89C20}"/>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63B0BB3-940E-7E49-A330-0BD8285F59E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
        <p:nvSpPr>
          <p:cNvPr id="7" name="Rectangle 6">
            <a:extLst>
              <a:ext uri="{FF2B5EF4-FFF2-40B4-BE49-F238E27FC236}">
                <a16:creationId xmlns:a16="http://schemas.microsoft.com/office/drawing/2014/main" id="{56DE23AB-CD80-774C-862A-F070BA57704B}"/>
              </a:ext>
            </a:extLst>
          </p:cNvPr>
          <p:cNvSpPr/>
          <p:nvPr userDrawn="1"/>
        </p:nvSpPr>
        <p:spPr>
          <a:xfrm>
            <a:off x="21758" y="6028268"/>
            <a:ext cx="12148486" cy="829733"/>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9</a:t>
            </a:r>
            <a:r>
              <a:rPr kumimoji="0" lang="en-US" sz="24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Annual Veteran Entrepreneur Training Symposium</a:t>
            </a:r>
          </a:p>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29 – 31,  2019 | San Antonio, Texas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0DF4521C-AD07-0345-971F-47B7565EE0D1}"/>
              </a:ext>
            </a:extLst>
          </p:cNvPr>
          <p:cNvPicPr>
            <a:picLocks noChangeAspect="1"/>
          </p:cNvPicPr>
          <p:nvPr userDrawn="1"/>
        </p:nvPicPr>
        <p:blipFill>
          <a:blip r:embed="rId13">
            <a:alphaModFix/>
            <a:duotone>
              <a:schemeClr val="bg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colorTemperature colorTemp="4700"/>
                    </a14:imgEffect>
                    <a14:imgEffect>
                      <a14:brightnessContrast bright="100000" contrast="-40000"/>
                    </a14:imgEffect>
                  </a14:imgLayer>
                </a14:imgProps>
              </a:ext>
            </a:extLst>
          </a:blip>
          <a:stretch>
            <a:fillRect/>
          </a:stretch>
        </p:blipFill>
        <p:spPr>
          <a:xfrm>
            <a:off x="160983" y="6173347"/>
            <a:ext cx="1732209" cy="513889"/>
          </a:xfrm>
          <a:prstGeom prst="rect">
            <a:avLst/>
          </a:prstGeom>
        </p:spPr>
      </p:pic>
    </p:spTree>
    <p:extLst>
      <p:ext uri="{BB962C8B-B14F-4D97-AF65-F5344CB8AC3E}">
        <p14:creationId xmlns:p14="http://schemas.microsoft.com/office/powerpoint/2010/main" val="2662482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172" rtl="0" eaLnBrk="1" latinLnBrk="0" hangingPunct="1">
        <a:lnSpc>
          <a:spcPct val="90000"/>
        </a:lnSpc>
        <a:spcBef>
          <a:spcPct val="0"/>
        </a:spcBef>
        <a:buNone/>
        <a:defRPr sz="4399" b="1" kern="1200">
          <a:solidFill>
            <a:schemeClr val="tx1"/>
          </a:solidFill>
          <a:latin typeface="Arial" panose="020B0604020202020204" pitchFamily="34" charset="0"/>
          <a:ea typeface="+mj-ea"/>
          <a:cs typeface="Arial" panose="020B0604020202020204" pitchFamily="34" charset="0"/>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A7E9D-F0DF-E84C-AA7C-605594D31DB8}"/>
              </a:ext>
            </a:extLst>
          </p:cNvPr>
          <p:cNvSpPr>
            <a:spLocks noGrp="1"/>
          </p:cNvSpPr>
          <p:nvPr>
            <p:ph type="title"/>
          </p:nvPr>
        </p:nvSpPr>
        <p:spPr>
          <a:xfrm>
            <a:off x="838201" y="365126"/>
            <a:ext cx="10515600" cy="10401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326C8C4-C04D-9941-935E-09D279B6091C}"/>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DA33B51-9D93-7C47-971D-634930A0448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72">
              <a:defRPr/>
            </a:pPr>
            <a:fld id="{60AC67AA-1316-47C0-8FEF-91BDA58DF511}" type="datetime1">
              <a:rPr lang="en-US" smtClean="0">
                <a:solidFill>
                  <a:prstClr val="black">
                    <a:tint val="75000"/>
                  </a:prstClr>
                </a:solidFill>
              </a:rPr>
              <a:pPr defTabSz="914172">
                <a:defRPr/>
              </a:pPr>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CDAE0F6-5DC4-704B-BA16-2CB21DB4E2D6}"/>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72">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6B9223DA-8DC0-EA47-A86C-1A440EEE682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600" b="1">
                <a:solidFill>
                  <a:schemeClr val="accent1">
                    <a:lumMod val="50000"/>
                  </a:schemeClr>
                </a:solidFill>
                <a:latin typeface="Arial" panose="020B0604020202020204" pitchFamily="34" charset="0"/>
                <a:cs typeface="Arial" panose="020B0604020202020204" pitchFamily="34" charset="0"/>
              </a:defRPr>
            </a:lvl1pPr>
          </a:lstStyle>
          <a:p>
            <a:pPr defTabSz="914172"/>
            <a:fld id="{CE698F06-571A-4F02-9EB7-2F0E2F05A40B}" type="slidenum">
              <a:rPr lang="en-US" smtClean="0"/>
              <a:pPr defTabSz="914172"/>
              <a:t>‹#›</a:t>
            </a:fld>
            <a:endParaRPr lang="en-US" dirty="0"/>
          </a:p>
        </p:txBody>
      </p:sp>
      <p:pic>
        <p:nvPicPr>
          <p:cNvPr id="8" name="Picture 7">
            <a:extLst>
              <a:ext uri="{FF2B5EF4-FFF2-40B4-BE49-F238E27FC236}">
                <a16:creationId xmlns:a16="http://schemas.microsoft.com/office/drawing/2014/main" id="{8357FAA1-A612-244F-9F7A-B436A093C501}"/>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199256" y="6235435"/>
            <a:ext cx="1725796" cy="486041"/>
          </a:xfrm>
          <a:prstGeom prst="rect">
            <a:avLst/>
          </a:prstGeom>
        </p:spPr>
      </p:pic>
    </p:spTree>
    <p:extLst>
      <p:ext uri="{BB962C8B-B14F-4D97-AF65-F5344CB8AC3E}">
        <p14:creationId xmlns:p14="http://schemas.microsoft.com/office/powerpoint/2010/main" val="2153654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defTabSz="914172" rtl="0" eaLnBrk="1" latinLnBrk="0" hangingPunct="1">
        <a:lnSpc>
          <a:spcPct val="90000"/>
        </a:lnSpc>
        <a:spcBef>
          <a:spcPct val="0"/>
        </a:spcBef>
        <a:buNone/>
        <a:defRPr sz="4399" b="0" kern="1200">
          <a:solidFill>
            <a:schemeClr val="bg1"/>
          </a:solidFill>
          <a:latin typeface="Arial" panose="020B0604020202020204" pitchFamily="34" charset="0"/>
          <a:ea typeface="+mj-ea"/>
          <a:cs typeface="Arial" panose="020B0604020202020204" pitchFamily="34" charset="0"/>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69F1E-44CF-904D-AE23-CF1341DE8126}"/>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02E794-4EC2-E844-AF62-0D50C548B68C}"/>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FC45952-1E6F-B24D-B77F-97AE7C8E6B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D8B96EE-AEE1-4144-8BF8-3ABA88F89C20}"/>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63B0BB3-940E-7E49-A330-0BD8285F59E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
        <p:nvSpPr>
          <p:cNvPr id="7" name="Rectangle 6">
            <a:extLst>
              <a:ext uri="{FF2B5EF4-FFF2-40B4-BE49-F238E27FC236}">
                <a16:creationId xmlns:a16="http://schemas.microsoft.com/office/drawing/2014/main" id="{56DE23AB-CD80-774C-862A-F070BA57704B}"/>
              </a:ext>
            </a:extLst>
          </p:cNvPr>
          <p:cNvSpPr/>
          <p:nvPr userDrawn="1"/>
        </p:nvSpPr>
        <p:spPr>
          <a:xfrm>
            <a:off x="21758" y="6028268"/>
            <a:ext cx="12148486" cy="829733"/>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9</a:t>
            </a:r>
            <a:r>
              <a:rPr kumimoji="0" lang="en-US" sz="24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Annual Veteran Entrepreneur Training Symposium</a:t>
            </a:r>
          </a:p>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29 – 31,  2019 | San Antonio, Texas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0DF4521C-AD07-0345-971F-47B7565EE0D1}"/>
              </a:ext>
            </a:extLst>
          </p:cNvPr>
          <p:cNvPicPr>
            <a:picLocks noChangeAspect="1"/>
          </p:cNvPicPr>
          <p:nvPr userDrawn="1"/>
        </p:nvPicPr>
        <p:blipFill>
          <a:blip r:embed="rId13">
            <a:alphaModFix/>
            <a:duotone>
              <a:schemeClr val="bg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colorTemperature colorTemp="4700"/>
                    </a14:imgEffect>
                    <a14:imgEffect>
                      <a14:brightnessContrast bright="100000" contrast="-40000"/>
                    </a14:imgEffect>
                  </a14:imgLayer>
                </a14:imgProps>
              </a:ext>
            </a:extLst>
          </a:blip>
          <a:stretch>
            <a:fillRect/>
          </a:stretch>
        </p:blipFill>
        <p:spPr>
          <a:xfrm>
            <a:off x="160983" y="6173347"/>
            <a:ext cx="1732209" cy="513889"/>
          </a:xfrm>
          <a:prstGeom prst="rect">
            <a:avLst/>
          </a:prstGeom>
        </p:spPr>
      </p:pic>
    </p:spTree>
    <p:extLst>
      <p:ext uri="{BB962C8B-B14F-4D97-AF65-F5344CB8AC3E}">
        <p14:creationId xmlns:p14="http://schemas.microsoft.com/office/powerpoint/2010/main" val="264061667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172" rtl="0" eaLnBrk="1" latinLnBrk="0" hangingPunct="1">
        <a:lnSpc>
          <a:spcPct val="90000"/>
        </a:lnSpc>
        <a:spcBef>
          <a:spcPct val="0"/>
        </a:spcBef>
        <a:buNone/>
        <a:defRPr sz="4399" b="1" kern="1200">
          <a:solidFill>
            <a:schemeClr val="tx1"/>
          </a:solidFill>
          <a:latin typeface="Arial" panose="020B0604020202020204" pitchFamily="34" charset="0"/>
          <a:ea typeface="+mj-ea"/>
          <a:cs typeface="Arial" panose="020B0604020202020204" pitchFamily="34" charset="0"/>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69F1E-44CF-904D-AE23-CF1341DE8126}"/>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02E794-4EC2-E844-AF62-0D50C548B68C}"/>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FC45952-1E6F-B24D-B77F-97AE7C8E6B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72"/>
            <a:fld id="{97269F55-D039-DD4F-B29C-482608E358DF}" type="datetimeFigureOut">
              <a:rPr lang="en-US" smtClean="0">
                <a:solidFill>
                  <a:prstClr val="black">
                    <a:tint val="75000"/>
                  </a:prstClr>
                </a:solidFill>
              </a:rPr>
              <a:pPr defTabSz="914172"/>
              <a:t>6/11/19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D8B96EE-AEE1-4144-8BF8-3ABA88F89C20}"/>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72"/>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63B0BB3-940E-7E49-A330-0BD8285F59E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72"/>
            <a:fld id="{6F9C022E-DA3A-AD41-9B14-BDD18D870C85}" type="slidenum">
              <a:rPr lang="en-US" smtClean="0">
                <a:solidFill>
                  <a:prstClr val="black">
                    <a:tint val="75000"/>
                  </a:prstClr>
                </a:solidFill>
              </a:rPr>
              <a:pPr defTabSz="914172"/>
              <a:t>‹#›</a:t>
            </a:fld>
            <a:endParaRPr lang="en-US" dirty="0">
              <a:solidFill>
                <a:prstClr val="black">
                  <a:tint val="75000"/>
                </a:prstClr>
              </a:solidFill>
            </a:endParaRPr>
          </a:p>
        </p:txBody>
      </p:sp>
      <p:sp>
        <p:nvSpPr>
          <p:cNvPr id="7" name="Rectangle 6">
            <a:extLst>
              <a:ext uri="{FF2B5EF4-FFF2-40B4-BE49-F238E27FC236}">
                <a16:creationId xmlns:a16="http://schemas.microsoft.com/office/drawing/2014/main" id="{56DE23AB-CD80-774C-862A-F070BA57704B}"/>
              </a:ext>
            </a:extLst>
          </p:cNvPr>
          <p:cNvSpPr/>
          <p:nvPr userDrawn="1"/>
        </p:nvSpPr>
        <p:spPr>
          <a:xfrm>
            <a:off x="21758" y="6028268"/>
            <a:ext cx="12148486" cy="829733"/>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9</a:t>
            </a:r>
            <a:r>
              <a:rPr kumimoji="0" lang="en-US" sz="24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Annual Veteran Entrepreneur Training Symposium</a:t>
            </a:r>
          </a:p>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29 – 31,  2019 | San Antonio, Texas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0DF4521C-AD07-0345-971F-47B7565EE0D1}"/>
              </a:ext>
            </a:extLst>
          </p:cNvPr>
          <p:cNvPicPr>
            <a:picLocks noChangeAspect="1"/>
          </p:cNvPicPr>
          <p:nvPr userDrawn="1"/>
        </p:nvPicPr>
        <p:blipFill>
          <a:blip r:embed="rId13">
            <a:alphaModFix/>
            <a:duotone>
              <a:schemeClr val="bg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colorTemperature colorTemp="4700"/>
                    </a14:imgEffect>
                    <a14:imgEffect>
                      <a14:brightnessContrast bright="100000" contrast="-40000"/>
                    </a14:imgEffect>
                  </a14:imgLayer>
                </a14:imgProps>
              </a:ext>
            </a:extLst>
          </a:blip>
          <a:stretch>
            <a:fillRect/>
          </a:stretch>
        </p:blipFill>
        <p:spPr>
          <a:xfrm>
            <a:off x="160983" y="6173347"/>
            <a:ext cx="1732209" cy="513889"/>
          </a:xfrm>
          <a:prstGeom prst="rect">
            <a:avLst/>
          </a:prstGeom>
        </p:spPr>
      </p:pic>
    </p:spTree>
    <p:extLst>
      <p:ext uri="{BB962C8B-B14F-4D97-AF65-F5344CB8AC3E}">
        <p14:creationId xmlns:p14="http://schemas.microsoft.com/office/powerpoint/2010/main" val="175404463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172" rtl="0" eaLnBrk="1" latinLnBrk="0" hangingPunct="1">
        <a:lnSpc>
          <a:spcPct val="90000"/>
        </a:lnSpc>
        <a:spcBef>
          <a:spcPct val="0"/>
        </a:spcBef>
        <a:buNone/>
        <a:defRPr sz="4399" b="1" kern="1200">
          <a:solidFill>
            <a:schemeClr val="tx1"/>
          </a:solidFill>
          <a:latin typeface="Arial" panose="020B0604020202020204" pitchFamily="34" charset="0"/>
          <a:ea typeface="+mj-ea"/>
          <a:cs typeface="Arial" panose="020B0604020202020204" pitchFamily="34" charset="0"/>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23A63-BC4D-BA46-A2FA-8703BD07F02A}"/>
              </a:ext>
            </a:extLst>
          </p:cNvPr>
          <p:cNvSpPr>
            <a:spLocks noGrp="1"/>
          </p:cNvSpPr>
          <p:nvPr>
            <p:ph type="ctrTitle"/>
          </p:nvPr>
        </p:nvSpPr>
        <p:spPr/>
        <p:txBody>
          <a:bodyPr/>
          <a:lstStyle/>
          <a:p>
            <a:endParaRPr lang="en-US" dirty="0"/>
          </a:p>
        </p:txBody>
      </p:sp>
      <p:pic>
        <p:nvPicPr>
          <p:cNvPr id="7" name="Picture 6" descr="A group of colorful buildings&#10;&#10;Description automatically generated">
            <a:extLst>
              <a:ext uri="{FF2B5EF4-FFF2-40B4-BE49-F238E27FC236}">
                <a16:creationId xmlns:a16="http://schemas.microsoft.com/office/drawing/2014/main" id="{664E27E2-0918-794F-9767-1D7D068D181C}"/>
              </a:ext>
            </a:extLst>
          </p:cNvPr>
          <p:cNvPicPr>
            <a:picLocks noChangeAspect="1"/>
          </p:cNvPicPr>
          <p:nvPr/>
        </p:nvPicPr>
        <p:blipFill>
          <a:blip r:embed="rId2"/>
          <a:stretch>
            <a:fillRect/>
          </a:stretch>
        </p:blipFill>
        <p:spPr>
          <a:xfrm>
            <a:off x="0" y="0"/>
            <a:ext cx="12179121" cy="6858000"/>
          </a:xfrm>
          <a:prstGeom prst="rect">
            <a:avLst/>
          </a:prstGeom>
        </p:spPr>
      </p:pic>
      <p:sp>
        <p:nvSpPr>
          <p:cNvPr id="8" name="Rectangle 7">
            <a:extLst>
              <a:ext uri="{FF2B5EF4-FFF2-40B4-BE49-F238E27FC236}">
                <a16:creationId xmlns:a16="http://schemas.microsoft.com/office/drawing/2014/main" id="{D4DF0BA0-6691-4D44-B506-5AE869FFB9AF}"/>
              </a:ext>
            </a:extLst>
          </p:cNvPr>
          <p:cNvSpPr/>
          <p:nvPr/>
        </p:nvSpPr>
        <p:spPr>
          <a:xfrm>
            <a:off x="21757" y="6028267"/>
            <a:ext cx="12148486" cy="829733"/>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9</a:t>
            </a:r>
            <a:r>
              <a:rPr lang="en-US" sz="2400" baseline="30000" dirty="0"/>
              <a:t>th</a:t>
            </a:r>
            <a:r>
              <a:rPr lang="en-US" sz="2400" dirty="0"/>
              <a:t> Annual Veteran Entrepreneur Training Symposium</a:t>
            </a:r>
          </a:p>
          <a:p>
            <a:r>
              <a:rPr lang="en-US" sz="2000" dirty="0"/>
              <a:t>                                              </a:t>
            </a:r>
            <a:r>
              <a:rPr lang="en-US" sz="2400" dirty="0"/>
              <a:t>May 29 – 31,  2019 | San Antonio, Texas</a:t>
            </a:r>
            <a:endParaRPr lang="en-US" sz="2000" dirty="0"/>
          </a:p>
        </p:txBody>
      </p:sp>
      <p:pic>
        <p:nvPicPr>
          <p:cNvPr id="12" name="Picture 11" descr="A close up of a sign&#10;&#10;Description automatically generated">
            <a:extLst>
              <a:ext uri="{FF2B5EF4-FFF2-40B4-BE49-F238E27FC236}">
                <a16:creationId xmlns:a16="http://schemas.microsoft.com/office/drawing/2014/main" id="{EFF08DBB-972D-EB4C-B3FC-23A046904F09}"/>
              </a:ext>
            </a:extLst>
          </p:cNvPr>
          <p:cNvPicPr>
            <a:picLocks noChangeAspect="1"/>
          </p:cNvPicPr>
          <p:nvPr/>
        </p:nvPicPr>
        <p:blipFill>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bright="100000" contrast="-40000"/>
                    </a14:imgEffect>
                  </a14:imgLayer>
                </a14:imgProps>
              </a:ext>
            </a:extLst>
          </a:blip>
          <a:stretch>
            <a:fillRect/>
          </a:stretch>
        </p:blipFill>
        <p:spPr>
          <a:xfrm>
            <a:off x="160983" y="6173346"/>
            <a:ext cx="1732209" cy="513889"/>
          </a:xfrm>
          <a:prstGeom prst="rect">
            <a:avLst/>
          </a:prstGeom>
        </p:spPr>
      </p:pic>
      <p:sp>
        <p:nvSpPr>
          <p:cNvPr id="17" name="Rectangle 16">
            <a:extLst>
              <a:ext uri="{FF2B5EF4-FFF2-40B4-BE49-F238E27FC236}">
                <a16:creationId xmlns:a16="http://schemas.microsoft.com/office/drawing/2014/main" id="{C0E00026-E9EF-7140-9994-59DCE2B8E7C6}"/>
              </a:ext>
            </a:extLst>
          </p:cNvPr>
          <p:cNvSpPr/>
          <p:nvPr/>
        </p:nvSpPr>
        <p:spPr>
          <a:xfrm>
            <a:off x="284813" y="177588"/>
            <a:ext cx="4381712" cy="3764825"/>
          </a:xfrm>
          <a:prstGeom prst="rect">
            <a:avLst/>
          </a:prstGeom>
          <a:solidFill>
            <a:schemeClr val="tx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FB6FADCF-B848-B349-B5D6-D661CD46568C}"/>
              </a:ext>
            </a:extLst>
          </p:cNvPr>
          <p:cNvSpPr txBox="1"/>
          <p:nvPr/>
        </p:nvSpPr>
        <p:spPr>
          <a:xfrm>
            <a:off x="7863512" y="3681207"/>
            <a:ext cx="4381712" cy="830997"/>
          </a:xfrm>
          <a:prstGeom prst="rect">
            <a:avLst/>
          </a:prstGeom>
          <a:noFill/>
        </p:spPr>
        <p:txBody>
          <a:bodyPr wrap="none" rtlCol="0">
            <a:spAutoFit/>
          </a:bodyPr>
          <a:lstStyle/>
          <a:p>
            <a:r>
              <a:rPr lang="en-US" sz="4800" dirty="0">
                <a:solidFill>
                  <a:schemeClr val="bg1"/>
                </a:solidFill>
                <a:latin typeface="Helvetica" pitchFamily="2" charset="0"/>
              </a:rPr>
              <a:t>SAN ANTONIO</a:t>
            </a:r>
          </a:p>
        </p:txBody>
      </p:sp>
      <p:sp>
        <p:nvSpPr>
          <p:cNvPr id="18" name="TextBox 17">
            <a:extLst>
              <a:ext uri="{FF2B5EF4-FFF2-40B4-BE49-F238E27FC236}">
                <a16:creationId xmlns:a16="http://schemas.microsoft.com/office/drawing/2014/main" id="{53DE4683-A10C-A145-B07E-B64C628706D4}"/>
              </a:ext>
            </a:extLst>
          </p:cNvPr>
          <p:cNvSpPr txBox="1"/>
          <p:nvPr/>
        </p:nvSpPr>
        <p:spPr>
          <a:xfrm>
            <a:off x="7893492" y="4011927"/>
            <a:ext cx="4237057" cy="2277547"/>
          </a:xfrm>
          <a:prstGeom prst="rect">
            <a:avLst/>
          </a:prstGeom>
          <a:noFill/>
        </p:spPr>
        <p:txBody>
          <a:bodyPr wrap="none" rtlCol="0">
            <a:spAutoFit/>
          </a:bodyPr>
          <a:lstStyle/>
          <a:p>
            <a:r>
              <a:rPr lang="en-US" sz="14200" dirty="0">
                <a:solidFill>
                  <a:schemeClr val="bg1"/>
                </a:solidFill>
                <a:latin typeface="Helvetica" pitchFamily="2" charset="0"/>
              </a:rPr>
              <a:t>2019</a:t>
            </a:r>
          </a:p>
        </p:txBody>
      </p:sp>
      <p:sp>
        <p:nvSpPr>
          <p:cNvPr id="3" name="TextBox 2">
            <a:extLst>
              <a:ext uri="{FF2B5EF4-FFF2-40B4-BE49-F238E27FC236}">
                <a16:creationId xmlns:a16="http://schemas.microsoft.com/office/drawing/2014/main" id="{9DB26F64-A040-4895-999F-1460FFD26A3B}"/>
              </a:ext>
            </a:extLst>
          </p:cNvPr>
          <p:cNvSpPr txBox="1"/>
          <p:nvPr/>
        </p:nvSpPr>
        <p:spPr>
          <a:xfrm>
            <a:off x="1463860" y="200609"/>
            <a:ext cx="9143999" cy="3416320"/>
          </a:xfrm>
          <a:prstGeom prst="rect">
            <a:avLst/>
          </a:prstGeom>
          <a:solidFill>
            <a:schemeClr val="bg2">
              <a:lumMod val="25000"/>
              <a:alpha val="40000"/>
            </a:schemeClr>
          </a:solid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Competitive Intelligence—Harnessing the Power of the Federal Procurement Data System (Part II)</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D962F5F-75AC-4AC3-AF2E-6FF6AF4BF183}"/>
              </a:ext>
            </a:extLst>
          </p:cNvPr>
          <p:cNvSpPr txBox="1"/>
          <p:nvPr/>
        </p:nvSpPr>
        <p:spPr>
          <a:xfrm>
            <a:off x="2198709" y="4514716"/>
            <a:ext cx="5389266" cy="1384995"/>
          </a:xfrm>
          <a:prstGeom prst="rect">
            <a:avLst/>
          </a:prstGeom>
          <a:solidFill>
            <a:schemeClr val="bg2">
              <a:lumMod val="25000"/>
              <a:alpha val="20000"/>
            </a:schemeClr>
          </a:solid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Presented by:</a:t>
            </a:r>
          </a:p>
          <a:p>
            <a:pPr algn="ctr"/>
            <a:r>
              <a:rPr lang="en-US" sz="2800" dirty="0">
                <a:solidFill>
                  <a:schemeClr val="bg1"/>
                </a:solidFill>
                <a:latin typeface="Arial" panose="020B0604020202020204" pitchFamily="34" charset="0"/>
                <a:cs typeface="Arial" panose="020B0604020202020204" pitchFamily="34" charset="0"/>
              </a:rPr>
              <a:t>Wayne Simpson, CFCM, CSCM</a:t>
            </a:r>
          </a:p>
          <a:p>
            <a:pPr algn="ctr"/>
            <a:r>
              <a:rPr lang="en-US" sz="2800" dirty="0">
                <a:solidFill>
                  <a:schemeClr val="bg1"/>
                </a:solidFill>
                <a:latin typeface="Arial" panose="020B0604020202020204" pitchFamily="34" charset="0"/>
                <a:cs typeface="Arial" panose="020B0604020202020204" pitchFamily="34" charset="0"/>
              </a:rPr>
              <a:t>May 30, 2019</a:t>
            </a:r>
          </a:p>
        </p:txBody>
      </p:sp>
    </p:spTree>
    <p:extLst>
      <p:ext uri="{BB962C8B-B14F-4D97-AF65-F5344CB8AC3E}">
        <p14:creationId xmlns:p14="http://schemas.microsoft.com/office/powerpoint/2010/main" val="2589861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Standard Reports</a:t>
            </a:r>
          </a:p>
        </p:txBody>
      </p:sp>
      <p:pic>
        <p:nvPicPr>
          <p:cNvPr id="9" name="Picture 8" descr="A screenshot of a cell phone&#10;&#10;Description generated with very high confidence">
            <a:extLst>
              <a:ext uri="{FF2B5EF4-FFF2-40B4-BE49-F238E27FC236}">
                <a16:creationId xmlns:a16="http://schemas.microsoft.com/office/drawing/2014/main" id="{E83273B1-76A8-402F-8B44-C75BB486E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082" y="-9667"/>
            <a:ext cx="8943272" cy="5955614"/>
          </a:xfrm>
          <a:prstGeom prst="rect">
            <a:avLst/>
          </a:prstGeom>
        </p:spPr>
      </p:pic>
      <p:sp>
        <p:nvSpPr>
          <p:cNvPr id="10" name="Rectangle 9">
            <a:extLst>
              <a:ext uri="{FF2B5EF4-FFF2-40B4-BE49-F238E27FC236}">
                <a16:creationId xmlns:a16="http://schemas.microsoft.com/office/drawing/2014/main" id="{1E70C4DC-41E5-419B-B404-282F31375863}"/>
              </a:ext>
            </a:extLst>
          </p:cNvPr>
          <p:cNvSpPr/>
          <p:nvPr/>
        </p:nvSpPr>
        <p:spPr>
          <a:xfrm>
            <a:off x="143102" y="1836783"/>
            <a:ext cx="2371498" cy="15022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C00000"/>
                </a:solidFill>
                <a:latin typeface="Arial" panose="020B0604020202020204" pitchFamily="34" charset="0"/>
                <a:cs typeface="Arial" panose="020B0604020202020204" pitchFamily="34" charset="0"/>
              </a:rPr>
              <a:t>Start by logging in to your FPDS-NG Account</a:t>
            </a:r>
          </a:p>
        </p:txBody>
      </p:sp>
      <p:sp>
        <p:nvSpPr>
          <p:cNvPr id="2" name="Oval 1">
            <a:extLst>
              <a:ext uri="{FF2B5EF4-FFF2-40B4-BE49-F238E27FC236}">
                <a16:creationId xmlns:a16="http://schemas.microsoft.com/office/drawing/2014/main" id="{3347FF12-3604-4B32-A3D0-415D1A6A2D79}"/>
              </a:ext>
            </a:extLst>
          </p:cNvPr>
          <p:cNvSpPr/>
          <p:nvPr/>
        </p:nvSpPr>
        <p:spPr>
          <a:xfrm>
            <a:off x="3102164" y="1053011"/>
            <a:ext cx="1926842" cy="156754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7" name="TextBox 6">
            <a:extLst>
              <a:ext uri="{FF2B5EF4-FFF2-40B4-BE49-F238E27FC236}">
                <a16:creationId xmlns:a16="http://schemas.microsoft.com/office/drawing/2014/main" id="{BF60C974-890A-4D59-98E0-CCF8815B1D95}"/>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Standard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cxnSp>
        <p:nvCxnSpPr>
          <p:cNvPr id="4" name="Straight Arrow Connector 3">
            <a:extLst>
              <a:ext uri="{FF2B5EF4-FFF2-40B4-BE49-F238E27FC236}">
                <a16:creationId xmlns:a16="http://schemas.microsoft.com/office/drawing/2014/main" id="{D659E1F2-5BD1-42B3-83CA-462A6E2B4567}"/>
              </a:ext>
            </a:extLst>
          </p:cNvPr>
          <p:cNvCxnSpPr>
            <a:stCxn id="10" idx="3"/>
          </p:cNvCxnSpPr>
          <p:nvPr/>
        </p:nvCxnSpPr>
        <p:spPr>
          <a:xfrm flipV="1">
            <a:off x="2514600" y="1963271"/>
            <a:ext cx="587564" cy="62462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63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Standard Reports</a:t>
            </a:r>
          </a:p>
        </p:txBody>
      </p:sp>
      <p:pic>
        <p:nvPicPr>
          <p:cNvPr id="4" name="Picture 3" descr="A screenshot of a cell phone&#10;&#10;Description generated with very high confidence">
            <a:extLst>
              <a:ext uri="{FF2B5EF4-FFF2-40B4-BE49-F238E27FC236}">
                <a16:creationId xmlns:a16="http://schemas.microsoft.com/office/drawing/2014/main" id="{9AAB938B-D969-465D-9B45-423E8B6B2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20220"/>
            <a:ext cx="12190413" cy="5998775"/>
          </a:xfrm>
          <a:prstGeom prst="rect">
            <a:avLst/>
          </a:prstGeom>
        </p:spPr>
      </p:pic>
      <p:sp>
        <p:nvSpPr>
          <p:cNvPr id="5" name="TextBox 4">
            <a:extLst>
              <a:ext uri="{FF2B5EF4-FFF2-40B4-BE49-F238E27FC236}">
                <a16:creationId xmlns:a16="http://schemas.microsoft.com/office/drawing/2014/main" id="{6211D04B-AB34-417A-ACFF-B82B89D6B85B}"/>
              </a:ext>
            </a:extLst>
          </p:cNvPr>
          <p:cNvSpPr txBox="1"/>
          <p:nvPr/>
        </p:nvSpPr>
        <p:spPr>
          <a:xfrm>
            <a:off x="2424818" y="4561067"/>
            <a:ext cx="2443410" cy="646331"/>
          </a:xfrm>
          <a:prstGeom prst="rect">
            <a:avLst/>
          </a:prstGeom>
          <a:noFill/>
          <a:ln w="38100">
            <a:solidFill>
              <a:srgbClr val="C00000"/>
            </a:solidFill>
          </a:ln>
        </p:spPr>
        <p:txBody>
          <a:bodyPr wrap="square" rtlCol="0">
            <a:spAutoFit/>
          </a:bodyPr>
          <a:lstStyle/>
          <a:p>
            <a:pPr algn="ctr" defTabSz="914217"/>
            <a:r>
              <a:rPr lang="en-US" dirty="0">
                <a:solidFill>
                  <a:srgbClr val="C00000"/>
                </a:solidFill>
                <a:latin typeface="Arial" panose="020B0604020202020204" pitchFamily="34" charset="0"/>
                <a:cs typeface="Arial" panose="020B0604020202020204" pitchFamily="34" charset="0"/>
              </a:rPr>
              <a:t>Click on</a:t>
            </a:r>
          </a:p>
          <a:p>
            <a:pPr algn="ctr" defTabSz="914217"/>
            <a:r>
              <a:rPr lang="en-US" dirty="0">
                <a:solidFill>
                  <a:srgbClr val="C00000"/>
                </a:solidFill>
                <a:latin typeface="Arial" panose="020B0604020202020204" pitchFamily="34" charset="0"/>
                <a:cs typeface="Arial" panose="020B0604020202020204" pitchFamily="34" charset="0"/>
              </a:rPr>
              <a:t>Standard Reports Tab</a:t>
            </a:r>
          </a:p>
        </p:txBody>
      </p:sp>
      <p:cxnSp>
        <p:nvCxnSpPr>
          <p:cNvPr id="10" name="Straight Arrow Connector 9">
            <a:extLst>
              <a:ext uri="{FF2B5EF4-FFF2-40B4-BE49-F238E27FC236}">
                <a16:creationId xmlns:a16="http://schemas.microsoft.com/office/drawing/2014/main" id="{6AD907C0-086A-4A89-8BAA-CACA55406048}"/>
              </a:ext>
            </a:extLst>
          </p:cNvPr>
          <p:cNvCxnSpPr>
            <a:cxnSpLocks/>
            <a:endCxn id="11" idx="4"/>
          </p:cNvCxnSpPr>
          <p:nvPr/>
        </p:nvCxnSpPr>
        <p:spPr>
          <a:xfrm flipV="1">
            <a:off x="4212908" y="1658275"/>
            <a:ext cx="0" cy="290279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FC84531-A4C9-4910-9E87-075C44F989CB}"/>
              </a:ext>
            </a:extLst>
          </p:cNvPr>
          <p:cNvSpPr/>
          <p:nvPr/>
        </p:nvSpPr>
        <p:spPr>
          <a:xfrm>
            <a:off x="3557588" y="560995"/>
            <a:ext cx="1310640" cy="109728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8" name="TextBox 7">
            <a:extLst>
              <a:ext uri="{FF2B5EF4-FFF2-40B4-BE49-F238E27FC236}">
                <a16:creationId xmlns:a16="http://schemas.microsoft.com/office/drawing/2014/main" id="{FA66A1E8-5CDC-41D6-9154-1BE1548C915C}"/>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Standard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751156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Standard Reports</a:t>
            </a:r>
          </a:p>
        </p:txBody>
      </p:sp>
      <p:pic>
        <p:nvPicPr>
          <p:cNvPr id="3" name="Picture 2">
            <a:extLst>
              <a:ext uri="{FF2B5EF4-FFF2-40B4-BE49-F238E27FC236}">
                <a16:creationId xmlns:a16="http://schemas.microsoft.com/office/drawing/2014/main" id="{43C1B708-6FD3-4874-BE3E-06C8124A4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0" y="0"/>
            <a:ext cx="11960728" cy="5486400"/>
          </a:xfrm>
          <a:prstGeom prst="rect">
            <a:avLst/>
          </a:prstGeom>
          <a:noFill/>
          <a:ln>
            <a:solidFill>
              <a:srgbClr val="C00000"/>
            </a:solidFill>
          </a:ln>
        </p:spPr>
      </p:pic>
      <p:cxnSp>
        <p:nvCxnSpPr>
          <p:cNvPr id="8" name="Straight Arrow Connector 7">
            <a:extLst>
              <a:ext uri="{FF2B5EF4-FFF2-40B4-BE49-F238E27FC236}">
                <a16:creationId xmlns:a16="http://schemas.microsoft.com/office/drawing/2014/main" id="{61119D22-63C0-419F-AE5D-C20877A17315}"/>
              </a:ext>
            </a:extLst>
          </p:cNvPr>
          <p:cNvCxnSpPr>
            <a:cxnSpLocks/>
          </p:cNvCxnSpPr>
          <p:nvPr/>
        </p:nvCxnSpPr>
        <p:spPr>
          <a:xfrm flipH="1" flipV="1">
            <a:off x="1372804" y="1221597"/>
            <a:ext cx="2172084" cy="2922215"/>
          </a:xfrm>
          <a:prstGeom prst="straightConnector1">
            <a:avLst/>
          </a:prstGeom>
          <a:ln w="1079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2350943-CDC1-4D8A-842A-901A2C0E296D}"/>
              </a:ext>
            </a:extLst>
          </p:cNvPr>
          <p:cNvCxnSpPr>
            <a:cxnSpLocks/>
          </p:cNvCxnSpPr>
          <p:nvPr/>
        </p:nvCxnSpPr>
        <p:spPr>
          <a:xfrm flipH="1" flipV="1">
            <a:off x="2134795" y="1226256"/>
            <a:ext cx="1410093" cy="2897332"/>
          </a:xfrm>
          <a:prstGeom prst="straightConnector1">
            <a:avLst/>
          </a:prstGeom>
          <a:ln w="1079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C0FF906-E1A7-48F0-AE32-CE8012B885BA}"/>
              </a:ext>
            </a:extLst>
          </p:cNvPr>
          <p:cNvCxnSpPr>
            <a:cxnSpLocks/>
          </p:cNvCxnSpPr>
          <p:nvPr/>
        </p:nvCxnSpPr>
        <p:spPr>
          <a:xfrm flipH="1" flipV="1">
            <a:off x="2900396" y="1234762"/>
            <a:ext cx="644492" cy="2900544"/>
          </a:xfrm>
          <a:prstGeom prst="straightConnector1">
            <a:avLst/>
          </a:prstGeom>
          <a:ln w="1079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9150F59-D207-45BD-8688-7921BBEC2582}"/>
              </a:ext>
            </a:extLst>
          </p:cNvPr>
          <p:cNvCxnSpPr>
            <a:cxnSpLocks/>
          </p:cNvCxnSpPr>
          <p:nvPr/>
        </p:nvCxnSpPr>
        <p:spPr>
          <a:xfrm flipV="1">
            <a:off x="3544888" y="1245059"/>
            <a:ext cx="117371" cy="2942108"/>
          </a:xfrm>
          <a:prstGeom prst="straightConnector1">
            <a:avLst/>
          </a:prstGeom>
          <a:ln w="1079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8C7F315-0E32-49FC-9E1D-AEA437F0A156}"/>
              </a:ext>
            </a:extLst>
          </p:cNvPr>
          <p:cNvCxnSpPr>
            <a:cxnSpLocks/>
          </p:cNvCxnSpPr>
          <p:nvPr/>
        </p:nvCxnSpPr>
        <p:spPr>
          <a:xfrm flipV="1">
            <a:off x="3544888" y="1270162"/>
            <a:ext cx="879765" cy="2946075"/>
          </a:xfrm>
          <a:prstGeom prst="straightConnector1">
            <a:avLst/>
          </a:prstGeom>
          <a:ln w="1079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486D132-10A3-4230-B2A4-A639E1BB9302}"/>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Standard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
        <p:nvSpPr>
          <p:cNvPr id="2" name="TextBox 1">
            <a:extLst>
              <a:ext uri="{FF2B5EF4-FFF2-40B4-BE49-F238E27FC236}">
                <a16:creationId xmlns:a16="http://schemas.microsoft.com/office/drawing/2014/main" id="{364F4CA9-D7C5-4AEC-BB52-4A70568E2AA8}"/>
              </a:ext>
            </a:extLst>
          </p:cNvPr>
          <p:cNvSpPr txBox="1"/>
          <p:nvPr/>
        </p:nvSpPr>
        <p:spPr>
          <a:xfrm>
            <a:off x="4239083" y="2868553"/>
            <a:ext cx="6953085" cy="1938992"/>
          </a:xfrm>
          <a:prstGeom prst="rect">
            <a:avLst/>
          </a:prstGeom>
          <a:noFill/>
          <a:ln w="38100">
            <a:solidFill>
              <a:srgbClr val="C00000"/>
            </a:solidFill>
          </a:ln>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Standard Reports provide some of the “who,” “what,” “where,” “when,” and “how.”  By clicking on each of these tabs all standard reports available are shown by name along with a description of the respective report.</a:t>
            </a:r>
          </a:p>
        </p:txBody>
      </p:sp>
      <p:sp>
        <p:nvSpPr>
          <p:cNvPr id="11" name="Oval 10">
            <a:extLst>
              <a:ext uri="{FF2B5EF4-FFF2-40B4-BE49-F238E27FC236}">
                <a16:creationId xmlns:a16="http://schemas.microsoft.com/office/drawing/2014/main" id="{38DB5235-148D-43DB-B3EB-FE278675A3D1}"/>
              </a:ext>
            </a:extLst>
          </p:cNvPr>
          <p:cNvSpPr/>
          <p:nvPr/>
        </p:nvSpPr>
        <p:spPr>
          <a:xfrm>
            <a:off x="3101533" y="3654741"/>
            <a:ext cx="765601" cy="7645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peech Bubble: Rectangle 11">
            <a:extLst>
              <a:ext uri="{FF2B5EF4-FFF2-40B4-BE49-F238E27FC236}">
                <a16:creationId xmlns:a16="http://schemas.microsoft.com/office/drawing/2014/main" id="{F946F9B2-A517-43CB-A73B-C58751B2C225}"/>
              </a:ext>
            </a:extLst>
          </p:cNvPr>
          <p:cNvSpPr/>
          <p:nvPr/>
        </p:nvSpPr>
        <p:spPr>
          <a:xfrm rot="10800000">
            <a:off x="520430" y="3160976"/>
            <a:ext cx="1839478" cy="2177506"/>
          </a:xfrm>
          <a:prstGeom prst="wedgeRectCallout">
            <a:avLst>
              <a:gd name="adj1" fmla="val 46421"/>
              <a:gd name="adj2" fmla="val 101261"/>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5BA93CD-DFFA-400E-8F85-BE8D44DFD895}"/>
              </a:ext>
            </a:extLst>
          </p:cNvPr>
          <p:cNvSpPr txBox="1"/>
          <p:nvPr/>
        </p:nvSpPr>
        <p:spPr>
          <a:xfrm>
            <a:off x="304300" y="3146612"/>
            <a:ext cx="1830495" cy="1938992"/>
          </a:xfrm>
          <a:prstGeom prst="rect">
            <a:avLst/>
          </a:prstGeom>
          <a:noFill/>
        </p:spPr>
        <p:txBody>
          <a:bodyPr wrap="square" rtlCol="0">
            <a:spAutoFit/>
          </a:bodyPr>
          <a:lstStyle/>
          <a:p>
            <a:pPr algn="ctr"/>
            <a:r>
              <a:rPr lang="en-US" sz="2000" dirty="0">
                <a:solidFill>
                  <a:srgbClr val="C00000"/>
                </a:solidFill>
                <a:latin typeface="Arial" panose="020B0604020202020204" pitchFamily="34" charset="0"/>
                <a:cs typeface="Arial" panose="020B0604020202020204" pitchFamily="34" charset="0"/>
              </a:rPr>
              <a:t>Save frequently run reports in your “Favorites” Folder to save time</a:t>
            </a:r>
          </a:p>
        </p:txBody>
      </p:sp>
    </p:spTree>
    <p:extLst>
      <p:ext uri="{BB962C8B-B14F-4D97-AF65-F5344CB8AC3E}">
        <p14:creationId xmlns:p14="http://schemas.microsoft.com/office/powerpoint/2010/main" val="3443245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21142" y="2261748"/>
            <a:ext cx="8501063" cy="1325563"/>
          </a:xfrm>
        </p:spPr>
        <p:txBody>
          <a:bodyPr>
            <a:noAutofit/>
          </a:bodyPr>
          <a:lstStyle/>
          <a:p>
            <a:pPr algn="ctr"/>
            <a:r>
              <a:rPr lang="en-US" sz="7200" dirty="0"/>
              <a:t>FPDS-NG</a:t>
            </a:r>
            <a:br>
              <a:rPr lang="en-US" sz="7200" dirty="0"/>
            </a:br>
            <a:r>
              <a:rPr lang="en-US" sz="7200" dirty="0"/>
              <a:t>Ad hoc Reports</a:t>
            </a:r>
          </a:p>
        </p:txBody>
      </p:sp>
      <p:sp>
        <p:nvSpPr>
          <p:cNvPr id="3" name="TextBox 2">
            <a:extLst>
              <a:ext uri="{FF2B5EF4-FFF2-40B4-BE49-F238E27FC236}">
                <a16:creationId xmlns:a16="http://schemas.microsoft.com/office/drawing/2014/main" id="{C3A6277F-5FFC-4374-9A70-F86E45BF6F8F}"/>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350180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11" name="Picture 10" descr="A screenshot of a cell phone&#10;&#10;Description generated with very high confidence">
            <a:extLst>
              <a:ext uri="{FF2B5EF4-FFF2-40B4-BE49-F238E27FC236}">
                <a16:creationId xmlns:a16="http://schemas.microsoft.com/office/drawing/2014/main" id="{37AC5D3E-8FE2-4E58-ACC3-ED02D550F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403" y="-23592"/>
            <a:ext cx="9459206" cy="5953295"/>
          </a:xfrm>
          <a:prstGeom prst="rect">
            <a:avLst/>
          </a:prstGeom>
          <a:ln w="38100">
            <a:noFill/>
          </a:ln>
        </p:spPr>
      </p:pic>
      <p:sp>
        <p:nvSpPr>
          <p:cNvPr id="12" name="Rectangular Callout 3">
            <a:extLst>
              <a:ext uri="{FF2B5EF4-FFF2-40B4-BE49-F238E27FC236}">
                <a16:creationId xmlns:a16="http://schemas.microsoft.com/office/drawing/2014/main" id="{E9BBA071-AB20-46F2-8BB9-EE7F2C425CDB}"/>
              </a:ext>
            </a:extLst>
          </p:cNvPr>
          <p:cNvSpPr/>
          <p:nvPr/>
        </p:nvSpPr>
        <p:spPr>
          <a:xfrm>
            <a:off x="798272" y="4102066"/>
            <a:ext cx="1628775" cy="1644396"/>
          </a:xfrm>
          <a:prstGeom prst="wedgeRectCallout">
            <a:avLst>
              <a:gd name="adj1" fmla="val 82819"/>
              <a:gd name="adj2" fmla="val -176736"/>
            </a:avLst>
          </a:prstGeom>
          <a:solidFill>
            <a:srgbClr val="FFFF99"/>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Reminder:</a:t>
            </a:r>
          </a:p>
          <a:p>
            <a:pPr algn="ctr" defTabSz="914217"/>
            <a:r>
              <a:rPr lang="en-US" dirty="0">
                <a:solidFill>
                  <a:srgbClr val="C00000"/>
                </a:solidFill>
                <a:latin typeface="Arial" panose="020B0604020202020204" pitchFamily="34" charset="0"/>
                <a:cs typeface="Arial" panose="020B0604020202020204" pitchFamily="34" charset="0"/>
              </a:rPr>
              <a:t>  Passwords must be changed </a:t>
            </a:r>
            <a:r>
              <a:rPr lang="en-US" u="sng" dirty="0">
                <a:solidFill>
                  <a:srgbClr val="C00000"/>
                </a:solidFill>
                <a:latin typeface="Arial" panose="020B0604020202020204" pitchFamily="34" charset="0"/>
                <a:cs typeface="Arial" panose="020B0604020202020204" pitchFamily="34" charset="0"/>
              </a:rPr>
              <a:t>every 90 days</a:t>
            </a:r>
          </a:p>
          <a:p>
            <a:pPr algn="ctr" defTabSz="914217"/>
            <a:endParaRPr lang="en-US" dirty="0">
              <a:solidFill>
                <a:prstClr val="white"/>
              </a:solidFill>
              <a:latin typeface="Calibri" panose="020F0502020204030204"/>
            </a:endParaRPr>
          </a:p>
        </p:txBody>
      </p:sp>
      <p:sp>
        <p:nvSpPr>
          <p:cNvPr id="13" name="Oval 12">
            <a:extLst>
              <a:ext uri="{FF2B5EF4-FFF2-40B4-BE49-F238E27FC236}">
                <a16:creationId xmlns:a16="http://schemas.microsoft.com/office/drawing/2014/main" id="{5152A458-B601-4119-BCEA-5A8186D1B5AC}"/>
              </a:ext>
            </a:extLst>
          </p:cNvPr>
          <p:cNvSpPr/>
          <p:nvPr/>
        </p:nvSpPr>
        <p:spPr>
          <a:xfrm>
            <a:off x="963599" y="550630"/>
            <a:ext cx="347870" cy="38011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b="1" dirty="0">
                <a:solidFill>
                  <a:srgbClr val="C00000"/>
                </a:solidFill>
                <a:latin typeface="Arial" panose="020B0604020202020204" pitchFamily="34" charset="0"/>
                <a:cs typeface="Arial" panose="020B0604020202020204" pitchFamily="34" charset="0"/>
              </a:rPr>
              <a:t>1</a:t>
            </a:r>
          </a:p>
        </p:txBody>
      </p:sp>
      <p:sp>
        <p:nvSpPr>
          <p:cNvPr id="14" name="Rectangle 13">
            <a:extLst>
              <a:ext uri="{FF2B5EF4-FFF2-40B4-BE49-F238E27FC236}">
                <a16:creationId xmlns:a16="http://schemas.microsoft.com/office/drawing/2014/main" id="{81E59E20-C601-4AF7-ADE9-C27363D21554}"/>
              </a:ext>
            </a:extLst>
          </p:cNvPr>
          <p:cNvSpPr/>
          <p:nvPr/>
        </p:nvSpPr>
        <p:spPr>
          <a:xfrm>
            <a:off x="94325" y="1071217"/>
            <a:ext cx="2068286" cy="15022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Start by logging in to your FPDS-NG Account</a:t>
            </a:r>
          </a:p>
        </p:txBody>
      </p:sp>
      <p:sp>
        <p:nvSpPr>
          <p:cNvPr id="15" name="Right Arrow 7">
            <a:extLst>
              <a:ext uri="{FF2B5EF4-FFF2-40B4-BE49-F238E27FC236}">
                <a16:creationId xmlns:a16="http://schemas.microsoft.com/office/drawing/2014/main" id="{EBB88E54-AE8A-4518-8940-2865BC339046}"/>
              </a:ext>
            </a:extLst>
          </p:cNvPr>
          <p:cNvSpPr/>
          <p:nvPr/>
        </p:nvSpPr>
        <p:spPr>
          <a:xfrm>
            <a:off x="2182205" y="1445412"/>
            <a:ext cx="346020" cy="32657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 name="Rectangle: Single Corner Snipped 1">
            <a:extLst>
              <a:ext uri="{FF2B5EF4-FFF2-40B4-BE49-F238E27FC236}">
                <a16:creationId xmlns:a16="http://schemas.microsoft.com/office/drawing/2014/main" id="{B2003D70-36A4-4A42-A406-0D7445A07653}"/>
              </a:ext>
            </a:extLst>
          </p:cNvPr>
          <p:cNvSpPr/>
          <p:nvPr/>
        </p:nvSpPr>
        <p:spPr>
          <a:xfrm>
            <a:off x="5157638" y="1055112"/>
            <a:ext cx="2144115" cy="1190547"/>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Type Log-In</a:t>
            </a:r>
          </a:p>
          <a:p>
            <a:pPr algn="ctr" defTabSz="914217"/>
            <a:r>
              <a:rPr lang="en-US" sz="2000" dirty="0">
                <a:solidFill>
                  <a:srgbClr val="C00000"/>
                </a:solidFill>
                <a:latin typeface="Arial" panose="020B0604020202020204" pitchFamily="34" charset="0"/>
                <a:cs typeface="Arial" panose="020B0604020202020204" pitchFamily="34" charset="0"/>
              </a:rPr>
              <a:t>Type Password</a:t>
            </a:r>
          </a:p>
          <a:p>
            <a:pPr algn="ctr" defTabSz="914217"/>
            <a:r>
              <a:rPr lang="en-US" sz="2000" dirty="0">
                <a:solidFill>
                  <a:srgbClr val="C00000"/>
                </a:solidFill>
                <a:latin typeface="Arial" panose="020B0604020202020204" pitchFamily="34" charset="0"/>
                <a:cs typeface="Arial" panose="020B0604020202020204" pitchFamily="34" charset="0"/>
              </a:rPr>
              <a:t>Click “Log In”</a:t>
            </a:r>
          </a:p>
        </p:txBody>
      </p:sp>
      <p:cxnSp>
        <p:nvCxnSpPr>
          <p:cNvPr id="4" name="Straight Arrow Connector 3">
            <a:extLst>
              <a:ext uri="{FF2B5EF4-FFF2-40B4-BE49-F238E27FC236}">
                <a16:creationId xmlns:a16="http://schemas.microsoft.com/office/drawing/2014/main" id="{8DE0F08D-87DD-42E7-BB18-932BBF3C9915}"/>
              </a:ext>
            </a:extLst>
          </p:cNvPr>
          <p:cNvCxnSpPr>
            <a:cxnSpLocks/>
          </p:cNvCxnSpPr>
          <p:nvPr/>
        </p:nvCxnSpPr>
        <p:spPr>
          <a:xfrm flipH="1">
            <a:off x="4160464" y="1128894"/>
            <a:ext cx="1010135" cy="4160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B3E5A7E-DA3D-41F8-9E40-F8D31AEB73DC}"/>
              </a:ext>
            </a:extLst>
          </p:cNvPr>
          <p:cNvCxnSpPr>
            <a:cxnSpLocks/>
            <a:stCxn id="2" idx="2"/>
          </p:cNvCxnSpPr>
          <p:nvPr/>
        </p:nvCxnSpPr>
        <p:spPr>
          <a:xfrm flipH="1">
            <a:off x="4238232" y="1650386"/>
            <a:ext cx="919406" cy="1215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1369608-ED77-401D-9B21-66E2A0D6C222}"/>
              </a:ext>
            </a:extLst>
          </p:cNvPr>
          <p:cNvCxnSpPr>
            <a:cxnSpLocks/>
          </p:cNvCxnSpPr>
          <p:nvPr/>
        </p:nvCxnSpPr>
        <p:spPr>
          <a:xfrm flipH="1">
            <a:off x="4001168" y="1872221"/>
            <a:ext cx="1156470" cy="1626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13841E6-D97E-4357-9F4B-267ED62448B0}"/>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981257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sp>
        <p:nvSpPr>
          <p:cNvPr id="7" name="Oval 6"/>
          <p:cNvSpPr/>
          <p:nvPr/>
        </p:nvSpPr>
        <p:spPr>
          <a:xfrm>
            <a:off x="675488" y="1707576"/>
            <a:ext cx="347870" cy="38011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b="1" dirty="0">
                <a:solidFill>
                  <a:srgbClr val="C00000"/>
                </a:solidFill>
                <a:latin typeface="Arial" panose="020B0604020202020204" pitchFamily="34" charset="0"/>
                <a:cs typeface="Arial" panose="020B0604020202020204" pitchFamily="34" charset="0"/>
              </a:rPr>
              <a:t>2</a:t>
            </a:r>
          </a:p>
        </p:txBody>
      </p:sp>
      <p:sp>
        <p:nvSpPr>
          <p:cNvPr id="8" name="Snip Single Corner Rectangle 7"/>
          <p:cNvSpPr/>
          <p:nvPr/>
        </p:nvSpPr>
        <p:spPr>
          <a:xfrm>
            <a:off x="143103" y="2257574"/>
            <a:ext cx="1501548" cy="1507601"/>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Select the Adhoc Reports Tab</a:t>
            </a:r>
          </a:p>
        </p:txBody>
      </p:sp>
      <p:pic>
        <p:nvPicPr>
          <p:cNvPr id="3" name="Picture 2" descr="A screenshot of a social media post&#10;&#10;Description generated with very high confidence">
            <a:extLst>
              <a:ext uri="{FF2B5EF4-FFF2-40B4-BE49-F238E27FC236}">
                <a16:creationId xmlns:a16="http://schemas.microsoft.com/office/drawing/2014/main" id="{DA6D9592-C796-4EC4-B2FD-8A0DA5F00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118" y="0"/>
            <a:ext cx="10426295" cy="6014519"/>
          </a:xfrm>
          <a:prstGeom prst="rect">
            <a:avLst/>
          </a:prstGeom>
        </p:spPr>
      </p:pic>
      <p:cxnSp>
        <p:nvCxnSpPr>
          <p:cNvPr id="9" name="Straight Arrow Connector 8">
            <a:extLst>
              <a:ext uri="{FF2B5EF4-FFF2-40B4-BE49-F238E27FC236}">
                <a16:creationId xmlns:a16="http://schemas.microsoft.com/office/drawing/2014/main" id="{9E7081AF-A3C2-47AC-8EC3-571F3112BF2B}"/>
              </a:ext>
            </a:extLst>
          </p:cNvPr>
          <p:cNvCxnSpPr>
            <a:cxnSpLocks/>
          </p:cNvCxnSpPr>
          <p:nvPr/>
        </p:nvCxnSpPr>
        <p:spPr>
          <a:xfrm flipV="1">
            <a:off x="1644651" y="1375833"/>
            <a:ext cx="1604560" cy="10436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11B07E6B-80BD-462B-9ACF-6A4F10CF56D5}"/>
              </a:ext>
            </a:extLst>
          </p:cNvPr>
          <p:cNvSpPr/>
          <p:nvPr/>
        </p:nvSpPr>
        <p:spPr>
          <a:xfrm>
            <a:off x="2818308" y="759571"/>
            <a:ext cx="1850571" cy="88174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9C157ED1-94F9-4302-BCE3-EB03BC2D5EF2}"/>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193106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3102" y="31210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3" name="Picture 2">
            <a:extLst>
              <a:ext uri="{FF2B5EF4-FFF2-40B4-BE49-F238E27FC236}">
                <a16:creationId xmlns:a16="http://schemas.microsoft.com/office/drawing/2014/main" id="{AB3E3D6F-FE51-477B-AB02-5BC053317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3129"/>
            <a:ext cx="12194297" cy="4023799"/>
          </a:xfrm>
          <a:prstGeom prst="rect">
            <a:avLst/>
          </a:prstGeom>
        </p:spPr>
      </p:pic>
      <p:sp>
        <p:nvSpPr>
          <p:cNvPr id="10" name="Rounded Rectangle 11">
            <a:extLst>
              <a:ext uri="{FF2B5EF4-FFF2-40B4-BE49-F238E27FC236}">
                <a16:creationId xmlns:a16="http://schemas.microsoft.com/office/drawing/2014/main" id="{AA636FF7-A1C6-4486-8EE8-B224BC6B7AB3}"/>
              </a:ext>
            </a:extLst>
          </p:cNvPr>
          <p:cNvSpPr/>
          <p:nvPr/>
        </p:nvSpPr>
        <p:spPr>
          <a:xfrm>
            <a:off x="490631" y="3232432"/>
            <a:ext cx="1789990" cy="121257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on “Personal Folder”</a:t>
            </a:r>
          </a:p>
        </p:txBody>
      </p:sp>
      <p:sp>
        <p:nvSpPr>
          <p:cNvPr id="11" name="Rectangle 10">
            <a:extLst>
              <a:ext uri="{FF2B5EF4-FFF2-40B4-BE49-F238E27FC236}">
                <a16:creationId xmlns:a16="http://schemas.microsoft.com/office/drawing/2014/main" id="{0E54BEAF-B71E-41BF-A58E-35397B74FB73}"/>
              </a:ext>
            </a:extLst>
          </p:cNvPr>
          <p:cNvSpPr/>
          <p:nvPr/>
        </p:nvSpPr>
        <p:spPr>
          <a:xfrm>
            <a:off x="4902966" y="2800596"/>
            <a:ext cx="6132444" cy="10734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This is how a new account will appear the first time you access your personal folder – there are no Adhoc reports showing until they are created by you</a:t>
            </a:r>
          </a:p>
        </p:txBody>
      </p:sp>
      <p:sp>
        <p:nvSpPr>
          <p:cNvPr id="16" name="Oval 15">
            <a:extLst>
              <a:ext uri="{FF2B5EF4-FFF2-40B4-BE49-F238E27FC236}">
                <a16:creationId xmlns:a16="http://schemas.microsoft.com/office/drawing/2014/main" id="{E0D81360-BBC8-4DAE-B324-8F8B7662F403}"/>
              </a:ext>
            </a:extLst>
          </p:cNvPr>
          <p:cNvSpPr/>
          <p:nvPr/>
        </p:nvSpPr>
        <p:spPr>
          <a:xfrm>
            <a:off x="7193684" y="1795078"/>
            <a:ext cx="1361661" cy="42738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7" name="Straight Arrow Connector 16">
            <a:extLst>
              <a:ext uri="{FF2B5EF4-FFF2-40B4-BE49-F238E27FC236}">
                <a16:creationId xmlns:a16="http://schemas.microsoft.com/office/drawing/2014/main" id="{F1F281AE-0603-48F9-BF96-6C1ADD6DB3C8}"/>
              </a:ext>
            </a:extLst>
          </p:cNvPr>
          <p:cNvCxnSpPr>
            <a:cxnSpLocks/>
          </p:cNvCxnSpPr>
          <p:nvPr/>
        </p:nvCxnSpPr>
        <p:spPr>
          <a:xfrm flipV="1">
            <a:off x="7874514" y="2249058"/>
            <a:ext cx="0" cy="5515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BE04651-71C4-466E-BFE8-F610CC21A1A6}"/>
              </a:ext>
            </a:extLst>
          </p:cNvPr>
          <p:cNvCxnSpPr>
            <a:cxnSpLocks/>
          </p:cNvCxnSpPr>
          <p:nvPr/>
        </p:nvCxnSpPr>
        <p:spPr>
          <a:xfrm flipH="1" flipV="1">
            <a:off x="600091" y="2393102"/>
            <a:ext cx="218660" cy="82284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4E93746-C7AC-40BA-A812-396B1FBF64B7}"/>
              </a:ext>
            </a:extLst>
          </p:cNvPr>
          <p:cNvSpPr/>
          <p:nvPr/>
        </p:nvSpPr>
        <p:spPr>
          <a:xfrm>
            <a:off x="1251264" y="2696399"/>
            <a:ext cx="347870" cy="38011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b="1" dirty="0">
                <a:solidFill>
                  <a:srgbClr val="C00000"/>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E64C4644-38FB-4FA2-8597-AA46A4A383B3}"/>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142421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184" y="0"/>
            <a:ext cx="12025714" cy="6012180"/>
          </a:xfrm>
          <a:prstGeom prst="rect">
            <a:avLst/>
          </a:prstGeom>
        </p:spPr>
      </p:pic>
      <p:sp>
        <p:nvSpPr>
          <p:cNvPr id="3" name="Oval 2"/>
          <p:cNvSpPr/>
          <p:nvPr/>
        </p:nvSpPr>
        <p:spPr>
          <a:xfrm>
            <a:off x="6645897" y="997812"/>
            <a:ext cx="1202635" cy="3975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7" name="Oval 6"/>
          <p:cNvSpPr/>
          <p:nvPr/>
        </p:nvSpPr>
        <p:spPr>
          <a:xfrm>
            <a:off x="2028769" y="4086225"/>
            <a:ext cx="2090103" cy="182689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8" name="Rectangle 7"/>
          <p:cNvSpPr/>
          <p:nvPr/>
        </p:nvSpPr>
        <p:spPr>
          <a:xfrm>
            <a:off x="4530104" y="4721086"/>
            <a:ext cx="2623931" cy="47707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Folder properties</a:t>
            </a:r>
          </a:p>
        </p:txBody>
      </p:sp>
      <p:sp>
        <p:nvSpPr>
          <p:cNvPr id="9" name="Right Arrow 8"/>
          <p:cNvSpPr/>
          <p:nvPr/>
        </p:nvSpPr>
        <p:spPr>
          <a:xfrm rot="10800000">
            <a:off x="4109133" y="4880112"/>
            <a:ext cx="420971" cy="1590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0" name="Rectangle 9"/>
          <p:cNvSpPr/>
          <p:nvPr/>
        </p:nvSpPr>
        <p:spPr>
          <a:xfrm>
            <a:off x="4118872" y="1856476"/>
            <a:ext cx="6132444" cy="10734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This is how a new account will appear the first time you access your personal folder – there are no Adhoc reports showing until they are created by you</a:t>
            </a:r>
          </a:p>
        </p:txBody>
      </p:sp>
      <p:sp>
        <p:nvSpPr>
          <p:cNvPr id="12" name="Down Arrow 11"/>
          <p:cNvSpPr/>
          <p:nvPr/>
        </p:nvSpPr>
        <p:spPr>
          <a:xfrm rot="10800000">
            <a:off x="7088188" y="1456082"/>
            <a:ext cx="318052" cy="40750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ED815D44-61C3-46D1-A481-35E7249F5B56}"/>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542078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344" y="84462"/>
            <a:ext cx="12047311" cy="5670976"/>
          </a:xfrm>
          <a:prstGeom prst="rect">
            <a:avLst/>
          </a:prstGeom>
          <a:ln>
            <a:noFill/>
          </a:ln>
        </p:spPr>
      </p:pic>
      <p:sp>
        <p:nvSpPr>
          <p:cNvPr id="3" name="Snip Single Corner Rectangle 2"/>
          <p:cNvSpPr/>
          <p:nvPr/>
        </p:nvSpPr>
        <p:spPr>
          <a:xfrm>
            <a:off x="548240" y="3310041"/>
            <a:ext cx="1620079" cy="1172818"/>
          </a:xfrm>
          <a:prstGeom prst="snip1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Click on “New Folder</a:t>
            </a:r>
            <a:r>
              <a:rPr lang="en-US" dirty="0">
                <a:solidFill>
                  <a:srgbClr val="C00000"/>
                </a:solidFill>
                <a:latin typeface="Arial" panose="020B0604020202020204" pitchFamily="34" charset="0"/>
                <a:cs typeface="Arial" panose="020B0604020202020204" pitchFamily="34" charset="0"/>
              </a:rPr>
              <a:t>”</a:t>
            </a:r>
          </a:p>
        </p:txBody>
      </p:sp>
      <p:sp>
        <p:nvSpPr>
          <p:cNvPr id="7" name="Snip Single Corner Rectangle 6"/>
          <p:cNvSpPr/>
          <p:nvPr/>
        </p:nvSpPr>
        <p:spPr>
          <a:xfrm>
            <a:off x="2714970" y="1741056"/>
            <a:ext cx="2305879" cy="1396604"/>
          </a:xfrm>
          <a:prstGeom prst="snip1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Give the folder a name “CENTRE FPDS-NG TRAINING”</a:t>
            </a:r>
          </a:p>
        </p:txBody>
      </p:sp>
      <p:sp>
        <p:nvSpPr>
          <p:cNvPr id="8" name="Snip Single Corner Rectangle 7"/>
          <p:cNvSpPr/>
          <p:nvPr/>
        </p:nvSpPr>
        <p:spPr>
          <a:xfrm>
            <a:off x="5351647" y="4094527"/>
            <a:ext cx="2305879" cy="983974"/>
          </a:xfrm>
          <a:prstGeom prst="snip1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Provide a description for the folder</a:t>
            </a:r>
          </a:p>
        </p:txBody>
      </p:sp>
      <p:cxnSp>
        <p:nvCxnSpPr>
          <p:cNvPr id="11" name="Straight Arrow Connector 10"/>
          <p:cNvCxnSpPr>
            <a:cxnSpLocks/>
          </p:cNvCxnSpPr>
          <p:nvPr/>
        </p:nvCxnSpPr>
        <p:spPr>
          <a:xfrm>
            <a:off x="5020849" y="2670520"/>
            <a:ext cx="710027" cy="894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H="1" flipV="1">
            <a:off x="6269935" y="3137660"/>
            <a:ext cx="469303" cy="95686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129408" y="2759973"/>
            <a:ext cx="347870" cy="37768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b="1" dirty="0">
                <a:solidFill>
                  <a:srgbClr val="C00000"/>
                </a:solidFill>
                <a:latin typeface="Arial" panose="020B0604020202020204" pitchFamily="34" charset="0"/>
                <a:cs typeface="Arial" panose="020B0604020202020204" pitchFamily="34" charset="0"/>
              </a:rPr>
              <a:t>4</a:t>
            </a:r>
          </a:p>
        </p:txBody>
      </p:sp>
      <p:sp>
        <p:nvSpPr>
          <p:cNvPr id="17" name="Oval 16"/>
          <p:cNvSpPr/>
          <p:nvPr/>
        </p:nvSpPr>
        <p:spPr>
          <a:xfrm>
            <a:off x="3614461" y="1220258"/>
            <a:ext cx="347870" cy="37768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b="1" dirty="0">
                <a:solidFill>
                  <a:srgbClr val="C00000"/>
                </a:solidFill>
                <a:latin typeface="Arial" panose="020B0604020202020204" pitchFamily="34" charset="0"/>
                <a:cs typeface="Arial" panose="020B0604020202020204" pitchFamily="34" charset="0"/>
              </a:rPr>
              <a:t>5</a:t>
            </a:r>
          </a:p>
        </p:txBody>
      </p:sp>
      <p:sp>
        <p:nvSpPr>
          <p:cNvPr id="18" name="Oval 17"/>
          <p:cNvSpPr/>
          <p:nvPr/>
        </p:nvSpPr>
        <p:spPr>
          <a:xfrm>
            <a:off x="5801414" y="3518762"/>
            <a:ext cx="347870" cy="37768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b="1" dirty="0">
                <a:solidFill>
                  <a:srgbClr val="C00000"/>
                </a:solidFill>
                <a:latin typeface="Arial" panose="020B0604020202020204" pitchFamily="34" charset="0"/>
                <a:cs typeface="Arial" panose="020B0604020202020204" pitchFamily="34" charset="0"/>
              </a:rPr>
              <a:t>6</a:t>
            </a:r>
          </a:p>
        </p:txBody>
      </p:sp>
      <p:cxnSp>
        <p:nvCxnSpPr>
          <p:cNvPr id="20" name="Straight Arrow Connector 19"/>
          <p:cNvCxnSpPr/>
          <p:nvPr/>
        </p:nvCxnSpPr>
        <p:spPr>
          <a:xfrm>
            <a:off x="2168318" y="3896449"/>
            <a:ext cx="27829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614E37E-F1C6-43A7-BFF3-6EDF49584CC3}"/>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865086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713" y="84462"/>
            <a:ext cx="11913082" cy="5970077"/>
          </a:xfrm>
          <a:prstGeom prst="rect">
            <a:avLst/>
          </a:prstGeom>
        </p:spPr>
      </p:pic>
      <p:sp>
        <p:nvSpPr>
          <p:cNvPr id="7" name="Rectangle 6"/>
          <p:cNvSpPr/>
          <p:nvPr/>
        </p:nvSpPr>
        <p:spPr>
          <a:xfrm>
            <a:off x="93272" y="2267041"/>
            <a:ext cx="1828800" cy="9442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New folder created</a:t>
            </a:r>
          </a:p>
        </p:txBody>
      </p:sp>
      <p:cxnSp>
        <p:nvCxnSpPr>
          <p:cNvPr id="9" name="Straight Arrow Connector 8"/>
          <p:cNvCxnSpPr>
            <a:cxnSpLocks/>
          </p:cNvCxnSpPr>
          <p:nvPr/>
        </p:nvCxnSpPr>
        <p:spPr>
          <a:xfrm flipV="1">
            <a:off x="954115" y="1798820"/>
            <a:ext cx="0" cy="4625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F856237A-596D-49BB-A28A-6B3F90C93DD0}"/>
              </a:ext>
            </a:extLst>
          </p:cNvPr>
          <p:cNvSpPr/>
          <p:nvPr/>
        </p:nvSpPr>
        <p:spPr>
          <a:xfrm>
            <a:off x="93272" y="1177276"/>
            <a:ext cx="1417146" cy="6215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4" name="Speech Bubble: Rectangle 3">
            <a:extLst>
              <a:ext uri="{FF2B5EF4-FFF2-40B4-BE49-F238E27FC236}">
                <a16:creationId xmlns:a16="http://schemas.microsoft.com/office/drawing/2014/main" id="{19B49E74-5CE3-4D5E-A145-53550963E3F7}"/>
              </a:ext>
            </a:extLst>
          </p:cNvPr>
          <p:cNvSpPr/>
          <p:nvPr/>
        </p:nvSpPr>
        <p:spPr>
          <a:xfrm>
            <a:off x="4123198" y="2201511"/>
            <a:ext cx="5035790" cy="831272"/>
          </a:xfrm>
          <a:prstGeom prst="wedgeRectCallout">
            <a:avLst>
              <a:gd name="adj1" fmla="val -93795"/>
              <a:gd name="adj2" fmla="val 964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You may want to give some thought as to how you organize your folders and reports</a:t>
            </a:r>
          </a:p>
        </p:txBody>
      </p:sp>
      <p:sp>
        <p:nvSpPr>
          <p:cNvPr id="8" name="TextBox 7">
            <a:extLst>
              <a:ext uri="{FF2B5EF4-FFF2-40B4-BE49-F238E27FC236}">
                <a16:creationId xmlns:a16="http://schemas.microsoft.com/office/drawing/2014/main" id="{7EBF508C-D143-4B20-8F77-EC1BA5951EB1}"/>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440276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21142" y="2261748"/>
            <a:ext cx="8501063" cy="1325563"/>
          </a:xfrm>
        </p:spPr>
        <p:txBody>
          <a:bodyPr>
            <a:noAutofit/>
          </a:bodyPr>
          <a:lstStyle/>
          <a:p>
            <a:pPr algn="ctr"/>
            <a:r>
              <a:rPr lang="en-US" sz="7200" dirty="0"/>
              <a:t>FPDS-NG</a:t>
            </a:r>
            <a:br>
              <a:rPr lang="en-US" sz="7200" dirty="0"/>
            </a:br>
            <a:r>
              <a:rPr lang="en-US" sz="7200" dirty="0"/>
              <a:t>ezSearch Reports</a:t>
            </a:r>
          </a:p>
        </p:txBody>
      </p:sp>
      <p:sp>
        <p:nvSpPr>
          <p:cNvPr id="3" name="TextBox 2">
            <a:extLst>
              <a:ext uri="{FF2B5EF4-FFF2-40B4-BE49-F238E27FC236}">
                <a16:creationId xmlns:a16="http://schemas.microsoft.com/office/drawing/2014/main" id="{C3A6277F-5FFC-4374-9A70-F86E45BF6F8F}"/>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ezSearch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665628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1140"/>
            <a:ext cx="11861694" cy="5866633"/>
          </a:xfrm>
          <a:prstGeom prst="rect">
            <a:avLst/>
          </a:prstGeom>
          <a:ln>
            <a:noFill/>
          </a:ln>
        </p:spPr>
      </p:pic>
      <p:sp>
        <p:nvSpPr>
          <p:cNvPr id="3" name="Snip Single Corner Rectangle 2"/>
          <p:cNvSpPr/>
          <p:nvPr/>
        </p:nvSpPr>
        <p:spPr>
          <a:xfrm>
            <a:off x="403918" y="2951107"/>
            <a:ext cx="1878496" cy="1013792"/>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Click on new folder</a:t>
            </a:r>
          </a:p>
        </p:txBody>
      </p:sp>
      <p:sp>
        <p:nvSpPr>
          <p:cNvPr id="7" name="Oval 6"/>
          <p:cNvSpPr/>
          <p:nvPr/>
        </p:nvSpPr>
        <p:spPr>
          <a:xfrm>
            <a:off x="1753357" y="3806687"/>
            <a:ext cx="2971327" cy="188843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9" name="Straight Arrow Connector 8"/>
          <p:cNvCxnSpPr>
            <a:cxnSpLocks/>
          </p:cNvCxnSpPr>
          <p:nvPr/>
        </p:nvCxnSpPr>
        <p:spPr>
          <a:xfrm flipV="1">
            <a:off x="1343166" y="1827112"/>
            <a:ext cx="0" cy="10659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363304" y="4248979"/>
            <a:ext cx="3510873" cy="10038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Properties of your new folder</a:t>
            </a:r>
          </a:p>
        </p:txBody>
      </p:sp>
      <p:cxnSp>
        <p:nvCxnSpPr>
          <p:cNvPr id="14" name="Straight Arrow Connector 13"/>
          <p:cNvCxnSpPr>
            <a:cxnSpLocks/>
          </p:cNvCxnSpPr>
          <p:nvPr/>
        </p:nvCxnSpPr>
        <p:spPr>
          <a:xfrm flipH="1">
            <a:off x="4845996" y="4745934"/>
            <a:ext cx="517308" cy="497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44613" y="2126975"/>
            <a:ext cx="347870" cy="37768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b="1" dirty="0">
                <a:solidFill>
                  <a:srgbClr val="C00000"/>
                </a:solidFill>
                <a:latin typeface="Arial" panose="020B0604020202020204" pitchFamily="34" charset="0"/>
                <a:cs typeface="Arial" panose="020B0604020202020204" pitchFamily="34" charset="0"/>
              </a:rPr>
              <a:t>7</a:t>
            </a:r>
          </a:p>
        </p:txBody>
      </p:sp>
      <p:sp>
        <p:nvSpPr>
          <p:cNvPr id="13" name="TextBox 12">
            <a:extLst>
              <a:ext uri="{FF2B5EF4-FFF2-40B4-BE49-F238E27FC236}">
                <a16:creationId xmlns:a16="http://schemas.microsoft.com/office/drawing/2014/main" id="{D79BEF73-3D28-4CA7-8682-1ECF03FF6436}"/>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42362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3102" y="119743"/>
            <a:ext cx="11794236" cy="5925834"/>
          </a:xfrm>
          <a:prstGeom prst="rect">
            <a:avLst/>
          </a:prstGeom>
        </p:spPr>
      </p:pic>
      <p:sp>
        <p:nvSpPr>
          <p:cNvPr id="6" name="TextBox 5"/>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sp>
        <p:nvSpPr>
          <p:cNvPr id="3" name="Snip Single Corner Rectangle 2"/>
          <p:cNvSpPr/>
          <p:nvPr/>
        </p:nvSpPr>
        <p:spPr>
          <a:xfrm>
            <a:off x="1247883" y="1533743"/>
            <a:ext cx="2355574" cy="735496"/>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Click on “New”</a:t>
            </a:r>
          </a:p>
        </p:txBody>
      </p:sp>
      <p:cxnSp>
        <p:nvCxnSpPr>
          <p:cNvPr id="8" name="Straight Arrow Connector 7"/>
          <p:cNvCxnSpPr/>
          <p:nvPr/>
        </p:nvCxnSpPr>
        <p:spPr>
          <a:xfrm flipH="1" flipV="1">
            <a:off x="587877" y="887324"/>
            <a:ext cx="660006" cy="6210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233868" y="1014134"/>
            <a:ext cx="347870" cy="37768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b="1" dirty="0">
                <a:solidFill>
                  <a:srgbClr val="C00000"/>
                </a:solidFill>
                <a:latin typeface="Arial" panose="020B0604020202020204" pitchFamily="34" charset="0"/>
                <a:cs typeface="Arial" panose="020B0604020202020204" pitchFamily="34" charset="0"/>
              </a:rPr>
              <a:t>8</a:t>
            </a:r>
          </a:p>
        </p:txBody>
      </p:sp>
      <p:sp>
        <p:nvSpPr>
          <p:cNvPr id="7" name="TextBox 6">
            <a:extLst>
              <a:ext uri="{FF2B5EF4-FFF2-40B4-BE49-F238E27FC236}">
                <a16:creationId xmlns:a16="http://schemas.microsoft.com/office/drawing/2014/main" id="{D01E8F9E-3E03-43D8-8DB8-2A3771B1F63E}"/>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955240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498" y="123297"/>
            <a:ext cx="11864856" cy="5825289"/>
          </a:xfrm>
          <a:prstGeom prst="rect">
            <a:avLst/>
          </a:prstGeom>
        </p:spPr>
      </p:pic>
      <p:sp>
        <p:nvSpPr>
          <p:cNvPr id="3" name="Snip Single Corner Rectangle 2"/>
          <p:cNvSpPr/>
          <p:nvPr/>
        </p:nvSpPr>
        <p:spPr>
          <a:xfrm>
            <a:off x="164221" y="3036807"/>
            <a:ext cx="2355574" cy="1040897"/>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Name report</a:t>
            </a:r>
          </a:p>
          <a:p>
            <a:pPr algn="ctr" defTabSz="914217"/>
            <a:r>
              <a:rPr lang="en-US" sz="2000" dirty="0">
                <a:solidFill>
                  <a:srgbClr val="C00000"/>
                </a:solidFill>
                <a:latin typeface="Arial" panose="020B0604020202020204" pitchFamily="34" charset="0"/>
                <a:cs typeface="Arial" panose="020B0604020202020204" pitchFamily="34" charset="0"/>
              </a:rPr>
              <a:t>“Centre First Adhoc Report</a:t>
            </a:r>
            <a:r>
              <a:rPr lang="en-US" sz="2000" dirty="0">
                <a:solidFill>
                  <a:srgbClr val="FF0000"/>
                </a:solidFill>
                <a:latin typeface="Arial" panose="020B0604020202020204" pitchFamily="34" charset="0"/>
                <a:cs typeface="Arial" panose="020B0604020202020204" pitchFamily="34" charset="0"/>
              </a:rPr>
              <a:t>”</a:t>
            </a:r>
          </a:p>
        </p:txBody>
      </p:sp>
      <p:cxnSp>
        <p:nvCxnSpPr>
          <p:cNvPr id="8" name="Straight Arrow Connector 7"/>
          <p:cNvCxnSpPr>
            <a:cxnSpLocks/>
          </p:cNvCxnSpPr>
          <p:nvPr/>
        </p:nvCxnSpPr>
        <p:spPr>
          <a:xfrm flipH="1" flipV="1">
            <a:off x="1177788" y="1209987"/>
            <a:ext cx="404766" cy="18268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778617" y="2513692"/>
            <a:ext cx="360935" cy="38472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b="1" dirty="0">
                <a:solidFill>
                  <a:srgbClr val="C00000"/>
                </a:solidFill>
                <a:latin typeface="Arial" panose="020B0604020202020204" pitchFamily="34" charset="0"/>
                <a:cs typeface="Arial" panose="020B0604020202020204" pitchFamily="34" charset="0"/>
              </a:rPr>
              <a:t>9</a:t>
            </a:r>
          </a:p>
        </p:txBody>
      </p:sp>
      <p:sp>
        <p:nvSpPr>
          <p:cNvPr id="9" name="TextBox 8">
            <a:extLst>
              <a:ext uri="{FF2B5EF4-FFF2-40B4-BE49-F238E27FC236}">
                <a16:creationId xmlns:a16="http://schemas.microsoft.com/office/drawing/2014/main" id="{270F659F-DB11-4204-B6D4-800F55452E71}"/>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603377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3102" y="0"/>
            <a:ext cx="11843657" cy="5673593"/>
          </a:xfrm>
          <a:prstGeom prst="rect">
            <a:avLst/>
          </a:prstGeom>
        </p:spPr>
      </p:pic>
      <p:sp>
        <p:nvSpPr>
          <p:cNvPr id="3" name="Snip Single Corner Rectangle 2"/>
          <p:cNvSpPr/>
          <p:nvPr/>
        </p:nvSpPr>
        <p:spPr>
          <a:xfrm>
            <a:off x="2729262" y="3183127"/>
            <a:ext cx="5108452" cy="1200187"/>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First step in creating Adhoc report is to select Metrics.  Click on “Award – IDV Information” to show subfolders</a:t>
            </a:r>
          </a:p>
        </p:txBody>
      </p:sp>
      <p:cxnSp>
        <p:nvCxnSpPr>
          <p:cNvPr id="8" name="Straight Arrow Connector 7"/>
          <p:cNvCxnSpPr>
            <a:cxnSpLocks/>
          </p:cNvCxnSpPr>
          <p:nvPr/>
        </p:nvCxnSpPr>
        <p:spPr>
          <a:xfrm flipH="1" flipV="1">
            <a:off x="768321" y="2368814"/>
            <a:ext cx="1960941" cy="7688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0" y="921020"/>
            <a:ext cx="1083366" cy="5267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7" name="Oval 16"/>
          <p:cNvSpPr/>
          <p:nvPr/>
        </p:nvSpPr>
        <p:spPr>
          <a:xfrm>
            <a:off x="4291052" y="2554514"/>
            <a:ext cx="673169" cy="5831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10</a:t>
            </a:r>
          </a:p>
        </p:txBody>
      </p:sp>
      <p:sp>
        <p:nvSpPr>
          <p:cNvPr id="18" name="Rectangular Callout 17"/>
          <p:cNvSpPr/>
          <p:nvPr/>
        </p:nvSpPr>
        <p:spPr>
          <a:xfrm>
            <a:off x="3768519" y="343609"/>
            <a:ext cx="3230217" cy="1023731"/>
          </a:xfrm>
          <a:prstGeom prst="wedgeRectCallout">
            <a:avLst>
              <a:gd name="adj1" fmla="val -128668"/>
              <a:gd name="adj2" fmla="val 2861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Selecting Metrics is done in Create Report Tab 1</a:t>
            </a:r>
          </a:p>
        </p:txBody>
      </p:sp>
      <p:sp>
        <p:nvSpPr>
          <p:cNvPr id="11" name="TextBox 10">
            <a:extLst>
              <a:ext uri="{FF2B5EF4-FFF2-40B4-BE49-F238E27FC236}">
                <a16:creationId xmlns:a16="http://schemas.microsoft.com/office/drawing/2014/main" id="{331CFAEA-FA49-419B-9DFB-ECFFE923D583}"/>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240595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0A62A61-9435-4428-BEDB-098B20937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68" y="-305056"/>
            <a:ext cx="11863932" cy="5063057"/>
          </a:xfrm>
          <a:prstGeom prst="rect">
            <a:avLst/>
          </a:prstGeom>
        </p:spPr>
      </p:pic>
      <p:sp>
        <p:nvSpPr>
          <p:cNvPr id="26" name="Snip Single Corner Rectangle 2">
            <a:extLst>
              <a:ext uri="{FF2B5EF4-FFF2-40B4-BE49-F238E27FC236}">
                <a16:creationId xmlns:a16="http://schemas.microsoft.com/office/drawing/2014/main" id="{60C8CC12-F9FA-43A9-B194-BC816D92A40E}"/>
              </a:ext>
            </a:extLst>
          </p:cNvPr>
          <p:cNvSpPr/>
          <p:nvPr/>
        </p:nvSpPr>
        <p:spPr>
          <a:xfrm>
            <a:off x="522210" y="4631527"/>
            <a:ext cx="2227312" cy="934278"/>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on “Dollar Values” to show available metrics</a:t>
            </a:r>
          </a:p>
        </p:txBody>
      </p:sp>
      <p:cxnSp>
        <p:nvCxnSpPr>
          <p:cNvPr id="31" name="Straight Arrow Connector 30">
            <a:extLst>
              <a:ext uri="{FF2B5EF4-FFF2-40B4-BE49-F238E27FC236}">
                <a16:creationId xmlns:a16="http://schemas.microsoft.com/office/drawing/2014/main" id="{BADD3F9F-F217-47FD-B3ED-AE241AFF1AF1}"/>
              </a:ext>
            </a:extLst>
          </p:cNvPr>
          <p:cNvCxnSpPr>
            <a:cxnSpLocks/>
          </p:cNvCxnSpPr>
          <p:nvPr/>
        </p:nvCxnSpPr>
        <p:spPr>
          <a:xfrm>
            <a:off x="528362" y="3969625"/>
            <a:ext cx="27647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D3E0765-70EE-4887-A2AF-86308C7E5E3A}"/>
              </a:ext>
            </a:extLst>
          </p:cNvPr>
          <p:cNvCxnSpPr>
            <a:cxnSpLocks/>
          </p:cNvCxnSpPr>
          <p:nvPr/>
        </p:nvCxnSpPr>
        <p:spPr>
          <a:xfrm flipH="1" flipV="1">
            <a:off x="522210" y="3939030"/>
            <a:ext cx="6152" cy="69249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9DC3FE9-CF05-412B-9761-09F766F4FC70}"/>
              </a:ext>
            </a:extLst>
          </p:cNvPr>
          <p:cNvSpPr/>
          <p:nvPr/>
        </p:nvSpPr>
        <p:spPr>
          <a:xfrm>
            <a:off x="2119086" y="4030227"/>
            <a:ext cx="600597" cy="4505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11</a:t>
            </a:r>
          </a:p>
        </p:txBody>
      </p:sp>
      <p:sp>
        <p:nvSpPr>
          <p:cNvPr id="44" name="Speech Bubble: Rectangle 43">
            <a:extLst>
              <a:ext uri="{FF2B5EF4-FFF2-40B4-BE49-F238E27FC236}">
                <a16:creationId xmlns:a16="http://schemas.microsoft.com/office/drawing/2014/main" id="{49FA2733-840E-4892-BC01-A878B2F2787E}"/>
              </a:ext>
            </a:extLst>
          </p:cNvPr>
          <p:cNvSpPr/>
          <p:nvPr/>
        </p:nvSpPr>
        <p:spPr>
          <a:xfrm>
            <a:off x="6552098" y="3429000"/>
            <a:ext cx="2774757" cy="632968"/>
          </a:xfrm>
          <a:prstGeom prst="wedgeRectCallout">
            <a:avLst>
              <a:gd name="adj1" fmla="val -87572"/>
              <a:gd name="adj2" fmla="val -4175"/>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Available metrics display</a:t>
            </a:r>
          </a:p>
        </p:txBody>
      </p:sp>
      <p:sp>
        <p:nvSpPr>
          <p:cNvPr id="11" name="TextBox 10">
            <a:extLst>
              <a:ext uri="{FF2B5EF4-FFF2-40B4-BE49-F238E27FC236}">
                <a16:creationId xmlns:a16="http://schemas.microsoft.com/office/drawing/2014/main" id="{D5F2DAF3-CC9F-42BD-B5A5-8F883061C572}"/>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85698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4218"/>
            <a:ext cx="12165023" cy="5761308"/>
          </a:xfrm>
          <a:prstGeom prst="rect">
            <a:avLst/>
          </a:prstGeom>
          <a:noFill/>
          <a:ln>
            <a:noFill/>
          </a:ln>
        </p:spPr>
      </p:pic>
      <p:sp>
        <p:nvSpPr>
          <p:cNvPr id="3" name="Snip Single Corner Rectangle 2"/>
          <p:cNvSpPr/>
          <p:nvPr/>
        </p:nvSpPr>
        <p:spPr>
          <a:xfrm>
            <a:off x="3385471" y="3226308"/>
            <a:ext cx="2882348" cy="1321904"/>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“Action Obligation” metric (line becomes highlighted in light blue once selected)</a:t>
            </a:r>
          </a:p>
        </p:txBody>
      </p:sp>
      <p:cxnSp>
        <p:nvCxnSpPr>
          <p:cNvPr id="9" name="Straight Connector 8"/>
          <p:cNvCxnSpPr/>
          <p:nvPr/>
        </p:nvCxnSpPr>
        <p:spPr>
          <a:xfrm flipV="1">
            <a:off x="4508593" y="2882664"/>
            <a:ext cx="0" cy="2882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385471" y="2882664"/>
            <a:ext cx="112312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Snip Single Corner Rectangle 12"/>
          <p:cNvSpPr/>
          <p:nvPr/>
        </p:nvSpPr>
        <p:spPr>
          <a:xfrm>
            <a:off x="8021971" y="3226308"/>
            <a:ext cx="2882348" cy="1321904"/>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“Add” Button</a:t>
            </a:r>
          </a:p>
        </p:txBody>
      </p:sp>
      <p:cxnSp>
        <p:nvCxnSpPr>
          <p:cNvPr id="15" name="Straight Connector 14"/>
          <p:cNvCxnSpPr>
            <a:cxnSpLocks/>
          </p:cNvCxnSpPr>
          <p:nvPr/>
        </p:nvCxnSpPr>
        <p:spPr>
          <a:xfrm flipV="1">
            <a:off x="9303487" y="2695321"/>
            <a:ext cx="0" cy="53098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303487" y="2702341"/>
            <a:ext cx="216215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619431" y="776673"/>
            <a:ext cx="4532243" cy="5864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As you add metrics they move to a box which shows all metrics you select.</a:t>
            </a:r>
          </a:p>
        </p:txBody>
      </p:sp>
      <p:sp>
        <p:nvSpPr>
          <p:cNvPr id="20" name="Oval 19"/>
          <p:cNvSpPr/>
          <p:nvPr/>
        </p:nvSpPr>
        <p:spPr>
          <a:xfrm>
            <a:off x="26977" y="1604461"/>
            <a:ext cx="1319729" cy="50192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1" name="Oval 20"/>
          <p:cNvSpPr/>
          <p:nvPr/>
        </p:nvSpPr>
        <p:spPr>
          <a:xfrm>
            <a:off x="2615430" y="3585953"/>
            <a:ext cx="656785" cy="55370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12</a:t>
            </a:r>
          </a:p>
        </p:txBody>
      </p:sp>
      <p:sp>
        <p:nvSpPr>
          <p:cNvPr id="22" name="Oval 21"/>
          <p:cNvSpPr/>
          <p:nvPr/>
        </p:nvSpPr>
        <p:spPr>
          <a:xfrm>
            <a:off x="7213600" y="3585034"/>
            <a:ext cx="639915" cy="5546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13</a:t>
            </a:r>
          </a:p>
        </p:txBody>
      </p:sp>
      <p:cxnSp>
        <p:nvCxnSpPr>
          <p:cNvPr id="7" name="Straight Connector 6">
            <a:extLst>
              <a:ext uri="{FF2B5EF4-FFF2-40B4-BE49-F238E27FC236}">
                <a16:creationId xmlns:a16="http://schemas.microsoft.com/office/drawing/2014/main" id="{7BDA9785-E163-46DB-9696-4E527A527E74}"/>
              </a:ext>
            </a:extLst>
          </p:cNvPr>
          <p:cNvCxnSpPr>
            <a:cxnSpLocks/>
          </p:cNvCxnSpPr>
          <p:nvPr/>
        </p:nvCxnSpPr>
        <p:spPr>
          <a:xfrm flipH="1" flipV="1">
            <a:off x="11612155" y="1862445"/>
            <a:ext cx="1" cy="57118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5383F5E-A24C-4848-9AAF-78C70FC5BD74}"/>
              </a:ext>
            </a:extLst>
          </p:cNvPr>
          <p:cNvCxnSpPr>
            <a:cxnSpLocks/>
          </p:cNvCxnSpPr>
          <p:nvPr/>
        </p:nvCxnSpPr>
        <p:spPr>
          <a:xfrm flipH="1">
            <a:off x="1346706" y="1855424"/>
            <a:ext cx="1026544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47E689-AA60-431A-B3F3-589A4D09015C}"/>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895770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781" y="33215"/>
            <a:ext cx="11918437" cy="5860840"/>
          </a:xfrm>
          <a:prstGeom prst="rect">
            <a:avLst/>
          </a:prstGeom>
          <a:ln>
            <a:solidFill>
              <a:srgbClr val="C00000"/>
            </a:solidFill>
          </a:ln>
        </p:spPr>
      </p:pic>
      <p:sp>
        <p:nvSpPr>
          <p:cNvPr id="5" name="Snip Single Corner Rectangle 4"/>
          <p:cNvSpPr/>
          <p:nvPr/>
        </p:nvSpPr>
        <p:spPr>
          <a:xfrm>
            <a:off x="3253262" y="3015326"/>
            <a:ext cx="3270067" cy="1419182"/>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Click “Base and Exercised Option Value” metric (line becomes highlighted in light blue once selected)</a:t>
            </a:r>
          </a:p>
        </p:txBody>
      </p:sp>
      <p:sp>
        <p:nvSpPr>
          <p:cNvPr id="6" name="Snip Single Corner Rectangle 5"/>
          <p:cNvSpPr/>
          <p:nvPr/>
        </p:nvSpPr>
        <p:spPr>
          <a:xfrm>
            <a:off x="7915691" y="3044390"/>
            <a:ext cx="2882348" cy="1321904"/>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Click “Add” Button</a:t>
            </a:r>
          </a:p>
        </p:txBody>
      </p:sp>
      <p:cxnSp>
        <p:nvCxnSpPr>
          <p:cNvPr id="8" name="Straight Arrow Connector 7"/>
          <p:cNvCxnSpPr/>
          <p:nvPr/>
        </p:nvCxnSpPr>
        <p:spPr>
          <a:xfrm flipH="1">
            <a:off x="3917171" y="2493708"/>
            <a:ext cx="58640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501803" y="2516373"/>
            <a:ext cx="0" cy="44726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V="1">
            <a:off x="9239775" y="2516373"/>
            <a:ext cx="0" cy="51393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239775" y="2516373"/>
            <a:ext cx="216215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477978" y="3382985"/>
            <a:ext cx="699275" cy="52465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14</a:t>
            </a:r>
          </a:p>
        </p:txBody>
      </p:sp>
      <p:sp>
        <p:nvSpPr>
          <p:cNvPr id="19" name="Oval 18"/>
          <p:cNvSpPr/>
          <p:nvPr/>
        </p:nvSpPr>
        <p:spPr>
          <a:xfrm>
            <a:off x="7191407" y="3382985"/>
            <a:ext cx="656688" cy="5268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15</a:t>
            </a:r>
          </a:p>
        </p:txBody>
      </p:sp>
      <p:sp>
        <p:nvSpPr>
          <p:cNvPr id="7" name="Oval 6">
            <a:extLst>
              <a:ext uri="{FF2B5EF4-FFF2-40B4-BE49-F238E27FC236}">
                <a16:creationId xmlns:a16="http://schemas.microsoft.com/office/drawing/2014/main" id="{BAD01232-84E4-4076-8A3E-415E9F56217A}"/>
              </a:ext>
            </a:extLst>
          </p:cNvPr>
          <p:cNvSpPr/>
          <p:nvPr/>
        </p:nvSpPr>
        <p:spPr>
          <a:xfrm>
            <a:off x="1588" y="1445080"/>
            <a:ext cx="1655762" cy="5261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5" name="Straight Connector 14">
            <a:extLst>
              <a:ext uri="{FF2B5EF4-FFF2-40B4-BE49-F238E27FC236}">
                <a16:creationId xmlns:a16="http://schemas.microsoft.com/office/drawing/2014/main" id="{929BD96B-02A8-413E-8429-66E74B67D0FF}"/>
              </a:ext>
            </a:extLst>
          </p:cNvPr>
          <p:cNvCxnSpPr>
            <a:cxnSpLocks/>
          </p:cNvCxnSpPr>
          <p:nvPr/>
        </p:nvCxnSpPr>
        <p:spPr>
          <a:xfrm flipV="1">
            <a:off x="11373856" y="1708100"/>
            <a:ext cx="0" cy="4962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74BBA67-C207-4DB6-81B2-A1782ABB0955}"/>
              </a:ext>
            </a:extLst>
          </p:cNvPr>
          <p:cNvCxnSpPr>
            <a:cxnSpLocks/>
          </p:cNvCxnSpPr>
          <p:nvPr/>
        </p:nvCxnSpPr>
        <p:spPr>
          <a:xfrm flipH="1">
            <a:off x="1662746" y="1708101"/>
            <a:ext cx="971111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782583-B637-4D62-8A6C-650C90A42505}"/>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307259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508" y="538165"/>
            <a:ext cx="11834390" cy="5505232"/>
          </a:xfrm>
          <a:prstGeom prst="rect">
            <a:avLst/>
          </a:prstGeom>
        </p:spPr>
      </p:pic>
      <p:sp>
        <p:nvSpPr>
          <p:cNvPr id="5" name="Snip Single Corner Rectangle 4"/>
          <p:cNvSpPr/>
          <p:nvPr/>
        </p:nvSpPr>
        <p:spPr>
          <a:xfrm>
            <a:off x="3460552" y="3272404"/>
            <a:ext cx="3386450" cy="1321904"/>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Click “Base and All Options Value” metric (line becomes highlighted in light blue once selected</a:t>
            </a:r>
            <a:r>
              <a:rPr lang="en-US" sz="2000" dirty="0">
                <a:solidFill>
                  <a:srgbClr val="FF0000"/>
                </a:solidFill>
                <a:latin typeface="Arial" panose="020B0604020202020204" pitchFamily="34" charset="0"/>
                <a:cs typeface="Arial" panose="020B0604020202020204" pitchFamily="34" charset="0"/>
              </a:rPr>
              <a:t>)</a:t>
            </a:r>
          </a:p>
        </p:txBody>
      </p:sp>
      <p:sp>
        <p:nvSpPr>
          <p:cNvPr id="6" name="Snip Single Corner Rectangle 5"/>
          <p:cNvSpPr/>
          <p:nvPr/>
        </p:nvSpPr>
        <p:spPr>
          <a:xfrm>
            <a:off x="7915691" y="3290781"/>
            <a:ext cx="2882348" cy="1321904"/>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Click “Add” Button</a:t>
            </a:r>
          </a:p>
        </p:txBody>
      </p:sp>
      <p:cxnSp>
        <p:nvCxnSpPr>
          <p:cNvPr id="7" name="Straight Arrow Connector 6"/>
          <p:cNvCxnSpPr/>
          <p:nvPr/>
        </p:nvCxnSpPr>
        <p:spPr>
          <a:xfrm flipH="1">
            <a:off x="3656397" y="3082148"/>
            <a:ext cx="93427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103326" y="3078938"/>
            <a:ext cx="0" cy="198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9103979" y="3078938"/>
            <a:ext cx="216215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90676" y="3073620"/>
            <a:ext cx="0" cy="19878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693841" y="3671682"/>
            <a:ext cx="684293" cy="56010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16</a:t>
            </a:r>
          </a:p>
        </p:txBody>
      </p:sp>
      <p:sp>
        <p:nvSpPr>
          <p:cNvPr id="18" name="Oval 17"/>
          <p:cNvSpPr/>
          <p:nvPr/>
        </p:nvSpPr>
        <p:spPr>
          <a:xfrm>
            <a:off x="7127311" y="3671682"/>
            <a:ext cx="623544" cy="5740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17</a:t>
            </a:r>
          </a:p>
        </p:txBody>
      </p:sp>
      <p:cxnSp>
        <p:nvCxnSpPr>
          <p:cNvPr id="12" name="Straight Connector 11">
            <a:extLst>
              <a:ext uri="{FF2B5EF4-FFF2-40B4-BE49-F238E27FC236}">
                <a16:creationId xmlns:a16="http://schemas.microsoft.com/office/drawing/2014/main" id="{5AC85E2A-C06C-4C68-898F-82CE990602BF}"/>
              </a:ext>
            </a:extLst>
          </p:cNvPr>
          <p:cNvCxnSpPr>
            <a:cxnSpLocks/>
          </p:cNvCxnSpPr>
          <p:nvPr/>
        </p:nvCxnSpPr>
        <p:spPr>
          <a:xfrm flipV="1">
            <a:off x="11401928" y="2206144"/>
            <a:ext cx="0" cy="48695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A1CF132-85F0-4A08-94A9-E374EABD33E4}"/>
              </a:ext>
            </a:extLst>
          </p:cNvPr>
          <p:cNvCxnSpPr>
            <a:cxnSpLocks/>
          </p:cNvCxnSpPr>
          <p:nvPr/>
        </p:nvCxnSpPr>
        <p:spPr>
          <a:xfrm flipH="1" flipV="1">
            <a:off x="1341516" y="2156508"/>
            <a:ext cx="10060412" cy="496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AE9FFEA8-6C28-4B84-BDA0-D176530E941C}"/>
              </a:ext>
            </a:extLst>
          </p:cNvPr>
          <p:cNvSpPr/>
          <p:nvPr/>
        </p:nvSpPr>
        <p:spPr>
          <a:xfrm>
            <a:off x="143102" y="1890517"/>
            <a:ext cx="1179087" cy="5777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9" name="TextBox 18">
            <a:extLst>
              <a:ext uri="{FF2B5EF4-FFF2-40B4-BE49-F238E27FC236}">
                <a16:creationId xmlns:a16="http://schemas.microsoft.com/office/drawing/2014/main" id="{5525D491-14F3-4051-BC98-937329DE44D6}"/>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763905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50" y="0"/>
            <a:ext cx="12023575" cy="5831022"/>
          </a:xfrm>
          <a:prstGeom prst="rect">
            <a:avLst/>
          </a:prstGeom>
          <a:ln>
            <a:solidFill>
              <a:srgbClr val="C00000"/>
            </a:solidFill>
          </a:ln>
        </p:spPr>
      </p:pic>
      <p:sp>
        <p:nvSpPr>
          <p:cNvPr id="5" name="Snip Single Corner Rectangle 4"/>
          <p:cNvSpPr/>
          <p:nvPr/>
        </p:nvSpPr>
        <p:spPr>
          <a:xfrm>
            <a:off x="79233" y="4185254"/>
            <a:ext cx="2194133" cy="1562061"/>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Click on “Contract Actions” to view available metrics</a:t>
            </a:r>
          </a:p>
        </p:txBody>
      </p:sp>
      <p:sp>
        <p:nvSpPr>
          <p:cNvPr id="6" name="Oval 5"/>
          <p:cNvSpPr/>
          <p:nvPr/>
        </p:nvSpPr>
        <p:spPr>
          <a:xfrm>
            <a:off x="61222" y="2093939"/>
            <a:ext cx="1689652" cy="1262270"/>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C00000"/>
              </a:solidFill>
              <a:latin typeface="Calibri" panose="020F0502020204030204"/>
            </a:endParaRPr>
          </a:p>
        </p:txBody>
      </p:sp>
      <p:sp>
        <p:nvSpPr>
          <p:cNvPr id="7" name="Rectangle 6"/>
          <p:cNvSpPr/>
          <p:nvPr/>
        </p:nvSpPr>
        <p:spPr>
          <a:xfrm>
            <a:off x="3127216" y="3510127"/>
            <a:ext cx="2266122" cy="3578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Available metrics</a:t>
            </a:r>
          </a:p>
        </p:txBody>
      </p:sp>
      <p:cxnSp>
        <p:nvCxnSpPr>
          <p:cNvPr id="9" name="Straight Arrow Connector 8"/>
          <p:cNvCxnSpPr>
            <a:cxnSpLocks/>
          </p:cNvCxnSpPr>
          <p:nvPr/>
        </p:nvCxnSpPr>
        <p:spPr>
          <a:xfrm flipH="1" flipV="1">
            <a:off x="3316268" y="2674433"/>
            <a:ext cx="944009" cy="8356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83777" y="3548648"/>
            <a:ext cx="688804" cy="5529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18</a:t>
            </a:r>
          </a:p>
        </p:txBody>
      </p:sp>
      <p:cxnSp>
        <p:nvCxnSpPr>
          <p:cNvPr id="12" name="Straight Connector 11"/>
          <p:cNvCxnSpPr>
            <a:cxnSpLocks/>
          </p:cNvCxnSpPr>
          <p:nvPr/>
        </p:nvCxnSpPr>
        <p:spPr>
          <a:xfrm flipV="1">
            <a:off x="1673685" y="2821294"/>
            <a:ext cx="1" cy="13639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H="1">
            <a:off x="1155548" y="2821293"/>
            <a:ext cx="51813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ular Callout 16"/>
          <p:cNvSpPr/>
          <p:nvPr/>
        </p:nvSpPr>
        <p:spPr>
          <a:xfrm>
            <a:off x="3420769" y="596347"/>
            <a:ext cx="3659299" cy="1113183"/>
          </a:xfrm>
          <a:prstGeom prst="wedgeRectCallout">
            <a:avLst>
              <a:gd name="adj1" fmla="val -96424"/>
              <a:gd name="adj2" fmla="val 109149"/>
            </a:avLst>
          </a:prstGeom>
          <a:solidFill>
            <a:schemeClr val="accent5">
              <a:lumMod val="20000"/>
              <a:lumOff val="80000"/>
              <a:alpha val="84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sz="2000" dirty="0">
                <a:solidFill>
                  <a:srgbClr val="C00000"/>
                </a:solidFill>
                <a:latin typeface="Arial" panose="020B0604020202020204" pitchFamily="34" charset="0"/>
                <a:cs typeface="Arial" panose="020B0604020202020204" pitchFamily="34" charset="0"/>
              </a:rPr>
              <a:t>Note:  For purposes of this report we will </a:t>
            </a:r>
            <a:r>
              <a:rPr lang="en-US" sz="2000" i="1" u="sng" dirty="0">
                <a:solidFill>
                  <a:srgbClr val="C00000"/>
                </a:solidFill>
                <a:latin typeface="Arial" panose="020B0604020202020204" pitchFamily="34" charset="0"/>
                <a:cs typeface="Arial" panose="020B0604020202020204" pitchFamily="34" charset="0"/>
              </a:rPr>
              <a:t>not</a:t>
            </a:r>
            <a:r>
              <a:rPr lang="en-US" sz="2000" dirty="0">
                <a:solidFill>
                  <a:srgbClr val="C00000"/>
                </a:solidFill>
                <a:latin typeface="Arial" panose="020B0604020202020204" pitchFamily="34" charset="0"/>
                <a:cs typeface="Arial" panose="020B0604020202020204" pitchFamily="34" charset="0"/>
              </a:rPr>
              <a:t> be selecting any “Contract Actions” Metrics</a:t>
            </a:r>
          </a:p>
        </p:txBody>
      </p:sp>
      <p:sp>
        <p:nvSpPr>
          <p:cNvPr id="14" name="TextBox 13">
            <a:extLst>
              <a:ext uri="{FF2B5EF4-FFF2-40B4-BE49-F238E27FC236}">
                <a16:creationId xmlns:a16="http://schemas.microsoft.com/office/drawing/2014/main" id="{D949E1E6-ACA5-4D6D-A795-A6361BC74D7F}"/>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581237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11" y="84462"/>
            <a:ext cx="11959279" cy="5895344"/>
          </a:xfrm>
          <a:prstGeom prst="rect">
            <a:avLst/>
          </a:prstGeom>
          <a:ln>
            <a:solidFill>
              <a:srgbClr val="C00000"/>
            </a:solidFill>
          </a:ln>
        </p:spPr>
      </p:pic>
      <p:sp>
        <p:nvSpPr>
          <p:cNvPr id="5" name="Rectangular Callout 4"/>
          <p:cNvSpPr/>
          <p:nvPr/>
        </p:nvSpPr>
        <p:spPr>
          <a:xfrm>
            <a:off x="6606140" y="376837"/>
            <a:ext cx="2315817" cy="1252331"/>
          </a:xfrm>
          <a:prstGeom prst="wedgeRectCallout">
            <a:avLst>
              <a:gd name="adj1" fmla="val -133279"/>
              <a:gd name="adj2" fmla="val -14263"/>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Attributes are selected under Create Report Tab 2</a:t>
            </a:r>
          </a:p>
        </p:txBody>
      </p:sp>
      <p:sp>
        <p:nvSpPr>
          <p:cNvPr id="6" name="Snip Single Corner Rectangle 5"/>
          <p:cNvSpPr/>
          <p:nvPr/>
        </p:nvSpPr>
        <p:spPr>
          <a:xfrm>
            <a:off x="4235657" y="3110948"/>
            <a:ext cx="3889652" cy="1331844"/>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To begin attribute selections, click on “Award – IDV Information” Folder to expand to show available attributes</a:t>
            </a:r>
          </a:p>
        </p:txBody>
      </p:sp>
      <p:sp>
        <p:nvSpPr>
          <p:cNvPr id="7" name="Oval 6"/>
          <p:cNvSpPr/>
          <p:nvPr/>
        </p:nvSpPr>
        <p:spPr>
          <a:xfrm>
            <a:off x="3448595" y="3551582"/>
            <a:ext cx="618098" cy="4505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19</a:t>
            </a:r>
          </a:p>
        </p:txBody>
      </p:sp>
      <p:cxnSp>
        <p:nvCxnSpPr>
          <p:cNvPr id="9" name="Straight Arrow Connector 8"/>
          <p:cNvCxnSpPr>
            <a:cxnSpLocks/>
          </p:cNvCxnSpPr>
          <p:nvPr/>
        </p:nvCxnSpPr>
        <p:spPr>
          <a:xfrm flipH="1" flipV="1">
            <a:off x="1552804" y="2381819"/>
            <a:ext cx="2682853" cy="7371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13A9C9A-16C7-4010-B82B-F7D52BA17FDF}"/>
              </a:ext>
            </a:extLst>
          </p:cNvPr>
          <p:cNvSpPr/>
          <p:nvPr/>
        </p:nvSpPr>
        <p:spPr>
          <a:xfrm>
            <a:off x="84911" y="1923206"/>
            <a:ext cx="1550361" cy="67570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7B2C33BA-A1AA-4F39-B4AE-390EC42E9487}"/>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703636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FPDS-NG “ezSearch”</a:t>
            </a:r>
          </a:p>
        </p:txBody>
      </p:sp>
      <p:sp>
        <p:nvSpPr>
          <p:cNvPr id="3" name="Text Placeholder 2"/>
          <p:cNvSpPr>
            <a:spLocks noGrp="1"/>
          </p:cNvSpPr>
          <p:nvPr>
            <p:ph idx="1"/>
          </p:nvPr>
        </p:nvSpPr>
        <p:spPr/>
        <p:txBody>
          <a:bodyPr>
            <a:normAutofit/>
          </a:bodyPr>
          <a:lstStyle/>
          <a:p>
            <a:pPr>
              <a:lnSpc>
                <a:spcPct val="100000"/>
              </a:lnSpc>
              <a:spcAft>
                <a:spcPts val="300"/>
              </a:spcAft>
            </a:pPr>
            <a:r>
              <a:rPr lang="en-US" dirty="0">
                <a:solidFill>
                  <a:srgbClr val="000000"/>
                </a:solidFill>
              </a:rPr>
              <a:t>Still in Beta version</a:t>
            </a:r>
          </a:p>
          <a:p>
            <a:pPr>
              <a:lnSpc>
                <a:spcPct val="100000"/>
              </a:lnSpc>
              <a:spcAft>
                <a:spcPts val="300"/>
              </a:spcAft>
            </a:pPr>
            <a:r>
              <a:rPr lang="en-US" dirty="0">
                <a:solidFill>
                  <a:srgbClr val="000000"/>
                </a:solidFill>
              </a:rPr>
              <a:t>Keyword search—type in one or more keywords</a:t>
            </a:r>
          </a:p>
          <a:p>
            <a:pPr>
              <a:lnSpc>
                <a:spcPct val="100000"/>
              </a:lnSpc>
              <a:spcAft>
                <a:spcPts val="300"/>
              </a:spcAft>
            </a:pPr>
            <a:r>
              <a:rPr lang="en-US" dirty="0">
                <a:solidFill>
                  <a:srgbClr val="000000"/>
                </a:solidFill>
              </a:rPr>
              <a:t>Refine search using four filler boxes to drill down by</a:t>
            </a:r>
          </a:p>
          <a:p>
            <a:pPr lvl="1">
              <a:lnSpc>
                <a:spcPct val="100000"/>
              </a:lnSpc>
              <a:spcAft>
                <a:spcPts val="300"/>
              </a:spcAft>
            </a:pPr>
            <a:r>
              <a:rPr lang="en-US" dirty="0">
                <a:solidFill>
                  <a:srgbClr val="000000"/>
                </a:solidFill>
              </a:rPr>
              <a:t>Department/agency</a:t>
            </a:r>
          </a:p>
          <a:p>
            <a:pPr lvl="1">
              <a:lnSpc>
                <a:spcPct val="100000"/>
              </a:lnSpc>
              <a:spcAft>
                <a:spcPts val="300"/>
              </a:spcAft>
            </a:pPr>
            <a:r>
              <a:rPr lang="en-US" dirty="0">
                <a:solidFill>
                  <a:srgbClr val="000000"/>
                </a:solidFill>
              </a:rPr>
              <a:t>Vendor and Vendor State</a:t>
            </a:r>
          </a:p>
          <a:p>
            <a:pPr lvl="1">
              <a:lnSpc>
                <a:spcPct val="100000"/>
              </a:lnSpc>
              <a:spcAft>
                <a:spcPts val="300"/>
              </a:spcAft>
            </a:pPr>
            <a:r>
              <a:rPr lang="en-US" dirty="0">
                <a:solidFill>
                  <a:srgbClr val="000000"/>
                </a:solidFill>
              </a:rPr>
              <a:t>Clicking on links in documents returned in search allows further refining of search</a:t>
            </a:r>
          </a:p>
        </p:txBody>
      </p:sp>
      <p:sp>
        <p:nvSpPr>
          <p:cNvPr id="4" name="TextBox 3">
            <a:extLst>
              <a:ext uri="{FF2B5EF4-FFF2-40B4-BE49-F238E27FC236}">
                <a16:creationId xmlns:a16="http://schemas.microsoft.com/office/drawing/2014/main" id="{9041675D-D4F7-4076-B507-65AB6321CA82}"/>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ezSearch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880888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824" y="84463"/>
            <a:ext cx="11796444" cy="5859138"/>
          </a:xfrm>
          <a:prstGeom prst="rect">
            <a:avLst/>
          </a:prstGeom>
        </p:spPr>
      </p:pic>
      <p:sp>
        <p:nvSpPr>
          <p:cNvPr id="6" name="Rectangular Callout 5"/>
          <p:cNvSpPr/>
          <p:nvPr/>
        </p:nvSpPr>
        <p:spPr>
          <a:xfrm>
            <a:off x="2992556" y="2713383"/>
            <a:ext cx="4000027" cy="1431235"/>
          </a:xfrm>
          <a:prstGeom prst="wedgeRectCallout">
            <a:avLst>
              <a:gd name="adj1" fmla="val -63447"/>
              <a:gd name="adj2" fmla="val -5528"/>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C00000"/>
                </a:solidFill>
                <a:latin typeface="Arial" panose="020B0604020202020204" pitchFamily="34" charset="0"/>
                <a:cs typeface="Arial" panose="020B0604020202020204" pitchFamily="34" charset="0"/>
              </a:rPr>
              <a:t>Available Attribute Folders</a:t>
            </a:r>
          </a:p>
        </p:txBody>
      </p:sp>
      <p:sp>
        <p:nvSpPr>
          <p:cNvPr id="7" name="Oval 6"/>
          <p:cNvSpPr/>
          <p:nvPr/>
        </p:nvSpPr>
        <p:spPr>
          <a:xfrm>
            <a:off x="1588" y="2041072"/>
            <a:ext cx="2454729" cy="34304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8" name="TextBox 7">
            <a:extLst>
              <a:ext uri="{FF2B5EF4-FFF2-40B4-BE49-F238E27FC236}">
                <a16:creationId xmlns:a16="http://schemas.microsoft.com/office/drawing/2014/main" id="{A20C90F5-A6D8-4543-9585-EF6BEE74478F}"/>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327812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3218" y="84340"/>
            <a:ext cx="12108599" cy="5834555"/>
          </a:xfrm>
          <a:prstGeom prst="rect">
            <a:avLst/>
          </a:prstGeom>
        </p:spPr>
      </p:pic>
      <p:sp>
        <p:nvSpPr>
          <p:cNvPr id="5" name="Snip Single Corner Rectangle 4"/>
          <p:cNvSpPr/>
          <p:nvPr/>
        </p:nvSpPr>
        <p:spPr>
          <a:xfrm>
            <a:off x="3529979" y="814312"/>
            <a:ext cx="3498574" cy="1083366"/>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sz="2000" dirty="0">
                <a:solidFill>
                  <a:srgbClr val="C00000"/>
                </a:solidFill>
                <a:latin typeface="Arial" panose="020B0604020202020204" pitchFamily="34" charset="0"/>
                <a:cs typeface="Arial" panose="020B0604020202020204" pitchFamily="34" charset="0"/>
              </a:rPr>
              <a:t>Click on “Department and Agency Information” Attributes Folder</a:t>
            </a:r>
          </a:p>
        </p:txBody>
      </p:sp>
      <p:sp>
        <p:nvSpPr>
          <p:cNvPr id="6" name="Oval 5"/>
          <p:cNvSpPr/>
          <p:nvPr/>
        </p:nvSpPr>
        <p:spPr>
          <a:xfrm>
            <a:off x="2292559" y="1883325"/>
            <a:ext cx="2474844" cy="254441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8" name="Straight Arrow Connector 7"/>
          <p:cNvCxnSpPr>
            <a:cxnSpLocks/>
          </p:cNvCxnSpPr>
          <p:nvPr/>
        </p:nvCxnSpPr>
        <p:spPr>
          <a:xfrm flipH="1">
            <a:off x="2011680" y="1480931"/>
            <a:ext cx="1518301" cy="8398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ular Callout 8"/>
          <p:cNvSpPr/>
          <p:nvPr/>
        </p:nvSpPr>
        <p:spPr>
          <a:xfrm>
            <a:off x="4931738" y="2320787"/>
            <a:ext cx="3230217" cy="1361661"/>
          </a:xfrm>
          <a:prstGeom prst="wedgeRectCallout">
            <a:avLst>
              <a:gd name="adj1" fmla="val -70679"/>
              <a:gd name="adj2" fmla="val -27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Available attributes</a:t>
            </a:r>
          </a:p>
        </p:txBody>
      </p:sp>
      <p:sp>
        <p:nvSpPr>
          <p:cNvPr id="10" name="Oval 9"/>
          <p:cNvSpPr/>
          <p:nvPr/>
        </p:nvSpPr>
        <p:spPr>
          <a:xfrm>
            <a:off x="4931738" y="84340"/>
            <a:ext cx="695056" cy="54344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20</a:t>
            </a:r>
          </a:p>
        </p:txBody>
      </p:sp>
      <p:sp>
        <p:nvSpPr>
          <p:cNvPr id="11" name="TextBox 10">
            <a:extLst>
              <a:ext uri="{FF2B5EF4-FFF2-40B4-BE49-F238E27FC236}">
                <a16:creationId xmlns:a16="http://schemas.microsoft.com/office/drawing/2014/main" id="{6A206D3D-15D0-4A93-B610-D195807526E3}"/>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414578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7" name="Picture 6">
            <a:extLst>
              <a:ext uri="{FF2B5EF4-FFF2-40B4-BE49-F238E27FC236}">
                <a16:creationId xmlns:a16="http://schemas.microsoft.com/office/drawing/2014/main" id="{61528A63-A60E-4E22-BE03-6FF60A3BD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42" y="61541"/>
            <a:ext cx="11822156" cy="5751430"/>
          </a:xfrm>
          <a:prstGeom prst="rect">
            <a:avLst/>
          </a:prstGeom>
          <a:solidFill>
            <a:srgbClr val="C00000"/>
          </a:solidFill>
          <a:ln>
            <a:solidFill>
              <a:srgbClr val="C00000"/>
            </a:solidFill>
          </a:ln>
        </p:spPr>
      </p:pic>
      <p:sp>
        <p:nvSpPr>
          <p:cNvPr id="11" name="Arrow: Right 10">
            <a:extLst>
              <a:ext uri="{FF2B5EF4-FFF2-40B4-BE49-F238E27FC236}">
                <a16:creationId xmlns:a16="http://schemas.microsoft.com/office/drawing/2014/main" id="{2B89D1DA-BCCE-46C4-A683-D9316FDBE700}"/>
              </a:ext>
            </a:extLst>
          </p:cNvPr>
          <p:cNvSpPr/>
          <p:nvPr/>
        </p:nvSpPr>
        <p:spPr>
          <a:xfrm>
            <a:off x="2632362" y="3575154"/>
            <a:ext cx="389744" cy="10254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9" name="Arrow: Right 18">
            <a:extLst>
              <a:ext uri="{FF2B5EF4-FFF2-40B4-BE49-F238E27FC236}">
                <a16:creationId xmlns:a16="http://schemas.microsoft.com/office/drawing/2014/main" id="{AE00179B-4E3A-4623-A18F-B4E6CCC41E05}"/>
              </a:ext>
            </a:extLst>
          </p:cNvPr>
          <p:cNvSpPr/>
          <p:nvPr/>
        </p:nvSpPr>
        <p:spPr>
          <a:xfrm>
            <a:off x="2632362" y="3747697"/>
            <a:ext cx="389744" cy="10254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0" name="Arrow: Right 19">
            <a:extLst>
              <a:ext uri="{FF2B5EF4-FFF2-40B4-BE49-F238E27FC236}">
                <a16:creationId xmlns:a16="http://schemas.microsoft.com/office/drawing/2014/main" id="{EC0B8814-D639-46D8-A4AF-1064E8DDE4EC}"/>
              </a:ext>
            </a:extLst>
          </p:cNvPr>
          <p:cNvSpPr/>
          <p:nvPr/>
        </p:nvSpPr>
        <p:spPr>
          <a:xfrm>
            <a:off x="2632362" y="3916820"/>
            <a:ext cx="389744" cy="1025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1" name="Arrow: Right 20">
            <a:extLst>
              <a:ext uri="{FF2B5EF4-FFF2-40B4-BE49-F238E27FC236}">
                <a16:creationId xmlns:a16="http://schemas.microsoft.com/office/drawing/2014/main" id="{6F3BC9D9-6BC3-4705-9F84-F122071AEA70}"/>
              </a:ext>
            </a:extLst>
          </p:cNvPr>
          <p:cNvSpPr/>
          <p:nvPr/>
        </p:nvSpPr>
        <p:spPr>
          <a:xfrm>
            <a:off x="2632362" y="4084305"/>
            <a:ext cx="389744" cy="10254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2" name="Arrow: Right 21">
            <a:extLst>
              <a:ext uri="{FF2B5EF4-FFF2-40B4-BE49-F238E27FC236}">
                <a16:creationId xmlns:a16="http://schemas.microsoft.com/office/drawing/2014/main" id="{FB78A37C-39E7-46F9-AC41-7F3A776E2A19}"/>
              </a:ext>
            </a:extLst>
          </p:cNvPr>
          <p:cNvSpPr/>
          <p:nvPr/>
        </p:nvSpPr>
        <p:spPr>
          <a:xfrm>
            <a:off x="2623618" y="4236671"/>
            <a:ext cx="389744" cy="1025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3" name="Arrow: Right 22">
            <a:extLst>
              <a:ext uri="{FF2B5EF4-FFF2-40B4-BE49-F238E27FC236}">
                <a16:creationId xmlns:a16="http://schemas.microsoft.com/office/drawing/2014/main" id="{5243A6BC-4831-4AC7-AE63-1229A86ED942}"/>
              </a:ext>
            </a:extLst>
          </p:cNvPr>
          <p:cNvSpPr/>
          <p:nvPr/>
        </p:nvSpPr>
        <p:spPr>
          <a:xfrm>
            <a:off x="2623618" y="4389071"/>
            <a:ext cx="389744" cy="1025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6" name="Rectangle: Single Corner Snipped 25">
            <a:extLst>
              <a:ext uri="{FF2B5EF4-FFF2-40B4-BE49-F238E27FC236}">
                <a16:creationId xmlns:a16="http://schemas.microsoft.com/office/drawing/2014/main" id="{3FF98D9B-91FF-47D7-843D-7C792D9D5989}"/>
              </a:ext>
            </a:extLst>
          </p:cNvPr>
          <p:cNvSpPr/>
          <p:nvPr/>
        </p:nvSpPr>
        <p:spPr>
          <a:xfrm>
            <a:off x="5117994" y="2999452"/>
            <a:ext cx="3059355" cy="2115697"/>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Highlight and click “ADD” for the six attributes shown with a red arrow for this report.  Repeat Steps 21 and 22 until all attributes with arrows are selected and added</a:t>
            </a:r>
          </a:p>
        </p:txBody>
      </p:sp>
      <p:sp>
        <p:nvSpPr>
          <p:cNvPr id="27" name="Oval 26">
            <a:extLst>
              <a:ext uri="{FF2B5EF4-FFF2-40B4-BE49-F238E27FC236}">
                <a16:creationId xmlns:a16="http://schemas.microsoft.com/office/drawing/2014/main" id="{EAF2DE1B-9B4E-4B06-8AD4-94E649D3BBE5}"/>
              </a:ext>
            </a:extLst>
          </p:cNvPr>
          <p:cNvSpPr/>
          <p:nvPr/>
        </p:nvSpPr>
        <p:spPr>
          <a:xfrm>
            <a:off x="2280331" y="3243944"/>
            <a:ext cx="2133600" cy="1371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8" name="Oval 27">
            <a:extLst>
              <a:ext uri="{FF2B5EF4-FFF2-40B4-BE49-F238E27FC236}">
                <a16:creationId xmlns:a16="http://schemas.microsoft.com/office/drawing/2014/main" id="{E8C99A97-0636-408C-AB2F-0F63B270E528}"/>
              </a:ext>
            </a:extLst>
          </p:cNvPr>
          <p:cNvSpPr/>
          <p:nvPr/>
        </p:nvSpPr>
        <p:spPr>
          <a:xfrm>
            <a:off x="8711720" y="2693898"/>
            <a:ext cx="618303" cy="51896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22</a:t>
            </a:r>
          </a:p>
        </p:txBody>
      </p:sp>
      <p:sp>
        <p:nvSpPr>
          <p:cNvPr id="29" name="Oval 28">
            <a:extLst>
              <a:ext uri="{FF2B5EF4-FFF2-40B4-BE49-F238E27FC236}">
                <a16:creationId xmlns:a16="http://schemas.microsoft.com/office/drawing/2014/main" id="{4AA71D13-13F7-4245-9320-A956288E186F}"/>
              </a:ext>
            </a:extLst>
          </p:cNvPr>
          <p:cNvSpPr/>
          <p:nvPr/>
        </p:nvSpPr>
        <p:spPr>
          <a:xfrm>
            <a:off x="6096000" y="2364303"/>
            <a:ext cx="618309" cy="4505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21</a:t>
            </a:r>
          </a:p>
        </p:txBody>
      </p:sp>
      <p:sp>
        <p:nvSpPr>
          <p:cNvPr id="30" name="Arrow: Left 29">
            <a:extLst>
              <a:ext uri="{FF2B5EF4-FFF2-40B4-BE49-F238E27FC236}">
                <a16:creationId xmlns:a16="http://schemas.microsoft.com/office/drawing/2014/main" id="{9237A4E6-D2B3-4A3B-A28B-65198E42BDCC}"/>
              </a:ext>
            </a:extLst>
          </p:cNvPr>
          <p:cNvSpPr/>
          <p:nvPr/>
        </p:nvSpPr>
        <p:spPr>
          <a:xfrm flipV="1">
            <a:off x="4507082" y="3740439"/>
            <a:ext cx="517761" cy="352762"/>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31" name="Rectangle: Single Corner Snipped 30">
            <a:extLst>
              <a:ext uri="{FF2B5EF4-FFF2-40B4-BE49-F238E27FC236}">
                <a16:creationId xmlns:a16="http://schemas.microsoft.com/office/drawing/2014/main" id="{2B3612D4-EF58-44E7-B132-B98047E666E9}"/>
              </a:ext>
            </a:extLst>
          </p:cNvPr>
          <p:cNvSpPr/>
          <p:nvPr/>
        </p:nvSpPr>
        <p:spPr>
          <a:xfrm>
            <a:off x="8322541" y="3330698"/>
            <a:ext cx="1750800" cy="1431124"/>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Click “ADD” Button for each selected attribute</a:t>
            </a:r>
          </a:p>
        </p:txBody>
      </p:sp>
      <p:sp>
        <p:nvSpPr>
          <p:cNvPr id="32" name="Oval 31">
            <a:extLst>
              <a:ext uri="{FF2B5EF4-FFF2-40B4-BE49-F238E27FC236}">
                <a16:creationId xmlns:a16="http://schemas.microsoft.com/office/drawing/2014/main" id="{4CD590EA-699D-4187-B102-E93C6EE418C5}"/>
              </a:ext>
            </a:extLst>
          </p:cNvPr>
          <p:cNvSpPr/>
          <p:nvPr/>
        </p:nvSpPr>
        <p:spPr>
          <a:xfrm>
            <a:off x="10522917" y="3415151"/>
            <a:ext cx="1107225" cy="11058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34" name="Straight Connector 33">
            <a:extLst>
              <a:ext uri="{FF2B5EF4-FFF2-40B4-BE49-F238E27FC236}">
                <a16:creationId xmlns:a16="http://schemas.microsoft.com/office/drawing/2014/main" id="{595B5EB3-3CE5-4733-B7D9-31549EA95A82}"/>
              </a:ext>
            </a:extLst>
          </p:cNvPr>
          <p:cNvCxnSpPr>
            <a:cxnSpLocks/>
          </p:cNvCxnSpPr>
          <p:nvPr/>
        </p:nvCxnSpPr>
        <p:spPr>
          <a:xfrm flipH="1" flipV="1">
            <a:off x="10968503" y="2179728"/>
            <a:ext cx="1" cy="51896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309005D-F1BF-4CEE-BD5B-E02ABCBFF39A}"/>
              </a:ext>
            </a:extLst>
          </p:cNvPr>
          <p:cNvCxnSpPr>
            <a:cxnSpLocks/>
          </p:cNvCxnSpPr>
          <p:nvPr/>
        </p:nvCxnSpPr>
        <p:spPr>
          <a:xfrm flipH="1" flipV="1">
            <a:off x="4898700" y="2168636"/>
            <a:ext cx="6085014" cy="1109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Arrow: Left 39">
            <a:extLst>
              <a:ext uri="{FF2B5EF4-FFF2-40B4-BE49-F238E27FC236}">
                <a16:creationId xmlns:a16="http://schemas.microsoft.com/office/drawing/2014/main" id="{BE501B80-1D78-4486-B21D-6A58C7234075}"/>
              </a:ext>
            </a:extLst>
          </p:cNvPr>
          <p:cNvSpPr/>
          <p:nvPr/>
        </p:nvSpPr>
        <p:spPr>
          <a:xfrm rot="10800000">
            <a:off x="10094828" y="3903063"/>
            <a:ext cx="337811" cy="286393"/>
          </a:xfrm>
          <a:prstGeom prst="leftArrow">
            <a:avLst>
              <a:gd name="adj1" fmla="val 50000"/>
              <a:gd name="adj2" fmla="val 6544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41" name="Speech Bubble: Rectangle 40">
            <a:extLst>
              <a:ext uri="{FF2B5EF4-FFF2-40B4-BE49-F238E27FC236}">
                <a16:creationId xmlns:a16="http://schemas.microsoft.com/office/drawing/2014/main" id="{4127AF49-76AA-4E54-A7F0-A1DC49336BA7}"/>
              </a:ext>
            </a:extLst>
          </p:cNvPr>
          <p:cNvSpPr/>
          <p:nvPr/>
        </p:nvSpPr>
        <p:spPr>
          <a:xfrm>
            <a:off x="4898699" y="610576"/>
            <a:ext cx="6392817" cy="991167"/>
          </a:xfrm>
          <a:prstGeom prst="wedgeRectCallout">
            <a:avLst>
              <a:gd name="adj1" fmla="val -37084"/>
              <a:gd name="adj2" fmla="val 102218"/>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As attributes are added they appear in the selected attributes table.  Added attributes can be moved or deleted by using the blue/white arrow keys to immediate right of the table</a:t>
            </a:r>
            <a:r>
              <a:rPr lang="en-US" dirty="0">
                <a:solidFill>
                  <a:prstClr val="white"/>
                </a:solidFill>
                <a:latin typeface="Calibri" panose="020F0502020204030204"/>
              </a:rPr>
              <a:t>.</a:t>
            </a:r>
          </a:p>
        </p:txBody>
      </p:sp>
      <p:sp>
        <p:nvSpPr>
          <p:cNvPr id="42" name="Oval 41">
            <a:extLst>
              <a:ext uri="{FF2B5EF4-FFF2-40B4-BE49-F238E27FC236}">
                <a16:creationId xmlns:a16="http://schemas.microsoft.com/office/drawing/2014/main" id="{0CDE052D-797A-43E7-97AA-A6AA3F7D7868}"/>
              </a:ext>
            </a:extLst>
          </p:cNvPr>
          <p:cNvSpPr/>
          <p:nvPr/>
        </p:nvSpPr>
        <p:spPr>
          <a:xfrm>
            <a:off x="3571449" y="1750819"/>
            <a:ext cx="1681028" cy="83563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4" name="TextBox 23">
            <a:extLst>
              <a:ext uri="{FF2B5EF4-FFF2-40B4-BE49-F238E27FC236}">
                <a16:creationId xmlns:a16="http://schemas.microsoft.com/office/drawing/2014/main" id="{1F791096-EBC0-413F-A25A-CF1AC2757730}"/>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4233470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1949033" y="2924721"/>
            <a:ext cx="366920" cy="808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1" name="Oval 10"/>
          <p:cNvSpPr/>
          <p:nvPr/>
        </p:nvSpPr>
        <p:spPr>
          <a:xfrm>
            <a:off x="5060605" y="3729167"/>
            <a:ext cx="496957" cy="4505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FF0000"/>
                </a:solidFill>
                <a:latin typeface="Arial" panose="020B0604020202020204" pitchFamily="34" charset="0"/>
                <a:cs typeface="Arial" panose="020B0604020202020204" pitchFamily="34" charset="0"/>
              </a:rPr>
              <a:t>23</a:t>
            </a:r>
          </a:p>
        </p:txBody>
      </p:sp>
      <p:pic>
        <p:nvPicPr>
          <p:cNvPr id="23" name="Picture 22">
            <a:extLst>
              <a:ext uri="{FF2B5EF4-FFF2-40B4-BE49-F238E27FC236}">
                <a16:creationId xmlns:a16="http://schemas.microsoft.com/office/drawing/2014/main" id="{C40653C4-AC94-49B3-98AA-09FB6B4A8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576" y="84462"/>
            <a:ext cx="11670778" cy="5351422"/>
          </a:xfrm>
          <a:prstGeom prst="rect">
            <a:avLst/>
          </a:prstGeom>
        </p:spPr>
      </p:pic>
      <p:sp>
        <p:nvSpPr>
          <p:cNvPr id="24" name="Right Arrow 4">
            <a:extLst>
              <a:ext uri="{FF2B5EF4-FFF2-40B4-BE49-F238E27FC236}">
                <a16:creationId xmlns:a16="http://schemas.microsoft.com/office/drawing/2014/main" id="{858EA38B-C81F-4FC6-AD72-51B51ED812C7}"/>
              </a:ext>
            </a:extLst>
          </p:cNvPr>
          <p:cNvSpPr/>
          <p:nvPr/>
        </p:nvSpPr>
        <p:spPr>
          <a:xfrm>
            <a:off x="2671226" y="2839834"/>
            <a:ext cx="366920" cy="80834"/>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5" name="Rectangular Callout 7">
            <a:extLst>
              <a:ext uri="{FF2B5EF4-FFF2-40B4-BE49-F238E27FC236}">
                <a16:creationId xmlns:a16="http://schemas.microsoft.com/office/drawing/2014/main" id="{6388593F-5B29-4585-B2EF-54ECEAEE06D3}"/>
              </a:ext>
            </a:extLst>
          </p:cNvPr>
          <p:cNvSpPr/>
          <p:nvPr/>
        </p:nvSpPr>
        <p:spPr>
          <a:xfrm>
            <a:off x="6796981" y="583686"/>
            <a:ext cx="3154870" cy="962775"/>
          </a:xfrm>
          <a:prstGeom prst="wedgeRectCallout">
            <a:avLst>
              <a:gd name="adj1" fmla="val -78597"/>
              <a:gd name="adj2" fmla="val 862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1600" dirty="0">
                <a:solidFill>
                  <a:srgbClr val="C00000"/>
                </a:solidFill>
                <a:latin typeface="Arial" panose="020B0604020202020204" pitchFamily="34" charset="0"/>
                <a:cs typeface="Arial" panose="020B0604020202020204" pitchFamily="34" charset="0"/>
              </a:rPr>
              <a:t>You can move the blue highlighted arrow keys to move the order of items up or down, or delete a selected</a:t>
            </a:r>
            <a:endParaRPr lang="en-US" sz="1600" dirty="0">
              <a:solidFill>
                <a:srgbClr val="C00000"/>
              </a:solidFill>
              <a:latin typeface="Calibri" panose="020F0502020204030204"/>
            </a:endParaRPr>
          </a:p>
        </p:txBody>
      </p:sp>
      <p:sp>
        <p:nvSpPr>
          <p:cNvPr id="26" name="Snip Single Corner Rectangle 9">
            <a:extLst>
              <a:ext uri="{FF2B5EF4-FFF2-40B4-BE49-F238E27FC236}">
                <a16:creationId xmlns:a16="http://schemas.microsoft.com/office/drawing/2014/main" id="{B638E07F-4495-4C55-AAA5-E8FD3F61D755}"/>
              </a:ext>
            </a:extLst>
          </p:cNvPr>
          <p:cNvSpPr/>
          <p:nvPr/>
        </p:nvSpPr>
        <p:spPr>
          <a:xfrm>
            <a:off x="7923244" y="4282866"/>
            <a:ext cx="2057400" cy="1183825"/>
          </a:xfrm>
          <a:prstGeom prst="snip1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“ADD” Button for each selected attribute</a:t>
            </a:r>
          </a:p>
        </p:txBody>
      </p:sp>
      <p:sp>
        <p:nvSpPr>
          <p:cNvPr id="27" name="Oval 26">
            <a:extLst>
              <a:ext uri="{FF2B5EF4-FFF2-40B4-BE49-F238E27FC236}">
                <a16:creationId xmlns:a16="http://schemas.microsoft.com/office/drawing/2014/main" id="{E357C683-F500-4052-95F3-12DDD72F4746}"/>
              </a:ext>
            </a:extLst>
          </p:cNvPr>
          <p:cNvSpPr/>
          <p:nvPr/>
        </p:nvSpPr>
        <p:spPr>
          <a:xfrm>
            <a:off x="8510263" y="3729167"/>
            <a:ext cx="722510" cy="49782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24</a:t>
            </a:r>
          </a:p>
        </p:txBody>
      </p:sp>
      <p:sp>
        <p:nvSpPr>
          <p:cNvPr id="28" name="Oval 27">
            <a:extLst>
              <a:ext uri="{FF2B5EF4-FFF2-40B4-BE49-F238E27FC236}">
                <a16:creationId xmlns:a16="http://schemas.microsoft.com/office/drawing/2014/main" id="{86088AC4-0DA0-4C54-9271-A19EC9906BAD}"/>
              </a:ext>
            </a:extLst>
          </p:cNvPr>
          <p:cNvSpPr/>
          <p:nvPr/>
        </p:nvSpPr>
        <p:spPr>
          <a:xfrm>
            <a:off x="10775381" y="2794142"/>
            <a:ext cx="527059" cy="21599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9" name="Oval 28">
            <a:extLst>
              <a:ext uri="{FF2B5EF4-FFF2-40B4-BE49-F238E27FC236}">
                <a16:creationId xmlns:a16="http://schemas.microsoft.com/office/drawing/2014/main" id="{5AE7D3AB-4EE4-4243-8B2B-966BA2AF62C2}"/>
              </a:ext>
            </a:extLst>
          </p:cNvPr>
          <p:cNvSpPr/>
          <p:nvPr/>
        </p:nvSpPr>
        <p:spPr>
          <a:xfrm>
            <a:off x="10813974" y="3063102"/>
            <a:ext cx="527059" cy="14772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30" name="Straight Arrow Connector 29">
            <a:extLst>
              <a:ext uri="{FF2B5EF4-FFF2-40B4-BE49-F238E27FC236}">
                <a16:creationId xmlns:a16="http://schemas.microsoft.com/office/drawing/2014/main" id="{68560D15-6DB2-4CE1-9425-FC92402CA47A}"/>
              </a:ext>
            </a:extLst>
          </p:cNvPr>
          <p:cNvCxnSpPr>
            <a:cxnSpLocks/>
          </p:cNvCxnSpPr>
          <p:nvPr/>
        </p:nvCxnSpPr>
        <p:spPr>
          <a:xfrm flipV="1">
            <a:off x="9810206" y="3236959"/>
            <a:ext cx="1135849" cy="10644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DA8DCA7-A72E-4FBA-B054-0FED72EEB5A4}"/>
              </a:ext>
            </a:extLst>
          </p:cNvPr>
          <p:cNvCxnSpPr>
            <a:cxnSpLocks/>
            <a:endCxn id="28" idx="3"/>
          </p:cNvCxnSpPr>
          <p:nvPr/>
        </p:nvCxnSpPr>
        <p:spPr>
          <a:xfrm flipV="1">
            <a:off x="9706635" y="2978504"/>
            <a:ext cx="1145932" cy="12484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Snip Single Corner Rectangle 8">
            <a:extLst>
              <a:ext uri="{FF2B5EF4-FFF2-40B4-BE49-F238E27FC236}">
                <a16:creationId xmlns:a16="http://schemas.microsoft.com/office/drawing/2014/main" id="{8CDCB120-5FAE-4315-9602-4EA65C3F0B12}"/>
              </a:ext>
            </a:extLst>
          </p:cNvPr>
          <p:cNvSpPr/>
          <p:nvPr/>
        </p:nvSpPr>
        <p:spPr>
          <a:xfrm>
            <a:off x="4739580" y="3169766"/>
            <a:ext cx="2057401" cy="259716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sz="1600" dirty="0">
                <a:solidFill>
                  <a:srgbClr val="C00000"/>
                </a:solidFill>
                <a:latin typeface="Arial" panose="020B0604020202020204" pitchFamily="34" charset="0"/>
                <a:cs typeface="Arial" panose="020B0604020202020204" pitchFamily="34" charset="0"/>
              </a:rPr>
              <a:t>Highlight and add the two attributes shown with a red arrow for this report</a:t>
            </a:r>
          </a:p>
          <a:p>
            <a:pPr defTabSz="914217"/>
            <a:r>
              <a:rPr lang="en-US" sz="1600" dirty="0">
                <a:solidFill>
                  <a:srgbClr val="C00000"/>
                </a:solidFill>
                <a:latin typeface="Arial" panose="020B0604020202020204" pitchFamily="34" charset="0"/>
                <a:cs typeface="Arial" panose="020B0604020202020204" pitchFamily="34" charset="0"/>
              </a:rPr>
              <a:t>(repeat until all attributes with arrows are selected and added)</a:t>
            </a:r>
          </a:p>
          <a:p>
            <a:pPr algn="ctr" defTabSz="914217"/>
            <a:endParaRPr lang="en-US" dirty="0">
              <a:solidFill>
                <a:srgbClr val="FF0000"/>
              </a:solidFill>
              <a:latin typeface="Calibri" panose="020F0502020204030204"/>
            </a:endParaRPr>
          </a:p>
        </p:txBody>
      </p:sp>
      <p:sp>
        <p:nvSpPr>
          <p:cNvPr id="33" name="Rectangular Callout 12">
            <a:extLst>
              <a:ext uri="{FF2B5EF4-FFF2-40B4-BE49-F238E27FC236}">
                <a16:creationId xmlns:a16="http://schemas.microsoft.com/office/drawing/2014/main" id="{8DC22062-6A4C-48DD-9D32-6B819A849778}"/>
              </a:ext>
            </a:extLst>
          </p:cNvPr>
          <p:cNvSpPr/>
          <p:nvPr/>
        </p:nvSpPr>
        <p:spPr>
          <a:xfrm>
            <a:off x="1949033" y="908051"/>
            <a:ext cx="3694192" cy="596253"/>
          </a:xfrm>
          <a:prstGeom prst="wedgeRectCallout">
            <a:avLst>
              <a:gd name="adj1" fmla="val -979"/>
              <a:gd name="adj2" fmla="val 94845"/>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1600" dirty="0">
                <a:solidFill>
                  <a:srgbClr val="C00000"/>
                </a:solidFill>
                <a:latin typeface="Arial" panose="020B0604020202020204" pitchFamily="34" charset="0"/>
                <a:cs typeface="Arial" panose="020B0604020202020204" pitchFamily="34" charset="0"/>
              </a:rPr>
              <a:t>As attributes are selected for your report they continue to be added here</a:t>
            </a:r>
          </a:p>
        </p:txBody>
      </p:sp>
      <p:sp>
        <p:nvSpPr>
          <p:cNvPr id="34" name="Right Arrow 4">
            <a:extLst>
              <a:ext uri="{FF2B5EF4-FFF2-40B4-BE49-F238E27FC236}">
                <a16:creationId xmlns:a16="http://schemas.microsoft.com/office/drawing/2014/main" id="{AB768683-4F1C-42A8-A70C-B1DF9C46106F}"/>
              </a:ext>
            </a:extLst>
          </p:cNvPr>
          <p:cNvSpPr/>
          <p:nvPr/>
        </p:nvSpPr>
        <p:spPr>
          <a:xfrm>
            <a:off x="2671226" y="3102272"/>
            <a:ext cx="366920" cy="80834"/>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39" name="Straight Connector 38">
            <a:extLst>
              <a:ext uri="{FF2B5EF4-FFF2-40B4-BE49-F238E27FC236}">
                <a16:creationId xmlns:a16="http://schemas.microsoft.com/office/drawing/2014/main" id="{67F55600-3AEA-4848-A02B-207CEED29580}"/>
              </a:ext>
            </a:extLst>
          </p:cNvPr>
          <p:cNvCxnSpPr>
            <a:cxnSpLocks/>
          </p:cNvCxnSpPr>
          <p:nvPr/>
        </p:nvCxnSpPr>
        <p:spPr>
          <a:xfrm>
            <a:off x="11038911" y="2026495"/>
            <a:ext cx="0" cy="4465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E0AAA40-799A-4596-A048-20E4C9BA22BC}"/>
              </a:ext>
            </a:extLst>
          </p:cNvPr>
          <p:cNvCxnSpPr>
            <a:cxnSpLocks/>
          </p:cNvCxnSpPr>
          <p:nvPr/>
        </p:nvCxnSpPr>
        <p:spPr>
          <a:xfrm flipH="1">
            <a:off x="5298896" y="2026495"/>
            <a:ext cx="574001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FBCEC7B-F53D-400E-8FCD-740CF6A8AA53}"/>
              </a:ext>
            </a:extLst>
          </p:cNvPr>
          <p:cNvCxnSpPr>
            <a:cxnSpLocks/>
          </p:cNvCxnSpPr>
          <p:nvPr/>
        </p:nvCxnSpPr>
        <p:spPr>
          <a:xfrm flipH="1" flipV="1">
            <a:off x="4340332" y="3030409"/>
            <a:ext cx="331136" cy="1618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38122CB7-78D7-45D8-BB28-4B1B9EB71D15}"/>
              </a:ext>
            </a:extLst>
          </p:cNvPr>
          <p:cNvSpPr/>
          <p:nvPr/>
        </p:nvSpPr>
        <p:spPr>
          <a:xfrm>
            <a:off x="5215618" y="2660751"/>
            <a:ext cx="683888" cy="45057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23</a:t>
            </a:r>
          </a:p>
        </p:txBody>
      </p:sp>
      <p:sp>
        <p:nvSpPr>
          <p:cNvPr id="35" name="TextBox 34">
            <a:extLst>
              <a:ext uri="{FF2B5EF4-FFF2-40B4-BE49-F238E27FC236}">
                <a16:creationId xmlns:a16="http://schemas.microsoft.com/office/drawing/2014/main" id="{7284D1A2-B4A2-42F2-BAD3-9E41B381C88D}"/>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392147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192" y="504464"/>
            <a:ext cx="11803616" cy="5433757"/>
          </a:xfrm>
          <a:prstGeom prst="rect">
            <a:avLst/>
          </a:prstGeom>
        </p:spPr>
      </p:pic>
      <p:sp>
        <p:nvSpPr>
          <p:cNvPr id="4" name="Snip Single Corner Rectangle 3"/>
          <p:cNvSpPr/>
          <p:nvPr/>
        </p:nvSpPr>
        <p:spPr>
          <a:xfrm>
            <a:off x="4059252" y="3124381"/>
            <a:ext cx="2276997" cy="233676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1600" dirty="0">
                <a:solidFill>
                  <a:srgbClr val="C00000"/>
                </a:solidFill>
                <a:latin typeface="Arial" panose="020B0604020202020204" pitchFamily="34" charset="0"/>
                <a:cs typeface="Arial" panose="020B0604020202020204" pitchFamily="34" charset="0"/>
              </a:rPr>
              <a:t>Highlight and add the three attributes shown with a red arrow for this report</a:t>
            </a:r>
          </a:p>
          <a:p>
            <a:pPr algn="ctr" defTabSz="914217"/>
            <a:r>
              <a:rPr lang="en-US" sz="1600" dirty="0">
                <a:solidFill>
                  <a:srgbClr val="C00000"/>
                </a:solidFill>
                <a:latin typeface="Arial" panose="020B0604020202020204" pitchFamily="34" charset="0"/>
                <a:cs typeface="Arial" panose="020B0604020202020204" pitchFamily="34" charset="0"/>
              </a:rPr>
              <a:t>(repeat until all attributes with arrows are selected and added)</a:t>
            </a:r>
          </a:p>
          <a:p>
            <a:pPr algn="ctr" defTabSz="914217"/>
            <a:endParaRPr lang="en-US" dirty="0">
              <a:solidFill>
                <a:srgbClr val="FF0000"/>
              </a:solidFill>
              <a:latin typeface="Calibri" panose="020F0502020204030204"/>
            </a:endParaRPr>
          </a:p>
        </p:txBody>
      </p:sp>
      <p:sp>
        <p:nvSpPr>
          <p:cNvPr id="5" name="Snip Single Corner Rectangle 4"/>
          <p:cNvSpPr/>
          <p:nvPr/>
        </p:nvSpPr>
        <p:spPr>
          <a:xfrm>
            <a:off x="7280693" y="3545075"/>
            <a:ext cx="2057400" cy="118382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“ADD” Button for each selected attribute</a:t>
            </a:r>
          </a:p>
        </p:txBody>
      </p:sp>
      <p:sp>
        <p:nvSpPr>
          <p:cNvPr id="6" name="Right Arrow 5"/>
          <p:cNvSpPr/>
          <p:nvPr/>
        </p:nvSpPr>
        <p:spPr>
          <a:xfrm>
            <a:off x="2661547" y="2867464"/>
            <a:ext cx="366920" cy="808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7" name="Right Arrow 6"/>
          <p:cNvSpPr/>
          <p:nvPr/>
        </p:nvSpPr>
        <p:spPr>
          <a:xfrm>
            <a:off x="2661547" y="3028343"/>
            <a:ext cx="366920" cy="8083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8" name="Right Arrow 7"/>
          <p:cNvSpPr/>
          <p:nvPr/>
        </p:nvSpPr>
        <p:spPr>
          <a:xfrm>
            <a:off x="2661547" y="2721884"/>
            <a:ext cx="366920" cy="5615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9" name="Oval 8"/>
          <p:cNvSpPr/>
          <p:nvPr/>
        </p:nvSpPr>
        <p:spPr>
          <a:xfrm>
            <a:off x="4998865" y="2612628"/>
            <a:ext cx="675539" cy="33567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25</a:t>
            </a:r>
          </a:p>
        </p:txBody>
      </p:sp>
      <p:sp>
        <p:nvSpPr>
          <p:cNvPr id="11" name="Oval 10"/>
          <p:cNvSpPr/>
          <p:nvPr/>
        </p:nvSpPr>
        <p:spPr>
          <a:xfrm>
            <a:off x="7892496" y="3004453"/>
            <a:ext cx="692169" cy="45765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26</a:t>
            </a:r>
          </a:p>
        </p:txBody>
      </p:sp>
      <p:sp>
        <p:nvSpPr>
          <p:cNvPr id="10" name="Oval 9">
            <a:extLst>
              <a:ext uri="{FF2B5EF4-FFF2-40B4-BE49-F238E27FC236}">
                <a16:creationId xmlns:a16="http://schemas.microsoft.com/office/drawing/2014/main" id="{9BACA599-9F64-48A6-958E-1DD2E777F11E}"/>
              </a:ext>
            </a:extLst>
          </p:cNvPr>
          <p:cNvSpPr/>
          <p:nvPr/>
        </p:nvSpPr>
        <p:spPr>
          <a:xfrm>
            <a:off x="10884518" y="2794984"/>
            <a:ext cx="553453" cy="54755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3" name="Straight Arrow Connector 12">
            <a:extLst>
              <a:ext uri="{FF2B5EF4-FFF2-40B4-BE49-F238E27FC236}">
                <a16:creationId xmlns:a16="http://schemas.microsoft.com/office/drawing/2014/main" id="{EA05DC97-ED8A-4B23-9535-B30F01AA7D9B}"/>
              </a:ext>
            </a:extLst>
          </p:cNvPr>
          <p:cNvCxnSpPr>
            <a:cxnSpLocks/>
          </p:cNvCxnSpPr>
          <p:nvPr/>
        </p:nvCxnSpPr>
        <p:spPr>
          <a:xfrm flipV="1">
            <a:off x="9320613" y="3068760"/>
            <a:ext cx="1555359" cy="55003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D27B0B-FE93-4CF2-B00A-AF8352E1A036}"/>
              </a:ext>
            </a:extLst>
          </p:cNvPr>
          <p:cNvCxnSpPr>
            <a:cxnSpLocks/>
          </p:cNvCxnSpPr>
          <p:nvPr/>
        </p:nvCxnSpPr>
        <p:spPr>
          <a:xfrm flipV="1">
            <a:off x="11058861" y="1947456"/>
            <a:ext cx="0" cy="372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BA27D09-CE87-488C-87B5-09EFA4BC99ED}"/>
              </a:ext>
            </a:extLst>
          </p:cNvPr>
          <p:cNvCxnSpPr>
            <a:cxnSpLocks/>
          </p:cNvCxnSpPr>
          <p:nvPr/>
        </p:nvCxnSpPr>
        <p:spPr>
          <a:xfrm flipH="1">
            <a:off x="4792194" y="1947456"/>
            <a:ext cx="626666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FD5797C-2F42-485D-8610-019F8D44C94F}"/>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cxnSp>
        <p:nvCxnSpPr>
          <p:cNvPr id="12" name="Straight Arrow Connector 11">
            <a:extLst>
              <a:ext uri="{FF2B5EF4-FFF2-40B4-BE49-F238E27FC236}">
                <a16:creationId xmlns:a16="http://schemas.microsoft.com/office/drawing/2014/main" id="{9DEB1788-B926-4537-9D93-866E4620884B}"/>
              </a:ext>
            </a:extLst>
          </p:cNvPr>
          <p:cNvCxnSpPr/>
          <p:nvPr/>
        </p:nvCxnSpPr>
        <p:spPr>
          <a:xfrm flipH="1" flipV="1">
            <a:off x="2871387" y="3342535"/>
            <a:ext cx="1187865" cy="11627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100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4462"/>
            <a:ext cx="11952308" cy="5799203"/>
          </a:xfrm>
          <a:prstGeom prst="rect">
            <a:avLst/>
          </a:prstGeom>
        </p:spPr>
      </p:pic>
      <p:sp>
        <p:nvSpPr>
          <p:cNvPr id="3" name="TextBox 2"/>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sp>
        <p:nvSpPr>
          <p:cNvPr id="4" name="Rectangular Callout 3"/>
          <p:cNvSpPr/>
          <p:nvPr/>
        </p:nvSpPr>
        <p:spPr>
          <a:xfrm>
            <a:off x="4759068" y="2244436"/>
            <a:ext cx="6089041" cy="2371767"/>
          </a:xfrm>
          <a:prstGeom prst="wedgeRectCallout">
            <a:avLst>
              <a:gd name="adj1" fmla="val -108647"/>
              <a:gd name="adj2" fmla="val -2688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sz="2000" dirty="0">
                <a:solidFill>
                  <a:srgbClr val="C00000"/>
                </a:solidFill>
                <a:latin typeface="Arial" panose="020B0604020202020204" pitchFamily="34" charset="0"/>
                <a:cs typeface="Arial" panose="020B0604020202020204" pitchFamily="34" charset="0"/>
              </a:rPr>
              <a:t>For purposes of this report we will not be selecting “Funding Source” – but this attribute does exist and the attributes are shown here.   </a:t>
            </a:r>
          </a:p>
          <a:p>
            <a:pPr defTabSz="914217"/>
            <a:r>
              <a:rPr lang="en-US" sz="2000" dirty="0">
                <a:solidFill>
                  <a:srgbClr val="C00000"/>
                </a:solidFill>
                <a:latin typeface="Arial" panose="020B0604020202020204" pitchFamily="34" charset="0"/>
                <a:cs typeface="Arial" panose="020B0604020202020204" pitchFamily="34" charset="0"/>
              </a:rPr>
              <a:t>Note: Socioeconomic procurement preference program category accomplishments accrue to the funding agency, which may not always be the procuring agency.</a:t>
            </a:r>
          </a:p>
        </p:txBody>
      </p:sp>
      <p:sp>
        <p:nvSpPr>
          <p:cNvPr id="7" name="TextBox 6">
            <a:extLst>
              <a:ext uri="{FF2B5EF4-FFF2-40B4-BE49-F238E27FC236}">
                <a16:creationId xmlns:a16="http://schemas.microsoft.com/office/drawing/2014/main" id="{0FF0F847-1BD7-47CD-9E21-616316C4C687}"/>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807859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256" y="119743"/>
            <a:ext cx="11899816" cy="5787281"/>
          </a:xfrm>
          <a:prstGeom prst="rect">
            <a:avLst/>
          </a:prstGeom>
          <a:ln>
            <a:noFill/>
          </a:ln>
        </p:spPr>
      </p:pic>
      <p:sp>
        <p:nvSpPr>
          <p:cNvPr id="3" name="TextBox 2"/>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sp>
        <p:nvSpPr>
          <p:cNvPr id="4" name="Rectangular Callout 3"/>
          <p:cNvSpPr/>
          <p:nvPr/>
        </p:nvSpPr>
        <p:spPr>
          <a:xfrm>
            <a:off x="4513329" y="2805621"/>
            <a:ext cx="4190528" cy="1610139"/>
          </a:xfrm>
          <a:prstGeom prst="wedgeRectCallout">
            <a:avLst>
              <a:gd name="adj1" fmla="val -118853"/>
              <a:gd name="adj2" fmla="val -1221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sz="2000" dirty="0">
                <a:solidFill>
                  <a:srgbClr val="C00000"/>
                </a:solidFill>
                <a:latin typeface="Arial" panose="020B0604020202020204" pitchFamily="34" charset="0"/>
                <a:cs typeface="Arial" panose="020B0604020202020204" pitchFamily="34" charset="0"/>
              </a:rPr>
              <a:t>For purposes of this report we will not be selecting “Contract Marketing Data” – but this attribute does exist and the attributes are shown here.</a:t>
            </a:r>
          </a:p>
        </p:txBody>
      </p:sp>
      <p:sp>
        <p:nvSpPr>
          <p:cNvPr id="7" name="TextBox 6">
            <a:extLst>
              <a:ext uri="{FF2B5EF4-FFF2-40B4-BE49-F238E27FC236}">
                <a16:creationId xmlns:a16="http://schemas.microsoft.com/office/drawing/2014/main" id="{9B7DA982-868B-4F2B-ABFB-E39D7ABE5EEA}"/>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517584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4873" y="146161"/>
            <a:ext cx="11997127" cy="5831022"/>
          </a:xfrm>
          <a:prstGeom prst="rect">
            <a:avLst/>
          </a:prstGeom>
          <a:ln>
            <a:solidFill>
              <a:srgbClr val="C00000"/>
            </a:solidFill>
          </a:ln>
        </p:spPr>
      </p:pic>
      <p:sp>
        <p:nvSpPr>
          <p:cNvPr id="5" name="Right Arrow 4"/>
          <p:cNvSpPr/>
          <p:nvPr/>
        </p:nvSpPr>
        <p:spPr>
          <a:xfrm>
            <a:off x="2680399" y="4223713"/>
            <a:ext cx="366920" cy="8083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6" name="Snip Single Corner Rectangle 5"/>
          <p:cNvSpPr/>
          <p:nvPr/>
        </p:nvSpPr>
        <p:spPr>
          <a:xfrm>
            <a:off x="5094092" y="4264130"/>
            <a:ext cx="2525151" cy="118628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endParaRPr lang="en-US" sz="1600" dirty="0">
              <a:solidFill>
                <a:srgbClr val="C00000"/>
              </a:solidFill>
              <a:latin typeface="Arial" panose="020B0604020202020204" pitchFamily="34" charset="0"/>
              <a:cs typeface="Arial" panose="020B0604020202020204" pitchFamily="34" charset="0"/>
            </a:endParaRPr>
          </a:p>
          <a:p>
            <a:pPr defTabSz="914217"/>
            <a:r>
              <a:rPr lang="en-US" sz="1600" dirty="0">
                <a:solidFill>
                  <a:srgbClr val="C00000"/>
                </a:solidFill>
                <a:latin typeface="Arial" panose="020B0604020202020204" pitchFamily="34" charset="0"/>
                <a:cs typeface="Arial" panose="020B0604020202020204" pitchFamily="34" charset="0"/>
              </a:rPr>
              <a:t>Highlight and add “Type of Contract” attribute shown with a red arrow for this report</a:t>
            </a:r>
          </a:p>
          <a:p>
            <a:pPr defTabSz="914217"/>
            <a:endParaRPr lang="en-US" dirty="0">
              <a:solidFill>
                <a:srgbClr val="FF0000"/>
              </a:solidFill>
              <a:latin typeface="Calibri" panose="020F0502020204030204"/>
            </a:endParaRPr>
          </a:p>
        </p:txBody>
      </p:sp>
      <p:sp>
        <p:nvSpPr>
          <p:cNvPr id="7" name="Snip Single Corner Rectangle 6"/>
          <p:cNvSpPr/>
          <p:nvPr/>
        </p:nvSpPr>
        <p:spPr>
          <a:xfrm>
            <a:off x="8163999" y="4264130"/>
            <a:ext cx="2057400" cy="118382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“ADD” Button for each selected attribute</a:t>
            </a:r>
          </a:p>
        </p:txBody>
      </p:sp>
      <p:sp>
        <p:nvSpPr>
          <p:cNvPr id="8" name="Oval 7"/>
          <p:cNvSpPr/>
          <p:nvPr/>
        </p:nvSpPr>
        <p:spPr>
          <a:xfrm>
            <a:off x="5935367" y="3734902"/>
            <a:ext cx="672649" cy="3569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27</a:t>
            </a:r>
          </a:p>
        </p:txBody>
      </p:sp>
      <p:sp>
        <p:nvSpPr>
          <p:cNvPr id="9" name="Oval 8"/>
          <p:cNvSpPr/>
          <p:nvPr/>
        </p:nvSpPr>
        <p:spPr>
          <a:xfrm>
            <a:off x="8856374" y="3734902"/>
            <a:ext cx="672649" cy="35697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28</a:t>
            </a:r>
          </a:p>
        </p:txBody>
      </p:sp>
      <p:sp>
        <p:nvSpPr>
          <p:cNvPr id="2" name="Oval 1">
            <a:extLst>
              <a:ext uri="{FF2B5EF4-FFF2-40B4-BE49-F238E27FC236}">
                <a16:creationId xmlns:a16="http://schemas.microsoft.com/office/drawing/2014/main" id="{09DC9DF1-6084-4634-9912-D432BE6FBC6F}"/>
              </a:ext>
            </a:extLst>
          </p:cNvPr>
          <p:cNvSpPr/>
          <p:nvPr/>
        </p:nvSpPr>
        <p:spPr>
          <a:xfrm>
            <a:off x="10898835" y="4184576"/>
            <a:ext cx="709864" cy="2399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1" name="Straight Arrow Connector 10">
            <a:extLst>
              <a:ext uri="{FF2B5EF4-FFF2-40B4-BE49-F238E27FC236}">
                <a16:creationId xmlns:a16="http://schemas.microsoft.com/office/drawing/2014/main" id="{AA840831-11FD-48C6-A5B2-AB650B2A5EA0}"/>
              </a:ext>
            </a:extLst>
          </p:cNvPr>
          <p:cNvCxnSpPr>
            <a:cxnSpLocks/>
          </p:cNvCxnSpPr>
          <p:nvPr/>
        </p:nvCxnSpPr>
        <p:spPr>
          <a:xfrm flipV="1">
            <a:off x="10221399" y="4330420"/>
            <a:ext cx="677436" cy="1550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FFD8540-112C-455C-8BA4-62496315BBF7}"/>
              </a:ext>
            </a:extLst>
          </p:cNvPr>
          <p:cNvCxnSpPr>
            <a:cxnSpLocks/>
          </p:cNvCxnSpPr>
          <p:nvPr/>
        </p:nvCxnSpPr>
        <p:spPr>
          <a:xfrm flipV="1">
            <a:off x="11124675" y="1696912"/>
            <a:ext cx="0" cy="32779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B511E33-BEAC-489B-80C9-8DB2A6B06547}"/>
              </a:ext>
            </a:extLst>
          </p:cNvPr>
          <p:cNvCxnSpPr>
            <a:cxnSpLocks/>
          </p:cNvCxnSpPr>
          <p:nvPr/>
        </p:nvCxnSpPr>
        <p:spPr>
          <a:xfrm flipH="1">
            <a:off x="4334438" y="1696912"/>
            <a:ext cx="6790237" cy="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01B2BC1-CE56-4549-A739-33CB1265AEFD}"/>
              </a:ext>
            </a:extLst>
          </p:cNvPr>
          <p:cNvCxnSpPr>
            <a:cxnSpLocks/>
          </p:cNvCxnSpPr>
          <p:nvPr/>
        </p:nvCxnSpPr>
        <p:spPr>
          <a:xfrm flipH="1" flipV="1">
            <a:off x="3692593" y="4279272"/>
            <a:ext cx="1401499" cy="3846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F899987-86DE-44EB-A99D-6B33796E7993}"/>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4241735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218" y="119743"/>
            <a:ext cx="11972551" cy="5775448"/>
          </a:xfrm>
          <a:prstGeom prst="rect">
            <a:avLst/>
          </a:prstGeom>
        </p:spPr>
      </p:pic>
      <p:sp>
        <p:nvSpPr>
          <p:cNvPr id="3" name="TextBox 2"/>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sp>
        <p:nvSpPr>
          <p:cNvPr id="4" name="Rectangular Callout 3"/>
          <p:cNvSpPr/>
          <p:nvPr/>
        </p:nvSpPr>
        <p:spPr>
          <a:xfrm>
            <a:off x="5368245" y="2556989"/>
            <a:ext cx="5529251" cy="1229703"/>
          </a:xfrm>
          <a:prstGeom prst="wedgeRectCallout">
            <a:avLst>
              <a:gd name="adj1" fmla="val -118836"/>
              <a:gd name="adj2" fmla="val 7559"/>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For purposes of this report we will not be selecting “Legislative Mandates” – but this attribute does exist and the attributes are shown here</a:t>
            </a:r>
          </a:p>
        </p:txBody>
      </p:sp>
      <p:sp>
        <p:nvSpPr>
          <p:cNvPr id="5" name="TextBox 4">
            <a:extLst>
              <a:ext uri="{FF2B5EF4-FFF2-40B4-BE49-F238E27FC236}">
                <a16:creationId xmlns:a16="http://schemas.microsoft.com/office/drawing/2014/main" id="{FD1AF95A-4C16-4827-8729-73F6F627E244}"/>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4212502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D007543-BA8D-40E6-838F-09C4A8F15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9" y="71020"/>
            <a:ext cx="11985970" cy="5682399"/>
          </a:xfrm>
          <a:prstGeom prst="rect">
            <a:avLst/>
          </a:prstGeom>
        </p:spPr>
      </p:pic>
      <p:sp>
        <p:nvSpPr>
          <p:cNvPr id="25" name="Snip Single Corner Rectangle 9">
            <a:extLst>
              <a:ext uri="{FF2B5EF4-FFF2-40B4-BE49-F238E27FC236}">
                <a16:creationId xmlns:a16="http://schemas.microsoft.com/office/drawing/2014/main" id="{2E51984B-A79F-49B5-846C-240F5DA04165}"/>
              </a:ext>
            </a:extLst>
          </p:cNvPr>
          <p:cNvSpPr/>
          <p:nvPr/>
        </p:nvSpPr>
        <p:spPr>
          <a:xfrm>
            <a:off x="4862252" y="3066660"/>
            <a:ext cx="2523808" cy="2336765"/>
          </a:xfrm>
          <a:prstGeom prst="snip1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sz="1600" dirty="0">
                <a:solidFill>
                  <a:srgbClr val="C00000"/>
                </a:solidFill>
                <a:latin typeface="Arial" panose="020B0604020202020204" pitchFamily="34" charset="0"/>
                <a:cs typeface="Arial" panose="020B0604020202020204" pitchFamily="34" charset="0"/>
              </a:rPr>
              <a:t>Highlight and add the three attributes shown with a red arrow for this report (repeat until all attributes with arrows are selected and added</a:t>
            </a:r>
            <a:r>
              <a:rPr lang="en-US" sz="1600" dirty="0">
                <a:solidFill>
                  <a:srgbClr val="FF0000"/>
                </a:solidFill>
                <a:latin typeface="Arial" panose="020B0604020202020204" pitchFamily="34" charset="0"/>
                <a:cs typeface="Arial" panose="020B0604020202020204" pitchFamily="34" charset="0"/>
              </a:rPr>
              <a:t>)</a:t>
            </a:r>
          </a:p>
          <a:p>
            <a:pPr algn="ctr" defTabSz="914217"/>
            <a:endParaRPr lang="en-US" dirty="0">
              <a:solidFill>
                <a:srgbClr val="FF0000"/>
              </a:solidFill>
              <a:latin typeface="Calibri" panose="020F0502020204030204"/>
            </a:endParaRPr>
          </a:p>
        </p:txBody>
      </p:sp>
      <p:sp>
        <p:nvSpPr>
          <p:cNvPr id="26" name="Oval 25">
            <a:extLst>
              <a:ext uri="{FF2B5EF4-FFF2-40B4-BE49-F238E27FC236}">
                <a16:creationId xmlns:a16="http://schemas.microsoft.com/office/drawing/2014/main" id="{C4C94FDE-3791-4CCE-BABB-BE715AA8AE38}"/>
              </a:ext>
            </a:extLst>
          </p:cNvPr>
          <p:cNvSpPr/>
          <p:nvPr/>
        </p:nvSpPr>
        <p:spPr>
          <a:xfrm>
            <a:off x="8781501" y="3474863"/>
            <a:ext cx="621251" cy="4732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30</a:t>
            </a:r>
          </a:p>
        </p:txBody>
      </p:sp>
      <p:sp>
        <p:nvSpPr>
          <p:cNvPr id="27" name="Oval 26">
            <a:extLst>
              <a:ext uri="{FF2B5EF4-FFF2-40B4-BE49-F238E27FC236}">
                <a16:creationId xmlns:a16="http://schemas.microsoft.com/office/drawing/2014/main" id="{FC713AAB-5886-4EEE-9E2E-61E8AD759A89}"/>
              </a:ext>
            </a:extLst>
          </p:cNvPr>
          <p:cNvSpPr/>
          <p:nvPr/>
        </p:nvSpPr>
        <p:spPr>
          <a:xfrm>
            <a:off x="4173968" y="4117452"/>
            <a:ext cx="632462" cy="3658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29</a:t>
            </a:r>
          </a:p>
        </p:txBody>
      </p:sp>
      <p:sp>
        <p:nvSpPr>
          <p:cNvPr id="28" name="Snip Single Corner Rectangle 10">
            <a:extLst>
              <a:ext uri="{FF2B5EF4-FFF2-40B4-BE49-F238E27FC236}">
                <a16:creationId xmlns:a16="http://schemas.microsoft.com/office/drawing/2014/main" id="{89E4A10F-053F-4A18-9DA1-1F8E19323D41}"/>
              </a:ext>
            </a:extLst>
          </p:cNvPr>
          <p:cNvSpPr/>
          <p:nvPr/>
        </p:nvSpPr>
        <p:spPr>
          <a:xfrm>
            <a:off x="8214890" y="4009224"/>
            <a:ext cx="2057400" cy="118382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“ADD” Button for each selected attribute</a:t>
            </a:r>
          </a:p>
        </p:txBody>
      </p:sp>
      <p:sp>
        <p:nvSpPr>
          <p:cNvPr id="29" name="Oval 28">
            <a:extLst>
              <a:ext uri="{FF2B5EF4-FFF2-40B4-BE49-F238E27FC236}">
                <a16:creationId xmlns:a16="http://schemas.microsoft.com/office/drawing/2014/main" id="{00490083-7C86-4524-AC48-E94B869CFAFB}"/>
              </a:ext>
            </a:extLst>
          </p:cNvPr>
          <p:cNvSpPr/>
          <p:nvPr/>
        </p:nvSpPr>
        <p:spPr>
          <a:xfrm>
            <a:off x="10825070" y="3522688"/>
            <a:ext cx="507133" cy="1429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30" name="Oval 29">
            <a:extLst>
              <a:ext uri="{FF2B5EF4-FFF2-40B4-BE49-F238E27FC236}">
                <a16:creationId xmlns:a16="http://schemas.microsoft.com/office/drawing/2014/main" id="{0AD6EDD9-394D-4B95-858F-49D9863955AD}"/>
              </a:ext>
            </a:extLst>
          </p:cNvPr>
          <p:cNvSpPr/>
          <p:nvPr/>
        </p:nvSpPr>
        <p:spPr>
          <a:xfrm>
            <a:off x="10825070" y="4555525"/>
            <a:ext cx="507133" cy="32021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31" name="Straight Arrow Connector 30">
            <a:extLst>
              <a:ext uri="{FF2B5EF4-FFF2-40B4-BE49-F238E27FC236}">
                <a16:creationId xmlns:a16="http://schemas.microsoft.com/office/drawing/2014/main" id="{08A7C22C-1580-4E90-8F26-5059CCCB3744}"/>
              </a:ext>
            </a:extLst>
          </p:cNvPr>
          <p:cNvCxnSpPr>
            <a:cxnSpLocks/>
          </p:cNvCxnSpPr>
          <p:nvPr/>
        </p:nvCxnSpPr>
        <p:spPr>
          <a:xfrm>
            <a:off x="10275801" y="4715449"/>
            <a:ext cx="549269" cy="18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58A5ED4-97A0-4B35-BD15-450BEF622273}"/>
              </a:ext>
            </a:extLst>
          </p:cNvPr>
          <p:cNvCxnSpPr>
            <a:cxnSpLocks/>
            <a:endCxn id="29" idx="3"/>
          </p:cNvCxnSpPr>
          <p:nvPr/>
        </p:nvCxnSpPr>
        <p:spPr>
          <a:xfrm flipV="1">
            <a:off x="10195070" y="3644733"/>
            <a:ext cx="704268" cy="52628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Right Arrow 4">
            <a:extLst>
              <a:ext uri="{FF2B5EF4-FFF2-40B4-BE49-F238E27FC236}">
                <a16:creationId xmlns:a16="http://schemas.microsoft.com/office/drawing/2014/main" id="{004A6688-E7A6-4DD9-8D4A-694FC897C647}"/>
              </a:ext>
            </a:extLst>
          </p:cNvPr>
          <p:cNvSpPr/>
          <p:nvPr/>
        </p:nvSpPr>
        <p:spPr>
          <a:xfrm>
            <a:off x="2627728" y="3429000"/>
            <a:ext cx="366920" cy="721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36" name="Right Arrow 7">
            <a:extLst>
              <a:ext uri="{FF2B5EF4-FFF2-40B4-BE49-F238E27FC236}">
                <a16:creationId xmlns:a16="http://schemas.microsoft.com/office/drawing/2014/main" id="{839F314C-78D5-4A7A-A8CD-F177ABB06AFA}"/>
              </a:ext>
            </a:extLst>
          </p:cNvPr>
          <p:cNvSpPr/>
          <p:nvPr/>
        </p:nvSpPr>
        <p:spPr>
          <a:xfrm>
            <a:off x="2627728" y="4718159"/>
            <a:ext cx="366920" cy="8083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37" name="Right Arrow 8">
            <a:extLst>
              <a:ext uri="{FF2B5EF4-FFF2-40B4-BE49-F238E27FC236}">
                <a16:creationId xmlns:a16="http://schemas.microsoft.com/office/drawing/2014/main" id="{FDE01D2D-CE62-4A46-8E60-F3B3A29785D5}"/>
              </a:ext>
            </a:extLst>
          </p:cNvPr>
          <p:cNvSpPr/>
          <p:nvPr/>
        </p:nvSpPr>
        <p:spPr>
          <a:xfrm>
            <a:off x="2619988" y="4562003"/>
            <a:ext cx="366920" cy="8083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44" name="Speech Bubble: Rectangle 43">
            <a:extLst>
              <a:ext uri="{FF2B5EF4-FFF2-40B4-BE49-F238E27FC236}">
                <a16:creationId xmlns:a16="http://schemas.microsoft.com/office/drawing/2014/main" id="{80322CF3-5B45-4355-AECF-3D58F57BDA14}"/>
              </a:ext>
            </a:extLst>
          </p:cNvPr>
          <p:cNvSpPr/>
          <p:nvPr/>
        </p:nvSpPr>
        <p:spPr>
          <a:xfrm>
            <a:off x="6898724" y="1536386"/>
            <a:ext cx="4779819" cy="916445"/>
          </a:xfrm>
          <a:prstGeom prst="wedgeRectCallout">
            <a:avLst>
              <a:gd name="adj1" fmla="val 51776"/>
              <a:gd name="adj2" fmla="val 159789"/>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Note:  Use the scroll bar to the right of “ADD” to scroll and move through the various attributes available</a:t>
            </a:r>
          </a:p>
        </p:txBody>
      </p:sp>
      <p:cxnSp>
        <p:nvCxnSpPr>
          <p:cNvPr id="48" name="Straight Connector 47">
            <a:extLst>
              <a:ext uri="{FF2B5EF4-FFF2-40B4-BE49-F238E27FC236}">
                <a16:creationId xmlns:a16="http://schemas.microsoft.com/office/drawing/2014/main" id="{8E20B3DF-2EB2-45E9-9A4D-FDA688B9AB71}"/>
              </a:ext>
            </a:extLst>
          </p:cNvPr>
          <p:cNvCxnSpPr>
            <a:cxnSpLocks/>
          </p:cNvCxnSpPr>
          <p:nvPr/>
        </p:nvCxnSpPr>
        <p:spPr>
          <a:xfrm flipV="1">
            <a:off x="10617478" y="3435413"/>
            <a:ext cx="0" cy="128003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470519D-CD13-4919-8300-850A95BC507D}"/>
              </a:ext>
            </a:extLst>
          </p:cNvPr>
          <p:cNvCxnSpPr>
            <a:cxnSpLocks/>
          </p:cNvCxnSpPr>
          <p:nvPr/>
        </p:nvCxnSpPr>
        <p:spPr>
          <a:xfrm flipH="1" flipV="1">
            <a:off x="4490199" y="2306659"/>
            <a:ext cx="6127279" cy="112234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42205C9-8762-4676-A1CC-0D574D5B9D8D}"/>
              </a:ext>
            </a:extLst>
          </p:cNvPr>
          <p:cNvCxnSpPr>
            <a:cxnSpLocks/>
            <a:stCxn id="29" idx="2"/>
          </p:cNvCxnSpPr>
          <p:nvPr/>
        </p:nvCxnSpPr>
        <p:spPr>
          <a:xfrm flipH="1" flipV="1">
            <a:off x="10617478" y="3558125"/>
            <a:ext cx="207592" cy="360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F334A49-3FCA-4370-9DAA-051826706721}"/>
              </a:ext>
            </a:extLst>
          </p:cNvPr>
          <p:cNvCxnSpPr>
            <a:stCxn id="30" idx="1"/>
          </p:cNvCxnSpPr>
          <p:nvPr/>
        </p:nvCxnSpPr>
        <p:spPr>
          <a:xfrm flipH="1" flipV="1">
            <a:off x="10617478" y="4483290"/>
            <a:ext cx="281860" cy="1191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8C8F9F4-13EC-42FD-BDEB-77EB678FECC5}"/>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184016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ezSearch</a:t>
            </a:r>
          </a:p>
        </p:txBody>
      </p:sp>
      <p:pic>
        <p:nvPicPr>
          <p:cNvPr id="7" name="Picture 6" descr="A screenshot of a cell phone&#10;&#10;Description generated with very high confidence">
            <a:extLst>
              <a:ext uri="{FF2B5EF4-FFF2-40B4-BE49-F238E27FC236}">
                <a16:creationId xmlns:a16="http://schemas.microsoft.com/office/drawing/2014/main" id="{163EF71B-462B-4605-8518-DCF205C95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452" y="155761"/>
            <a:ext cx="8778240" cy="5810982"/>
          </a:xfrm>
          <a:prstGeom prst="rect">
            <a:avLst/>
          </a:prstGeom>
          <a:ln>
            <a:noFill/>
          </a:ln>
        </p:spPr>
      </p:pic>
      <p:sp>
        <p:nvSpPr>
          <p:cNvPr id="8" name="Rectangle 7">
            <a:extLst>
              <a:ext uri="{FF2B5EF4-FFF2-40B4-BE49-F238E27FC236}">
                <a16:creationId xmlns:a16="http://schemas.microsoft.com/office/drawing/2014/main" id="{37ADC919-33AC-4709-94FC-E34EB039D775}"/>
              </a:ext>
            </a:extLst>
          </p:cNvPr>
          <p:cNvSpPr/>
          <p:nvPr/>
        </p:nvSpPr>
        <p:spPr>
          <a:xfrm>
            <a:off x="7621337" y="872684"/>
            <a:ext cx="3069772" cy="66600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Type in your search criteria</a:t>
            </a:r>
          </a:p>
        </p:txBody>
      </p:sp>
      <p:sp>
        <p:nvSpPr>
          <p:cNvPr id="9" name="Right Arrow 1">
            <a:extLst>
              <a:ext uri="{FF2B5EF4-FFF2-40B4-BE49-F238E27FC236}">
                <a16:creationId xmlns:a16="http://schemas.microsoft.com/office/drawing/2014/main" id="{B97A79F7-8FED-4F76-8F83-372D8332C7A8}"/>
              </a:ext>
            </a:extLst>
          </p:cNvPr>
          <p:cNvSpPr/>
          <p:nvPr/>
        </p:nvSpPr>
        <p:spPr>
          <a:xfrm rot="8161342">
            <a:off x="7518763" y="1568058"/>
            <a:ext cx="393051" cy="276749"/>
          </a:xfrm>
          <a:prstGeom prst="rightArrow">
            <a:avLst>
              <a:gd name="adj1" fmla="val 43204"/>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6" name="Oval 5">
            <a:extLst>
              <a:ext uri="{FF2B5EF4-FFF2-40B4-BE49-F238E27FC236}">
                <a16:creationId xmlns:a16="http://schemas.microsoft.com/office/drawing/2014/main" id="{28E42446-6333-4283-AC1B-C6827199BE59}"/>
              </a:ext>
            </a:extLst>
          </p:cNvPr>
          <p:cNvSpPr/>
          <p:nvPr/>
        </p:nvSpPr>
        <p:spPr>
          <a:xfrm>
            <a:off x="23577" y="2912165"/>
            <a:ext cx="2045350" cy="20800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You </a:t>
            </a:r>
            <a:r>
              <a:rPr lang="en-US" i="1" u="sng" dirty="0">
                <a:solidFill>
                  <a:srgbClr val="C00000"/>
                </a:solidFill>
                <a:latin typeface="Arial" panose="020B0604020202020204" pitchFamily="34" charset="0"/>
                <a:cs typeface="Arial" panose="020B0604020202020204" pitchFamily="34" charset="0"/>
              </a:rPr>
              <a:t>do not </a:t>
            </a:r>
            <a:r>
              <a:rPr lang="en-US" dirty="0">
                <a:solidFill>
                  <a:srgbClr val="C00000"/>
                </a:solidFill>
                <a:latin typeface="Arial" panose="020B0604020202020204" pitchFamily="34" charset="0"/>
                <a:cs typeface="Arial" panose="020B0604020202020204" pitchFamily="34" charset="0"/>
              </a:rPr>
              <a:t>have to be logged in to FPDS-NG to use ezSearch</a:t>
            </a:r>
          </a:p>
        </p:txBody>
      </p:sp>
      <p:cxnSp>
        <p:nvCxnSpPr>
          <p:cNvPr id="10" name="Straight Arrow Connector 9">
            <a:extLst>
              <a:ext uri="{FF2B5EF4-FFF2-40B4-BE49-F238E27FC236}">
                <a16:creationId xmlns:a16="http://schemas.microsoft.com/office/drawing/2014/main" id="{A088FFAF-15BD-4858-A980-E88ED1B32DB1}"/>
              </a:ext>
            </a:extLst>
          </p:cNvPr>
          <p:cNvCxnSpPr>
            <a:cxnSpLocks/>
          </p:cNvCxnSpPr>
          <p:nvPr/>
        </p:nvCxnSpPr>
        <p:spPr>
          <a:xfrm flipV="1">
            <a:off x="1611727" y="1384963"/>
            <a:ext cx="1548698" cy="16762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541736-AF2F-454F-ADA1-C2A970BAA1C7}"/>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ezSearch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646857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8" y="3147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3" name="Picture 2">
            <a:extLst>
              <a:ext uri="{FF2B5EF4-FFF2-40B4-BE49-F238E27FC236}">
                <a16:creationId xmlns:a16="http://schemas.microsoft.com/office/drawing/2014/main" id="{0F9D88A0-1110-4FE5-B226-8E8CABCA3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70" y="84462"/>
            <a:ext cx="11950200" cy="5843003"/>
          </a:xfrm>
          <a:prstGeom prst="rect">
            <a:avLst/>
          </a:prstGeom>
        </p:spPr>
      </p:pic>
      <p:sp>
        <p:nvSpPr>
          <p:cNvPr id="19" name="Speech Bubble: Rectangle 18">
            <a:extLst>
              <a:ext uri="{FF2B5EF4-FFF2-40B4-BE49-F238E27FC236}">
                <a16:creationId xmlns:a16="http://schemas.microsoft.com/office/drawing/2014/main" id="{2B21359E-ADB1-4D7D-9008-3D0230EF95A9}"/>
              </a:ext>
            </a:extLst>
          </p:cNvPr>
          <p:cNvSpPr/>
          <p:nvPr/>
        </p:nvSpPr>
        <p:spPr>
          <a:xfrm>
            <a:off x="8060774" y="1393511"/>
            <a:ext cx="2978357" cy="1888833"/>
          </a:xfrm>
          <a:prstGeom prst="wedgeRectCallout">
            <a:avLst>
              <a:gd name="adj1" fmla="val 74894"/>
              <a:gd name="adj2" fmla="val 10196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Note:  Use the scroll bar to the right of “ADD” to scroll to select the remaining two attributes from Steps        and               Product or Service Information attributes</a:t>
            </a:r>
          </a:p>
        </p:txBody>
      </p:sp>
      <p:sp>
        <p:nvSpPr>
          <p:cNvPr id="21" name="Right Arrow 8">
            <a:extLst>
              <a:ext uri="{FF2B5EF4-FFF2-40B4-BE49-F238E27FC236}">
                <a16:creationId xmlns:a16="http://schemas.microsoft.com/office/drawing/2014/main" id="{BE3A5399-F25A-484F-80EE-72C726E3B4AB}"/>
              </a:ext>
            </a:extLst>
          </p:cNvPr>
          <p:cNvSpPr/>
          <p:nvPr/>
        </p:nvSpPr>
        <p:spPr>
          <a:xfrm>
            <a:off x="2718236" y="4438106"/>
            <a:ext cx="366920" cy="80834"/>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2" name="Right Arrow 8">
            <a:extLst>
              <a:ext uri="{FF2B5EF4-FFF2-40B4-BE49-F238E27FC236}">
                <a16:creationId xmlns:a16="http://schemas.microsoft.com/office/drawing/2014/main" id="{35947604-C2E8-45BB-BBB9-DAC02C703BB6}"/>
              </a:ext>
            </a:extLst>
          </p:cNvPr>
          <p:cNvSpPr/>
          <p:nvPr/>
        </p:nvSpPr>
        <p:spPr>
          <a:xfrm>
            <a:off x="2718236" y="4594193"/>
            <a:ext cx="366920" cy="80834"/>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3" name="Oval 22">
            <a:extLst>
              <a:ext uri="{FF2B5EF4-FFF2-40B4-BE49-F238E27FC236}">
                <a16:creationId xmlns:a16="http://schemas.microsoft.com/office/drawing/2014/main" id="{A7DAFF9E-9B4C-4247-82E3-9EFBF6E4AB16}"/>
              </a:ext>
            </a:extLst>
          </p:cNvPr>
          <p:cNvSpPr/>
          <p:nvPr/>
        </p:nvSpPr>
        <p:spPr>
          <a:xfrm>
            <a:off x="10964863" y="4594193"/>
            <a:ext cx="507133" cy="4495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38" name="Straight Arrow Connector 37">
            <a:extLst>
              <a:ext uri="{FF2B5EF4-FFF2-40B4-BE49-F238E27FC236}">
                <a16:creationId xmlns:a16="http://schemas.microsoft.com/office/drawing/2014/main" id="{AA5E52BC-20FA-479D-83D3-C145F2CEB6AE}"/>
              </a:ext>
            </a:extLst>
          </p:cNvPr>
          <p:cNvCxnSpPr>
            <a:cxnSpLocks/>
          </p:cNvCxnSpPr>
          <p:nvPr/>
        </p:nvCxnSpPr>
        <p:spPr>
          <a:xfrm>
            <a:off x="10143200" y="4803648"/>
            <a:ext cx="8216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230A8B4E-7C81-44F6-B5E6-66E9030B37E3}"/>
              </a:ext>
            </a:extLst>
          </p:cNvPr>
          <p:cNvSpPr/>
          <p:nvPr/>
        </p:nvSpPr>
        <p:spPr>
          <a:xfrm>
            <a:off x="7747659" y="3755570"/>
            <a:ext cx="710541" cy="45224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30</a:t>
            </a:r>
          </a:p>
        </p:txBody>
      </p:sp>
      <p:sp>
        <p:nvSpPr>
          <p:cNvPr id="41" name="Snip Single Corner Rectangle 10">
            <a:extLst>
              <a:ext uri="{FF2B5EF4-FFF2-40B4-BE49-F238E27FC236}">
                <a16:creationId xmlns:a16="http://schemas.microsoft.com/office/drawing/2014/main" id="{FC2D0021-2C59-42DF-ACA2-F6021452C957}"/>
              </a:ext>
            </a:extLst>
          </p:cNvPr>
          <p:cNvSpPr/>
          <p:nvPr/>
        </p:nvSpPr>
        <p:spPr>
          <a:xfrm>
            <a:off x="8001226" y="4280665"/>
            <a:ext cx="2057400" cy="118382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“ADD” Button for each selected attribute</a:t>
            </a:r>
          </a:p>
        </p:txBody>
      </p:sp>
      <p:sp>
        <p:nvSpPr>
          <p:cNvPr id="54" name="Snip Single Corner Rectangle 9">
            <a:extLst>
              <a:ext uri="{FF2B5EF4-FFF2-40B4-BE49-F238E27FC236}">
                <a16:creationId xmlns:a16="http://schemas.microsoft.com/office/drawing/2014/main" id="{9027F05A-9370-4E9B-A14E-FB13C0B3977B}"/>
              </a:ext>
            </a:extLst>
          </p:cNvPr>
          <p:cNvSpPr/>
          <p:nvPr/>
        </p:nvSpPr>
        <p:spPr>
          <a:xfrm>
            <a:off x="5265646" y="3498715"/>
            <a:ext cx="2358452" cy="2179341"/>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sz="1600" dirty="0">
                <a:solidFill>
                  <a:srgbClr val="C00000"/>
                </a:solidFill>
                <a:latin typeface="Arial" panose="020B0604020202020204" pitchFamily="34" charset="0"/>
                <a:cs typeface="Arial" panose="020B0604020202020204" pitchFamily="34" charset="0"/>
              </a:rPr>
              <a:t>Highlight and add the remaining two attributes shown with a red arrow for this report (repeat until all attributes with arrows are selected and added)</a:t>
            </a:r>
          </a:p>
          <a:p>
            <a:pPr algn="ctr" defTabSz="914217"/>
            <a:endParaRPr lang="en-US" dirty="0">
              <a:solidFill>
                <a:srgbClr val="FF0000"/>
              </a:solidFill>
              <a:latin typeface="Calibri" panose="020F0502020204030204"/>
            </a:endParaRPr>
          </a:p>
        </p:txBody>
      </p:sp>
      <p:sp>
        <p:nvSpPr>
          <p:cNvPr id="55" name="Oval 54">
            <a:extLst>
              <a:ext uri="{FF2B5EF4-FFF2-40B4-BE49-F238E27FC236}">
                <a16:creationId xmlns:a16="http://schemas.microsoft.com/office/drawing/2014/main" id="{C7210558-2CD7-4B1A-B491-619D748DE2CC}"/>
              </a:ext>
            </a:extLst>
          </p:cNvPr>
          <p:cNvSpPr/>
          <p:nvPr/>
        </p:nvSpPr>
        <p:spPr>
          <a:xfrm>
            <a:off x="4565675" y="4168166"/>
            <a:ext cx="661055" cy="3507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29</a:t>
            </a:r>
          </a:p>
        </p:txBody>
      </p:sp>
      <p:cxnSp>
        <p:nvCxnSpPr>
          <p:cNvPr id="8" name="Straight Arrow Connector 7">
            <a:extLst>
              <a:ext uri="{FF2B5EF4-FFF2-40B4-BE49-F238E27FC236}">
                <a16:creationId xmlns:a16="http://schemas.microsoft.com/office/drawing/2014/main" id="{94E1C4BA-858D-4D1C-81A5-D833A27895ED}"/>
              </a:ext>
            </a:extLst>
          </p:cNvPr>
          <p:cNvCxnSpPr>
            <a:cxnSpLocks/>
            <a:stCxn id="23" idx="1"/>
          </p:cNvCxnSpPr>
          <p:nvPr/>
        </p:nvCxnSpPr>
        <p:spPr>
          <a:xfrm flipH="1" flipV="1">
            <a:off x="5050669" y="2337927"/>
            <a:ext cx="5988462" cy="23220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93BD6245-FADA-4D83-8E29-6FED39D20E5A}"/>
              </a:ext>
            </a:extLst>
          </p:cNvPr>
          <p:cNvSpPr/>
          <p:nvPr/>
        </p:nvSpPr>
        <p:spPr>
          <a:xfrm>
            <a:off x="10286790" y="2217098"/>
            <a:ext cx="643691" cy="3226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FF0000"/>
                </a:solidFill>
                <a:latin typeface="Arial" panose="020B0604020202020204" pitchFamily="34" charset="0"/>
                <a:cs typeface="Arial" panose="020B0604020202020204" pitchFamily="34" charset="0"/>
              </a:rPr>
              <a:t>29</a:t>
            </a:r>
          </a:p>
        </p:txBody>
      </p:sp>
      <p:sp>
        <p:nvSpPr>
          <p:cNvPr id="57" name="Oval 56">
            <a:extLst>
              <a:ext uri="{FF2B5EF4-FFF2-40B4-BE49-F238E27FC236}">
                <a16:creationId xmlns:a16="http://schemas.microsoft.com/office/drawing/2014/main" id="{2A53A4F5-766B-4C2A-96F1-2093AE78F8DE}"/>
              </a:ext>
            </a:extLst>
          </p:cNvPr>
          <p:cNvSpPr/>
          <p:nvPr/>
        </p:nvSpPr>
        <p:spPr>
          <a:xfrm>
            <a:off x="8701981" y="2415055"/>
            <a:ext cx="643691" cy="32262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30</a:t>
            </a:r>
          </a:p>
        </p:txBody>
      </p:sp>
      <p:sp>
        <p:nvSpPr>
          <p:cNvPr id="13" name="Speech Bubble: Oval 12">
            <a:extLst>
              <a:ext uri="{FF2B5EF4-FFF2-40B4-BE49-F238E27FC236}">
                <a16:creationId xmlns:a16="http://schemas.microsoft.com/office/drawing/2014/main" id="{54CE3D8E-0087-4B76-97AB-7406C504E347}"/>
              </a:ext>
            </a:extLst>
          </p:cNvPr>
          <p:cNvSpPr/>
          <p:nvPr/>
        </p:nvSpPr>
        <p:spPr>
          <a:xfrm>
            <a:off x="3266114" y="242311"/>
            <a:ext cx="3569110" cy="1847879"/>
          </a:xfrm>
          <a:prstGeom prst="wedgeEllipseCallout">
            <a:avLst>
              <a:gd name="adj1" fmla="val 81605"/>
              <a:gd name="adj2" fmla="val 3270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This slide continues Steps             and</a:t>
            </a:r>
          </a:p>
          <a:p>
            <a:pPr algn="ctr" defTabSz="914217"/>
            <a:endParaRPr lang="en-US" dirty="0">
              <a:solidFill>
                <a:prstClr val="white"/>
              </a:solidFill>
              <a:latin typeface="Calibri" panose="020F0502020204030204"/>
            </a:endParaRPr>
          </a:p>
        </p:txBody>
      </p:sp>
      <p:sp>
        <p:nvSpPr>
          <p:cNvPr id="58" name="Oval 57">
            <a:extLst>
              <a:ext uri="{FF2B5EF4-FFF2-40B4-BE49-F238E27FC236}">
                <a16:creationId xmlns:a16="http://schemas.microsoft.com/office/drawing/2014/main" id="{543B526E-EF33-4E09-B088-5BBE64BC39CF}"/>
              </a:ext>
            </a:extLst>
          </p:cNvPr>
          <p:cNvSpPr/>
          <p:nvPr/>
        </p:nvSpPr>
        <p:spPr>
          <a:xfrm>
            <a:off x="4787153" y="1014852"/>
            <a:ext cx="629758" cy="3411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29</a:t>
            </a:r>
          </a:p>
        </p:txBody>
      </p:sp>
      <p:sp>
        <p:nvSpPr>
          <p:cNvPr id="59" name="Oval 58">
            <a:extLst>
              <a:ext uri="{FF2B5EF4-FFF2-40B4-BE49-F238E27FC236}">
                <a16:creationId xmlns:a16="http://schemas.microsoft.com/office/drawing/2014/main" id="{620FE8EB-1563-4015-94CD-C421535C3960}"/>
              </a:ext>
            </a:extLst>
          </p:cNvPr>
          <p:cNvSpPr/>
          <p:nvPr/>
        </p:nvSpPr>
        <p:spPr>
          <a:xfrm>
            <a:off x="6012703" y="1014853"/>
            <a:ext cx="629758" cy="3411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30</a:t>
            </a:r>
          </a:p>
        </p:txBody>
      </p:sp>
      <p:sp>
        <p:nvSpPr>
          <p:cNvPr id="20" name="TextBox 19">
            <a:extLst>
              <a:ext uri="{FF2B5EF4-FFF2-40B4-BE49-F238E27FC236}">
                <a16:creationId xmlns:a16="http://schemas.microsoft.com/office/drawing/2014/main" id="{98ECBF5B-E908-4DA8-9FAC-4DC398CFA029}"/>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349131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663" y="119744"/>
            <a:ext cx="11757092" cy="5818478"/>
          </a:xfrm>
          <a:prstGeom prst="rect">
            <a:avLst/>
          </a:prstGeom>
          <a:ln>
            <a:solidFill>
              <a:srgbClr val="C00000"/>
            </a:solidFill>
          </a:ln>
        </p:spPr>
      </p:pic>
      <p:sp>
        <p:nvSpPr>
          <p:cNvPr id="4" name="TextBox 3"/>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sp>
        <p:nvSpPr>
          <p:cNvPr id="5" name="Rectangular Callout 4"/>
          <p:cNvSpPr/>
          <p:nvPr/>
        </p:nvSpPr>
        <p:spPr>
          <a:xfrm>
            <a:off x="5000807" y="3028983"/>
            <a:ext cx="4740610" cy="1182756"/>
          </a:xfrm>
          <a:prstGeom prst="wedgeRectCallout">
            <a:avLst>
              <a:gd name="adj1" fmla="val -116618"/>
              <a:gd name="adj2" fmla="val 408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For purposes of this report we will not be selecting “Principal Place of Performance” – but this attribute does exist and the attributes are shown here.</a:t>
            </a:r>
          </a:p>
        </p:txBody>
      </p:sp>
      <p:sp>
        <p:nvSpPr>
          <p:cNvPr id="7" name="TextBox 6">
            <a:extLst>
              <a:ext uri="{FF2B5EF4-FFF2-40B4-BE49-F238E27FC236}">
                <a16:creationId xmlns:a16="http://schemas.microsoft.com/office/drawing/2014/main" id="{94AF7C8A-A27A-4112-A99C-F47A7C5D54D0}"/>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40332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8" y="84462"/>
            <a:ext cx="12115653" cy="5898327"/>
          </a:xfrm>
          <a:prstGeom prst="rect">
            <a:avLst/>
          </a:prstGeom>
        </p:spPr>
      </p:pic>
      <p:sp>
        <p:nvSpPr>
          <p:cNvPr id="4" name="Rectangular Callout 3"/>
          <p:cNvSpPr/>
          <p:nvPr/>
        </p:nvSpPr>
        <p:spPr>
          <a:xfrm>
            <a:off x="4519443" y="2932864"/>
            <a:ext cx="4811975" cy="1182756"/>
          </a:xfrm>
          <a:prstGeom prst="wedgeRectCallout">
            <a:avLst>
              <a:gd name="adj1" fmla="val -117384"/>
              <a:gd name="adj2" fmla="val 2173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FF0000"/>
                </a:solidFill>
                <a:latin typeface="Arial" panose="020B0604020202020204" pitchFamily="34" charset="0"/>
                <a:cs typeface="Arial" panose="020B0604020202020204" pitchFamily="34" charset="0"/>
              </a:rPr>
              <a:t>For purposes of this report we will not be selecting “Product Origin” – but this attribute does exist and the attributes are shown her</a:t>
            </a:r>
            <a:r>
              <a:rPr lang="en-US" dirty="0">
                <a:solidFill>
                  <a:srgbClr val="FF0000"/>
                </a:solidFill>
                <a:latin typeface="Calibri" panose="020F0502020204030204"/>
              </a:rPr>
              <a:t>e.</a:t>
            </a:r>
          </a:p>
        </p:txBody>
      </p:sp>
      <p:sp>
        <p:nvSpPr>
          <p:cNvPr id="7" name="TextBox 6">
            <a:extLst>
              <a:ext uri="{FF2B5EF4-FFF2-40B4-BE49-F238E27FC236}">
                <a16:creationId xmlns:a16="http://schemas.microsoft.com/office/drawing/2014/main" id="{6F98FEC4-8061-4A41-9F93-8FB0EB48D459}"/>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430432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13" name="Picture 12">
            <a:extLst>
              <a:ext uri="{FF2B5EF4-FFF2-40B4-BE49-F238E27FC236}">
                <a16:creationId xmlns:a16="http://schemas.microsoft.com/office/drawing/2014/main" id="{7F815FD6-E048-4D13-827F-5936CF165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25" y="119744"/>
            <a:ext cx="11738984" cy="5749226"/>
          </a:xfrm>
          <a:prstGeom prst="rect">
            <a:avLst/>
          </a:prstGeom>
          <a:ln>
            <a:noFill/>
          </a:ln>
        </p:spPr>
      </p:pic>
      <p:sp>
        <p:nvSpPr>
          <p:cNvPr id="14" name="Snip Single Corner Rectangle 4">
            <a:extLst>
              <a:ext uri="{FF2B5EF4-FFF2-40B4-BE49-F238E27FC236}">
                <a16:creationId xmlns:a16="http://schemas.microsoft.com/office/drawing/2014/main" id="{D2D5DC5C-10CF-4156-8FB3-97E3FFEA9865}"/>
              </a:ext>
            </a:extLst>
          </p:cNvPr>
          <p:cNvSpPr/>
          <p:nvPr/>
        </p:nvSpPr>
        <p:spPr>
          <a:xfrm>
            <a:off x="5765239" y="3129576"/>
            <a:ext cx="2057400" cy="2464029"/>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1600" dirty="0">
                <a:solidFill>
                  <a:srgbClr val="C00000"/>
                </a:solidFill>
                <a:latin typeface="Arial" panose="020B0604020202020204" pitchFamily="34" charset="0"/>
                <a:cs typeface="Arial" panose="020B0604020202020204" pitchFamily="34" charset="0"/>
              </a:rPr>
              <a:t>Highlight and add the 1 attribute shown with a red arrow for this report</a:t>
            </a:r>
          </a:p>
          <a:p>
            <a:pPr algn="ctr" defTabSz="914217"/>
            <a:r>
              <a:rPr lang="en-US" sz="1600" dirty="0">
                <a:solidFill>
                  <a:srgbClr val="C00000"/>
                </a:solidFill>
                <a:latin typeface="Arial" panose="020B0604020202020204" pitchFamily="34" charset="0"/>
                <a:cs typeface="Arial" panose="020B0604020202020204" pitchFamily="34" charset="0"/>
              </a:rPr>
              <a:t>(repeat until all attributes with arrows are selected and added)</a:t>
            </a:r>
          </a:p>
          <a:p>
            <a:pPr algn="ctr" defTabSz="914217"/>
            <a:endParaRPr lang="en-US" dirty="0">
              <a:solidFill>
                <a:srgbClr val="FF0000"/>
              </a:solidFill>
              <a:latin typeface="Calibri" panose="020F0502020204030204"/>
            </a:endParaRPr>
          </a:p>
        </p:txBody>
      </p:sp>
      <p:sp>
        <p:nvSpPr>
          <p:cNvPr id="15" name="Right Arrow 3">
            <a:extLst>
              <a:ext uri="{FF2B5EF4-FFF2-40B4-BE49-F238E27FC236}">
                <a16:creationId xmlns:a16="http://schemas.microsoft.com/office/drawing/2014/main" id="{66DF83F2-FB1A-4269-85A4-1FCA51065564}"/>
              </a:ext>
            </a:extLst>
          </p:cNvPr>
          <p:cNvSpPr/>
          <p:nvPr/>
        </p:nvSpPr>
        <p:spPr>
          <a:xfrm>
            <a:off x="2696506" y="5119633"/>
            <a:ext cx="366920" cy="7211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6" name="Oval 15">
            <a:extLst>
              <a:ext uri="{FF2B5EF4-FFF2-40B4-BE49-F238E27FC236}">
                <a16:creationId xmlns:a16="http://schemas.microsoft.com/office/drawing/2014/main" id="{4B8A4FF8-27C0-4FB8-ACD2-8221405D9DE7}"/>
              </a:ext>
            </a:extLst>
          </p:cNvPr>
          <p:cNvSpPr/>
          <p:nvPr/>
        </p:nvSpPr>
        <p:spPr>
          <a:xfrm>
            <a:off x="5048410" y="3629416"/>
            <a:ext cx="645459" cy="40470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31</a:t>
            </a:r>
          </a:p>
        </p:txBody>
      </p:sp>
      <p:sp>
        <p:nvSpPr>
          <p:cNvPr id="17" name="Snip Single Corner Rectangle 6">
            <a:extLst>
              <a:ext uri="{FF2B5EF4-FFF2-40B4-BE49-F238E27FC236}">
                <a16:creationId xmlns:a16="http://schemas.microsoft.com/office/drawing/2014/main" id="{A7CDBC48-FADD-4E99-8798-8837A69ECF73}"/>
              </a:ext>
            </a:extLst>
          </p:cNvPr>
          <p:cNvSpPr/>
          <p:nvPr/>
        </p:nvSpPr>
        <p:spPr>
          <a:xfrm>
            <a:off x="8136815" y="4685144"/>
            <a:ext cx="2057400" cy="118382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“ADD” Button for each selected attribute</a:t>
            </a:r>
          </a:p>
        </p:txBody>
      </p:sp>
      <p:cxnSp>
        <p:nvCxnSpPr>
          <p:cNvPr id="18" name="Straight Arrow Connector 17">
            <a:extLst>
              <a:ext uri="{FF2B5EF4-FFF2-40B4-BE49-F238E27FC236}">
                <a16:creationId xmlns:a16="http://schemas.microsoft.com/office/drawing/2014/main" id="{7F3111AA-B1FE-4A75-9D50-A4769D0F565D}"/>
              </a:ext>
            </a:extLst>
          </p:cNvPr>
          <p:cNvCxnSpPr>
            <a:cxnSpLocks/>
          </p:cNvCxnSpPr>
          <p:nvPr/>
        </p:nvCxnSpPr>
        <p:spPr>
          <a:xfrm>
            <a:off x="10212912" y="5152869"/>
            <a:ext cx="581700" cy="56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74BBDAC-3CBE-49E5-A8B9-247E46943B22}"/>
              </a:ext>
            </a:extLst>
          </p:cNvPr>
          <p:cNvSpPr/>
          <p:nvPr/>
        </p:nvSpPr>
        <p:spPr>
          <a:xfrm>
            <a:off x="9086298" y="3940454"/>
            <a:ext cx="649373" cy="4211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32</a:t>
            </a:r>
          </a:p>
        </p:txBody>
      </p:sp>
      <p:sp>
        <p:nvSpPr>
          <p:cNvPr id="22" name="Oval 21">
            <a:extLst>
              <a:ext uri="{FF2B5EF4-FFF2-40B4-BE49-F238E27FC236}">
                <a16:creationId xmlns:a16="http://schemas.microsoft.com/office/drawing/2014/main" id="{B2A1F9E8-C877-4290-99C2-339968032A1A}"/>
              </a:ext>
            </a:extLst>
          </p:cNvPr>
          <p:cNvSpPr/>
          <p:nvPr/>
        </p:nvSpPr>
        <p:spPr>
          <a:xfrm>
            <a:off x="10761155" y="5083826"/>
            <a:ext cx="474785" cy="14372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24" name="Straight Connector 23">
            <a:extLst>
              <a:ext uri="{FF2B5EF4-FFF2-40B4-BE49-F238E27FC236}">
                <a16:creationId xmlns:a16="http://schemas.microsoft.com/office/drawing/2014/main" id="{171377B0-8F52-411A-9823-731D1CAFB0EF}"/>
              </a:ext>
            </a:extLst>
          </p:cNvPr>
          <p:cNvCxnSpPr>
            <a:cxnSpLocks/>
          </p:cNvCxnSpPr>
          <p:nvPr/>
        </p:nvCxnSpPr>
        <p:spPr>
          <a:xfrm flipV="1">
            <a:off x="11011220" y="2517482"/>
            <a:ext cx="0" cy="3707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80B3DBB-C8C6-4D67-BE13-D075197C283B}"/>
              </a:ext>
            </a:extLst>
          </p:cNvPr>
          <p:cNvCxnSpPr>
            <a:cxnSpLocks/>
          </p:cNvCxnSpPr>
          <p:nvPr/>
        </p:nvCxnSpPr>
        <p:spPr>
          <a:xfrm flipH="1">
            <a:off x="4506914" y="2524183"/>
            <a:ext cx="650430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8A20681-B387-4D46-85D9-E31710D65995}"/>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76894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7F3111AA-B1FE-4A75-9D50-A4769D0F565D}"/>
              </a:ext>
            </a:extLst>
          </p:cNvPr>
          <p:cNvCxnSpPr>
            <a:cxnSpLocks/>
            <a:endCxn id="22" idx="2"/>
          </p:cNvCxnSpPr>
          <p:nvPr/>
        </p:nvCxnSpPr>
        <p:spPr>
          <a:xfrm>
            <a:off x="10194215" y="5492019"/>
            <a:ext cx="581700" cy="56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2A1F9E8-C877-4290-99C2-339968032A1A}"/>
              </a:ext>
            </a:extLst>
          </p:cNvPr>
          <p:cNvSpPr/>
          <p:nvPr/>
        </p:nvSpPr>
        <p:spPr>
          <a:xfrm>
            <a:off x="10775915" y="5425793"/>
            <a:ext cx="474785" cy="1437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24" name="Straight Connector 23">
            <a:extLst>
              <a:ext uri="{FF2B5EF4-FFF2-40B4-BE49-F238E27FC236}">
                <a16:creationId xmlns:a16="http://schemas.microsoft.com/office/drawing/2014/main" id="{171377B0-8F52-411A-9823-731D1CAFB0EF}"/>
              </a:ext>
            </a:extLst>
          </p:cNvPr>
          <p:cNvCxnSpPr>
            <a:cxnSpLocks/>
          </p:cNvCxnSpPr>
          <p:nvPr/>
        </p:nvCxnSpPr>
        <p:spPr>
          <a:xfrm flipV="1">
            <a:off x="11120074" y="2923647"/>
            <a:ext cx="0" cy="25021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social media post&#10;&#10;Description generated with very high confidence">
            <a:extLst>
              <a:ext uri="{FF2B5EF4-FFF2-40B4-BE49-F238E27FC236}">
                <a16:creationId xmlns:a16="http://schemas.microsoft.com/office/drawing/2014/main" id="{B2295CB2-F625-4720-B2B1-0AB2DF8A0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40" y="90002"/>
            <a:ext cx="11490714" cy="5858622"/>
          </a:xfrm>
          <a:prstGeom prst="rect">
            <a:avLst/>
          </a:prstGeom>
          <a:ln>
            <a:noFill/>
          </a:ln>
        </p:spPr>
      </p:pic>
      <p:sp>
        <p:nvSpPr>
          <p:cNvPr id="20" name="Snip Single Corner Rectangle 4">
            <a:extLst>
              <a:ext uri="{FF2B5EF4-FFF2-40B4-BE49-F238E27FC236}">
                <a16:creationId xmlns:a16="http://schemas.microsoft.com/office/drawing/2014/main" id="{FEFD15E1-1842-4979-8457-3B3F07F2E068}"/>
              </a:ext>
            </a:extLst>
          </p:cNvPr>
          <p:cNvSpPr/>
          <p:nvPr/>
        </p:nvSpPr>
        <p:spPr>
          <a:xfrm>
            <a:off x="5067300" y="3074805"/>
            <a:ext cx="2057400" cy="260029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1600" dirty="0">
                <a:solidFill>
                  <a:srgbClr val="C00000"/>
                </a:solidFill>
                <a:latin typeface="Arial" panose="020B0604020202020204" pitchFamily="34" charset="0"/>
                <a:cs typeface="Arial" panose="020B0604020202020204" pitchFamily="34" charset="0"/>
              </a:rPr>
              <a:t>Highlight and add the three attributes shown with a red arrow for this report</a:t>
            </a:r>
          </a:p>
          <a:p>
            <a:pPr algn="ctr" defTabSz="914217"/>
            <a:r>
              <a:rPr lang="en-US" sz="1600" dirty="0">
                <a:solidFill>
                  <a:srgbClr val="C00000"/>
                </a:solidFill>
                <a:latin typeface="Arial" panose="020B0604020202020204" pitchFamily="34" charset="0"/>
                <a:cs typeface="Arial" panose="020B0604020202020204" pitchFamily="34" charset="0"/>
              </a:rPr>
              <a:t>(repeat until all attributes with arrows are selected and added)</a:t>
            </a:r>
          </a:p>
          <a:p>
            <a:pPr algn="ctr" defTabSz="914217"/>
            <a:endParaRPr lang="en-US" dirty="0">
              <a:solidFill>
                <a:srgbClr val="FF0000"/>
              </a:solidFill>
              <a:latin typeface="Calibri" panose="020F0502020204030204"/>
            </a:endParaRPr>
          </a:p>
        </p:txBody>
      </p:sp>
      <p:sp>
        <p:nvSpPr>
          <p:cNvPr id="21" name="Snip Single Corner Rectangle 6">
            <a:extLst>
              <a:ext uri="{FF2B5EF4-FFF2-40B4-BE49-F238E27FC236}">
                <a16:creationId xmlns:a16="http://schemas.microsoft.com/office/drawing/2014/main" id="{EC2D5E07-A22E-47CC-A09C-0FDA567BDB52}"/>
              </a:ext>
            </a:extLst>
          </p:cNvPr>
          <p:cNvSpPr/>
          <p:nvPr/>
        </p:nvSpPr>
        <p:spPr>
          <a:xfrm>
            <a:off x="8093687" y="3914799"/>
            <a:ext cx="2057400" cy="118382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“ADD” Button for each selected attribute</a:t>
            </a:r>
          </a:p>
        </p:txBody>
      </p:sp>
      <p:sp>
        <p:nvSpPr>
          <p:cNvPr id="23" name="Oval 22">
            <a:extLst>
              <a:ext uri="{FF2B5EF4-FFF2-40B4-BE49-F238E27FC236}">
                <a16:creationId xmlns:a16="http://schemas.microsoft.com/office/drawing/2014/main" id="{EFD2938F-4A14-40A9-B884-3AAB63800B14}"/>
              </a:ext>
            </a:extLst>
          </p:cNvPr>
          <p:cNvSpPr/>
          <p:nvPr/>
        </p:nvSpPr>
        <p:spPr>
          <a:xfrm>
            <a:off x="4330840" y="3431209"/>
            <a:ext cx="647937" cy="3570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33</a:t>
            </a:r>
          </a:p>
        </p:txBody>
      </p:sp>
      <p:sp>
        <p:nvSpPr>
          <p:cNvPr id="25" name="Oval 24">
            <a:extLst>
              <a:ext uri="{FF2B5EF4-FFF2-40B4-BE49-F238E27FC236}">
                <a16:creationId xmlns:a16="http://schemas.microsoft.com/office/drawing/2014/main" id="{AFE17092-5522-4EFB-84AF-8AB508FB950B}"/>
              </a:ext>
            </a:extLst>
          </p:cNvPr>
          <p:cNvSpPr/>
          <p:nvPr/>
        </p:nvSpPr>
        <p:spPr>
          <a:xfrm>
            <a:off x="8711931" y="3407269"/>
            <a:ext cx="641830" cy="3809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34</a:t>
            </a:r>
          </a:p>
        </p:txBody>
      </p:sp>
      <p:sp>
        <p:nvSpPr>
          <p:cNvPr id="27" name="Right Arrow 3">
            <a:extLst>
              <a:ext uri="{FF2B5EF4-FFF2-40B4-BE49-F238E27FC236}">
                <a16:creationId xmlns:a16="http://schemas.microsoft.com/office/drawing/2014/main" id="{1586C25E-3B93-47A9-B4E2-8547CD5A0C42}"/>
              </a:ext>
            </a:extLst>
          </p:cNvPr>
          <p:cNvSpPr/>
          <p:nvPr/>
        </p:nvSpPr>
        <p:spPr>
          <a:xfrm>
            <a:off x="2886153" y="4690944"/>
            <a:ext cx="366920" cy="721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8" name="Right Arrow 3">
            <a:extLst>
              <a:ext uri="{FF2B5EF4-FFF2-40B4-BE49-F238E27FC236}">
                <a16:creationId xmlns:a16="http://schemas.microsoft.com/office/drawing/2014/main" id="{FB2E81DD-5B7F-43C5-819A-B570079E96D8}"/>
              </a:ext>
            </a:extLst>
          </p:cNvPr>
          <p:cNvSpPr/>
          <p:nvPr/>
        </p:nvSpPr>
        <p:spPr>
          <a:xfrm>
            <a:off x="2886153" y="4184904"/>
            <a:ext cx="366920" cy="721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29" name="Right Arrow 3">
            <a:extLst>
              <a:ext uri="{FF2B5EF4-FFF2-40B4-BE49-F238E27FC236}">
                <a16:creationId xmlns:a16="http://schemas.microsoft.com/office/drawing/2014/main" id="{71B7C281-ADEE-4572-B034-094D58A0F488}"/>
              </a:ext>
            </a:extLst>
          </p:cNvPr>
          <p:cNvSpPr/>
          <p:nvPr/>
        </p:nvSpPr>
        <p:spPr>
          <a:xfrm>
            <a:off x="2886153" y="5160929"/>
            <a:ext cx="366920" cy="721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5" name="Oval 4">
            <a:extLst>
              <a:ext uri="{FF2B5EF4-FFF2-40B4-BE49-F238E27FC236}">
                <a16:creationId xmlns:a16="http://schemas.microsoft.com/office/drawing/2014/main" id="{EC30E26F-8DB6-451E-8E86-A35F87C9F40C}"/>
              </a:ext>
            </a:extLst>
          </p:cNvPr>
          <p:cNvSpPr/>
          <p:nvPr/>
        </p:nvSpPr>
        <p:spPr>
          <a:xfrm>
            <a:off x="10793024" y="4543244"/>
            <a:ext cx="581688" cy="2585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31" name="Oval 30">
            <a:extLst>
              <a:ext uri="{FF2B5EF4-FFF2-40B4-BE49-F238E27FC236}">
                <a16:creationId xmlns:a16="http://schemas.microsoft.com/office/drawing/2014/main" id="{A92C9220-B389-496B-9B2F-6D10CE7522BE}"/>
              </a:ext>
            </a:extLst>
          </p:cNvPr>
          <p:cNvSpPr/>
          <p:nvPr/>
        </p:nvSpPr>
        <p:spPr>
          <a:xfrm>
            <a:off x="10799172" y="4829016"/>
            <a:ext cx="581688" cy="2585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32" name="Oval 31">
            <a:extLst>
              <a:ext uri="{FF2B5EF4-FFF2-40B4-BE49-F238E27FC236}">
                <a16:creationId xmlns:a16="http://schemas.microsoft.com/office/drawing/2014/main" id="{D79AE1B7-91D8-4952-91EF-102F49419798}"/>
              </a:ext>
            </a:extLst>
          </p:cNvPr>
          <p:cNvSpPr/>
          <p:nvPr/>
        </p:nvSpPr>
        <p:spPr>
          <a:xfrm>
            <a:off x="10793024" y="5310950"/>
            <a:ext cx="581688" cy="2585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7" name="Straight Connector 6">
            <a:extLst>
              <a:ext uri="{FF2B5EF4-FFF2-40B4-BE49-F238E27FC236}">
                <a16:creationId xmlns:a16="http://schemas.microsoft.com/office/drawing/2014/main" id="{732820DD-1965-4D6D-83D9-B41F0EA231DE}"/>
              </a:ext>
            </a:extLst>
          </p:cNvPr>
          <p:cNvCxnSpPr>
            <a:cxnSpLocks/>
          </p:cNvCxnSpPr>
          <p:nvPr/>
        </p:nvCxnSpPr>
        <p:spPr>
          <a:xfrm flipV="1">
            <a:off x="11113926" y="2314073"/>
            <a:ext cx="0" cy="50772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5417784-33E0-4312-8138-7E07FA9B14B5}"/>
              </a:ext>
            </a:extLst>
          </p:cNvPr>
          <p:cNvCxnSpPr>
            <a:cxnSpLocks/>
          </p:cNvCxnSpPr>
          <p:nvPr/>
        </p:nvCxnSpPr>
        <p:spPr>
          <a:xfrm flipH="1">
            <a:off x="5109171" y="2314073"/>
            <a:ext cx="6010904"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4602C4C-34D8-4CAE-9BDD-C39D2B7F6C83}"/>
              </a:ext>
            </a:extLst>
          </p:cNvPr>
          <p:cNvCxnSpPr>
            <a:endCxn id="5" idx="2"/>
          </p:cNvCxnSpPr>
          <p:nvPr/>
        </p:nvCxnSpPr>
        <p:spPr>
          <a:xfrm>
            <a:off x="10155773" y="4600417"/>
            <a:ext cx="637251" cy="721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667AD30-AE4A-45AF-847D-8E1CDF882BEE}"/>
              </a:ext>
            </a:extLst>
          </p:cNvPr>
          <p:cNvCxnSpPr>
            <a:cxnSpLocks/>
          </p:cNvCxnSpPr>
          <p:nvPr/>
        </p:nvCxnSpPr>
        <p:spPr>
          <a:xfrm>
            <a:off x="10150140" y="4690944"/>
            <a:ext cx="649032" cy="2033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9165149-A70A-4552-B494-DF4DE3099AE3}"/>
              </a:ext>
            </a:extLst>
          </p:cNvPr>
          <p:cNvCxnSpPr>
            <a:cxnSpLocks/>
            <a:endCxn id="32" idx="1"/>
          </p:cNvCxnSpPr>
          <p:nvPr/>
        </p:nvCxnSpPr>
        <p:spPr>
          <a:xfrm>
            <a:off x="10151087" y="4945734"/>
            <a:ext cx="727123" cy="40308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E15FC45-4304-4BE5-AE6E-47DCC02DC8E8}"/>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4214177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1663" y="1"/>
            <a:ext cx="11824691" cy="5917474"/>
          </a:xfrm>
          <a:prstGeom prst="rect">
            <a:avLst/>
          </a:prstGeom>
          <a:ln w="38100">
            <a:noFill/>
          </a:ln>
        </p:spPr>
      </p:pic>
      <p:sp>
        <p:nvSpPr>
          <p:cNvPr id="4" name="Right Arrow 3"/>
          <p:cNvSpPr/>
          <p:nvPr/>
        </p:nvSpPr>
        <p:spPr>
          <a:xfrm>
            <a:off x="2592920" y="3793107"/>
            <a:ext cx="387627" cy="721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5" name="Right Arrow 4"/>
          <p:cNvSpPr/>
          <p:nvPr/>
        </p:nvSpPr>
        <p:spPr>
          <a:xfrm>
            <a:off x="2592920" y="2583543"/>
            <a:ext cx="366920" cy="721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6" name="Snip Single Corner Rectangle 5"/>
          <p:cNvSpPr/>
          <p:nvPr/>
        </p:nvSpPr>
        <p:spPr>
          <a:xfrm>
            <a:off x="4442910" y="3150673"/>
            <a:ext cx="2057400" cy="2701712"/>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1600" dirty="0">
                <a:solidFill>
                  <a:srgbClr val="C00000"/>
                </a:solidFill>
                <a:latin typeface="Arial" panose="020B0604020202020204" pitchFamily="34" charset="0"/>
                <a:cs typeface="Arial" panose="020B0604020202020204" pitchFamily="34" charset="0"/>
              </a:rPr>
              <a:t>Highlight and add the 2 attributes shown with a red arrow for this report</a:t>
            </a:r>
          </a:p>
          <a:p>
            <a:pPr algn="ctr" defTabSz="914217"/>
            <a:r>
              <a:rPr lang="en-US" sz="1600" dirty="0">
                <a:solidFill>
                  <a:srgbClr val="C00000"/>
                </a:solidFill>
                <a:latin typeface="Arial" panose="020B0604020202020204" pitchFamily="34" charset="0"/>
                <a:cs typeface="Arial" panose="020B0604020202020204" pitchFamily="34" charset="0"/>
              </a:rPr>
              <a:t>(repeat until all attributes with arrows are selected and added)</a:t>
            </a:r>
          </a:p>
          <a:p>
            <a:pPr algn="ctr" defTabSz="914217"/>
            <a:endParaRPr lang="en-US" dirty="0">
              <a:solidFill>
                <a:srgbClr val="FF0000"/>
              </a:solidFill>
              <a:latin typeface="Calibri" panose="020F0502020204030204"/>
            </a:endParaRPr>
          </a:p>
        </p:txBody>
      </p:sp>
      <p:sp>
        <p:nvSpPr>
          <p:cNvPr id="7" name="Snip Single Corner Rectangle 6"/>
          <p:cNvSpPr/>
          <p:nvPr/>
        </p:nvSpPr>
        <p:spPr>
          <a:xfrm>
            <a:off x="7258389" y="3621423"/>
            <a:ext cx="2057400" cy="118382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“ADD” Button for each selected attribute</a:t>
            </a:r>
          </a:p>
        </p:txBody>
      </p:sp>
      <p:sp>
        <p:nvSpPr>
          <p:cNvPr id="8" name="Oval 7"/>
          <p:cNvSpPr/>
          <p:nvPr/>
        </p:nvSpPr>
        <p:spPr>
          <a:xfrm>
            <a:off x="4973542" y="2619598"/>
            <a:ext cx="620580" cy="4505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35</a:t>
            </a:r>
          </a:p>
        </p:txBody>
      </p:sp>
      <p:sp>
        <p:nvSpPr>
          <p:cNvPr id="9" name="Oval 8"/>
          <p:cNvSpPr/>
          <p:nvPr/>
        </p:nvSpPr>
        <p:spPr>
          <a:xfrm>
            <a:off x="8014330" y="2836118"/>
            <a:ext cx="620580" cy="46810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36</a:t>
            </a:r>
          </a:p>
        </p:txBody>
      </p:sp>
      <p:sp>
        <p:nvSpPr>
          <p:cNvPr id="10" name="Oval 9">
            <a:extLst>
              <a:ext uri="{FF2B5EF4-FFF2-40B4-BE49-F238E27FC236}">
                <a16:creationId xmlns:a16="http://schemas.microsoft.com/office/drawing/2014/main" id="{C4D5E0B9-B0F0-46E6-A739-B25C6B9ED6A0}"/>
              </a:ext>
            </a:extLst>
          </p:cNvPr>
          <p:cNvSpPr/>
          <p:nvPr/>
        </p:nvSpPr>
        <p:spPr>
          <a:xfrm>
            <a:off x="10831948" y="2499189"/>
            <a:ext cx="366920" cy="156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1" name="Oval 10">
            <a:extLst>
              <a:ext uri="{FF2B5EF4-FFF2-40B4-BE49-F238E27FC236}">
                <a16:creationId xmlns:a16="http://schemas.microsoft.com/office/drawing/2014/main" id="{B72B7ED1-8497-4EAF-9368-8B9EA9232870}"/>
              </a:ext>
            </a:extLst>
          </p:cNvPr>
          <p:cNvSpPr/>
          <p:nvPr/>
        </p:nvSpPr>
        <p:spPr>
          <a:xfrm>
            <a:off x="10831948" y="3771255"/>
            <a:ext cx="366920" cy="1515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3" name="Straight Arrow Connector 12">
            <a:extLst>
              <a:ext uri="{FF2B5EF4-FFF2-40B4-BE49-F238E27FC236}">
                <a16:creationId xmlns:a16="http://schemas.microsoft.com/office/drawing/2014/main" id="{9622DF01-6A64-45C1-B8E0-FE1BAC741C03}"/>
              </a:ext>
            </a:extLst>
          </p:cNvPr>
          <p:cNvCxnSpPr>
            <a:cxnSpLocks/>
            <a:endCxn id="10" idx="2"/>
          </p:cNvCxnSpPr>
          <p:nvPr/>
        </p:nvCxnSpPr>
        <p:spPr>
          <a:xfrm flipV="1">
            <a:off x="9167909" y="2577421"/>
            <a:ext cx="1664039" cy="111560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020617E-6E1F-4E3D-952F-3BF477D82FB1}"/>
              </a:ext>
            </a:extLst>
          </p:cNvPr>
          <p:cNvCxnSpPr>
            <a:cxnSpLocks/>
          </p:cNvCxnSpPr>
          <p:nvPr/>
        </p:nvCxnSpPr>
        <p:spPr>
          <a:xfrm flipV="1">
            <a:off x="9327202" y="3829162"/>
            <a:ext cx="1504746" cy="680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F57151C-35DE-4974-9A90-F99DD6731754}"/>
              </a:ext>
            </a:extLst>
          </p:cNvPr>
          <p:cNvCxnSpPr>
            <a:cxnSpLocks/>
          </p:cNvCxnSpPr>
          <p:nvPr/>
        </p:nvCxnSpPr>
        <p:spPr>
          <a:xfrm flipH="1">
            <a:off x="4356936" y="1470672"/>
            <a:ext cx="6658472" cy="100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59D6F4-3549-4722-86D0-63EDDC073E85}"/>
              </a:ext>
            </a:extLst>
          </p:cNvPr>
          <p:cNvCxnSpPr>
            <a:cxnSpLocks/>
          </p:cNvCxnSpPr>
          <p:nvPr/>
        </p:nvCxnSpPr>
        <p:spPr>
          <a:xfrm>
            <a:off x="10992582" y="1480758"/>
            <a:ext cx="0" cy="48930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902C37-A41D-4526-A784-8670E9607A1F}"/>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73810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154" y="84463"/>
            <a:ext cx="11782880" cy="5746712"/>
          </a:xfrm>
          <a:prstGeom prst="rect">
            <a:avLst/>
          </a:prstGeom>
        </p:spPr>
      </p:pic>
      <p:sp>
        <p:nvSpPr>
          <p:cNvPr id="3" name="TextBox 2"/>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sp>
        <p:nvSpPr>
          <p:cNvPr id="4" name="Rectangular Callout 3"/>
          <p:cNvSpPr/>
          <p:nvPr/>
        </p:nvSpPr>
        <p:spPr>
          <a:xfrm>
            <a:off x="4686966" y="2533072"/>
            <a:ext cx="4902759" cy="1426265"/>
          </a:xfrm>
          <a:prstGeom prst="wedgeRectCallout">
            <a:avLst>
              <a:gd name="adj1" fmla="val -112404"/>
              <a:gd name="adj2" fmla="val 69161"/>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For purposes of this report we will not be selecting “Vendor Socioeconomic Data” – but this attribute does exist and some of the attributes are shown here, scroll down when in this attribute to see the many selections</a:t>
            </a:r>
          </a:p>
        </p:txBody>
      </p:sp>
      <p:sp>
        <p:nvSpPr>
          <p:cNvPr id="7" name="TextBox 6">
            <a:extLst>
              <a:ext uri="{FF2B5EF4-FFF2-40B4-BE49-F238E27FC236}">
                <a16:creationId xmlns:a16="http://schemas.microsoft.com/office/drawing/2014/main" id="{811973AD-F8A8-4DAA-A2ED-108B6D98A83E}"/>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252848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9517" y="84462"/>
            <a:ext cx="11531686" cy="5784490"/>
          </a:xfrm>
          <a:prstGeom prst="rect">
            <a:avLst/>
          </a:prstGeom>
          <a:ln>
            <a:noFill/>
          </a:ln>
        </p:spPr>
      </p:pic>
      <p:sp>
        <p:nvSpPr>
          <p:cNvPr id="5" name="TextBox 4"/>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sp>
        <p:nvSpPr>
          <p:cNvPr id="6" name="Right Arrow 5"/>
          <p:cNvSpPr/>
          <p:nvPr/>
        </p:nvSpPr>
        <p:spPr>
          <a:xfrm>
            <a:off x="2755673" y="2162731"/>
            <a:ext cx="366920" cy="7211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7" name="Snip Single Corner Rectangle 6"/>
          <p:cNvSpPr/>
          <p:nvPr/>
        </p:nvSpPr>
        <p:spPr>
          <a:xfrm>
            <a:off x="5076660" y="3071914"/>
            <a:ext cx="2057400" cy="271713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1600" dirty="0">
                <a:solidFill>
                  <a:srgbClr val="C00000"/>
                </a:solidFill>
                <a:latin typeface="Arial" panose="020B0604020202020204" pitchFamily="34" charset="0"/>
                <a:cs typeface="Arial" panose="020B0604020202020204" pitchFamily="34" charset="0"/>
              </a:rPr>
              <a:t>Highlight and add the 1 attribute shown with a red arrow for this report</a:t>
            </a:r>
          </a:p>
          <a:p>
            <a:pPr algn="ctr" defTabSz="914217"/>
            <a:r>
              <a:rPr lang="en-US" sz="1600" dirty="0">
                <a:solidFill>
                  <a:srgbClr val="C00000"/>
                </a:solidFill>
                <a:latin typeface="Arial" panose="020B0604020202020204" pitchFamily="34" charset="0"/>
                <a:cs typeface="Arial" panose="020B0604020202020204" pitchFamily="34" charset="0"/>
              </a:rPr>
              <a:t>(repeat until all attributes with arrows are selected and added)</a:t>
            </a:r>
          </a:p>
          <a:p>
            <a:pPr algn="ctr" defTabSz="914217"/>
            <a:endParaRPr lang="en-US" dirty="0">
              <a:solidFill>
                <a:srgbClr val="FF0000"/>
              </a:solidFill>
              <a:latin typeface="Calibri" panose="020F0502020204030204"/>
            </a:endParaRPr>
          </a:p>
        </p:txBody>
      </p:sp>
      <p:sp>
        <p:nvSpPr>
          <p:cNvPr id="8" name="Snip Single Corner Rectangle 7"/>
          <p:cNvSpPr/>
          <p:nvPr/>
        </p:nvSpPr>
        <p:spPr>
          <a:xfrm>
            <a:off x="7752056" y="3071914"/>
            <a:ext cx="2057400" cy="118382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“ADD” Button for each selected attribute</a:t>
            </a:r>
          </a:p>
        </p:txBody>
      </p:sp>
      <p:sp>
        <p:nvSpPr>
          <p:cNvPr id="9" name="Oval 8">
            <a:extLst>
              <a:ext uri="{FF2B5EF4-FFF2-40B4-BE49-F238E27FC236}">
                <a16:creationId xmlns:a16="http://schemas.microsoft.com/office/drawing/2014/main" id="{83F76515-E87D-41D6-9AE3-BC4EF8CC5902}"/>
              </a:ext>
            </a:extLst>
          </p:cNvPr>
          <p:cNvSpPr/>
          <p:nvPr/>
        </p:nvSpPr>
        <p:spPr>
          <a:xfrm>
            <a:off x="5649527" y="2650254"/>
            <a:ext cx="652444" cy="3161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37</a:t>
            </a:r>
          </a:p>
        </p:txBody>
      </p:sp>
      <p:sp>
        <p:nvSpPr>
          <p:cNvPr id="10" name="Oval 9">
            <a:extLst>
              <a:ext uri="{FF2B5EF4-FFF2-40B4-BE49-F238E27FC236}">
                <a16:creationId xmlns:a16="http://schemas.microsoft.com/office/drawing/2014/main" id="{1D002466-8B82-4CD8-A5A2-C30B03085017}"/>
              </a:ext>
            </a:extLst>
          </p:cNvPr>
          <p:cNvSpPr/>
          <p:nvPr/>
        </p:nvSpPr>
        <p:spPr>
          <a:xfrm>
            <a:off x="8455962" y="2629067"/>
            <a:ext cx="649588" cy="34119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38</a:t>
            </a:r>
          </a:p>
        </p:txBody>
      </p:sp>
      <p:sp>
        <p:nvSpPr>
          <p:cNvPr id="3" name="Oval 2">
            <a:extLst>
              <a:ext uri="{FF2B5EF4-FFF2-40B4-BE49-F238E27FC236}">
                <a16:creationId xmlns:a16="http://schemas.microsoft.com/office/drawing/2014/main" id="{B9644D6F-2310-4BBA-B03C-41C011736258}"/>
              </a:ext>
            </a:extLst>
          </p:cNvPr>
          <p:cNvSpPr/>
          <p:nvPr/>
        </p:nvSpPr>
        <p:spPr>
          <a:xfrm>
            <a:off x="10796879" y="2077682"/>
            <a:ext cx="471743" cy="1961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4" name="Straight Arrow Connector 13">
            <a:extLst>
              <a:ext uri="{FF2B5EF4-FFF2-40B4-BE49-F238E27FC236}">
                <a16:creationId xmlns:a16="http://schemas.microsoft.com/office/drawing/2014/main" id="{CBC718F2-8EF0-4F86-90F2-84AAF4E80046}"/>
              </a:ext>
            </a:extLst>
          </p:cNvPr>
          <p:cNvCxnSpPr>
            <a:cxnSpLocks/>
            <a:endCxn id="3" idx="3"/>
          </p:cNvCxnSpPr>
          <p:nvPr/>
        </p:nvCxnSpPr>
        <p:spPr>
          <a:xfrm flipV="1">
            <a:off x="9733416" y="2245130"/>
            <a:ext cx="1132548" cy="94904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F466B4-5660-461D-9F4A-A86BF2CAAB79}"/>
              </a:ext>
            </a:extLst>
          </p:cNvPr>
          <p:cNvCxnSpPr>
            <a:cxnSpLocks/>
          </p:cNvCxnSpPr>
          <p:nvPr/>
        </p:nvCxnSpPr>
        <p:spPr>
          <a:xfrm flipV="1">
            <a:off x="10989136" y="1621194"/>
            <a:ext cx="0" cy="50229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2DF3DC-348D-491A-BB00-BE10582A2765}"/>
              </a:ext>
            </a:extLst>
          </p:cNvPr>
          <p:cNvCxnSpPr>
            <a:cxnSpLocks/>
          </p:cNvCxnSpPr>
          <p:nvPr/>
        </p:nvCxnSpPr>
        <p:spPr>
          <a:xfrm flipH="1">
            <a:off x="5016039" y="1621194"/>
            <a:ext cx="597309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862C892-0BD8-43DB-9FD4-E56CC03822F6}"/>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848139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746" y="84462"/>
            <a:ext cx="11762509" cy="5847415"/>
          </a:xfrm>
          <a:prstGeom prst="rect">
            <a:avLst/>
          </a:prstGeom>
          <a:ln>
            <a:noFill/>
          </a:ln>
        </p:spPr>
      </p:pic>
      <p:sp>
        <p:nvSpPr>
          <p:cNvPr id="5" name="TextBox 4"/>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sp>
        <p:nvSpPr>
          <p:cNvPr id="3" name="Rectangular Callout 2"/>
          <p:cNvSpPr/>
          <p:nvPr/>
        </p:nvSpPr>
        <p:spPr>
          <a:xfrm>
            <a:off x="4185962" y="179155"/>
            <a:ext cx="3048000" cy="1047750"/>
          </a:xfrm>
          <a:prstGeom prst="wedgeRectCallout">
            <a:avLst>
              <a:gd name="adj1" fmla="val 55008"/>
              <a:gd name="adj2" fmla="val -338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Time, filters, and rankings are selected in Create Report Tab 3</a:t>
            </a:r>
          </a:p>
        </p:txBody>
      </p:sp>
      <p:sp>
        <p:nvSpPr>
          <p:cNvPr id="6" name="Oval 5"/>
          <p:cNvSpPr/>
          <p:nvPr/>
        </p:nvSpPr>
        <p:spPr>
          <a:xfrm>
            <a:off x="7305606" y="559766"/>
            <a:ext cx="1352550" cy="67627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8" name="Snip Single Corner Rectangle 7"/>
          <p:cNvSpPr/>
          <p:nvPr/>
        </p:nvSpPr>
        <p:spPr>
          <a:xfrm>
            <a:off x="913020" y="1609565"/>
            <a:ext cx="3124200" cy="127635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Select as the first attribute to apply a filter to “Contracting Department ID” using drop down menu</a:t>
            </a:r>
          </a:p>
        </p:txBody>
      </p:sp>
      <p:cxnSp>
        <p:nvCxnSpPr>
          <p:cNvPr id="12" name="Straight Arrow Connector 11"/>
          <p:cNvCxnSpPr>
            <a:cxnSpLocks/>
          </p:cNvCxnSpPr>
          <p:nvPr/>
        </p:nvCxnSpPr>
        <p:spPr>
          <a:xfrm>
            <a:off x="1439862" y="2873962"/>
            <a:ext cx="0" cy="166773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074723" y="1165001"/>
            <a:ext cx="640342" cy="37328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39</a:t>
            </a:r>
          </a:p>
        </p:txBody>
      </p:sp>
      <p:sp>
        <p:nvSpPr>
          <p:cNvPr id="14" name="Snip Single Corner Rectangle 13"/>
          <p:cNvSpPr/>
          <p:nvPr/>
        </p:nvSpPr>
        <p:spPr>
          <a:xfrm>
            <a:off x="4185962" y="3124562"/>
            <a:ext cx="2819400" cy="980714"/>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Select “Show only values equal to” using the drop down menu</a:t>
            </a:r>
          </a:p>
        </p:txBody>
      </p:sp>
      <p:sp>
        <p:nvSpPr>
          <p:cNvPr id="15" name="Oval 14"/>
          <p:cNvSpPr/>
          <p:nvPr/>
        </p:nvSpPr>
        <p:spPr>
          <a:xfrm>
            <a:off x="5282372" y="2479399"/>
            <a:ext cx="654194" cy="39456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40</a:t>
            </a:r>
          </a:p>
        </p:txBody>
      </p:sp>
      <p:cxnSp>
        <p:nvCxnSpPr>
          <p:cNvPr id="17" name="Straight Arrow Connector 16"/>
          <p:cNvCxnSpPr>
            <a:cxnSpLocks/>
          </p:cNvCxnSpPr>
          <p:nvPr/>
        </p:nvCxnSpPr>
        <p:spPr>
          <a:xfrm flipH="1">
            <a:off x="3228284" y="3707828"/>
            <a:ext cx="957678" cy="8975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Snip Single Corner Rectangle 18"/>
          <p:cNvSpPr/>
          <p:nvPr/>
        </p:nvSpPr>
        <p:spPr>
          <a:xfrm>
            <a:off x="143102" y="4723877"/>
            <a:ext cx="2696536" cy="1207999"/>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Insert 1200 as the attribute value for the U.S. Department of Agriculture</a:t>
            </a:r>
          </a:p>
        </p:txBody>
      </p:sp>
      <p:cxnSp>
        <p:nvCxnSpPr>
          <p:cNvPr id="21" name="Straight Arrow Connector 20"/>
          <p:cNvCxnSpPr>
            <a:cxnSpLocks/>
          </p:cNvCxnSpPr>
          <p:nvPr/>
        </p:nvCxnSpPr>
        <p:spPr>
          <a:xfrm flipV="1">
            <a:off x="2771159" y="4723877"/>
            <a:ext cx="457125" cy="1204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538885" y="4077822"/>
            <a:ext cx="637556" cy="4505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41</a:t>
            </a:r>
          </a:p>
        </p:txBody>
      </p:sp>
      <p:sp>
        <p:nvSpPr>
          <p:cNvPr id="24" name="Snip Single Corner Rectangle 23"/>
          <p:cNvSpPr/>
          <p:nvPr/>
        </p:nvSpPr>
        <p:spPr>
          <a:xfrm>
            <a:off x="4158406" y="5298464"/>
            <a:ext cx="1653208" cy="64770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the “ADD” Button</a:t>
            </a:r>
          </a:p>
        </p:txBody>
      </p:sp>
      <p:cxnSp>
        <p:nvCxnSpPr>
          <p:cNvPr id="26" name="Straight Arrow Connector 25"/>
          <p:cNvCxnSpPr/>
          <p:nvPr/>
        </p:nvCxnSpPr>
        <p:spPr>
          <a:xfrm flipV="1">
            <a:off x="4669135" y="4723877"/>
            <a:ext cx="0" cy="4476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360487" y="5327876"/>
            <a:ext cx="693271" cy="4912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42</a:t>
            </a:r>
          </a:p>
        </p:txBody>
      </p:sp>
      <p:sp>
        <p:nvSpPr>
          <p:cNvPr id="20" name="TextBox 19">
            <a:extLst>
              <a:ext uri="{FF2B5EF4-FFF2-40B4-BE49-F238E27FC236}">
                <a16:creationId xmlns:a16="http://schemas.microsoft.com/office/drawing/2014/main" id="{ED980DAD-D046-4281-99BA-3E2476EE1A1A}"/>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606739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5646" y="119743"/>
            <a:ext cx="11728101" cy="5810002"/>
          </a:xfrm>
          <a:prstGeom prst="rect">
            <a:avLst/>
          </a:prstGeom>
        </p:spPr>
      </p:pic>
      <p:sp>
        <p:nvSpPr>
          <p:cNvPr id="5" name="TextBox 4"/>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sp>
        <p:nvSpPr>
          <p:cNvPr id="3" name="Rectangular Callout 2"/>
          <p:cNvSpPr/>
          <p:nvPr/>
        </p:nvSpPr>
        <p:spPr>
          <a:xfrm>
            <a:off x="4430491" y="2809537"/>
            <a:ext cx="3568960" cy="2800350"/>
          </a:xfrm>
          <a:prstGeom prst="wedgeRectCallout">
            <a:avLst>
              <a:gd name="adj1" fmla="val -98317"/>
              <a:gd name="adj2" fmla="val -2467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sz="1600" dirty="0">
                <a:solidFill>
                  <a:srgbClr val="C00000"/>
                </a:solidFill>
                <a:latin typeface="Arial" panose="020B0604020202020204" pitchFamily="34" charset="0"/>
                <a:cs typeface="Arial" panose="020B0604020202020204" pitchFamily="34" charset="0"/>
              </a:rPr>
              <a:t>After you add an attribute filter, they appear here.  You can delete the filter by clicking the X or you can click on the attribute shown in blue and make changes.  In this case if you wanted to change the report from USDA to Veterans Affairs you could click the blue text on and in the values box change 1200 to read 3600 which is VA</a:t>
            </a:r>
          </a:p>
        </p:txBody>
      </p:sp>
      <p:sp>
        <p:nvSpPr>
          <p:cNvPr id="7" name="TextBox 6">
            <a:extLst>
              <a:ext uri="{FF2B5EF4-FFF2-40B4-BE49-F238E27FC236}">
                <a16:creationId xmlns:a16="http://schemas.microsoft.com/office/drawing/2014/main" id="{01284060-1BDF-435B-98B9-2BD0BC29BD26}"/>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521363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ezSearch</a:t>
            </a:r>
          </a:p>
        </p:txBody>
      </p:sp>
      <p:sp>
        <p:nvSpPr>
          <p:cNvPr id="15" name="Rectangle 14">
            <a:extLst>
              <a:ext uri="{FF2B5EF4-FFF2-40B4-BE49-F238E27FC236}">
                <a16:creationId xmlns:a16="http://schemas.microsoft.com/office/drawing/2014/main" id="{E751FCEB-A815-494C-8510-69E50D7F4599}"/>
              </a:ext>
            </a:extLst>
          </p:cNvPr>
          <p:cNvSpPr/>
          <p:nvPr/>
        </p:nvSpPr>
        <p:spPr>
          <a:xfrm>
            <a:off x="143102" y="1182467"/>
            <a:ext cx="2024743" cy="10826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Example:  “Information Technology””</a:t>
            </a:r>
          </a:p>
        </p:txBody>
      </p:sp>
      <p:pic>
        <p:nvPicPr>
          <p:cNvPr id="23" name="Picture 22" descr="A screenshot of a social media post&#10;&#10;Description generated with very high confidence">
            <a:extLst>
              <a:ext uri="{FF2B5EF4-FFF2-40B4-BE49-F238E27FC236}">
                <a16:creationId xmlns:a16="http://schemas.microsoft.com/office/drawing/2014/main" id="{4809EC94-8DE8-45AC-9C38-76736C891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673" y="22964"/>
            <a:ext cx="8712137" cy="5918474"/>
          </a:xfrm>
          <a:prstGeom prst="rect">
            <a:avLst/>
          </a:prstGeom>
        </p:spPr>
      </p:pic>
      <p:cxnSp>
        <p:nvCxnSpPr>
          <p:cNvPr id="24" name="Straight Arrow Connector 23">
            <a:extLst>
              <a:ext uri="{FF2B5EF4-FFF2-40B4-BE49-F238E27FC236}">
                <a16:creationId xmlns:a16="http://schemas.microsoft.com/office/drawing/2014/main" id="{D244BE3E-1D93-4FAA-9151-4FC5DE714D14}"/>
              </a:ext>
            </a:extLst>
          </p:cNvPr>
          <p:cNvCxnSpPr>
            <a:cxnSpLocks/>
            <a:stCxn id="15" idx="3"/>
          </p:cNvCxnSpPr>
          <p:nvPr/>
        </p:nvCxnSpPr>
        <p:spPr>
          <a:xfrm>
            <a:off x="2167845" y="1723782"/>
            <a:ext cx="3080016" cy="48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FAF67C2-8971-43D6-8090-5BF011673606}"/>
              </a:ext>
            </a:extLst>
          </p:cNvPr>
          <p:cNvSpPr/>
          <p:nvPr/>
        </p:nvSpPr>
        <p:spPr>
          <a:xfrm>
            <a:off x="5035826" y="1455114"/>
            <a:ext cx="2059385" cy="534822"/>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7" name="TextBox 6">
            <a:extLst>
              <a:ext uri="{FF2B5EF4-FFF2-40B4-BE49-F238E27FC236}">
                <a16:creationId xmlns:a16="http://schemas.microsoft.com/office/drawing/2014/main" id="{3F081C6F-3AE8-4065-BEB4-7A305986C99C}"/>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ezSearch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08262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041" y="84462"/>
            <a:ext cx="12014959" cy="5873012"/>
          </a:xfrm>
          <a:prstGeom prst="rect">
            <a:avLst/>
          </a:prstGeom>
        </p:spPr>
      </p:pic>
      <p:sp>
        <p:nvSpPr>
          <p:cNvPr id="3" name="Snip Single Corner Rectangle 2"/>
          <p:cNvSpPr/>
          <p:nvPr/>
        </p:nvSpPr>
        <p:spPr>
          <a:xfrm>
            <a:off x="1525587" y="2774768"/>
            <a:ext cx="3276601" cy="149542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From the attribute drop down menu, add an additional attribute to the report:  Product or Service Code</a:t>
            </a:r>
          </a:p>
        </p:txBody>
      </p:sp>
      <p:sp>
        <p:nvSpPr>
          <p:cNvPr id="6" name="Snip Single Corner Rectangle 5"/>
          <p:cNvSpPr/>
          <p:nvPr/>
        </p:nvSpPr>
        <p:spPr>
          <a:xfrm>
            <a:off x="5133830" y="3363670"/>
            <a:ext cx="2028888" cy="132080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From the drop down menu, select “only show values equal to”</a:t>
            </a:r>
          </a:p>
        </p:txBody>
      </p:sp>
      <p:sp>
        <p:nvSpPr>
          <p:cNvPr id="7" name="Snip Single Corner Rectangle 6"/>
          <p:cNvSpPr/>
          <p:nvPr/>
        </p:nvSpPr>
        <p:spPr>
          <a:xfrm>
            <a:off x="7204838" y="4672594"/>
            <a:ext cx="2054224" cy="1337023"/>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In the values table, show Product Service Code 7510</a:t>
            </a:r>
          </a:p>
        </p:txBody>
      </p:sp>
      <p:sp>
        <p:nvSpPr>
          <p:cNvPr id="8" name="Oval 7"/>
          <p:cNvSpPr/>
          <p:nvPr/>
        </p:nvSpPr>
        <p:spPr>
          <a:xfrm>
            <a:off x="2571680" y="2295929"/>
            <a:ext cx="656429" cy="42041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43</a:t>
            </a:r>
          </a:p>
        </p:txBody>
      </p:sp>
      <p:sp>
        <p:nvSpPr>
          <p:cNvPr id="9" name="Oval 8"/>
          <p:cNvSpPr/>
          <p:nvPr/>
        </p:nvSpPr>
        <p:spPr>
          <a:xfrm>
            <a:off x="5828935" y="2838976"/>
            <a:ext cx="711170" cy="36398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44</a:t>
            </a:r>
          </a:p>
        </p:txBody>
      </p:sp>
      <p:sp>
        <p:nvSpPr>
          <p:cNvPr id="10" name="Oval 9"/>
          <p:cNvSpPr/>
          <p:nvPr/>
        </p:nvSpPr>
        <p:spPr>
          <a:xfrm>
            <a:off x="6396259" y="4783222"/>
            <a:ext cx="620852" cy="3725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45</a:t>
            </a:r>
          </a:p>
        </p:txBody>
      </p:sp>
      <p:cxnSp>
        <p:nvCxnSpPr>
          <p:cNvPr id="12" name="Straight Arrow Connector 11"/>
          <p:cNvCxnSpPr>
            <a:cxnSpLocks/>
          </p:cNvCxnSpPr>
          <p:nvPr/>
        </p:nvCxnSpPr>
        <p:spPr>
          <a:xfrm flipH="1">
            <a:off x="1835470" y="4292252"/>
            <a:ext cx="464385" cy="5035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a:off x="3137135" y="4327468"/>
            <a:ext cx="1996695" cy="60034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flipV="1">
            <a:off x="3602506" y="4979175"/>
            <a:ext cx="3531212" cy="42125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Snip Single Corner Rectangle 17"/>
          <p:cNvSpPr/>
          <p:nvPr/>
        </p:nvSpPr>
        <p:spPr>
          <a:xfrm>
            <a:off x="2838269" y="5341106"/>
            <a:ext cx="2864540" cy="614324"/>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the “ADD” button</a:t>
            </a:r>
          </a:p>
        </p:txBody>
      </p:sp>
      <p:cxnSp>
        <p:nvCxnSpPr>
          <p:cNvPr id="20" name="Straight Arrow Connector 19"/>
          <p:cNvCxnSpPr>
            <a:cxnSpLocks/>
          </p:cNvCxnSpPr>
          <p:nvPr/>
        </p:nvCxnSpPr>
        <p:spPr>
          <a:xfrm flipV="1">
            <a:off x="4566944" y="4979176"/>
            <a:ext cx="0" cy="3750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142221" y="5374747"/>
            <a:ext cx="659117" cy="4505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46</a:t>
            </a:r>
          </a:p>
        </p:txBody>
      </p:sp>
      <p:sp>
        <p:nvSpPr>
          <p:cNvPr id="19" name="TextBox 18">
            <a:extLst>
              <a:ext uri="{FF2B5EF4-FFF2-40B4-BE49-F238E27FC236}">
                <a16:creationId xmlns:a16="http://schemas.microsoft.com/office/drawing/2014/main" id="{042E10C7-2C65-4592-B9FC-C3EED828EF8D}"/>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549834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987" y="84463"/>
            <a:ext cx="11766226" cy="5822032"/>
          </a:xfrm>
          <a:prstGeom prst="rect">
            <a:avLst/>
          </a:prstGeom>
          <a:ln>
            <a:noFill/>
          </a:ln>
        </p:spPr>
      </p:pic>
      <p:sp>
        <p:nvSpPr>
          <p:cNvPr id="3" name="Rectangular Callout 2"/>
          <p:cNvSpPr/>
          <p:nvPr/>
        </p:nvSpPr>
        <p:spPr>
          <a:xfrm>
            <a:off x="3502706" y="2746513"/>
            <a:ext cx="2994577" cy="1962150"/>
          </a:xfrm>
          <a:prstGeom prst="wedgeRectCallout">
            <a:avLst>
              <a:gd name="adj1" fmla="val -77073"/>
              <a:gd name="adj2" fmla="val -85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All selected filters appear here.  These filters will pull up all transactions for the USDA for office products under PSC 7510</a:t>
            </a:r>
          </a:p>
        </p:txBody>
      </p:sp>
      <p:sp>
        <p:nvSpPr>
          <p:cNvPr id="6" name="Snip Single Corner Rectangle 18">
            <a:extLst>
              <a:ext uri="{FF2B5EF4-FFF2-40B4-BE49-F238E27FC236}">
                <a16:creationId xmlns:a16="http://schemas.microsoft.com/office/drawing/2014/main" id="{3F4F08E3-10ED-4989-B981-B7C1AA4D75B0}"/>
              </a:ext>
            </a:extLst>
          </p:cNvPr>
          <p:cNvSpPr/>
          <p:nvPr/>
        </p:nvSpPr>
        <p:spPr>
          <a:xfrm>
            <a:off x="9338286" y="3095625"/>
            <a:ext cx="1971675" cy="958298"/>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“Execute</a:t>
            </a:r>
            <a:r>
              <a:rPr lang="en-US" dirty="0">
                <a:solidFill>
                  <a:srgbClr val="FF0000"/>
                </a:solidFill>
                <a:latin typeface="Arial" panose="020B0604020202020204" pitchFamily="34" charset="0"/>
                <a:cs typeface="Arial" panose="020B0604020202020204" pitchFamily="34" charset="0"/>
              </a:rPr>
              <a:t>”</a:t>
            </a:r>
          </a:p>
        </p:txBody>
      </p:sp>
      <p:sp>
        <p:nvSpPr>
          <p:cNvPr id="7" name="Oval 6">
            <a:extLst>
              <a:ext uri="{FF2B5EF4-FFF2-40B4-BE49-F238E27FC236}">
                <a16:creationId xmlns:a16="http://schemas.microsoft.com/office/drawing/2014/main" id="{85E7D85C-A53E-4370-85FF-92AC28C1CD10}"/>
              </a:ext>
            </a:extLst>
          </p:cNvPr>
          <p:cNvSpPr/>
          <p:nvPr/>
        </p:nvSpPr>
        <p:spPr>
          <a:xfrm>
            <a:off x="9906001" y="2521226"/>
            <a:ext cx="666602" cy="4505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47</a:t>
            </a:r>
          </a:p>
        </p:txBody>
      </p:sp>
      <p:cxnSp>
        <p:nvCxnSpPr>
          <p:cNvPr id="8" name="Straight Arrow Connector 7">
            <a:extLst>
              <a:ext uri="{FF2B5EF4-FFF2-40B4-BE49-F238E27FC236}">
                <a16:creationId xmlns:a16="http://schemas.microsoft.com/office/drawing/2014/main" id="{395F59B6-6553-4552-A67D-A9A7A7F47013}"/>
              </a:ext>
            </a:extLst>
          </p:cNvPr>
          <p:cNvCxnSpPr>
            <a:cxnSpLocks/>
          </p:cNvCxnSpPr>
          <p:nvPr/>
        </p:nvCxnSpPr>
        <p:spPr>
          <a:xfrm flipV="1">
            <a:off x="10767036" y="526473"/>
            <a:ext cx="496957" cy="25691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E1B3877-5DEE-4854-B869-D7221D710147}"/>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480021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3102" y="84462"/>
            <a:ext cx="11915567" cy="5651320"/>
          </a:xfrm>
          <a:prstGeom prst="rect">
            <a:avLst/>
          </a:prstGeom>
        </p:spPr>
      </p:pic>
      <p:sp>
        <p:nvSpPr>
          <p:cNvPr id="3" name="Snip Single Corner Rectangle 2"/>
          <p:cNvSpPr/>
          <p:nvPr/>
        </p:nvSpPr>
        <p:spPr>
          <a:xfrm>
            <a:off x="4719350" y="2009775"/>
            <a:ext cx="4410075" cy="87630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Insert the dates for your report.  In this case we are requesting the data for FYs 2013 and 2014 based on dates signed</a:t>
            </a:r>
          </a:p>
        </p:txBody>
      </p:sp>
      <p:cxnSp>
        <p:nvCxnSpPr>
          <p:cNvPr id="7" name="Straight Arrow Connector 6"/>
          <p:cNvCxnSpPr>
            <a:cxnSpLocks/>
          </p:cNvCxnSpPr>
          <p:nvPr/>
        </p:nvCxnSpPr>
        <p:spPr>
          <a:xfrm flipH="1">
            <a:off x="2941062" y="2481990"/>
            <a:ext cx="1797392" cy="74603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a:off x="3171013" y="3184249"/>
            <a:ext cx="1832030" cy="12037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Snip Single Corner Rectangle 9"/>
          <p:cNvSpPr/>
          <p:nvPr/>
        </p:nvSpPr>
        <p:spPr>
          <a:xfrm>
            <a:off x="5003041" y="3184249"/>
            <a:ext cx="3609975" cy="218122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Insert last modified date values here.  Recommend including dates beyond the period for date signed to capture any modifications made to transactions subsequent to the date signed period.</a:t>
            </a:r>
          </a:p>
        </p:txBody>
      </p:sp>
      <p:sp>
        <p:nvSpPr>
          <p:cNvPr id="11" name="Rectangular Callout 10"/>
          <p:cNvSpPr/>
          <p:nvPr/>
        </p:nvSpPr>
        <p:spPr>
          <a:xfrm>
            <a:off x="2305844" y="1133190"/>
            <a:ext cx="2165225" cy="857250"/>
          </a:xfrm>
          <a:prstGeom prst="wedgeRectCallout">
            <a:avLst>
              <a:gd name="adj1" fmla="val -20243"/>
              <a:gd name="adj2" fmla="val 181389"/>
            </a:avLst>
          </a:prstGeom>
          <a:solidFill>
            <a:srgbClr val="FFFF99">
              <a:alpha val="48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Note:  Dates cannot exceed five years</a:t>
            </a:r>
          </a:p>
        </p:txBody>
      </p:sp>
      <p:sp>
        <p:nvSpPr>
          <p:cNvPr id="16" name="Oval 15"/>
          <p:cNvSpPr/>
          <p:nvPr/>
        </p:nvSpPr>
        <p:spPr>
          <a:xfrm>
            <a:off x="6248149" y="1492526"/>
            <a:ext cx="644776" cy="4505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48</a:t>
            </a:r>
          </a:p>
        </p:txBody>
      </p:sp>
      <p:sp>
        <p:nvSpPr>
          <p:cNvPr id="17" name="Oval 16"/>
          <p:cNvSpPr/>
          <p:nvPr/>
        </p:nvSpPr>
        <p:spPr>
          <a:xfrm>
            <a:off x="4215534" y="3805065"/>
            <a:ext cx="709067" cy="4505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49</a:t>
            </a:r>
          </a:p>
        </p:txBody>
      </p:sp>
      <p:sp>
        <p:nvSpPr>
          <p:cNvPr id="19" name="Snip Single Corner Rectangle 18"/>
          <p:cNvSpPr/>
          <p:nvPr/>
        </p:nvSpPr>
        <p:spPr>
          <a:xfrm>
            <a:off x="9478963" y="3698599"/>
            <a:ext cx="1971675" cy="958298"/>
          </a:xfrm>
          <a:prstGeom prst="snip1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“Display Report”</a:t>
            </a:r>
          </a:p>
        </p:txBody>
      </p:sp>
      <p:sp>
        <p:nvSpPr>
          <p:cNvPr id="20" name="Oval 19"/>
          <p:cNvSpPr/>
          <p:nvPr/>
        </p:nvSpPr>
        <p:spPr>
          <a:xfrm>
            <a:off x="10002982" y="3124199"/>
            <a:ext cx="710297" cy="4087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50</a:t>
            </a:r>
          </a:p>
        </p:txBody>
      </p:sp>
      <p:cxnSp>
        <p:nvCxnSpPr>
          <p:cNvPr id="22" name="Straight Arrow Connector 21"/>
          <p:cNvCxnSpPr>
            <a:cxnSpLocks/>
          </p:cNvCxnSpPr>
          <p:nvPr/>
        </p:nvCxnSpPr>
        <p:spPr>
          <a:xfrm flipV="1">
            <a:off x="10907713" y="1554480"/>
            <a:ext cx="496957" cy="21441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ular Callout 10">
            <a:extLst>
              <a:ext uri="{FF2B5EF4-FFF2-40B4-BE49-F238E27FC236}">
                <a16:creationId xmlns:a16="http://schemas.microsoft.com/office/drawing/2014/main" id="{58BE36DD-2672-48CE-A8DF-B3697DAA38F9}"/>
              </a:ext>
            </a:extLst>
          </p:cNvPr>
          <p:cNvSpPr/>
          <p:nvPr/>
        </p:nvSpPr>
        <p:spPr>
          <a:xfrm>
            <a:off x="1568796" y="5064448"/>
            <a:ext cx="2165225" cy="857250"/>
          </a:xfrm>
          <a:prstGeom prst="wedgeRectCallout">
            <a:avLst>
              <a:gd name="adj1" fmla="val 17862"/>
              <a:gd name="adj2" fmla="val -96954"/>
            </a:avLst>
          </a:prstGeom>
          <a:solidFill>
            <a:srgbClr val="FFFF99">
              <a:alpha val="48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Note:  Dates cannot exceed five years</a:t>
            </a:r>
          </a:p>
        </p:txBody>
      </p:sp>
      <p:sp>
        <p:nvSpPr>
          <p:cNvPr id="23" name="TextBox 22">
            <a:extLst>
              <a:ext uri="{FF2B5EF4-FFF2-40B4-BE49-F238E27FC236}">
                <a16:creationId xmlns:a16="http://schemas.microsoft.com/office/drawing/2014/main" id="{B84DF5C5-6A36-4DB3-B96B-EF3D748FDDDD}"/>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2363745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047" y="84462"/>
            <a:ext cx="12071905" cy="5762156"/>
          </a:xfrm>
          <a:prstGeom prst="rect">
            <a:avLst/>
          </a:prstGeom>
        </p:spPr>
      </p:pic>
      <p:sp>
        <p:nvSpPr>
          <p:cNvPr id="4" name="Rectangular Callout 3"/>
          <p:cNvSpPr/>
          <p:nvPr/>
        </p:nvSpPr>
        <p:spPr>
          <a:xfrm>
            <a:off x="4284028" y="558165"/>
            <a:ext cx="2752725" cy="857250"/>
          </a:xfrm>
          <a:prstGeom prst="wedgeRectCallou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Your report displays</a:t>
            </a:r>
          </a:p>
        </p:txBody>
      </p:sp>
      <p:sp>
        <p:nvSpPr>
          <p:cNvPr id="7" name="TextBox 6">
            <a:extLst>
              <a:ext uri="{FF2B5EF4-FFF2-40B4-BE49-F238E27FC236}">
                <a16:creationId xmlns:a16="http://schemas.microsoft.com/office/drawing/2014/main" id="{087A6B0A-CF1F-49A3-B65C-0BE1E91EF7B6}"/>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4254887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0074" y="212653"/>
            <a:ext cx="11721850" cy="5671826"/>
          </a:xfrm>
          <a:prstGeom prst="rect">
            <a:avLst/>
          </a:prstGeom>
          <a:ln>
            <a:solidFill>
              <a:srgbClr val="C00000"/>
            </a:solidFill>
          </a:ln>
        </p:spPr>
      </p:pic>
      <p:sp>
        <p:nvSpPr>
          <p:cNvPr id="4" name="Snip Single Corner Rectangle 3"/>
          <p:cNvSpPr/>
          <p:nvPr/>
        </p:nvSpPr>
        <p:spPr>
          <a:xfrm>
            <a:off x="4621213" y="1571625"/>
            <a:ext cx="2949571" cy="159125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Click “Save” and enter comments, description and keywords for the report (not required--optional)</a:t>
            </a:r>
          </a:p>
        </p:txBody>
      </p:sp>
      <p:cxnSp>
        <p:nvCxnSpPr>
          <p:cNvPr id="6" name="Straight Arrow Connector 5"/>
          <p:cNvCxnSpPr/>
          <p:nvPr/>
        </p:nvCxnSpPr>
        <p:spPr>
          <a:xfrm flipH="1">
            <a:off x="2008536" y="1809750"/>
            <a:ext cx="2619375" cy="16192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H="1">
            <a:off x="1884556" y="2233613"/>
            <a:ext cx="2726699" cy="15912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1816874" y="2649561"/>
            <a:ext cx="2794381" cy="15234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Snip Single Corner Rectangle 10"/>
          <p:cNvSpPr/>
          <p:nvPr/>
        </p:nvSpPr>
        <p:spPr>
          <a:xfrm>
            <a:off x="4412854" y="4018218"/>
            <a:ext cx="1733550" cy="73342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“OK”</a:t>
            </a:r>
          </a:p>
        </p:txBody>
      </p:sp>
      <p:cxnSp>
        <p:nvCxnSpPr>
          <p:cNvPr id="13" name="Straight Arrow Connector 12"/>
          <p:cNvCxnSpPr>
            <a:cxnSpLocks/>
          </p:cNvCxnSpPr>
          <p:nvPr/>
        </p:nvCxnSpPr>
        <p:spPr>
          <a:xfrm flipH="1">
            <a:off x="3715043" y="4150312"/>
            <a:ext cx="697811" cy="24613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flipH="1">
            <a:off x="5775888" y="1175821"/>
            <a:ext cx="640220" cy="3623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5</a:t>
            </a:r>
            <a:r>
              <a:rPr lang="en-US" dirty="0">
                <a:solidFill>
                  <a:srgbClr val="C00000"/>
                </a:solidFill>
                <a:latin typeface="Arial" panose="020B0604020202020204" pitchFamily="34" charset="0"/>
                <a:cs typeface="Arial" panose="020B0604020202020204" pitchFamily="34" charset="0"/>
              </a:rPr>
              <a:t>1</a:t>
            </a:r>
          </a:p>
        </p:txBody>
      </p:sp>
      <p:sp>
        <p:nvSpPr>
          <p:cNvPr id="15" name="Oval 14"/>
          <p:cNvSpPr/>
          <p:nvPr/>
        </p:nvSpPr>
        <p:spPr>
          <a:xfrm>
            <a:off x="4984351" y="3499279"/>
            <a:ext cx="643456" cy="4361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52</a:t>
            </a:r>
          </a:p>
        </p:txBody>
      </p:sp>
      <p:sp>
        <p:nvSpPr>
          <p:cNvPr id="17" name="Oval 16">
            <a:extLst>
              <a:ext uri="{FF2B5EF4-FFF2-40B4-BE49-F238E27FC236}">
                <a16:creationId xmlns:a16="http://schemas.microsoft.com/office/drawing/2014/main" id="{A1D2899E-02F0-4398-8224-3A0ADD99C514}"/>
              </a:ext>
            </a:extLst>
          </p:cNvPr>
          <p:cNvSpPr/>
          <p:nvPr/>
        </p:nvSpPr>
        <p:spPr>
          <a:xfrm>
            <a:off x="445801" y="1038571"/>
            <a:ext cx="270164" cy="4505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9" name="Straight Arrow Connector 18">
            <a:extLst>
              <a:ext uri="{FF2B5EF4-FFF2-40B4-BE49-F238E27FC236}">
                <a16:creationId xmlns:a16="http://schemas.microsoft.com/office/drawing/2014/main" id="{2F48AC31-5E38-439F-88FC-4B893DF26282}"/>
              </a:ext>
            </a:extLst>
          </p:cNvPr>
          <p:cNvCxnSpPr>
            <a:cxnSpLocks/>
          </p:cNvCxnSpPr>
          <p:nvPr/>
        </p:nvCxnSpPr>
        <p:spPr>
          <a:xfrm flipH="1">
            <a:off x="715965" y="1119652"/>
            <a:ext cx="4127786" cy="1079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40182A3-37E1-45D0-ABB9-031929326792}"/>
              </a:ext>
            </a:extLst>
          </p:cNvPr>
          <p:cNvCxnSpPr>
            <a:cxnSpLocks/>
          </p:cNvCxnSpPr>
          <p:nvPr/>
        </p:nvCxnSpPr>
        <p:spPr>
          <a:xfrm>
            <a:off x="4843751" y="1119652"/>
            <a:ext cx="0" cy="45197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DD6694E-0702-4C48-BB63-EDE628A5F7EA}"/>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564104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102" y="-20782"/>
            <a:ext cx="11916620" cy="5886323"/>
          </a:xfrm>
          <a:prstGeom prst="rect">
            <a:avLst/>
          </a:prstGeom>
        </p:spPr>
      </p:pic>
      <p:sp>
        <p:nvSpPr>
          <p:cNvPr id="3" name="TextBox 2"/>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sp>
        <p:nvSpPr>
          <p:cNvPr id="4" name="Snip Single Corner Rectangle 3"/>
          <p:cNvSpPr/>
          <p:nvPr/>
        </p:nvSpPr>
        <p:spPr>
          <a:xfrm>
            <a:off x="2763480" y="2863501"/>
            <a:ext cx="1724025" cy="68580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Click on “Select Folder</a:t>
            </a:r>
            <a:r>
              <a:rPr lang="en-US" dirty="0">
                <a:solidFill>
                  <a:srgbClr val="C00000"/>
                </a:solidFill>
                <a:latin typeface="Calibri" panose="020F0502020204030204"/>
              </a:rPr>
              <a:t>”</a:t>
            </a:r>
          </a:p>
        </p:txBody>
      </p:sp>
      <p:cxnSp>
        <p:nvCxnSpPr>
          <p:cNvPr id="6" name="Straight Arrow Connector 5"/>
          <p:cNvCxnSpPr>
            <a:cxnSpLocks/>
          </p:cNvCxnSpPr>
          <p:nvPr/>
        </p:nvCxnSpPr>
        <p:spPr>
          <a:xfrm flipH="1" flipV="1">
            <a:off x="2755673" y="2438400"/>
            <a:ext cx="690054" cy="42510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ular Callout 6"/>
          <p:cNvSpPr/>
          <p:nvPr/>
        </p:nvSpPr>
        <p:spPr>
          <a:xfrm>
            <a:off x="8069263" y="2724149"/>
            <a:ext cx="2028825" cy="1513313"/>
          </a:xfrm>
          <a:prstGeom prst="wedgeRectCallout">
            <a:avLst>
              <a:gd name="adj1" fmla="val -83744"/>
              <a:gd name="adj2" fmla="val -24935"/>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Dialogue box opens  (you may have to use mouse to expand its size)</a:t>
            </a:r>
          </a:p>
        </p:txBody>
      </p:sp>
      <p:sp>
        <p:nvSpPr>
          <p:cNvPr id="8" name="Oval 7"/>
          <p:cNvSpPr/>
          <p:nvPr/>
        </p:nvSpPr>
        <p:spPr>
          <a:xfrm>
            <a:off x="3621714" y="2235072"/>
            <a:ext cx="689803" cy="4301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53</a:t>
            </a:r>
          </a:p>
        </p:txBody>
      </p:sp>
      <p:sp>
        <p:nvSpPr>
          <p:cNvPr id="10" name="TextBox 9">
            <a:extLst>
              <a:ext uri="{FF2B5EF4-FFF2-40B4-BE49-F238E27FC236}">
                <a16:creationId xmlns:a16="http://schemas.microsoft.com/office/drawing/2014/main" id="{A88E0763-BB60-41B5-9A89-71384FEED369}"/>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9963273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690" y="84462"/>
            <a:ext cx="11916620" cy="5847415"/>
          </a:xfrm>
          <a:prstGeom prst="rect">
            <a:avLst/>
          </a:prstGeom>
        </p:spPr>
      </p:pic>
      <p:sp>
        <p:nvSpPr>
          <p:cNvPr id="8" name="Oval 7"/>
          <p:cNvSpPr/>
          <p:nvPr/>
        </p:nvSpPr>
        <p:spPr>
          <a:xfrm>
            <a:off x="8896991" y="1850043"/>
            <a:ext cx="692734" cy="4301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54</a:t>
            </a:r>
          </a:p>
        </p:txBody>
      </p:sp>
      <p:sp>
        <p:nvSpPr>
          <p:cNvPr id="9" name="Snip Single Corner Rectangle 3">
            <a:extLst>
              <a:ext uri="{FF2B5EF4-FFF2-40B4-BE49-F238E27FC236}">
                <a16:creationId xmlns:a16="http://schemas.microsoft.com/office/drawing/2014/main" id="{2A21DDCD-401C-4450-8259-F02F3CA74A1A}"/>
              </a:ext>
            </a:extLst>
          </p:cNvPr>
          <p:cNvSpPr/>
          <p:nvPr/>
        </p:nvSpPr>
        <p:spPr>
          <a:xfrm>
            <a:off x="4830817" y="3403436"/>
            <a:ext cx="1364204" cy="559634"/>
          </a:xfrm>
          <a:prstGeom prst="snip1Rect">
            <a:avLst>
              <a:gd name="adj" fmla="val 1247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Click “OK”</a:t>
            </a:r>
          </a:p>
        </p:txBody>
      </p:sp>
      <p:cxnSp>
        <p:nvCxnSpPr>
          <p:cNvPr id="10" name="Straight Arrow Connector 9">
            <a:extLst>
              <a:ext uri="{FF2B5EF4-FFF2-40B4-BE49-F238E27FC236}">
                <a16:creationId xmlns:a16="http://schemas.microsoft.com/office/drawing/2014/main" id="{ECF27F99-8FC6-45D9-B197-B41B6C925A1B}"/>
              </a:ext>
            </a:extLst>
          </p:cNvPr>
          <p:cNvCxnSpPr/>
          <p:nvPr/>
        </p:nvCxnSpPr>
        <p:spPr>
          <a:xfrm flipH="1">
            <a:off x="5952445" y="2498968"/>
            <a:ext cx="21336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AA9877D-3F65-4CE9-B8EC-6662B649FF90}"/>
              </a:ext>
            </a:extLst>
          </p:cNvPr>
          <p:cNvSpPr/>
          <p:nvPr/>
        </p:nvSpPr>
        <p:spPr>
          <a:xfrm>
            <a:off x="6764140" y="4125933"/>
            <a:ext cx="398660" cy="24673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C00000"/>
              </a:solidFill>
              <a:latin typeface="Calibri" panose="020F0502020204030204"/>
            </a:endParaRPr>
          </a:p>
        </p:txBody>
      </p:sp>
      <p:sp>
        <p:nvSpPr>
          <p:cNvPr id="13" name="Oval 12">
            <a:extLst>
              <a:ext uri="{FF2B5EF4-FFF2-40B4-BE49-F238E27FC236}">
                <a16:creationId xmlns:a16="http://schemas.microsoft.com/office/drawing/2014/main" id="{6FB964E1-81C8-4D51-8C8A-5ECFA27C7D03}"/>
              </a:ext>
            </a:extLst>
          </p:cNvPr>
          <p:cNvSpPr/>
          <p:nvPr/>
        </p:nvSpPr>
        <p:spPr>
          <a:xfrm>
            <a:off x="3934691" y="3441393"/>
            <a:ext cx="748095" cy="4301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55</a:t>
            </a:r>
          </a:p>
        </p:txBody>
      </p:sp>
      <p:sp>
        <p:nvSpPr>
          <p:cNvPr id="14" name="Snip Single Corner Rectangle 3">
            <a:extLst>
              <a:ext uri="{FF2B5EF4-FFF2-40B4-BE49-F238E27FC236}">
                <a16:creationId xmlns:a16="http://schemas.microsoft.com/office/drawing/2014/main" id="{146DA842-8E02-4876-A1AD-A3B39109D919}"/>
              </a:ext>
            </a:extLst>
          </p:cNvPr>
          <p:cNvSpPr/>
          <p:nvPr/>
        </p:nvSpPr>
        <p:spPr>
          <a:xfrm>
            <a:off x="8138800" y="2475521"/>
            <a:ext cx="2464777" cy="2415465"/>
          </a:xfrm>
          <a:prstGeom prst="snip1Rect">
            <a:avLst>
              <a:gd name="adj" fmla="val 1666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Click on Personal Folder to expand to see subfolders – you can file in Personal Folder, but it best to organize work if you have many reports</a:t>
            </a:r>
          </a:p>
        </p:txBody>
      </p:sp>
      <p:cxnSp>
        <p:nvCxnSpPr>
          <p:cNvPr id="18" name="Straight Arrow Connector 17">
            <a:extLst>
              <a:ext uri="{FF2B5EF4-FFF2-40B4-BE49-F238E27FC236}">
                <a16:creationId xmlns:a16="http://schemas.microsoft.com/office/drawing/2014/main" id="{2A7F2D72-7FE0-4CB4-B200-31DE72D4FBEE}"/>
              </a:ext>
            </a:extLst>
          </p:cNvPr>
          <p:cNvCxnSpPr>
            <a:cxnSpLocks/>
            <a:endCxn id="11" idx="1"/>
          </p:cNvCxnSpPr>
          <p:nvPr/>
        </p:nvCxnSpPr>
        <p:spPr>
          <a:xfrm>
            <a:off x="6195021" y="3836644"/>
            <a:ext cx="627501" cy="3254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37FAD9A-1FC0-4C5B-8A5F-BE3DCBCC6DA2}"/>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807046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102" y="1"/>
            <a:ext cx="11905796" cy="5943599"/>
          </a:xfrm>
          <a:prstGeom prst="rect">
            <a:avLst/>
          </a:prstGeom>
        </p:spPr>
      </p:pic>
      <p:sp>
        <p:nvSpPr>
          <p:cNvPr id="4" name="Rectangular Callout 3"/>
          <p:cNvSpPr/>
          <p:nvPr/>
        </p:nvSpPr>
        <p:spPr>
          <a:xfrm>
            <a:off x="4155490" y="280806"/>
            <a:ext cx="4185987" cy="1267187"/>
          </a:xfrm>
          <a:prstGeom prst="wedgeRectCallou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After saving your report in FPDS-NG, your screen returns you here</a:t>
            </a:r>
          </a:p>
        </p:txBody>
      </p:sp>
      <p:sp>
        <p:nvSpPr>
          <p:cNvPr id="7" name="TextBox 6">
            <a:extLst>
              <a:ext uri="{FF2B5EF4-FFF2-40B4-BE49-F238E27FC236}">
                <a16:creationId xmlns:a16="http://schemas.microsoft.com/office/drawing/2014/main" id="{538CCC7D-0F56-49F1-A342-F96DE01E4D1E}"/>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488860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4488" y="119743"/>
            <a:ext cx="11630025" cy="5766707"/>
          </a:xfrm>
          <a:prstGeom prst="rect">
            <a:avLst/>
          </a:prstGeom>
        </p:spPr>
      </p:pic>
      <p:sp>
        <p:nvSpPr>
          <p:cNvPr id="4" name="Rectangular Callout 3"/>
          <p:cNvSpPr/>
          <p:nvPr/>
        </p:nvSpPr>
        <p:spPr>
          <a:xfrm>
            <a:off x="3992563" y="771525"/>
            <a:ext cx="4962525" cy="1333500"/>
          </a:xfrm>
          <a:prstGeom prst="wedgeRectCallou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You can “export” your report from FPDS-NG to your computer</a:t>
            </a:r>
          </a:p>
        </p:txBody>
      </p:sp>
      <p:sp>
        <p:nvSpPr>
          <p:cNvPr id="5" name="Snip Single Corner Rectangle 4"/>
          <p:cNvSpPr/>
          <p:nvPr/>
        </p:nvSpPr>
        <p:spPr>
          <a:xfrm>
            <a:off x="4434795" y="2524901"/>
            <a:ext cx="3562350" cy="140017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on “Export” – Select the format you want for the export (default is Microsoft Excel)</a:t>
            </a:r>
          </a:p>
        </p:txBody>
      </p:sp>
      <p:sp>
        <p:nvSpPr>
          <p:cNvPr id="6" name="Snip Single Corner Rectangle 5"/>
          <p:cNvSpPr/>
          <p:nvPr/>
        </p:nvSpPr>
        <p:spPr>
          <a:xfrm>
            <a:off x="4434796" y="4410506"/>
            <a:ext cx="1981200" cy="821894"/>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“Export”</a:t>
            </a:r>
          </a:p>
        </p:txBody>
      </p:sp>
      <p:cxnSp>
        <p:nvCxnSpPr>
          <p:cNvPr id="8" name="Straight Arrow Connector 7"/>
          <p:cNvCxnSpPr>
            <a:cxnSpLocks/>
          </p:cNvCxnSpPr>
          <p:nvPr/>
        </p:nvCxnSpPr>
        <p:spPr>
          <a:xfrm flipH="1" flipV="1">
            <a:off x="973139" y="1229238"/>
            <a:ext cx="3461655" cy="140309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flipV="1">
            <a:off x="2049137" y="2115393"/>
            <a:ext cx="2385659" cy="100880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a:off x="2750621" y="4809212"/>
            <a:ext cx="168417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690651" y="3214963"/>
            <a:ext cx="648973" cy="4365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56</a:t>
            </a:r>
          </a:p>
        </p:txBody>
      </p:sp>
      <p:sp>
        <p:nvSpPr>
          <p:cNvPr id="16" name="Oval 15"/>
          <p:cNvSpPr/>
          <p:nvPr/>
        </p:nvSpPr>
        <p:spPr>
          <a:xfrm>
            <a:off x="3690651" y="4223681"/>
            <a:ext cx="648973" cy="43654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57</a:t>
            </a:r>
          </a:p>
        </p:txBody>
      </p:sp>
      <p:sp>
        <p:nvSpPr>
          <p:cNvPr id="17" name="TextBox 16">
            <a:extLst>
              <a:ext uri="{FF2B5EF4-FFF2-40B4-BE49-F238E27FC236}">
                <a16:creationId xmlns:a16="http://schemas.microsoft.com/office/drawing/2014/main" id="{6870D05F-2B07-43C4-8DEB-B7F1874D1887}"/>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5777185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626" y="84463"/>
            <a:ext cx="11804907" cy="5732444"/>
          </a:xfrm>
          <a:prstGeom prst="rect">
            <a:avLst/>
          </a:prstGeom>
        </p:spPr>
      </p:pic>
      <p:sp>
        <p:nvSpPr>
          <p:cNvPr id="3" name="TextBox 2"/>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sp>
        <p:nvSpPr>
          <p:cNvPr id="4" name="Snip Single Corner Rectangle 3"/>
          <p:cNvSpPr/>
          <p:nvPr/>
        </p:nvSpPr>
        <p:spPr>
          <a:xfrm>
            <a:off x="8212138" y="2047875"/>
            <a:ext cx="2324100" cy="135255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Choose how and where you want to save your report</a:t>
            </a:r>
          </a:p>
        </p:txBody>
      </p:sp>
      <p:cxnSp>
        <p:nvCxnSpPr>
          <p:cNvPr id="6" name="Straight Arrow Connector 5"/>
          <p:cNvCxnSpPr>
            <a:cxnSpLocks/>
          </p:cNvCxnSpPr>
          <p:nvPr/>
        </p:nvCxnSpPr>
        <p:spPr>
          <a:xfrm flipH="1">
            <a:off x="6863508" y="2733675"/>
            <a:ext cx="134863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9125709" y="1417181"/>
            <a:ext cx="657269" cy="4505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58</a:t>
            </a:r>
          </a:p>
        </p:txBody>
      </p:sp>
      <p:sp>
        <p:nvSpPr>
          <p:cNvPr id="9" name="TextBox 8">
            <a:extLst>
              <a:ext uri="{FF2B5EF4-FFF2-40B4-BE49-F238E27FC236}">
                <a16:creationId xmlns:a16="http://schemas.microsoft.com/office/drawing/2014/main" id="{533FCCB2-7562-4FCD-8427-339B21DB43CF}"/>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965133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102" y="0"/>
            <a:ext cx="11932784" cy="5986887"/>
          </a:xfrm>
          <a:prstGeom prst="rect">
            <a:avLst/>
          </a:prstGeom>
        </p:spPr>
      </p:pic>
      <p:sp>
        <p:nvSpPr>
          <p:cNvPr id="5" name="Rectangular Callout 4"/>
          <p:cNvSpPr/>
          <p:nvPr/>
        </p:nvSpPr>
        <p:spPr>
          <a:xfrm>
            <a:off x="5864931" y="103552"/>
            <a:ext cx="2287633" cy="1061358"/>
          </a:xfrm>
          <a:prstGeom prst="wedgeRectCallout">
            <a:avLst>
              <a:gd name="adj1" fmla="val -98753"/>
              <a:gd name="adj2" fmla="val -1725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Returned results for “Information Technology</a:t>
            </a:r>
            <a:r>
              <a:rPr lang="en-US" sz="2000" dirty="0">
                <a:solidFill>
                  <a:srgbClr val="FF0000"/>
                </a:solidFill>
                <a:latin typeface="Arial" panose="020B0604020202020204" pitchFamily="34" charset="0"/>
                <a:cs typeface="Arial" panose="020B0604020202020204" pitchFamily="34" charset="0"/>
              </a:rPr>
              <a:t>”</a:t>
            </a:r>
          </a:p>
        </p:txBody>
      </p:sp>
      <p:cxnSp>
        <p:nvCxnSpPr>
          <p:cNvPr id="9" name="Straight Arrow Connector 8"/>
          <p:cNvCxnSpPr>
            <a:cxnSpLocks/>
          </p:cNvCxnSpPr>
          <p:nvPr/>
        </p:nvCxnSpPr>
        <p:spPr>
          <a:xfrm flipH="1">
            <a:off x="4943061" y="1802296"/>
            <a:ext cx="1487919" cy="159730"/>
          </a:xfrm>
          <a:prstGeom prst="straightConnector1">
            <a:avLst/>
          </a:prstGeom>
          <a:ln w="44450">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12" name="Rounded Rectangle 11"/>
          <p:cNvSpPr/>
          <p:nvPr/>
        </p:nvSpPr>
        <p:spPr>
          <a:xfrm>
            <a:off x="6441378" y="1536371"/>
            <a:ext cx="2449286" cy="729343"/>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C00000"/>
                </a:solidFill>
                <a:latin typeface="Arial" panose="020B0604020202020204" pitchFamily="34" charset="0"/>
                <a:cs typeface="Arial" panose="020B0604020202020204" pitchFamily="34" charset="0"/>
              </a:rPr>
              <a:t>Click on hyperlink for company name</a:t>
            </a:r>
          </a:p>
        </p:txBody>
      </p:sp>
      <p:sp>
        <p:nvSpPr>
          <p:cNvPr id="7" name="TextBox 6">
            <a:extLst>
              <a:ext uri="{FF2B5EF4-FFF2-40B4-BE49-F238E27FC236}">
                <a16:creationId xmlns:a16="http://schemas.microsoft.com/office/drawing/2014/main" id="{2DF4A67F-D227-46BB-B7A1-F62949EDF4D0}"/>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ezSearch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577817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646" y="84462"/>
            <a:ext cx="11842601" cy="5886680"/>
          </a:xfrm>
          <a:prstGeom prst="rect">
            <a:avLst/>
          </a:prstGeom>
        </p:spPr>
      </p:pic>
      <p:sp>
        <p:nvSpPr>
          <p:cNvPr id="4" name="Rectangular Callout 3"/>
          <p:cNvSpPr/>
          <p:nvPr/>
        </p:nvSpPr>
        <p:spPr>
          <a:xfrm>
            <a:off x="4644280" y="2437472"/>
            <a:ext cx="3352800" cy="1228725"/>
          </a:xfrm>
          <a:prstGeom prst="wedgeRectCallou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File name defaults to Report Name used in FPDS-NG</a:t>
            </a:r>
          </a:p>
        </p:txBody>
      </p:sp>
      <p:sp>
        <p:nvSpPr>
          <p:cNvPr id="5" name="Snip Single Corner Rectangle 4"/>
          <p:cNvSpPr/>
          <p:nvPr/>
        </p:nvSpPr>
        <p:spPr>
          <a:xfrm>
            <a:off x="6320680" y="4172985"/>
            <a:ext cx="1209675" cy="714375"/>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“Save”</a:t>
            </a:r>
          </a:p>
        </p:txBody>
      </p:sp>
      <p:cxnSp>
        <p:nvCxnSpPr>
          <p:cNvPr id="7" name="Straight Arrow Connector 6"/>
          <p:cNvCxnSpPr>
            <a:cxnSpLocks/>
          </p:cNvCxnSpPr>
          <p:nvPr/>
        </p:nvCxnSpPr>
        <p:spPr>
          <a:xfrm>
            <a:off x="7541536" y="4631388"/>
            <a:ext cx="25840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524289" y="4320334"/>
            <a:ext cx="694063" cy="4033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59</a:t>
            </a:r>
          </a:p>
        </p:txBody>
      </p:sp>
      <p:sp>
        <p:nvSpPr>
          <p:cNvPr id="10" name="TextBox 9">
            <a:extLst>
              <a:ext uri="{FF2B5EF4-FFF2-40B4-BE49-F238E27FC236}">
                <a16:creationId xmlns:a16="http://schemas.microsoft.com/office/drawing/2014/main" id="{C86A7D2B-0B41-4326-AC23-5E13134331BC}"/>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418822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102" y="84462"/>
            <a:ext cx="11745686" cy="5897697"/>
          </a:xfrm>
          <a:prstGeom prst="rect">
            <a:avLst/>
          </a:prstGeom>
        </p:spPr>
      </p:pic>
      <p:sp>
        <p:nvSpPr>
          <p:cNvPr id="4" name="Rectangular Callout 3"/>
          <p:cNvSpPr/>
          <p:nvPr/>
        </p:nvSpPr>
        <p:spPr>
          <a:xfrm>
            <a:off x="1335088" y="4162425"/>
            <a:ext cx="4638675" cy="847725"/>
          </a:xfrm>
          <a:prstGeom prst="wedgeRectCallout">
            <a:avLst>
              <a:gd name="adj1" fmla="val 22243"/>
              <a:gd name="adj2" fmla="val 12477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Excel notifies when download is completed</a:t>
            </a:r>
          </a:p>
        </p:txBody>
      </p:sp>
      <p:sp>
        <p:nvSpPr>
          <p:cNvPr id="5" name="Snip Single Corner Rectangle 4"/>
          <p:cNvSpPr/>
          <p:nvPr/>
        </p:nvSpPr>
        <p:spPr>
          <a:xfrm>
            <a:off x="6454856" y="4162425"/>
            <a:ext cx="2657475" cy="91440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“Open” to view your report</a:t>
            </a:r>
          </a:p>
        </p:txBody>
      </p:sp>
      <p:cxnSp>
        <p:nvCxnSpPr>
          <p:cNvPr id="7" name="Straight Arrow Connector 6"/>
          <p:cNvCxnSpPr>
            <a:cxnSpLocks/>
          </p:cNvCxnSpPr>
          <p:nvPr/>
        </p:nvCxnSpPr>
        <p:spPr>
          <a:xfrm>
            <a:off x="7347139" y="5076825"/>
            <a:ext cx="0" cy="7191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7024040" y="3493082"/>
            <a:ext cx="646198" cy="41148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b="1" dirty="0">
                <a:solidFill>
                  <a:srgbClr val="C00000"/>
                </a:solidFill>
                <a:latin typeface="Arial" panose="020B0604020202020204" pitchFamily="34" charset="0"/>
                <a:cs typeface="Arial" panose="020B0604020202020204" pitchFamily="34" charset="0"/>
              </a:rPr>
              <a:t>60</a:t>
            </a:r>
          </a:p>
        </p:txBody>
      </p:sp>
      <p:sp>
        <p:nvSpPr>
          <p:cNvPr id="10" name="TextBox 9">
            <a:extLst>
              <a:ext uri="{FF2B5EF4-FFF2-40B4-BE49-F238E27FC236}">
                <a16:creationId xmlns:a16="http://schemas.microsoft.com/office/drawing/2014/main" id="{8CC56B96-65A4-4D30-B71F-2CB3E0B14E08}"/>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759003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3102" y="762314"/>
            <a:ext cx="11849594" cy="5142727"/>
          </a:xfrm>
          <a:prstGeom prst="rect">
            <a:avLst/>
          </a:prstGeom>
        </p:spPr>
      </p:pic>
      <p:sp>
        <p:nvSpPr>
          <p:cNvPr id="4" name="Rectangular Callout 3"/>
          <p:cNvSpPr/>
          <p:nvPr/>
        </p:nvSpPr>
        <p:spPr>
          <a:xfrm>
            <a:off x="3923771" y="119743"/>
            <a:ext cx="4610100" cy="566057"/>
          </a:xfrm>
          <a:prstGeom prst="wedgeRectCallout">
            <a:avLst>
              <a:gd name="adj1" fmla="val -667"/>
              <a:gd name="adj2" fmla="val 56435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Your downloaded report appears in Microsoft Excel</a:t>
            </a:r>
          </a:p>
        </p:txBody>
      </p:sp>
      <p:sp>
        <p:nvSpPr>
          <p:cNvPr id="5" name="Speech Bubble: Rectangle 4">
            <a:extLst>
              <a:ext uri="{FF2B5EF4-FFF2-40B4-BE49-F238E27FC236}">
                <a16:creationId xmlns:a16="http://schemas.microsoft.com/office/drawing/2014/main" id="{368BD630-6257-4379-A305-6C855979FEF4}"/>
              </a:ext>
            </a:extLst>
          </p:cNvPr>
          <p:cNvSpPr/>
          <p:nvPr/>
        </p:nvSpPr>
        <p:spPr>
          <a:xfrm>
            <a:off x="4105746" y="5167039"/>
            <a:ext cx="2836718" cy="566057"/>
          </a:xfrm>
          <a:prstGeom prst="wedgeRectCallout">
            <a:avLst>
              <a:gd name="adj1" fmla="val 71059"/>
              <a:gd name="adj2" fmla="val 57635"/>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Horizontal Scroll Bar</a:t>
            </a:r>
          </a:p>
        </p:txBody>
      </p:sp>
      <p:sp>
        <p:nvSpPr>
          <p:cNvPr id="8" name="TextBox 7">
            <a:extLst>
              <a:ext uri="{FF2B5EF4-FFF2-40B4-BE49-F238E27FC236}">
                <a16:creationId xmlns:a16="http://schemas.microsoft.com/office/drawing/2014/main" id="{95B42801-241C-4703-801A-E91352D036FF}"/>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5350209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5" name="Picture 4"/>
          <p:cNvPicPr>
            <a:picLocks noChangeAspect="1"/>
          </p:cNvPicPr>
          <p:nvPr/>
        </p:nvPicPr>
        <p:blipFill>
          <a:blip r:embed="rId2"/>
          <a:stretch>
            <a:fillRect/>
          </a:stretch>
        </p:blipFill>
        <p:spPr>
          <a:xfrm>
            <a:off x="170846" y="878161"/>
            <a:ext cx="11850308" cy="5000125"/>
          </a:xfrm>
          <a:prstGeom prst="rect">
            <a:avLst/>
          </a:prstGeom>
        </p:spPr>
      </p:pic>
      <p:sp>
        <p:nvSpPr>
          <p:cNvPr id="6" name="Rectangular Callout 5"/>
          <p:cNvSpPr/>
          <p:nvPr/>
        </p:nvSpPr>
        <p:spPr>
          <a:xfrm>
            <a:off x="5956618" y="221435"/>
            <a:ext cx="4610100" cy="566057"/>
          </a:xfrm>
          <a:prstGeom prst="wedgeRectCallout">
            <a:avLst>
              <a:gd name="adj1" fmla="val 40159"/>
              <a:gd name="adj2" fmla="val 26240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Layout and setup</a:t>
            </a:r>
          </a:p>
        </p:txBody>
      </p:sp>
      <p:sp>
        <p:nvSpPr>
          <p:cNvPr id="2" name="Speech Bubble: Rectangle 1">
            <a:extLst>
              <a:ext uri="{FF2B5EF4-FFF2-40B4-BE49-F238E27FC236}">
                <a16:creationId xmlns:a16="http://schemas.microsoft.com/office/drawing/2014/main" id="{4B8DD604-AC2A-4509-B50A-22E53D80D8F0}"/>
              </a:ext>
            </a:extLst>
          </p:cNvPr>
          <p:cNvSpPr/>
          <p:nvPr/>
        </p:nvSpPr>
        <p:spPr>
          <a:xfrm>
            <a:off x="1770417" y="1972300"/>
            <a:ext cx="4953000" cy="711200"/>
          </a:xfrm>
          <a:prstGeom prst="wedgeRectCallout">
            <a:avLst>
              <a:gd name="adj1" fmla="val -44303"/>
              <a:gd name="adj2" fmla="val 4912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Allows you to change the layout of your table</a:t>
            </a:r>
          </a:p>
        </p:txBody>
      </p:sp>
      <p:cxnSp>
        <p:nvCxnSpPr>
          <p:cNvPr id="8" name="Straight Arrow Connector 7">
            <a:extLst>
              <a:ext uri="{FF2B5EF4-FFF2-40B4-BE49-F238E27FC236}">
                <a16:creationId xmlns:a16="http://schemas.microsoft.com/office/drawing/2014/main" id="{B8D2DD03-9E99-4490-A939-2C7C9ACDB309}"/>
              </a:ext>
            </a:extLst>
          </p:cNvPr>
          <p:cNvCxnSpPr>
            <a:cxnSpLocks/>
          </p:cNvCxnSpPr>
          <p:nvPr/>
        </p:nvCxnSpPr>
        <p:spPr>
          <a:xfrm flipH="1">
            <a:off x="538843" y="2622059"/>
            <a:ext cx="1231574" cy="3145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Speech Bubble: Rectangle 2">
            <a:extLst>
              <a:ext uri="{FF2B5EF4-FFF2-40B4-BE49-F238E27FC236}">
                <a16:creationId xmlns:a16="http://schemas.microsoft.com/office/drawing/2014/main" id="{64477B77-2207-49C3-A368-CD202CC4B17E}"/>
              </a:ext>
            </a:extLst>
          </p:cNvPr>
          <p:cNvSpPr/>
          <p:nvPr/>
        </p:nvSpPr>
        <p:spPr>
          <a:xfrm>
            <a:off x="4874924" y="3073400"/>
            <a:ext cx="5881255" cy="711200"/>
          </a:xfrm>
          <a:prstGeom prst="wedgeRectCallou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Use the &gt;&gt; arrows to move attribute to the right, &lt;&lt; to move attribute to the left, or X to delete attribute</a:t>
            </a:r>
          </a:p>
        </p:txBody>
      </p:sp>
      <p:sp>
        <p:nvSpPr>
          <p:cNvPr id="7" name="Oval 6">
            <a:extLst>
              <a:ext uri="{FF2B5EF4-FFF2-40B4-BE49-F238E27FC236}">
                <a16:creationId xmlns:a16="http://schemas.microsoft.com/office/drawing/2014/main" id="{8D7EE36E-98BD-4959-A47A-6823D4A6E2B4}"/>
              </a:ext>
            </a:extLst>
          </p:cNvPr>
          <p:cNvSpPr/>
          <p:nvPr/>
        </p:nvSpPr>
        <p:spPr>
          <a:xfrm>
            <a:off x="6204960" y="3948546"/>
            <a:ext cx="789710" cy="2182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9" name="Speech Bubble: Rectangle 8">
            <a:extLst>
              <a:ext uri="{FF2B5EF4-FFF2-40B4-BE49-F238E27FC236}">
                <a16:creationId xmlns:a16="http://schemas.microsoft.com/office/drawing/2014/main" id="{6FE19065-0BA9-4F77-BC25-514D080C42B4}"/>
              </a:ext>
            </a:extLst>
          </p:cNvPr>
          <p:cNvSpPr/>
          <p:nvPr/>
        </p:nvSpPr>
        <p:spPr>
          <a:xfrm>
            <a:off x="1770417" y="4419860"/>
            <a:ext cx="5138928" cy="1075872"/>
          </a:xfrm>
          <a:prstGeom prst="wedgeRectCallout">
            <a:avLst>
              <a:gd name="adj1" fmla="val -70462"/>
              <a:gd name="adj2" fmla="val -128448"/>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You may also set-up table layout by dragging attribute labels to the cross-hatched areas here </a:t>
            </a:r>
          </a:p>
        </p:txBody>
      </p:sp>
      <p:sp>
        <p:nvSpPr>
          <p:cNvPr id="12" name="TextBox 11">
            <a:extLst>
              <a:ext uri="{FF2B5EF4-FFF2-40B4-BE49-F238E27FC236}">
                <a16:creationId xmlns:a16="http://schemas.microsoft.com/office/drawing/2014/main" id="{F0985BEA-88D7-4ABE-9ECA-4F299AE7CC33}"/>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16355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4" name="Picture 3"/>
          <p:cNvPicPr>
            <a:picLocks noChangeAspect="1"/>
          </p:cNvPicPr>
          <p:nvPr/>
        </p:nvPicPr>
        <p:blipFill>
          <a:blip r:embed="rId2"/>
          <a:stretch>
            <a:fillRect/>
          </a:stretch>
        </p:blipFill>
        <p:spPr>
          <a:xfrm>
            <a:off x="143102" y="119743"/>
            <a:ext cx="11899095" cy="5692993"/>
          </a:xfrm>
          <a:prstGeom prst="rect">
            <a:avLst/>
          </a:prstGeom>
          <a:ln>
            <a:solidFill>
              <a:srgbClr val="C00000"/>
            </a:solidFill>
          </a:ln>
        </p:spPr>
      </p:pic>
      <p:sp>
        <p:nvSpPr>
          <p:cNvPr id="6" name="Rectangular Callout 5"/>
          <p:cNvSpPr/>
          <p:nvPr/>
        </p:nvSpPr>
        <p:spPr>
          <a:xfrm>
            <a:off x="4506740" y="900122"/>
            <a:ext cx="4610100" cy="711200"/>
          </a:xfrm>
          <a:prstGeom prst="wedgeRectCallout">
            <a:avLst>
              <a:gd name="adj1" fmla="val 60868"/>
              <a:gd name="adj2" fmla="val 17898"/>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Layout and setup</a:t>
            </a:r>
          </a:p>
        </p:txBody>
      </p:sp>
      <p:sp>
        <p:nvSpPr>
          <p:cNvPr id="7" name="Speech Bubble: Rectangle 6">
            <a:extLst>
              <a:ext uri="{FF2B5EF4-FFF2-40B4-BE49-F238E27FC236}">
                <a16:creationId xmlns:a16="http://schemas.microsoft.com/office/drawing/2014/main" id="{12D99A0A-57A3-4157-90FA-853FA22C9093}"/>
              </a:ext>
            </a:extLst>
          </p:cNvPr>
          <p:cNvSpPr/>
          <p:nvPr/>
        </p:nvSpPr>
        <p:spPr>
          <a:xfrm>
            <a:off x="2257527" y="3258860"/>
            <a:ext cx="4953000" cy="711200"/>
          </a:xfrm>
          <a:prstGeom prst="wedgeRectCallout">
            <a:avLst>
              <a:gd name="adj1" fmla="val -58118"/>
              <a:gd name="adj2" fmla="val -2699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Allows you to insert calculations in your report</a:t>
            </a:r>
          </a:p>
        </p:txBody>
      </p:sp>
      <p:cxnSp>
        <p:nvCxnSpPr>
          <p:cNvPr id="8" name="Straight Arrow Connector 7">
            <a:extLst>
              <a:ext uri="{FF2B5EF4-FFF2-40B4-BE49-F238E27FC236}">
                <a16:creationId xmlns:a16="http://schemas.microsoft.com/office/drawing/2014/main" id="{F4A80AB1-1842-4B63-BD72-86999918456F}"/>
              </a:ext>
            </a:extLst>
          </p:cNvPr>
          <p:cNvCxnSpPr/>
          <p:nvPr/>
        </p:nvCxnSpPr>
        <p:spPr>
          <a:xfrm flipH="1" flipV="1">
            <a:off x="966557" y="2658439"/>
            <a:ext cx="863600" cy="74506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BB66A4-D71D-4FDA-B992-1F736EEB7642}"/>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936379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3452DD55-B824-4D44-9E63-E5739615D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9" y="84462"/>
            <a:ext cx="11984948" cy="5843002"/>
          </a:xfrm>
          <a:prstGeom prst="rect">
            <a:avLst/>
          </a:prstGeom>
        </p:spPr>
      </p:pic>
      <p:sp>
        <p:nvSpPr>
          <p:cNvPr id="9" name="Rectangular Callout 5">
            <a:extLst>
              <a:ext uri="{FF2B5EF4-FFF2-40B4-BE49-F238E27FC236}">
                <a16:creationId xmlns:a16="http://schemas.microsoft.com/office/drawing/2014/main" id="{EAC42888-F732-4459-8D84-B015CF3DDFED}"/>
              </a:ext>
            </a:extLst>
          </p:cNvPr>
          <p:cNvSpPr/>
          <p:nvPr/>
        </p:nvSpPr>
        <p:spPr>
          <a:xfrm>
            <a:off x="4589036" y="373254"/>
            <a:ext cx="4610100" cy="566057"/>
          </a:xfrm>
          <a:prstGeom prst="wedgeRectCallout">
            <a:avLst>
              <a:gd name="adj1" fmla="val 59200"/>
              <a:gd name="adj2" fmla="val 81481"/>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Layout and setup</a:t>
            </a:r>
          </a:p>
        </p:txBody>
      </p:sp>
      <p:sp>
        <p:nvSpPr>
          <p:cNvPr id="10" name="Oval 9">
            <a:extLst>
              <a:ext uri="{FF2B5EF4-FFF2-40B4-BE49-F238E27FC236}">
                <a16:creationId xmlns:a16="http://schemas.microsoft.com/office/drawing/2014/main" id="{469C5C7E-0B86-4A43-86F4-18203C2F9E78}"/>
              </a:ext>
            </a:extLst>
          </p:cNvPr>
          <p:cNvSpPr/>
          <p:nvPr/>
        </p:nvSpPr>
        <p:spPr>
          <a:xfrm>
            <a:off x="607399" y="2331720"/>
            <a:ext cx="64487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1" name="Oval 10">
            <a:extLst>
              <a:ext uri="{FF2B5EF4-FFF2-40B4-BE49-F238E27FC236}">
                <a16:creationId xmlns:a16="http://schemas.microsoft.com/office/drawing/2014/main" id="{953DADF8-8226-4009-88F1-3AA0C1107C9F}"/>
              </a:ext>
            </a:extLst>
          </p:cNvPr>
          <p:cNvSpPr/>
          <p:nvPr/>
        </p:nvSpPr>
        <p:spPr>
          <a:xfrm>
            <a:off x="46199" y="4286835"/>
            <a:ext cx="1989575" cy="149868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2" name="TextBox 11">
            <a:extLst>
              <a:ext uri="{FF2B5EF4-FFF2-40B4-BE49-F238E27FC236}">
                <a16:creationId xmlns:a16="http://schemas.microsoft.com/office/drawing/2014/main" id="{A6856C3A-94C3-4C51-9560-98CD70FBFB8B}"/>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6694389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4" name="Picture 3" descr="A screenshot of a social media post&#10;&#10;Description generated with very high confidence">
            <a:extLst>
              <a:ext uri="{FF2B5EF4-FFF2-40B4-BE49-F238E27FC236}">
                <a16:creationId xmlns:a16="http://schemas.microsoft.com/office/drawing/2014/main" id="{EB734D1D-DE83-402F-907C-DE779D610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69" y="84462"/>
            <a:ext cx="11600371" cy="5859138"/>
          </a:xfrm>
          <a:prstGeom prst="rect">
            <a:avLst/>
          </a:prstGeom>
          <a:ln>
            <a:noFill/>
          </a:ln>
        </p:spPr>
      </p:pic>
      <p:sp>
        <p:nvSpPr>
          <p:cNvPr id="12" name="Rectangular Callout 5">
            <a:extLst>
              <a:ext uri="{FF2B5EF4-FFF2-40B4-BE49-F238E27FC236}">
                <a16:creationId xmlns:a16="http://schemas.microsoft.com/office/drawing/2014/main" id="{5FAABB58-A183-4B2E-BE07-AB8E7C83241F}"/>
              </a:ext>
            </a:extLst>
          </p:cNvPr>
          <p:cNvSpPr/>
          <p:nvPr/>
        </p:nvSpPr>
        <p:spPr>
          <a:xfrm>
            <a:off x="4511904" y="202461"/>
            <a:ext cx="4610100" cy="566057"/>
          </a:xfrm>
          <a:prstGeom prst="wedgeRectCallout">
            <a:avLst>
              <a:gd name="adj1" fmla="val 55498"/>
              <a:gd name="adj2" fmla="val 99788"/>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Layout and setup</a:t>
            </a:r>
          </a:p>
        </p:txBody>
      </p:sp>
      <p:sp>
        <p:nvSpPr>
          <p:cNvPr id="6" name="Oval 5">
            <a:extLst>
              <a:ext uri="{FF2B5EF4-FFF2-40B4-BE49-F238E27FC236}">
                <a16:creationId xmlns:a16="http://schemas.microsoft.com/office/drawing/2014/main" id="{0EEE642A-C3E7-4008-8AF2-307D9548FFA4}"/>
              </a:ext>
            </a:extLst>
          </p:cNvPr>
          <p:cNvSpPr/>
          <p:nvPr/>
        </p:nvSpPr>
        <p:spPr>
          <a:xfrm>
            <a:off x="1588" y="4709160"/>
            <a:ext cx="2450592" cy="12344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7" name="Oval 6">
            <a:extLst>
              <a:ext uri="{FF2B5EF4-FFF2-40B4-BE49-F238E27FC236}">
                <a16:creationId xmlns:a16="http://schemas.microsoft.com/office/drawing/2014/main" id="{29D61C43-74C5-4841-BF0A-26417EA0D9C1}"/>
              </a:ext>
            </a:extLst>
          </p:cNvPr>
          <p:cNvSpPr/>
          <p:nvPr/>
        </p:nvSpPr>
        <p:spPr>
          <a:xfrm>
            <a:off x="10957245" y="5329019"/>
            <a:ext cx="429768" cy="4937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3" name="Straight Arrow Connector 12">
            <a:extLst>
              <a:ext uri="{FF2B5EF4-FFF2-40B4-BE49-F238E27FC236}">
                <a16:creationId xmlns:a16="http://schemas.microsoft.com/office/drawing/2014/main" id="{67D4DCFC-EA5A-47AA-B8A6-3A97893E3F79}"/>
              </a:ext>
            </a:extLst>
          </p:cNvPr>
          <p:cNvCxnSpPr>
            <a:cxnSpLocks/>
          </p:cNvCxnSpPr>
          <p:nvPr/>
        </p:nvCxnSpPr>
        <p:spPr>
          <a:xfrm>
            <a:off x="2485547" y="5326380"/>
            <a:ext cx="8471698" cy="24952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240E9AF-39C3-44DD-AE90-BED635EB3A18}"/>
              </a:ext>
            </a:extLst>
          </p:cNvPr>
          <p:cNvSpPr/>
          <p:nvPr/>
        </p:nvSpPr>
        <p:spPr>
          <a:xfrm>
            <a:off x="10566753" y="335186"/>
            <a:ext cx="608813" cy="4937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5" name="Rectangle: Single Corner Snipped 14">
            <a:extLst>
              <a:ext uri="{FF2B5EF4-FFF2-40B4-BE49-F238E27FC236}">
                <a16:creationId xmlns:a16="http://schemas.microsoft.com/office/drawing/2014/main" id="{D1499B95-97A5-4013-9E46-08BDFCB8B569}"/>
              </a:ext>
            </a:extLst>
          </p:cNvPr>
          <p:cNvSpPr/>
          <p:nvPr/>
        </p:nvSpPr>
        <p:spPr>
          <a:xfrm>
            <a:off x="8616670" y="3370636"/>
            <a:ext cx="2340575" cy="881231"/>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Execute</a:t>
            </a:r>
          </a:p>
        </p:txBody>
      </p:sp>
      <p:cxnSp>
        <p:nvCxnSpPr>
          <p:cNvPr id="17" name="Straight Arrow Connector 16">
            <a:extLst>
              <a:ext uri="{FF2B5EF4-FFF2-40B4-BE49-F238E27FC236}">
                <a16:creationId xmlns:a16="http://schemas.microsoft.com/office/drawing/2014/main" id="{F72BC5FE-C140-414E-9B6B-FB08575F66F6}"/>
              </a:ext>
            </a:extLst>
          </p:cNvPr>
          <p:cNvCxnSpPr>
            <a:cxnSpLocks/>
          </p:cNvCxnSpPr>
          <p:nvPr/>
        </p:nvCxnSpPr>
        <p:spPr>
          <a:xfrm flipV="1">
            <a:off x="9708810" y="828962"/>
            <a:ext cx="1110666" cy="25416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B92A238-C7EC-431E-8C5A-15DE1A289851}"/>
              </a:ext>
            </a:extLst>
          </p:cNvPr>
          <p:cNvCxnSpPr>
            <a:cxnSpLocks/>
          </p:cNvCxnSpPr>
          <p:nvPr/>
        </p:nvCxnSpPr>
        <p:spPr>
          <a:xfrm flipH="1" flipV="1">
            <a:off x="9746491" y="4216908"/>
            <a:ext cx="1210754" cy="9845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5C29869-19F0-4DA7-963A-A5A278AB367F}"/>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1901727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F3D2272D-C5FC-4EA7-9CAE-CA5A473F4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5" y="84463"/>
            <a:ext cx="11693529" cy="5557386"/>
          </a:xfrm>
          <a:prstGeom prst="rect">
            <a:avLst/>
          </a:prstGeom>
        </p:spPr>
      </p:pic>
      <p:sp>
        <p:nvSpPr>
          <p:cNvPr id="8" name="Oval 7">
            <a:extLst>
              <a:ext uri="{FF2B5EF4-FFF2-40B4-BE49-F238E27FC236}">
                <a16:creationId xmlns:a16="http://schemas.microsoft.com/office/drawing/2014/main" id="{CE54740E-4319-495C-990C-0ACACD3A67B2}"/>
              </a:ext>
            </a:extLst>
          </p:cNvPr>
          <p:cNvSpPr/>
          <p:nvPr/>
        </p:nvSpPr>
        <p:spPr>
          <a:xfrm>
            <a:off x="1501204" y="3035808"/>
            <a:ext cx="3749040" cy="26060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9" name="Oval 8">
            <a:extLst>
              <a:ext uri="{FF2B5EF4-FFF2-40B4-BE49-F238E27FC236}">
                <a16:creationId xmlns:a16="http://schemas.microsoft.com/office/drawing/2014/main" id="{DDF3B6CC-63AF-4C57-90E8-51956E99CF95}"/>
              </a:ext>
            </a:extLst>
          </p:cNvPr>
          <p:cNvSpPr/>
          <p:nvPr/>
        </p:nvSpPr>
        <p:spPr>
          <a:xfrm>
            <a:off x="11027022" y="88923"/>
            <a:ext cx="740664" cy="512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4" name="Straight Arrow Connector 13">
            <a:extLst>
              <a:ext uri="{FF2B5EF4-FFF2-40B4-BE49-F238E27FC236}">
                <a16:creationId xmlns:a16="http://schemas.microsoft.com/office/drawing/2014/main" id="{A70F67E1-F73A-4DA3-BE5D-F440A0AAD717}"/>
              </a:ext>
            </a:extLst>
          </p:cNvPr>
          <p:cNvCxnSpPr>
            <a:cxnSpLocks/>
          </p:cNvCxnSpPr>
          <p:nvPr/>
        </p:nvCxnSpPr>
        <p:spPr>
          <a:xfrm flipV="1">
            <a:off x="5049076" y="512956"/>
            <a:ext cx="5977946" cy="32086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Single Corner Snipped 14">
            <a:extLst>
              <a:ext uri="{FF2B5EF4-FFF2-40B4-BE49-F238E27FC236}">
                <a16:creationId xmlns:a16="http://schemas.microsoft.com/office/drawing/2014/main" id="{C75A1CCA-5429-48E1-B1BB-FB646479C28A}"/>
              </a:ext>
            </a:extLst>
          </p:cNvPr>
          <p:cNvSpPr/>
          <p:nvPr/>
        </p:nvSpPr>
        <p:spPr>
          <a:xfrm>
            <a:off x="6941758" y="3035808"/>
            <a:ext cx="2688336" cy="137160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Enter Date Ranges and Click Display Report</a:t>
            </a:r>
          </a:p>
        </p:txBody>
      </p:sp>
      <p:sp>
        <p:nvSpPr>
          <p:cNvPr id="10" name="TextBox 9">
            <a:extLst>
              <a:ext uri="{FF2B5EF4-FFF2-40B4-BE49-F238E27FC236}">
                <a16:creationId xmlns:a16="http://schemas.microsoft.com/office/drawing/2014/main" id="{74E80668-EC2A-4B54-8AB1-69F5E1146B53}"/>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cxnSp>
        <p:nvCxnSpPr>
          <p:cNvPr id="4" name="Straight Arrow Connector 3">
            <a:extLst>
              <a:ext uri="{FF2B5EF4-FFF2-40B4-BE49-F238E27FC236}">
                <a16:creationId xmlns:a16="http://schemas.microsoft.com/office/drawing/2014/main" id="{BC7D6797-7338-4227-A4DE-28E0A682806C}"/>
              </a:ext>
            </a:extLst>
          </p:cNvPr>
          <p:cNvCxnSpPr/>
          <p:nvPr/>
        </p:nvCxnSpPr>
        <p:spPr>
          <a:xfrm flipH="1">
            <a:off x="5151863" y="3891776"/>
            <a:ext cx="1789895"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78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7" name="Picture 6" descr="A screenshot of a computer&#10;&#10;Description generated with very high confidence">
            <a:extLst>
              <a:ext uri="{FF2B5EF4-FFF2-40B4-BE49-F238E27FC236}">
                <a16:creationId xmlns:a16="http://schemas.microsoft.com/office/drawing/2014/main" id="{5C461111-8C59-45C3-A3F4-8FF9A7A1B7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27" y="119743"/>
            <a:ext cx="11786027" cy="5716281"/>
          </a:xfrm>
          <a:prstGeom prst="rect">
            <a:avLst/>
          </a:prstGeom>
        </p:spPr>
      </p:pic>
      <p:sp>
        <p:nvSpPr>
          <p:cNvPr id="10" name="Oval 9">
            <a:extLst>
              <a:ext uri="{FF2B5EF4-FFF2-40B4-BE49-F238E27FC236}">
                <a16:creationId xmlns:a16="http://schemas.microsoft.com/office/drawing/2014/main" id="{63C0133B-8AE8-4A7C-8AB8-0E21F403B3E0}"/>
              </a:ext>
            </a:extLst>
          </p:cNvPr>
          <p:cNvSpPr/>
          <p:nvPr/>
        </p:nvSpPr>
        <p:spPr>
          <a:xfrm>
            <a:off x="1588" y="5136777"/>
            <a:ext cx="685800" cy="5513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2" name="Straight Arrow Connector 11">
            <a:extLst>
              <a:ext uri="{FF2B5EF4-FFF2-40B4-BE49-F238E27FC236}">
                <a16:creationId xmlns:a16="http://schemas.microsoft.com/office/drawing/2014/main" id="{746D55AC-883A-40CD-BA3E-966657586C8C}"/>
              </a:ext>
            </a:extLst>
          </p:cNvPr>
          <p:cNvCxnSpPr>
            <a:cxnSpLocks/>
          </p:cNvCxnSpPr>
          <p:nvPr/>
        </p:nvCxnSpPr>
        <p:spPr>
          <a:xfrm>
            <a:off x="687388" y="5463608"/>
            <a:ext cx="1110022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Speech Bubble: Rectangle 15">
            <a:extLst>
              <a:ext uri="{FF2B5EF4-FFF2-40B4-BE49-F238E27FC236}">
                <a16:creationId xmlns:a16="http://schemas.microsoft.com/office/drawing/2014/main" id="{2A6818DC-CEF7-4010-8BC4-AA7C67B3FF35}"/>
              </a:ext>
            </a:extLst>
          </p:cNvPr>
          <p:cNvSpPr/>
          <p:nvPr/>
        </p:nvSpPr>
        <p:spPr>
          <a:xfrm>
            <a:off x="3325905" y="4284371"/>
            <a:ext cx="5540189" cy="806820"/>
          </a:xfrm>
          <a:prstGeom prst="wedgeRectCallout">
            <a:avLst>
              <a:gd name="adj1" fmla="val -95340"/>
              <a:gd name="adj2" fmla="val 7558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“Sum” Calculation adds Total for Action Obligations (use horizontal scroll bar to scroll over to see total)</a:t>
            </a:r>
          </a:p>
        </p:txBody>
      </p:sp>
      <p:sp>
        <p:nvSpPr>
          <p:cNvPr id="9" name="TextBox 8">
            <a:extLst>
              <a:ext uri="{FF2B5EF4-FFF2-40B4-BE49-F238E27FC236}">
                <a16:creationId xmlns:a16="http://schemas.microsoft.com/office/drawing/2014/main" id="{4BC54486-F934-4079-A9BC-F90A6576AFF4}"/>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8607384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high confidence">
            <a:extLst>
              <a:ext uri="{FF2B5EF4-FFF2-40B4-BE49-F238E27FC236}">
                <a16:creationId xmlns:a16="http://schemas.microsoft.com/office/drawing/2014/main" id="{8E32E1ED-AD6B-4EB0-B4AC-DA2A9BAB3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38" y="0"/>
            <a:ext cx="11389127" cy="5176539"/>
          </a:xfrm>
          <a:prstGeom prst="rect">
            <a:avLst/>
          </a:prstGeom>
        </p:spPr>
      </p:pic>
      <p:sp>
        <p:nvSpPr>
          <p:cNvPr id="9" name="Oval 8">
            <a:extLst>
              <a:ext uri="{FF2B5EF4-FFF2-40B4-BE49-F238E27FC236}">
                <a16:creationId xmlns:a16="http://schemas.microsoft.com/office/drawing/2014/main" id="{7E0FD988-47BC-4E97-8BAD-A6568817AED2}"/>
              </a:ext>
            </a:extLst>
          </p:cNvPr>
          <p:cNvSpPr/>
          <p:nvPr/>
        </p:nvSpPr>
        <p:spPr>
          <a:xfrm>
            <a:off x="9589725" y="4552211"/>
            <a:ext cx="685800" cy="5513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1" name="Straight Arrow Connector 10">
            <a:extLst>
              <a:ext uri="{FF2B5EF4-FFF2-40B4-BE49-F238E27FC236}">
                <a16:creationId xmlns:a16="http://schemas.microsoft.com/office/drawing/2014/main" id="{97C91E05-764E-4CEB-ABC5-0185FB137576}"/>
              </a:ext>
            </a:extLst>
          </p:cNvPr>
          <p:cNvCxnSpPr>
            <a:cxnSpLocks/>
          </p:cNvCxnSpPr>
          <p:nvPr/>
        </p:nvCxnSpPr>
        <p:spPr>
          <a:xfrm>
            <a:off x="808411" y="4754880"/>
            <a:ext cx="8658318" cy="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Speech Bubble: Rectangle 12">
            <a:extLst>
              <a:ext uri="{FF2B5EF4-FFF2-40B4-BE49-F238E27FC236}">
                <a16:creationId xmlns:a16="http://schemas.microsoft.com/office/drawing/2014/main" id="{457BA60B-8FA1-4F37-9C79-A473DBC19C9E}"/>
              </a:ext>
            </a:extLst>
          </p:cNvPr>
          <p:cNvSpPr/>
          <p:nvPr/>
        </p:nvSpPr>
        <p:spPr>
          <a:xfrm>
            <a:off x="3538903" y="5103541"/>
            <a:ext cx="5540189" cy="806820"/>
          </a:xfrm>
          <a:prstGeom prst="wedgeRectCallout">
            <a:avLst>
              <a:gd name="adj1" fmla="val -95590"/>
              <a:gd name="adj2" fmla="val -8583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“Sum” Calculation adds Total for Action Obligations (use horizontal scroll bar to scroll over to see total)</a:t>
            </a:r>
          </a:p>
        </p:txBody>
      </p:sp>
      <p:sp>
        <p:nvSpPr>
          <p:cNvPr id="10" name="TextBox 9">
            <a:extLst>
              <a:ext uri="{FF2B5EF4-FFF2-40B4-BE49-F238E27FC236}">
                <a16:creationId xmlns:a16="http://schemas.microsoft.com/office/drawing/2014/main" id="{F9394355-6EC3-4933-8295-64D4DC79DE8F}"/>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222101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8825" y="41495"/>
            <a:ext cx="11877529" cy="5985222"/>
          </a:xfrm>
          <a:prstGeom prst="rect">
            <a:avLst/>
          </a:prstGeom>
        </p:spPr>
      </p:pic>
      <p:sp>
        <p:nvSpPr>
          <p:cNvPr id="3" name="TextBox 2"/>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ezSearch</a:t>
            </a:r>
          </a:p>
        </p:txBody>
      </p:sp>
      <p:sp>
        <p:nvSpPr>
          <p:cNvPr id="2" name="Rectangular Callout 1"/>
          <p:cNvSpPr/>
          <p:nvPr/>
        </p:nvSpPr>
        <p:spPr>
          <a:xfrm>
            <a:off x="5945746" y="322194"/>
            <a:ext cx="4953000" cy="1193708"/>
          </a:xfrm>
          <a:prstGeom prst="wedgeRectCallout">
            <a:avLst>
              <a:gd name="adj1" fmla="val -67258"/>
              <a:gd name="adj2" fmla="val 8919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C00000"/>
                </a:solidFill>
                <a:latin typeface="Arial" panose="020B0604020202020204" pitchFamily="34" charset="0"/>
                <a:cs typeface="Arial" panose="020B0604020202020204" pitchFamily="34" charset="0"/>
              </a:rPr>
              <a:t>Results returned from clicking on</a:t>
            </a:r>
          </a:p>
          <a:p>
            <a:pPr algn="ctr" defTabSz="914217"/>
            <a:r>
              <a:rPr lang="en-US" sz="2400" dirty="0">
                <a:solidFill>
                  <a:srgbClr val="C00000"/>
                </a:solidFill>
                <a:latin typeface="Arial" panose="020B0604020202020204" pitchFamily="34" charset="0"/>
                <a:cs typeface="Arial" panose="020B0604020202020204" pitchFamily="34" charset="0"/>
              </a:rPr>
              <a:t>Vendor Name hyperlink</a:t>
            </a:r>
          </a:p>
        </p:txBody>
      </p:sp>
      <p:sp>
        <p:nvSpPr>
          <p:cNvPr id="5" name="TextBox 4">
            <a:extLst>
              <a:ext uri="{FF2B5EF4-FFF2-40B4-BE49-F238E27FC236}">
                <a16:creationId xmlns:a16="http://schemas.microsoft.com/office/drawing/2014/main" id="{2E98AF29-4E61-4B41-B092-8C16B5777629}"/>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ezSearch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4924167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5" name="Picture 4"/>
          <p:cNvPicPr>
            <a:picLocks noChangeAspect="1"/>
          </p:cNvPicPr>
          <p:nvPr/>
        </p:nvPicPr>
        <p:blipFill>
          <a:blip r:embed="rId2"/>
          <a:stretch>
            <a:fillRect/>
          </a:stretch>
        </p:blipFill>
        <p:spPr>
          <a:xfrm>
            <a:off x="188808" y="84463"/>
            <a:ext cx="12001605" cy="5914555"/>
          </a:xfrm>
          <a:prstGeom prst="rect">
            <a:avLst/>
          </a:prstGeom>
          <a:ln>
            <a:solidFill>
              <a:srgbClr val="C00000"/>
            </a:solidFill>
          </a:ln>
        </p:spPr>
      </p:pic>
      <p:sp>
        <p:nvSpPr>
          <p:cNvPr id="7" name="Rectangular Callout 6"/>
          <p:cNvSpPr/>
          <p:nvPr/>
        </p:nvSpPr>
        <p:spPr>
          <a:xfrm>
            <a:off x="4916488" y="324350"/>
            <a:ext cx="4610100" cy="566057"/>
          </a:xfrm>
          <a:prstGeom prst="wedgeRectCallout">
            <a:avLst>
              <a:gd name="adj1" fmla="val 53713"/>
              <a:gd name="adj2" fmla="val 11090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Layout and setup</a:t>
            </a:r>
          </a:p>
        </p:txBody>
      </p:sp>
      <p:sp>
        <p:nvSpPr>
          <p:cNvPr id="8" name="Speech Bubble: Rectangle 7">
            <a:extLst>
              <a:ext uri="{FF2B5EF4-FFF2-40B4-BE49-F238E27FC236}">
                <a16:creationId xmlns:a16="http://schemas.microsoft.com/office/drawing/2014/main" id="{018E139E-A14F-4921-8641-7CE2A3B21004}"/>
              </a:ext>
            </a:extLst>
          </p:cNvPr>
          <p:cNvSpPr/>
          <p:nvPr/>
        </p:nvSpPr>
        <p:spPr>
          <a:xfrm>
            <a:off x="4573588" y="1306370"/>
            <a:ext cx="4953000" cy="711200"/>
          </a:xfrm>
          <a:prstGeom prst="wedgeRectCallou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Allows you to format your report</a:t>
            </a:r>
          </a:p>
        </p:txBody>
      </p:sp>
      <p:cxnSp>
        <p:nvCxnSpPr>
          <p:cNvPr id="9" name="Straight Arrow Connector 8">
            <a:extLst>
              <a:ext uri="{FF2B5EF4-FFF2-40B4-BE49-F238E27FC236}">
                <a16:creationId xmlns:a16="http://schemas.microsoft.com/office/drawing/2014/main" id="{D26D56D4-D7C7-4693-B666-9E58AE429E4C}"/>
              </a:ext>
            </a:extLst>
          </p:cNvPr>
          <p:cNvCxnSpPr>
            <a:cxnSpLocks/>
          </p:cNvCxnSpPr>
          <p:nvPr/>
        </p:nvCxnSpPr>
        <p:spPr>
          <a:xfrm flipH="1">
            <a:off x="1386635" y="1306370"/>
            <a:ext cx="3186954" cy="11320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61F48C0E-A764-44F2-B0BD-F17B62A17598}"/>
              </a:ext>
            </a:extLst>
          </p:cNvPr>
          <p:cNvSpPr/>
          <p:nvPr/>
        </p:nvSpPr>
        <p:spPr>
          <a:xfrm>
            <a:off x="1588" y="2773310"/>
            <a:ext cx="6387353" cy="308716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0" name="Rectangle: Single Corner Snipped 9">
            <a:extLst>
              <a:ext uri="{FF2B5EF4-FFF2-40B4-BE49-F238E27FC236}">
                <a16:creationId xmlns:a16="http://schemas.microsoft.com/office/drawing/2014/main" id="{C36F1CFC-3846-419A-B4B7-FDB2BE2AE0D2}"/>
              </a:ext>
            </a:extLst>
          </p:cNvPr>
          <p:cNvSpPr/>
          <p:nvPr/>
        </p:nvSpPr>
        <p:spPr>
          <a:xfrm>
            <a:off x="7664518" y="3415553"/>
            <a:ext cx="3229188" cy="1734671"/>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Specify your formatting criteria, then Execute</a:t>
            </a:r>
          </a:p>
        </p:txBody>
      </p:sp>
      <p:sp>
        <p:nvSpPr>
          <p:cNvPr id="11" name="Arrow: Left 10">
            <a:extLst>
              <a:ext uri="{FF2B5EF4-FFF2-40B4-BE49-F238E27FC236}">
                <a16:creationId xmlns:a16="http://schemas.microsoft.com/office/drawing/2014/main" id="{B2949D35-D997-49C6-826A-336724B66D80}"/>
              </a:ext>
            </a:extLst>
          </p:cNvPr>
          <p:cNvSpPr/>
          <p:nvPr/>
        </p:nvSpPr>
        <p:spPr>
          <a:xfrm>
            <a:off x="6388941" y="3841577"/>
            <a:ext cx="1275577" cy="983129"/>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3" name="Straight Arrow Connector 12">
            <a:extLst>
              <a:ext uri="{FF2B5EF4-FFF2-40B4-BE49-F238E27FC236}">
                <a16:creationId xmlns:a16="http://schemas.microsoft.com/office/drawing/2014/main" id="{DC803341-E647-4DAA-9D34-F262D0C05EDE}"/>
              </a:ext>
            </a:extLst>
          </p:cNvPr>
          <p:cNvCxnSpPr>
            <a:cxnSpLocks/>
            <a:endCxn id="14" idx="4"/>
          </p:cNvCxnSpPr>
          <p:nvPr/>
        </p:nvCxnSpPr>
        <p:spPr>
          <a:xfrm flipV="1">
            <a:off x="10778445" y="1095490"/>
            <a:ext cx="432708" cy="24069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851D643-6342-4153-B210-EA832DD57B1D}"/>
              </a:ext>
            </a:extLst>
          </p:cNvPr>
          <p:cNvSpPr/>
          <p:nvPr/>
        </p:nvSpPr>
        <p:spPr>
          <a:xfrm>
            <a:off x="11015210" y="793411"/>
            <a:ext cx="391886" cy="3020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5" name="TextBox 14">
            <a:extLst>
              <a:ext uri="{FF2B5EF4-FFF2-40B4-BE49-F238E27FC236}">
                <a16:creationId xmlns:a16="http://schemas.microsoft.com/office/drawing/2014/main" id="{63E3370D-1D3D-408F-97CC-C1281557B21D}"/>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4254260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6" name="Picture 5"/>
          <p:cNvPicPr>
            <a:picLocks noChangeAspect="1"/>
          </p:cNvPicPr>
          <p:nvPr/>
        </p:nvPicPr>
        <p:blipFill>
          <a:blip r:embed="rId2"/>
          <a:stretch>
            <a:fillRect/>
          </a:stretch>
        </p:blipFill>
        <p:spPr>
          <a:xfrm>
            <a:off x="269382" y="105919"/>
            <a:ext cx="11922618" cy="5803256"/>
          </a:xfrm>
          <a:prstGeom prst="rect">
            <a:avLst/>
          </a:prstGeom>
          <a:ln>
            <a:noFill/>
          </a:ln>
        </p:spPr>
      </p:pic>
      <p:sp>
        <p:nvSpPr>
          <p:cNvPr id="8" name="Rectangular Callout 7"/>
          <p:cNvSpPr/>
          <p:nvPr/>
        </p:nvSpPr>
        <p:spPr>
          <a:xfrm>
            <a:off x="5857627" y="569355"/>
            <a:ext cx="4610100" cy="566057"/>
          </a:xfrm>
          <a:prstGeom prst="wedgeRectCallout">
            <a:avLst>
              <a:gd name="adj1" fmla="val 35772"/>
              <a:gd name="adj2" fmla="val 8397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Layout and setup</a:t>
            </a:r>
          </a:p>
        </p:txBody>
      </p:sp>
      <p:sp>
        <p:nvSpPr>
          <p:cNvPr id="9" name="Speech Bubble: Rectangle 8">
            <a:extLst>
              <a:ext uri="{FF2B5EF4-FFF2-40B4-BE49-F238E27FC236}">
                <a16:creationId xmlns:a16="http://schemas.microsoft.com/office/drawing/2014/main" id="{C99087F3-00C7-4C3B-9180-B6A306201578}"/>
              </a:ext>
            </a:extLst>
          </p:cNvPr>
          <p:cNvSpPr/>
          <p:nvPr/>
        </p:nvSpPr>
        <p:spPr>
          <a:xfrm>
            <a:off x="2840513" y="1334916"/>
            <a:ext cx="4953000" cy="711200"/>
          </a:xfrm>
          <a:prstGeom prst="wedgeRectCallout">
            <a:avLst>
              <a:gd name="adj1" fmla="val -50483"/>
              <a:gd name="adj2" fmla="val 7955"/>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Allows you to sort the data in your report</a:t>
            </a:r>
          </a:p>
        </p:txBody>
      </p:sp>
      <p:cxnSp>
        <p:nvCxnSpPr>
          <p:cNvPr id="10" name="Straight Arrow Connector 9">
            <a:extLst>
              <a:ext uri="{FF2B5EF4-FFF2-40B4-BE49-F238E27FC236}">
                <a16:creationId xmlns:a16="http://schemas.microsoft.com/office/drawing/2014/main" id="{014B9142-F840-42B3-907D-3349BE256B91}"/>
              </a:ext>
            </a:extLst>
          </p:cNvPr>
          <p:cNvCxnSpPr>
            <a:cxnSpLocks/>
          </p:cNvCxnSpPr>
          <p:nvPr/>
        </p:nvCxnSpPr>
        <p:spPr>
          <a:xfrm flipH="1">
            <a:off x="1858288" y="1593002"/>
            <a:ext cx="998609" cy="99164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75B87252-43C6-4F04-B9E3-3627D0A80D2E}"/>
              </a:ext>
            </a:extLst>
          </p:cNvPr>
          <p:cNvSpPr/>
          <p:nvPr/>
        </p:nvSpPr>
        <p:spPr>
          <a:xfrm>
            <a:off x="143102" y="3005280"/>
            <a:ext cx="3442448" cy="22322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5" name="Rectangle: Single Corner Snipped 4">
            <a:extLst>
              <a:ext uri="{FF2B5EF4-FFF2-40B4-BE49-F238E27FC236}">
                <a16:creationId xmlns:a16="http://schemas.microsoft.com/office/drawing/2014/main" id="{59F972E4-F82F-4AB0-A7E8-E627841865FF}"/>
              </a:ext>
            </a:extLst>
          </p:cNvPr>
          <p:cNvSpPr/>
          <p:nvPr/>
        </p:nvSpPr>
        <p:spPr>
          <a:xfrm>
            <a:off x="4486343" y="3509611"/>
            <a:ext cx="4343400" cy="146573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Specify your sorting preferences, if any</a:t>
            </a:r>
          </a:p>
        </p:txBody>
      </p:sp>
      <p:sp>
        <p:nvSpPr>
          <p:cNvPr id="11" name="Arrow: Left 10">
            <a:extLst>
              <a:ext uri="{FF2B5EF4-FFF2-40B4-BE49-F238E27FC236}">
                <a16:creationId xmlns:a16="http://schemas.microsoft.com/office/drawing/2014/main" id="{9AF49380-3A0C-4304-B265-CA89436D2B82}"/>
              </a:ext>
            </a:extLst>
          </p:cNvPr>
          <p:cNvSpPr/>
          <p:nvPr/>
        </p:nvSpPr>
        <p:spPr>
          <a:xfrm>
            <a:off x="3585550" y="3709115"/>
            <a:ext cx="895103" cy="983129"/>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7" name="Rectangle: Single Corner Snipped 6">
            <a:extLst>
              <a:ext uri="{FF2B5EF4-FFF2-40B4-BE49-F238E27FC236}">
                <a16:creationId xmlns:a16="http://schemas.microsoft.com/office/drawing/2014/main" id="{81FA4D81-C94B-45CB-BF03-BFCBEAE28FDC}"/>
              </a:ext>
            </a:extLst>
          </p:cNvPr>
          <p:cNvSpPr/>
          <p:nvPr/>
        </p:nvSpPr>
        <p:spPr>
          <a:xfrm>
            <a:off x="9676266" y="3509611"/>
            <a:ext cx="2247940" cy="1465730"/>
          </a:xfrm>
          <a:prstGeom prst="snip1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FF0000"/>
                </a:solidFill>
                <a:latin typeface="Arial" panose="020B0604020202020204" pitchFamily="34" charset="0"/>
                <a:cs typeface="Arial" panose="020B0604020202020204" pitchFamily="34" charset="0"/>
              </a:rPr>
              <a:t>Click Execute</a:t>
            </a:r>
          </a:p>
        </p:txBody>
      </p:sp>
      <p:cxnSp>
        <p:nvCxnSpPr>
          <p:cNvPr id="13" name="Straight Arrow Connector 12">
            <a:extLst>
              <a:ext uri="{FF2B5EF4-FFF2-40B4-BE49-F238E27FC236}">
                <a16:creationId xmlns:a16="http://schemas.microsoft.com/office/drawing/2014/main" id="{99DF6A4D-2CF9-498F-A8D9-8F43EBBE5256}"/>
              </a:ext>
            </a:extLst>
          </p:cNvPr>
          <p:cNvCxnSpPr>
            <a:cxnSpLocks/>
          </p:cNvCxnSpPr>
          <p:nvPr/>
        </p:nvCxnSpPr>
        <p:spPr>
          <a:xfrm flipV="1">
            <a:off x="10917238" y="1921678"/>
            <a:ext cx="318407" cy="1587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4FDC3B6-DF76-4BC2-988E-A1DF8F29064F}"/>
              </a:ext>
            </a:extLst>
          </p:cNvPr>
          <p:cNvSpPr/>
          <p:nvPr/>
        </p:nvSpPr>
        <p:spPr>
          <a:xfrm>
            <a:off x="11117592" y="919923"/>
            <a:ext cx="424543" cy="36537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7" name="Straight Arrow Connector 16">
            <a:extLst>
              <a:ext uri="{FF2B5EF4-FFF2-40B4-BE49-F238E27FC236}">
                <a16:creationId xmlns:a16="http://schemas.microsoft.com/office/drawing/2014/main" id="{13CCD3C2-AAA9-4710-AF77-4BC5776A08DA}"/>
              </a:ext>
            </a:extLst>
          </p:cNvPr>
          <p:cNvCxnSpPr/>
          <p:nvPr/>
        </p:nvCxnSpPr>
        <p:spPr>
          <a:xfrm>
            <a:off x="8829743" y="4200679"/>
            <a:ext cx="7812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94A0C85-9B61-4DEA-947E-EE4AC220067D}"/>
              </a:ext>
            </a:extLst>
          </p:cNvPr>
          <p:cNvCxnSpPr>
            <a:cxnSpLocks/>
          </p:cNvCxnSpPr>
          <p:nvPr/>
        </p:nvCxnSpPr>
        <p:spPr>
          <a:xfrm flipV="1">
            <a:off x="10917238" y="1285293"/>
            <a:ext cx="318407" cy="222431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8B6B41-A042-419D-9C62-DF44C8F92C00}"/>
              </a:ext>
            </a:extLst>
          </p:cNvPr>
          <p:cNvCxnSpPr/>
          <p:nvPr/>
        </p:nvCxnSpPr>
        <p:spPr>
          <a:xfrm>
            <a:off x="8829743" y="4200679"/>
            <a:ext cx="78121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0298930-56A2-47D9-B0DD-69930C837940}"/>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748780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9351" y="84463"/>
            <a:ext cx="11953298" cy="5687690"/>
          </a:xfrm>
          <a:prstGeom prst="rect">
            <a:avLst/>
          </a:prstGeom>
        </p:spPr>
      </p:pic>
      <p:sp>
        <p:nvSpPr>
          <p:cNvPr id="7" name="Rectangular Callout 6"/>
          <p:cNvSpPr/>
          <p:nvPr/>
        </p:nvSpPr>
        <p:spPr>
          <a:xfrm>
            <a:off x="5535612" y="483751"/>
            <a:ext cx="4610100" cy="566057"/>
          </a:xfrm>
          <a:prstGeom prst="wedgeRectCallout">
            <a:avLst>
              <a:gd name="adj1" fmla="val 38683"/>
              <a:gd name="adj2" fmla="val 89729"/>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Calibri" panose="020F0502020204030204"/>
              </a:rPr>
              <a:t>Layout and setup</a:t>
            </a:r>
          </a:p>
        </p:txBody>
      </p:sp>
      <p:sp>
        <p:nvSpPr>
          <p:cNvPr id="8" name="Speech Bubble: Rectangle 7">
            <a:extLst>
              <a:ext uri="{FF2B5EF4-FFF2-40B4-BE49-F238E27FC236}">
                <a16:creationId xmlns:a16="http://schemas.microsoft.com/office/drawing/2014/main" id="{2A0A2EAA-04D9-4C39-8BBA-BBD8E2C2884A}"/>
              </a:ext>
            </a:extLst>
          </p:cNvPr>
          <p:cNvSpPr/>
          <p:nvPr/>
        </p:nvSpPr>
        <p:spPr>
          <a:xfrm>
            <a:off x="2058988" y="1073849"/>
            <a:ext cx="4953000" cy="711200"/>
          </a:xfrm>
          <a:prstGeom prst="wedgeRectCallou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Allows you to create and customize charts from the data in your report</a:t>
            </a:r>
          </a:p>
        </p:txBody>
      </p:sp>
      <p:cxnSp>
        <p:nvCxnSpPr>
          <p:cNvPr id="9" name="Straight Arrow Connector 8">
            <a:extLst>
              <a:ext uri="{FF2B5EF4-FFF2-40B4-BE49-F238E27FC236}">
                <a16:creationId xmlns:a16="http://schemas.microsoft.com/office/drawing/2014/main" id="{2B30C0FC-B6D2-4BA3-B4FF-BC6DA096AD08}"/>
              </a:ext>
            </a:extLst>
          </p:cNvPr>
          <p:cNvCxnSpPr>
            <a:cxnSpLocks/>
          </p:cNvCxnSpPr>
          <p:nvPr/>
        </p:nvCxnSpPr>
        <p:spPr>
          <a:xfrm flipH="1">
            <a:off x="2183680" y="1950602"/>
            <a:ext cx="1376938" cy="3132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Single Corner Snipped 5">
            <a:extLst>
              <a:ext uri="{FF2B5EF4-FFF2-40B4-BE49-F238E27FC236}">
                <a16:creationId xmlns:a16="http://schemas.microsoft.com/office/drawing/2014/main" id="{C5946457-7C83-434B-AFDC-DE50D9EEF27B}"/>
              </a:ext>
            </a:extLst>
          </p:cNvPr>
          <p:cNvSpPr/>
          <p:nvPr/>
        </p:nvSpPr>
        <p:spPr>
          <a:xfrm>
            <a:off x="2327929" y="3429000"/>
            <a:ext cx="2057881" cy="1232808"/>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“Add New” &amp; Select Type of Chart/Graph “Pie”</a:t>
            </a:r>
          </a:p>
        </p:txBody>
      </p:sp>
      <p:cxnSp>
        <p:nvCxnSpPr>
          <p:cNvPr id="11" name="Straight Arrow Connector 10">
            <a:extLst>
              <a:ext uri="{FF2B5EF4-FFF2-40B4-BE49-F238E27FC236}">
                <a16:creationId xmlns:a16="http://schemas.microsoft.com/office/drawing/2014/main" id="{F65F2B06-EE43-4CF4-934B-B09563DA8688}"/>
              </a:ext>
            </a:extLst>
          </p:cNvPr>
          <p:cNvCxnSpPr>
            <a:cxnSpLocks/>
          </p:cNvCxnSpPr>
          <p:nvPr/>
        </p:nvCxnSpPr>
        <p:spPr>
          <a:xfrm flipH="1" flipV="1">
            <a:off x="703717" y="2811239"/>
            <a:ext cx="1624214" cy="10423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C4FEDE-8018-42A7-8104-716DE5C4D894}"/>
              </a:ext>
            </a:extLst>
          </p:cNvPr>
          <p:cNvCxnSpPr/>
          <p:nvPr/>
        </p:nvCxnSpPr>
        <p:spPr>
          <a:xfrm>
            <a:off x="4385809" y="4139293"/>
            <a:ext cx="156313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Single Corner Snipped 13">
            <a:extLst>
              <a:ext uri="{FF2B5EF4-FFF2-40B4-BE49-F238E27FC236}">
                <a16:creationId xmlns:a16="http://schemas.microsoft.com/office/drawing/2014/main" id="{35609BB5-80E0-4EBF-BACA-FA9915955AE3}"/>
              </a:ext>
            </a:extLst>
          </p:cNvPr>
          <p:cNvSpPr/>
          <p:nvPr/>
        </p:nvSpPr>
        <p:spPr>
          <a:xfrm>
            <a:off x="6010022" y="3420834"/>
            <a:ext cx="3319104" cy="1412422"/>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Execute</a:t>
            </a:r>
          </a:p>
        </p:txBody>
      </p:sp>
      <p:cxnSp>
        <p:nvCxnSpPr>
          <p:cNvPr id="16" name="Straight Arrow Connector 15">
            <a:extLst>
              <a:ext uri="{FF2B5EF4-FFF2-40B4-BE49-F238E27FC236}">
                <a16:creationId xmlns:a16="http://schemas.microsoft.com/office/drawing/2014/main" id="{FA24B8B4-70BD-47E4-B2B9-FD1EBDAC6E2D}"/>
              </a:ext>
            </a:extLst>
          </p:cNvPr>
          <p:cNvCxnSpPr>
            <a:cxnSpLocks/>
            <a:endCxn id="17" idx="3"/>
          </p:cNvCxnSpPr>
          <p:nvPr/>
        </p:nvCxnSpPr>
        <p:spPr>
          <a:xfrm flipV="1">
            <a:off x="9194573" y="1000787"/>
            <a:ext cx="1886333" cy="255983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3402D6D-34B8-45E9-936E-E7F2E261B6D6}"/>
              </a:ext>
            </a:extLst>
          </p:cNvPr>
          <p:cNvSpPr/>
          <p:nvPr/>
        </p:nvSpPr>
        <p:spPr>
          <a:xfrm>
            <a:off x="11021101" y="715072"/>
            <a:ext cx="408371" cy="3347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5" name="TextBox 14">
            <a:extLst>
              <a:ext uri="{FF2B5EF4-FFF2-40B4-BE49-F238E27FC236}">
                <a16:creationId xmlns:a16="http://schemas.microsoft.com/office/drawing/2014/main" id="{FE0C181F-6BE4-4320-BDD3-C154BCE3731E}"/>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5036896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F3D2272D-C5FC-4EA7-9CAE-CA5A473F4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5" y="172122"/>
            <a:ext cx="11693529" cy="5469726"/>
          </a:xfrm>
          <a:prstGeom prst="rect">
            <a:avLst/>
          </a:prstGeom>
        </p:spPr>
      </p:pic>
      <p:sp>
        <p:nvSpPr>
          <p:cNvPr id="8" name="Oval 7">
            <a:extLst>
              <a:ext uri="{FF2B5EF4-FFF2-40B4-BE49-F238E27FC236}">
                <a16:creationId xmlns:a16="http://schemas.microsoft.com/office/drawing/2014/main" id="{CE54740E-4319-495C-990C-0ACACD3A67B2}"/>
              </a:ext>
            </a:extLst>
          </p:cNvPr>
          <p:cNvSpPr/>
          <p:nvPr/>
        </p:nvSpPr>
        <p:spPr>
          <a:xfrm>
            <a:off x="1501204" y="3035808"/>
            <a:ext cx="3749040" cy="26060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9" name="Oval 8">
            <a:extLst>
              <a:ext uri="{FF2B5EF4-FFF2-40B4-BE49-F238E27FC236}">
                <a16:creationId xmlns:a16="http://schemas.microsoft.com/office/drawing/2014/main" id="{DDF3B6CC-63AF-4C57-90E8-51956E99CF95}"/>
              </a:ext>
            </a:extLst>
          </p:cNvPr>
          <p:cNvSpPr/>
          <p:nvPr/>
        </p:nvSpPr>
        <p:spPr>
          <a:xfrm>
            <a:off x="11034794" y="216457"/>
            <a:ext cx="740664" cy="5120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4" name="Straight Arrow Connector 13">
            <a:extLst>
              <a:ext uri="{FF2B5EF4-FFF2-40B4-BE49-F238E27FC236}">
                <a16:creationId xmlns:a16="http://schemas.microsoft.com/office/drawing/2014/main" id="{A70F67E1-F73A-4DA3-BE5D-F440A0AAD717}"/>
              </a:ext>
            </a:extLst>
          </p:cNvPr>
          <p:cNvCxnSpPr>
            <a:cxnSpLocks/>
            <a:endCxn id="9" idx="2"/>
          </p:cNvCxnSpPr>
          <p:nvPr/>
        </p:nvCxnSpPr>
        <p:spPr>
          <a:xfrm flipV="1">
            <a:off x="5049076" y="472489"/>
            <a:ext cx="5985718" cy="32491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Single Corner Snipped 14">
            <a:extLst>
              <a:ext uri="{FF2B5EF4-FFF2-40B4-BE49-F238E27FC236}">
                <a16:creationId xmlns:a16="http://schemas.microsoft.com/office/drawing/2014/main" id="{C75A1CCA-5429-48E1-B1BB-FB646479C28A}"/>
              </a:ext>
            </a:extLst>
          </p:cNvPr>
          <p:cNvSpPr/>
          <p:nvPr/>
        </p:nvSpPr>
        <p:spPr>
          <a:xfrm>
            <a:off x="6941758" y="3035808"/>
            <a:ext cx="2688336" cy="137160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Enter Date Ranges and Click Display Report</a:t>
            </a:r>
          </a:p>
        </p:txBody>
      </p:sp>
      <p:sp>
        <p:nvSpPr>
          <p:cNvPr id="10" name="TextBox 9">
            <a:extLst>
              <a:ext uri="{FF2B5EF4-FFF2-40B4-BE49-F238E27FC236}">
                <a16:creationId xmlns:a16="http://schemas.microsoft.com/office/drawing/2014/main" id="{EF3DCABF-6C4B-4E15-BFEA-A3BEDBCEBF00}"/>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4292138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14" name="Picture 13" descr="A screenshot of a cell phone&#10;&#10;Description generated with very high confidence">
            <a:extLst>
              <a:ext uri="{FF2B5EF4-FFF2-40B4-BE49-F238E27FC236}">
                <a16:creationId xmlns:a16="http://schemas.microsoft.com/office/drawing/2014/main" id="{D452FA04-AAE2-4FB1-9428-E1AAABC34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02" y="1"/>
            <a:ext cx="11905796" cy="5937612"/>
          </a:xfrm>
          <a:prstGeom prst="rect">
            <a:avLst/>
          </a:prstGeom>
          <a:ln>
            <a:noFill/>
          </a:ln>
        </p:spPr>
      </p:pic>
      <p:sp>
        <p:nvSpPr>
          <p:cNvPr id="15" name="Speech Bubble: Rectangle 14">
            <a:extLst>
              <a:ext uri="{FF2B5EF4-FFF2-40B4-BE49-F238E27FC236}">
                <a16:creationId xmlns:a16="http://schemas.microsoft.com/office/drawing/2014/main" id="{706AC191-288F-41DA-9AE3-075ACED91258}"/>
              </a:ext>
            </a:extLst>
          </p:cNvPr>
          <p:cNvSpPr/>
          <p:nvPr/>
        </p:nvSpPr>
        <p:spPr>
          <a:xfrm>
            <a:off x="3610202" y="4065815"/>
            <a:ext cx="2196193" cy="1445079"/>
          </a:xfrm>
          <a:prstGeom prst="wedgeRectCallout">
            <a:avLst>
              <a:gd name="adj1" fmla="val -105218"/>
              <a:gd name="adj2" fmla="val -14901"/>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Pie Chart based on action obligation</a:t>
            </a:r>
          </a:p>
        </p:txBody>
      </p:sp>
      <p:sp>
        <p:nvSpPr>
          <p:cNvPr id="16" name="Speech Bubble: Rectangle 15">
            <a:extLst>
              <a:ext uri="{FF2B5EF4-FFF2-40B4-BE49-F238E27FC236}">
                <a16:creationId xmlns:a16="http://schemas.microsoft.com/office/drawing/2014/main" id="{98E74FAA-8968-42DF-BFC4-5E5F3F2EA8C1}"/>
              </a:ext>
            </a:extLst>
          </p:cNvPr>
          <p:cNvSpPr/>
          <p:nvPr/>
        </p:nvSpPr>
        <p:spPr>
          <a:xfrm>
            <a:off x="8581435" y="3868453"/>
            <a:ext cx="2016579" cy="1445079"/>
          </a:xfrm>
          <a:prstGeom prst="wedgeRectCallout">
            <a:avLst>
              <a:gd name="adj1" fmla="val 117394"/>
              <a:gd name="adj2" fmla="val -6780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Use vertical scroll bar to scroll down to view entire chart/graph</a:t>
            </a:r>
          </a:p>
        </p:txBody>
      </p:sp>
      <p:sp>
        <p:nvSpPr>
          <p:cNvPr id="8" name="TextBox 7">
            <a:extLst>
              <a:ext uri="{FF2B5EF4-FFF2-40B4-BE49-F238E27FC236}">
                <a16:creationId xmlns:a16="http://schemas.microsoft.com/office/drawing/2014/main" id="{9AF99180-1274-4934-B768-5FE1C55E341D}"/>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941719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3" name="Picture 2" descr="A screenshot of a cell phone&#10;&#10;Description generated with high confidence">
            <a:extLst>
              <a:ext uri="{FF2B5EF4-FFF2-40B4-BE49-F238E27FC236}">
                <a16:creationId xmlns:a16="http://schemas.microsoft.com/office/drawing/2014/main" id="{D9FD9DAE-772B-4526-A63A-4103B94BC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89" y="279699"/>
            <a:ext cx="9827253" cy="5304673"/>
          </a:xfrm>
          <a:prstGeom prst="rect">
            <a:avLst/>
          </a:prstGeom>
        </p:spPr>
      </p:pic>
      <p:sp>
        <p:nvSpPr>
          <p:cNvPr id="5" name="Speech Bubble: Rectangle 4">
            <a:extLst>
              <a:ext uri="{FF2B5EF4-FFF2-40B4-BE49-F238E27FC236}">
                <a16:creationId xmlns:a16="http://schemas.microsoft.com/office/drawing/2014/main" id="{2AF6C8B1-A692-4EA8-AC5E-E4F6F6109D11}"/>
              </a:ext>
            </a:extLst>
          </p:cNvPr>
          <p:cNvSpPr/>
          <p:nvPr/>
        </p:nvSpPr>
        <p:spPr>
          <a:xfrm>
            <a:off x="4647066" y="2498272"/>
            <a:ext cx="4367893" cy="1771650"/>
          </a:xfrm>
          <a:prstGeom prst="wedgeRectCallout">
            <a:avLst>
              <a:gd name="adj1" fmla="val -64011"/>
              <a:gd name="adj2" fmla="val 2379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Complete View of Pie Chart</a:t>
            </a:r>
          </a:p>
        </p:txBody>
      </p:sp>
      <p:sp>
        <p:nvSpPr>
          <p:cNvPr id="7" name="TextBox 6">
            <a:extLst>
              <a:ext uri="{FF2B5EF4-FFF2-40B4-BE49-F238E27FC236}">
                <a16:creationId xmlns:a16="http://schemas.microsoft.com/office/drawing/2014/main" id="{15DA94A7-8253-4EB8-B782-92D5B86B3316}"/>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5533890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5" name="Picture 4" descr="A screenshot of a cell phone&#10;&#10;Description generated with very high confidence">
            <a:extLst>
              <a:ext uri="{FF2B5EF4-FFF2-40B4-BE49-F238E27FC236}">
                <a16:creationId xmlns:a16="http://schemas.microsoft.com/office/drawing/2014/main" id="{B87A50DE-613F-4981-8413-81479E7DC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02" y="119742"/>
            <a:ext cx="11905796" cy="5312869"/>
          </a:xfrm>
          <a:prstGeom prst="rect">
            <a:avLst/>
          </a:prstGeom>
        </p:spPr>
      </p:pic>
      <p:sp>
        <p:nvSpPr>
          <p:cNvPr id="6" name="Rectangular Callout 6">
            <a:extLst>
              <a:ext uri="{FF2B5EF4-FFF2-40B4-BE49-F238E27FC236}">
                <a16:creationId xmlns:a16="http://schemas.microsoft.com/office/drawing/2014/main" id="{1539699B-96B4-448F-9B61-F2F3DE19BE6F}"/>
              </a:ext>
            </a:extLst>
          </p:cNvPr>
          <p:cNvSpPr/>
          <p:nvPr/>
        </p:nvSpPr>
        <p:spPr>
          <a:xfrm>
            <a:off x="5502189" y="369040"/>
            <a:ext cx="4610100" cy="566057"/>
          </a:xfrm>
          <a:prstGeom prst="wedgeRectCallout">
            <a:avLst>
              <a:gd name="adj1" fmla="val 39308"/>
              <a:gd name="adj2" fmla="val 10851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Layout and setup</a:t>
            </a:r>
          </a:p>
        </p:txBody>
      </p:sp>
      <p:sp>
        <p:nvSpPr>
          <p:cNvPr id="7" name="Rectangle: Single Corner Snipped 6">
            <a:extLst>
              <a:ext uri="{FF2B5EF4-FFF2-40B4-BE49-F238E27FC236}">
                <a16:creationId xmlns:a16="http://schemas.microsoft.com/office/drawing/2014/main" id="{8CB77DF2-45E6-4DDA-BF95-36344A122D70}"/>
              </a:ext>
            </a:extLst>
          </p:cNvPr>
          <p:cNvSpPr/>
          <p:nvPr/>
        </p:nvSpPr>
        <p:spPr>
          <a:xfrm>
            <a:off x="3593873" y="3429000"/>
            <a:ext cx="3355522" cy="840922"/>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Select “Add New” and choose “Standard Bar</a:t>
            </a:r>
            <a:r>
              <a:rPr lang="en-US" dirty="0">
                <a:solidFill>
                  <a:srgbClr val="C00000"/>
                </a:solidFill>
                <a:latin typeface="Calibri" panose="020F0502020204030204"/>
              </a:rPr>
              <a:t>”</a:t>
            </a:r>
          </a:p>
        </p:txBody>
      </p:sp>
      <p:sp>
        <p:nvSpPr>
          <p:cNvPr id="8" name="Oval 7">
            <a:extLst>
              <a:ext uri="{FF2B5EF4-FFF2-40B4-BE49-F238E27FC236}">
                <a16:creationId xmlns:a16="http://schemas.microsoft.com/office/drawing/2014/main" id="{49F1AF8D-2E6E-463C-9CDC-C6826306501C}"/>
              </a:ext>
            </a:extLst>
          </p:cNvPr>
          <p:cNvSpPr/>
          <p:nvPr/>
        </p:nvSpPr>
        <p:spPr>
          <a:xfrm>
            <a:off x="57051" y="2759529"/>
            <a:ext cx="2568517" cy="232682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0" name="Straight Arrow Connector 9">
            <a:extLst>
              <a:ext uri="{FF2B5EF4-FFF2-40B4-BE49-F238E27FC236}">
                <a16:creationId xmlns:a16="http://schemas.microsoft.com/office/drawing/2014/main" id="{EB3E3E60-CAEF-4276-9E34-28ABBB2C0B9B}"/>
              </a:ext>
            </a:extLst>
          </p:cNvPr>
          <p:cNvCxnSpPr>
            <a:cxnSpLocks/>
          </p:cNvCxnSpPr>
          <p:nvPr/>
        </p:nvCxnSpPr>
        <p:spPr>
          <a:xfrm flipV="1">
            <a:off x="8786359" y="953588"/>
            <a:ext cx="2294234" cy="24100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Single Corner Snipped 10">
            <a:extLst>
              <a:ext uri="{FF2B5EF4-FFF2-40B4-BE49-F238E27FC236}">
                <a16:creationId xmlns:a16="http://schemas.microsoft.com/office/drawing/2014/main" id="{7BC76DCC-475C-4D24-A0A4-F192B99FD93F}"/>
              </a:ext>
            </a:extLst>
          </p:cNvPr>
          <p:cNvSpPr/>
          <p:nvPr/>
        </p:nvSpPr>
        <p:spPr>
          <a:xfrm>
            <a:off x="7512731" y="3429000"/>
            <a:ext cx="1796143" cy="840921"/>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Click Execute</a:t>
            </a:r>
          </a:p>
        </p:txBody>
      </p:sp>
      <p:cxnSp>
        <p:nvCxnSpPr>
          <p:cNvPr id="14" name="Straight Arrow Connector 13">
            <a:extLst>
              <a:ext uri="{FF2B5EF4-FFF2-40B4-BE49-F238E27FC236}">
                <a16:creationId xmlns:a16="http://schemas.microsoft.com/office/drawing/2014/main" id="{29BE4064-FC87-4C4D-858D-1A8853E990F9}"/>
              </a:ext>
            </a:extLst>
          </p:cNvPr>
          <p:cNvCxnSpPr>
            <a:cxnSpLocks/>
          </p:cNvCxnSpPr>
          <p:nvPr/>
        </p:nvCxnSpPr>
        <p:spPr>
          <a:xfrm flipH="1">
            <a:off x="2439997" y="953588"/>
            <a:ext cx="3062192" cy="249436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33D70C2-531E-4CAB-B73D-7B84D3FA5E7B}"/>
              </a:ext>
            </a:extLst>
          </p:cNvPr>
          <p:cNvCxnSpPr>
            <a:cxnSpLocks/>
          </p:cNvCxnSpPr>
          <p:nvPr/>
        </p:nvCxnSpPr>
        <p:spPr>
          <a:xfrm flipH="1">
            <a:off x="1769282" y="3951515"/>
            <a:ext cx="1824592" cy="4098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EDFB40D5-7F6F-4138-BE79-1B67334A310A}"/>
              </a:ext>
            </a:extLst>
          </p:cNvPr>
          <p:cNvSpPr/>
          <p:nvPr/>
        </p:nvSpPr>
        <p:spPr>
          <a:xfrm>
            <a:off x="2013369" y="3387486"/>
            <a:ext cx="382035" cy="37728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8" name="Oval 17">
            <a:extLst>
              <a:ext uri="{FF2B5EF4-FFF2-40B4-BE49-F238E27FC236}">
                <a16:creationId xmlns:a16="http://schemas.microsoft.com/office/drawing/2014/main" id="{555D1455-9B97-448A-B3CE-95300F89DFB3}"/>
              </a:ext>
            </a:extLst>
          </p:cNvPr>
          <p:cNvSpPr/>
          <p:nvPr/>
        </p:nvSpPr>
        <p:spPr>
          <a:xfrm>
            <a:off x="1238603" y="4361403"/>
            <a:ext cx="530679" cy="3478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9" name="Oval 18">
            <a:extLst>
              <a:ext uri="{FF2B5EF4-FFF2-40B4-BE49-F238E27FC236}">
                <a16:creationId xmlns:a16="http://schemas.microsoft.com/office/drawing/2014/main" id="{37B7ECF4-242E-4F1A-B105-2692200DCC0F}"/>
              </a:ext>
            </a:extLst>
          </p:cNvPr>
          <p:cNvSpPr/>
          <p:nvPr/>
        </p:nvSpPr>
        <p:spPr>
          <a:xfrm>
            <a:off x="10828169" y="504210"/>
            <a:ext cx="504849" cy="43088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22" name="Straight Arrow Connector 21">
            <a:extLst>
              <a:ext uri="{FF2B5EF4-FFF2-40B4-BE49-F238E27FC236}">
                <a16:creationId xmlns:a16="http://schemas.microsoft.com/office/drawing/2014/main" id="{55AFB9AC-C23F-4F98-8728-7C4BABB3F79E}"/>
              </a:ext>
            </a:extLst>
          </p:cNvPr>
          <p:cNvCxnSpPr/>
          <p:nvPr/>
        </p:nvCxnSpPr>
        <p:spPr>
          <a:xfrm>
            <a:off x="6949395" y="3922939"/>
            <a:ext cx="56333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09A3B90-9843-4411-9CCA-913FDBCCCB8E}"/>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4283743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F3D2272D-C5FC-4EA7-9CAE-CA5A473F4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67" y="129092"/>
            <a:ext cx="11693529" cy="5741356"/>
          </a:xfrm>
          <a:prstGeom prst="rect">
            <a:avLst/>
          </a:prstGeom>
          <a:ln>
            <a:noFill/>
          </a:ln>
        </p:spPr>
      </p:pic>
      <p:sp>
        <p:nvSpPr>
          <p:cNvPr id="8" name="Oval 7">
            <a:extLst>
              <a:ext uri="{FF2B5EF4-FFF2-40B4-BE49-F238E27FC236}">
                <a16:creationId xmlns:a16="http://schemas.microsoft.com/office/drawing/2014/main" id="{CE54740E-4319-495C-990C-0ACACD3A67B2}"/>
              </a:ext>
            </a:extLst>
          </p:cNvPr>
          <p:cNvSpPr/>
          <p:nvPr/>
        </p:nvSpPr>
        <p:spPr>
          <a:xfrm>
            <a:off x="1501204" y="3035808"/>
            <a:ext cx="3749040" cy="26060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9" name="Oval 8">
            <a:extLst>
              <a:ext uri="{FF2B5EF4-FFF2-40B4-BE49-F238E27FC236}">
                <a16:creationId xmlns:a16="http://schemas.microsoft.com/office/drawing/2014/main" id="{DDF3B6CC-63AF-4C57-90E8-51956E99CF95}"/>
              </a:ext>
            </a:extLst>
          </p:cNvPr>
          <p:cNvSpPr/>
          <p:nvPr/>
        </p:nvSpPr>
        <p:spPr>
          <a:xfrm>
            <a:off x="10937812" y="128016"/>
            <a:ext cx="740664" cy="5120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cxnSp>
        <p:nvCxnSpPr>
          <p:cNvPr id="14" name="Straight Arrow Connector 13">
            <a:extLst>
              <a:ext uri="{FF2B5EF4-FFF2-40B4-BE49-F238E27FC236}">
                <a16:creationId xmlns:a16="http://schemas.microsoft.com/office/drawing/2014/main" id="{A70F67E1-F73A-4DA3-BE5D-F440A0AAD717}"/>
              </a:ext>
            </a:extLst>
          </p:cNvPr>
          <p:cNvCxnSpPr>
            <a:cxnSpLocks/>
          </p:cNvCxnSpPr>
          <p:nvPr/>
        </p:nvCxnSpPr>
        <p:spPr>
          <a:xfrm flipV="1">
            <a:off x="5049076" y="640080"/>
            <a:ext cx="5888736" cy="30815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Single Corner Snipped 14">
            <a:extLst>
              <a:ext uri="{FF2B5EF4-FFF2-40B4-BE49-F238E27FC236}">
                <a16:creationId xmlns:a16="http://schemas.microsoft.com/office/drawing/2014/main" id="{C75A1CCA-5429-48E1-B1BB-FB646479C28A}"/>
              </a:ext>
            </a:extLst>
          </p:cNvPr>
          <p:cNvSpPr/>
          <p:nvPr/>
        </p:nvSpPr>
        <p:spPr>
          <a:xfrm>
            <a:off x="6941758" y="3035808"/>
            <a:ext cx="2688336" cy="1371600"/>
          </a:xfrm>
          <a:prstGeom prst="snip1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Enter Date Ranges and Click Display Report</a:t>
            </a:r>
          </a:p>
        </p:txBody>
      </p:sp>
      <p:sp>
        <p:nvSpPr>
          <p:cNvPr id="10" name="TextBox 9">
            <a:extLst>
              <a:ext uri="{FF2B5EF4-FFF2-40B4-BE49-F238E27FC236}">
                <a16:creationId xmlns:a16="http://schemas.microsoft.com/office/drawing/2014/main" id="{22B282C8-01A8-43D2-B210-AD5AFCD4F1A7}"/>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7482981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3" name="Picture 2" descr="A screenshot of a cell phone&#10;&#10;Description generated with very high confidence">
            <a:extLst>
              <a:ext uri="{FF2B5EF4-FFF2-40B4-BE49-F238E27FC236}">
                <a16:creationId xmlns:a16="http://schemas.microsoft.com/office/drawing/2014/main" id="{61D2CE91-EA62-461B-9D5C-F2B514D9C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07" y="119744"/>
            <a:ext cx="11499924" cy="5775448"/>
          </a:xfrm>
          <a:prstGeom prst="rect">
            <a:avLst/>
          </a:prstGeom>
        </p:spPr>
      </p:pic>
      <p:sp>
        <p:nvSpPr>
          <p:cNvPr id="6" name="Speech Bubble: Rectangle 5">
            <a:extLst>
              <a:ext uri="{FF2B5EF4-FFF2-40B4-BE49-F238E27FC236}">
                <a16:creationId xmlns:a16="http://schemas.microsoft.com/office/drawing/2014/main" id="{BD0E329A-092E-4B89-813D-F1D35DFFE180}"/>
              </a:ext>
            </a:extLst>
          </p:cNvPr>
          <p:cNvSpPr/>
          <p:nvPr/>
        </p:nvSpPr>
        <p:spPr>
          <a:xfrm>
            <a:off x="5902036" y="3874176"/>
            <a:ext cx="4367893" cy="1771650"/>
          </a:xfrm>
          <a:prstGeom prst="wedgeRectCallout">
            <a:avLst>
              <a:gd name="adj1" fmla="val -64011"/>
              <a:gd name="adj2" fmla="val 2379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View of Standard Bar Chart</a:t>
            </a:r>
          </a:p>
        </p:txBody>
      </p:sp>
      <p:sp>
        <p:nvSpPr>
          <p:cNvPr id="7" name="TextBox 6">
            <a:extLst>
              <a:ext uri="{FF2B5EF4-FFF2-40B4-BE49-F238E27FC236}">
                <a16:creationId xmlns:a16="http://schemas.microsoft.com/office/drawing/2014/main" id="{F11C826F-617A-4071-A373-0B1744FF13FE}"/>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8420237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294B23-BE0E-4810-A7A8-AE18AEB31FE3}"/>
              </a:ext>
            </a:extLst>
          </p:cNvPr>
          <p:cNvSpPr txBox="1"/>
          <p:nvPr/>
        </p:nvSpPr>
        <p:spPr>
          <a:xfrm>
            <a:off x="5884228" y="1615440"/>
            <a:ext cx="990600" cy="830997"/>
          </a:xfrm>
          <a:prstGeom prst="rect">
            <a:avLst/>
          </a:prstGeom>
          <a:noFill/>
        </p:spPr>
        <p:txBody>
          <a:bodyPr wrap="square" rtlCol="0">
            <a:spAutoFit/>
          </a:bodyPr>
          <a:lstStyle/>
          <a:p>
            <a:pPr defTabSz="914217"/>
            <a:r>
              <a:rPr lang="en-US" sz="4800" dirty="0">
                <a:solidFill>
                  <a:prstClr val="white"/>
                </a:solidFill>
                <a:latin typeface="Arial" panose="020B0604020202020204" pitchFamily="34" charset="0"/>
                <a:cs typeface="Arial" panose="020B0604020202020204" pitchFamily="34" charset="0"/>
              </a:rPr>
              <a:t>9</a:t>
            </a:r>
          </a:p>
        </p:txBody>
      </p:sp>
      <p:sp>
        <p:nvSpPr>
          <p:cNvPr id="5" name="TextBox 4">
            <a:extLst>
              <a:ext uri="{FF2B5EF4-FFF2-40B4-BE49-F238E27FC236}">
                <a16:creationId xmlns:a16="http://schemas.microsoft.com/office/drawing/2014/main" id="{94CFD7C7-42D6-400B-8829-E88D60320BD8}"/>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
        <p:nvSpPr>
          <p:cNvPr id="6" name="TextBox 5">
            <a:extLst>
              <a:ext uri="{FF2B5EF4-FFF2-40B4-BE49-F238E27FC236}">
                <a16:creationId xmlns:a16="http://schemas.microsoft.com/office/drawing/2014/main" id="{07C9686C-AB76-4049-BD2D-53D72EB61ADC}"/>
              </a:ext>
            </a:extLst>
          </p:cNvPr>
          <p:cNvSpPr txBox="1"/>
          <p:nvPr/>
        </p:nvSpPr>
        <p:spPr>
          <a:xfrm>
            <a:off x="3077378" y="782537"/>
            <a:ext cx="7594899" cy="4154984"/>
          </a:xfrm>
          <a:prstGeom prst="rect">
            <a:avLst/>
          </a:prstGeom>
          <a:noFill/>
        </p:spPr>
        <p:txBody>
          <a:bodyPr wrap="square" rtlCol="0">
            <a:spAutoFit/>
          </a:bodyPr>
          <a:lstStyle/>
          <a:p>
            <a:pPr algn="ctr"/>
            <a:r>
              <a:rPr lang="en-US" sz="8800" b="1" dirty="0">
                <a:latin typeface="Arial" panose="020B0604020202020204" pitchFamily="34" charset="0"/>
                <a:cs typeface="Arial" panose="020B0604020202020204" pitchFamily="34" charset="0"/>
              </a:rPr>
              <a:t>Common</a:t>
            </a:r>
          </a:p>
          <a:p>
            <a:pPr algn="ctr"/>
            <a:r>
              <a:rPr lang="en-US" sz="8800" b="1" dirty="0">
                <a:latin typeface="Arial" panose="020B0604020202020204" pitchFamily="34" charset="0"/>
                <a:cs typeface="Arial" panose="020B0604020202020204" pitchFamily="34" charset="0"/>
              </a:rPr>
              <a:t>Error </a:t>
            </a:r>
          </a:p>
          <a:p>
            <a:pPr algn="ctr"/>
            <a:r>
              <a:rPr lang="en-US" sz="8800" b="1" dirty="0">
                <a:latin typeface="Arial" panose="020B0604020202020204" pitchFamily="34" charset="0"/>
                <a:cs typeface="Arial" panose="020B0604020202020204" pitchFamily="34" charset="0"/>
              </a:rPr>
              <a:t>Messages</a:t>
            </a:r>
          </a:p>
        </p:txBody>
      </p:sp>
    </p:spTree>
    <p:extLst>
      <p:ext uri="{BB962C8B-B14F-4D97-AF65-F5344CB8AC3E}">
        <p14:creationId xmlns:p14="http://schemas.microsoft.com/office/powerpoint/2010/main" val="90434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21142" y="2261748"/>
            <a:ext cx="8501063" cy="1325563"/>
          </a:xfrm>
        </p:spPr>
        <p:txBody>
          <a:bodyPr>
            <a:noAutofit/>
          </a:bodyPr>
          <a:lstStyle/>
          <a:p>
            <a:pPr algn="ctr"/>
            <a:r>
              <a:rPr lang="en-US" sz="7200" dirty="0"/>
              <a:t>FPDS-NG</a:t>
            </a:r>
            <a:br>
              <a:rPr lang="en-US" sz="7200" dirty="0"/>
            </a:br>
            <a:r>
              <a:rPr lang="en-US" sz="7200" dirty="0"/>
              <a:t>Standard Reports</a:t>
            </a:r>
          </a:p>
        </p:txBody>
      </p:sp>
      <p:sp>
        <p:nvSpPr>
          <p:cNvPr id="3" name="TextBox 2">
            <a:extLst>
              <a:ext uri="{FF2B5EF4-FFF2-40B4-BE49-F238E27FC236}">
                <a16:creationId xmlns:a16="http://schemas.microsoft.com/office/drawing/2014/main" id="{C3A6277F-5FFC-4374-9A70-F86E45BF6F8F}"/>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Standard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9450385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0124" y="84462"/>
            <a:ext cx="11980289" cy="5851881"/>
          </a:xfrm>
          <a:prstGeom prst="rect">
            <a:avLst/>
          </a:prstGeom>
          <a:ln>
            <a:solidFill>
              <a:srgbClr val="C00000"/>
            </a:solidFill>
          </a:ln>
        </p:spPr>
      </p:pic>
      <p:sp>
        <p:nvSpPr>
          <p:cNvPr id="3" name="Rectangular Callout 2"/>
          <p:cNvSpPr/>
          <p:nvPr/>
        </p:nvSpPr>
        <p:spPr>
          <a:xfrm>
            <a:off x="5878202" y="382320"/>
            <a:ext cx="1860550" cy="1397000"/>
          </a:xfrm>
          <a:prstGeom prst="wedgeRectCallout">
            <a:avLst>
              <a:gd name="adj1" fmla="val -112096"/>
              <a:gd name="adj2" fmla="val 41788"/>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Maximum allowable rows per report – 30,000</a:t>
            </a:r>
          </a:p>
        </p:txBody>
      </p:sp>
      <p:sp>
        <p:nvSpPr>
          <p:cNvPr id="8" name="Snip and Round Single Corner Rectangle 7"/>
          <p:cNvSpPr/>
          <p:nvPr/>
        </p:nvSpPr>
        <p:spPr>
          <a:xfrm>
            <a:off x="8771379" y="436748"/>
            <a:ext cx="2664279" cy="1342572"/>
          </a:xfrm>
          <a:prstGeom prst="snipRoundRect">
            <a:avLst/>
          </a:prstGeom>
          <a:solidFill>
            <a:srgbClr val="FFFF00">
              <a:alpha val="47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1400" u="sng" dirty="0">
                <a:solidFill>
                  <a:srgbClr val="C00000"/>
                </a:solidFill>
                <a:latin typeface="Arial" panose="020B0604020202020204" pitchFamily="34" charset="0"/>
                <a:cs typeface="Arial" panose="020B0604020202020204" pitchFamily="34" charset="0"/>
              </a:rPr>
              <a:t>Fix:</a:t>
            </a:r>
          </a:p>
          <a:p>
            <a:pPr marL="285750" indent="-285750" defTabSz="914217">
              <a:buFont typeface="Arial" panose="020B0604020202020204" pitchFamily="34" charset="0"/>
              <a:buChar char="•"/>
            </a:pPr>
            <a:r>
              <a:rPr lang="en-US" sz="1400" dirty="0">
                <a:solidFill>
                  <a:srgbClr val="C00000"/>
                </a:solidFill>
                <a:latin typeface="Arial" panose="020B0604020202020204" pitchFamily="34" charset="0"/>
                <a:cs typeface="Arial" panose="020B0604020202020204" pitchFamily="34" charset="0"/>
              </a:rPr>
              <a:t>Reduce Date Range</a:t>
            </a:r>
          </a:p>
          <a:p>
            <a:pPr marL="285750" indent="-285750" defTabSz="914217">
              <a:buFont typeface="Arial" panose="020B0604020202020204" pitchFamily="34" charset="0"/>
              <a:buChar char="•"/>
            </a:pPr>
            <a:r>
              <a:rPr lang="en-US" sz="1400" dirty="0">
                <a:solidFill>
                  <a:srgbClr val="C00000"/>
                </a:solidFill>
                <a:latin typeface="Arial" panose="020B0604020202020204" pitchFamily="34" charset="0"/>
                <a:cs typeface="Arial" panose="020B0604020202020204" pitchFamily="34" charset="0"/>
              </a:rPr>
              <a:t>Provide more specific search criteria narrowing search</a:t>
            </a:r>
          </a:p>
        </p:txBody>
      </p:sp>
      <p:cxnSp>
        <p:nvCxnSpPr>
          <p:cNvPr id="6" name="Straight Connector 5">
            <a:extLst>
              <a:ext uri="{FF2B5EF4-FFF2-40B4-BE49-F238E27FC236}">
                <a16:creationId xmlns:a16="http://schemas.microsoft.com/office/drawing/2014/main" id="{CD441A2C-BBFE-41D2-9E6C-BAEE17CBCEFC}"/>
              </a:ext>
            </a:extLst>
          </p:cNvPr>
          <p:cNvCxnSpPr>
            <a:cxnSpLocks/>
          </p:cNvCxnSpPr>
          <p:nvPr/>
        </p:nvCxnSpPr>
        <p:spPr>
          <a:xfrm>
            <a:off x="7743610" y="838777"/>
            <a:ext cx="1022911" cy="165760"/>
          </a:xfrm>
          <a:prstGeom prst="line">
            <a:avLst/>
          </a:prstGeom>
          <a:ln w="3810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8D0B65-0001-4B26-B756-3493121D05DF}"/>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2721676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2" name="Picture 1"/>
          <p:cNvPicPr>
            <a:picLocks noChangeAspect="1"/>
          </p:cNvPicPr>
          <p:nvPr/>
        </p:nvPicPr>
        <p:blipFill>
          <a:blip r:embed="rId2"/>
          <a:stretch>
            <a:fillRect/>
          </a:stretch>
        </p:blipFill>
        <p:spPr>
          <a:xfrm>
            <a:off x="143102" y="119744"/>
            <a:ext cx="12003041" cy="5726874"/>
          </a:xfrm>
          <a:prstGeom prst="rect">
            <a:avLst/>
          </a:prstGeom>
        </p:spPr>
      </p:pic>
      <p:sp>
        <p:nvSpPr>
          <p:cNvPr id="3" name="Rectangular Callout 2"/>
          <p:cNvSpPr/>
          <p:nvPr/>
        </p:nvSpPr>
        <p:spPr>
          <a:xfrm>
            <a:off x="4985761" y="1590242"/>
            <a:ext cx="3226378" cy="2181225"/>
          </a:xfrm>
          <a:prstGeom prst="wedgeRectCallout">
            <a:avLst>
              <a:gd name="adj1" fmla="val -114312"/>
              <a:gd name="adj2" fmla="val -3837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Reports exceeding 5,000 rows may only be exported in CSV format (can convert CSV formatted files into Excel Spreadsheets in Microsoft Excel)</a:t>
            </a:r>
          </a:p>
        </p:txBody>
      </p:sp>
      <p:sp>
        <p:nvSpPr>
          <p:cNvPr id="7" name="TextBox 6">
            <a:extLst>
              <a:ext uri="{FF2B5EF4-FFF2-40B4-BE49-F238E27FC236}">
                <a16:creationId xmlns:a16="http://schemas.microsoft.com/office/drawing/2014/main" id="{27172D9E-29AE-4412-B5FA-D61B40DD80E5}"/>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050746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554" y="84462"/>
            <a:ext cx="11801090" cy="5762156"/>
          </a:xfrm>
          <a:prstGeom prst="rect">
            <a:avLst/>
          </a:prstGeom>
          <a:ln>
            <a:solidFill>
              <a:srgbClr val="FF0000"/>
            </a:solidFill>
          </a:ln>
        </p:spPr>
      </p:pic>
      <p:sp>
        <p:nvSpPr>
          <p:cNvPr id="3" name="Rectangular Callout 2"/>
          <p:cNvSpPr/>
          <p:nvPr/>
        </p:nvSpPr>
        <p:spPr>
          <a:xfrm>
            <a:off x="5615895" y="2667000"/>
            <a:ext cx="3643993" cy="2181225"/>
          </a:xfrm>
          <a:prstGeom prst="wedgeRectCallout">
            <a:avLst>
              <a:gd name="adj1" fmla="val -49679"/>
              <a:gd name="adj2" fmla="val -84225"/>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srgbClr val="C00000"/>
                </a:solidFill>
                <a:latin typeface="Arial" panose="020B0604020202020204" pitchFamily="34" charset="0"/>
                <a:cs typeface="Arial" panose="020B0604020202020204" pitchFamily="34" charset="0"/>
              </a:rPr>
              <a:t>Maximum date range is 5 years</a:t>
            </a:r>
          </a:p>
        </p:txBody>
      </p:sp>
      <p:sp>
        <p:nvSpPr>
          <p:cNvPr id="8" name="Oval 7"/>
          <p:cNvSpPr/>
          <p:nvPr/>
        </p:nvSpPr>
        <p:spPr>
          <a:xfrm>
            <a:off x="1439863" y="3224212"/>
            <a:ext cx="3190875" cy="533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9" name="Oval 8"/>
          <p:cNvSpPr/>
          <p:nvPr/>
        </p:nvSpPr>
        <p:spPr>
          <a:xfrm>
            <a:off x="1439863" y="4324350"/>
            <a:ext cx="3190875" cy="5334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E60E519A-F7F9-4A21-B05B-CCA99BF4D6F8}"/>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8623014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02" y="119743"/>
            <a:ext cx="5225143" cy="430887"/>
          </a:xfrm>
          <a:prstGeom prst="rect">
            <a:avLst/>
          </a:prstGeom>
          <a:noFill/>
        </p:spPr>
        <p:txBody>
          <a:bodyPr wrap="square" rtlCol="0">
            <a:spAutoFit/>
          </a:bodyPr>
          <a:lstStyle/>
          <a:p>
            <a:pPr defTabSz="914217"/>
            <a:r>
              <a:rPr lang="en-US" sz="2200" dirty="0">
                <a:solidFill>
                  <a:prstClr val="white"/>
                </a:solidFill>
                <a:latin typeface="Arial" panose="020B0604020202020204" pitchFamily="34" charset="0"/>
                <a:cs typeface="Arial" panose="020B0604020202020204" pitchFamily="34" charset="0"/>
              </a:rPr>
              <a:t>FPDS-NG Adhoc Reports</a:t>
            </a:r>
          </a:p>
        </p:txBody>
      </p:sp>
      <p:pic>
        <p:nvPicPr>
          <p:cNvPr id="2" name="Picture 1"/>
          <p:cNvPicPr>
            <a:picLocks noChangeAspect="1"/>
          </p:cNvPicPr>
          <p:nvPr/>
        </p:nvPicPr>
        <p:blipFill>
          <a:blip r:embed="rId2"/>
          <a:stretch>
            <a:fillRect/>
          </a:stretch>
        </p:blipFill>
        <p:spPr>
          <a:xfrm>
            <a:off x="282657" y="119744"/>
            <a:ext cx="11909343" cy="5837711"/>
          </a:xfrm>
          <a:prstGeom prst="rect">
            <a:avLst/>
          </a:prstGeom>
        </p:spPr>
      </p:pic>
      <p:sp>
        <p:nvSpPr>
          <p:cNvPr id="3" name="Rectangular Callout 2"/>
          <p:cNvSpPr/>
          <p:nvPr/>
        </p:nvSpPr>
        <p:spPr>
          <a:xfrm>
            <a:off x="1330378" y="3859203"/>
            <a:ext cx="4286250" cy="1352550"/>
          </a:xfrm>
          <a:prstGeom prst="wedgeRectCallout">
            <a:avLst>
              <a:gd name="adj1" fmla="val 55225"/>
              <a:gd name="adj2" fmla="val -12905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17"/>
            <a:r>
              <a:rPr lang="en-US" dirty="0">
                <a:solidFill>
                  <a:srgbClr val="C00000"/>
                </a:solidFill>
                <a:latin typeface="Arial" panose="020B0604020202020204" pitchFamily="34" charset="0"/>
                <a:cs typeface="Arial" panose="020B0604020202020204" pitchFamily="34" charset="0"/>
              </a:rPr>
              <a:t>Reports which run for long periods of time (e.g., &gt; 1 min.) are generally because date ranges are excessive and the search criteria may be too general</a:t>
            </a:r>
          </a:p>
        </p:txBody>
      </p:sp>
      <p:sp>
        <p:nvSpPr>
          <p:cNvPr id="5" name="Snip and Round Single Corner Rectangle 7">
            <a:extLst>
              <a:ext uri="{FF2B5EF4-FFF2-40B4-BE49-F238E27FC236}">
                <a16:creationId xmlns:a16="http://schemas.microsoft.com/office/drawing/2014/main" id="{75356051-57F8-4345-B388-3684C666A9CE}"/>
              </a:ext>
            </a:extLst>
          </p:cNvPr>
          <p:cNvSpPr/>
          <p:nvPr/>
        </p:nvSpPr>
        <p:spPr>
          <a:xfrm>
            <a:off x="6533701" y="3755294"/>
            <a:ext cx="2664279" cy="1342572"/>
          </a:xfrm>
          <a:prstGeom prst="snipRoundRect">
            <a:avLst/>
          </a:prstGeom>
          <a:solidFill>
            <a:srgbClr val="FFFF00">
              <a:alpha val="47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1400" u="sng" dirty="0">
                <a:solidFill>
                  <a:srgbClr val="C00000"/>
                </a:solidFill>
                <a:latin typeface="Arial" panose="020B0604020202020204" pitchFamily="34" charset="0"/>
                <a:cs typeface="Arial" panose="020B0604020202020204" pitchFamily="34" charset="0"/>
              </a:rPr>
              <a:t>Fix:</a:t>
            </a:r>
          </a:p>
          <a:p>
            <a:pPr marL="285750" indent="-285750" defTabSz="914217">
              <a:buFont typeface="Arial" panose="020B0604020202020204" pitchFamily="34" charset="0"/>
              <a:buChar char="•"/>
            </a:pPr>
            <a:r>
              <a:rPr lang="en-US" sz="1400" dirty="0">
                <a:solidFill>
                  <a:srgbClr val="C00000"/>
                </a:solidFill>
                <a:latin typeface="Arial" panose="020B0604020202020204" pitchFamily="34" charset="0"/>
                <a:cs typeface="Arial" panose="020B0604020202020204" pitchFamily="34" charset="0"/>
              </a:rPr>
              <a:t>Reduce Date Range</a:t>
            </a:r>
          </a:p>
          <a:p>
            <a:pPr marL="285750" indent="-285750" defTabSz="914217">
              <a:buFont typeface="Arial" panose="020B0604020202020204" pitchFamily="34" charset="0"/>
              <a:buChar char="•"/>
            </a:pPr>
            <a:r>
              <a:rPr lang="en-US" sz="1400" dirty="0">
                <a:solidFill>
                  <a:srgbClr val="C00000"/>
                </a:solidFill>
                <a:latin typeface="Arial" panose="020B0604020202020204" pitchFamily="34" charset="0"/>
                <a:cs typeface="Arial" panose="020B0604020202020204" pitchFamily="34" charset="0"/>
              </a:rPr>
              <a:t>Provide more specific search criteria narrowing search</a:t>
            </a:r>
          </a:p>
        </p:txBody>
      </p:sp>
      <p:cxnSp>
        <p:nvCxnSpPr>
          <p:cNvPr id="7" name="Straight Connector 6">
            <a:extLst>
              <a:ext uri="{FF2B5EF4-FFF2-40B4-BE49-F238E27FC236}">
                <a16:creationId xmlns:a16="http://schemas.microsoft.com/office/drawing/2014/main" id="{F257E238-BA45-4CED-990E-7DD092D417C8}"/>
              </a:ext>
            </a:extLst>
          </p:cNvPr>
          <p:cNvCxnSpPr>
            <a:stCxn id="3" idx="3"/>
          </p:cNvCxnSpPr>
          <p:nvPr/>
        </p:nvCxnSpPr>
        <p:spPr>
          <a:xfrm>
            <a:off x="5616628" y="4535478"/>
            <a:ext cx="862420"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88CE8A-AE63-4854-89BE-5A13E24D6231}"/>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Ad Hoc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39471556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813F32-CADE-4884-847A-08DAD941FCB3}"/>
              </a:ext>
            </a:extLst>
          </p:cNvPr>
          <p:cNvSpPr txBox="1"/>
          <p:nvPr/>
        </p:nvSpPr>
        <p:spPr>
          <a:xfrm>
            <a:off x="515566" y="-1"/>
            <a:ext cx="10632331" cy="1384995"/>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Thank you for the privilege of your time today! But most importantly, thank you for your service!  Best wishes to you for every continued success in the Federal Marketplace!!</a:t>
            </a:r>
          </a:p>
        </p:txBody>
      </p:sp>
      <p:pic>
        <p:nvPicPr>
          <p:cNvPr id="6" name="Picture 5" descr="A close up of a logo&#10;&#10;Description automatically generated">
            <a:extLst>
              <a:ext uri="{FF2B5EF4-FFF2-40B4-BE49-F238E27FC236}">
                <a16:creationId xmlns:a16="http://schemas.microsoft.com/office/drawing/2014/main" id="{AAC94613-374F-4F9D-8398-BF74EA1F0B65}"/>
              </a:ext>
            </a:extLst>
          </p:cNvPr>
          <p:cNvPicPr>
            <a:picLocks noChangeAspect="1"/>
          </p:cNvPicPr>
          <p:nvPr/>
        </p:nvPicPr>
        <p:blipFill>
          <a:blip r:embed="rId2"/>
          <a:stretch>
            <a:fillRect/>
          </a:stretch>
        </p:blipFill>
        <p:spPr>
          <a:xfrm>
            <a:off x="3066947" y="1547017"/>
            <a:ext cx="5529567" cy="3152775"/>
          </a:xfrm>
          <a:prstGeom prst="rect">
            <a:avLst/>
          </a:prstGeom>
        </p:spPr>
      </p:pic>
      <p:sp>
        <p:nvSpPr>
          <p:cNvPr id="8" name="TextBox 7">
            <a:extLst>
              <a:ext uri="{FF2B5EF4-FFF2-40B4-BE49-F238E27FC236}">
                <a16:creationId xmlns:a16="http://schemas.microsoft.com/office/drawing/2014/main" id="{8A4A02C8-F77F-4941-A468-65E27F635915}"/>
              </a:ext>
            </a:extLst>
          </p:cNvPr>
          <p:cNvSpPr txBox="1"/>
          <p:nvPr/>
        </p:nvSpPr>
        <p:spPr>
          <a:xfrm>
            <a:off x="3517763" y="4699792"/>
            <a:ext cx="4627933" cy="1200329"/>
          </a:xfrm>
          <a:prstGeom prst="rect">
            <a:avLst/>
          </a:prstGeom>
          <a:noFill/>
        </p:spPr>
        <p:txBody>
          <a:bodyPr wrap="square" rtlCol="0">
            <a:spAutoFit/>
          </a:bodyPr>
          <a:lstStyle/>
          <a:p>
            <a:pPr algn="ctr"/>
            <a:r>
              <a:rPr lang="en-US" b="1" dirty="0">
                <a:solidFill>
                  <a:srgbClr val="000099"/>
                </a:solidFill>
                <a:latin typeface="Arial" panose="020B0604020202020204" pitchFamily="34" charset="0"/>
                <a:cs typeface="Arial" panose="020B0604020202020204" pitchFamily="34" charset="0"/>
              </a:rPr>
              <a:t>Wayne Simpson, CFCM, CSCM</a:t>
            </a:r>
          </a:p>
          <a:p>
            <a:pPr algn="ctr"/>
            <a:r>
              <a:rPr lang="en-US" b="1" dirty="0">
                <a:solidFill>
                  <a:srgbClr val="000099"/>
                </a:solidFill>
                <a:latin typeface="Arial" panose="020B0604020202020204" pitchFamily="34" charset="0"/>
                <a:cs typeface="Arial" panose="020B0604020202020204" pitchFamily="34" charset="0"/>
              </a:rPr>
              <a:t>POB 12417, RTP, NC 27709-2417</a:t>
            </a:r>
          </a:p>
          <a:p>
            <a:pPr algn="ctr"/>
            <a:r>
              <a:rPr lang="en-US" b="1" dirty="0">
                <a:solidFill>
                  <a:srgbClr val="000099"/>
                </a:solidFill>
                <a:latin typeface="Arial" panose="020B0604020202020204" pitchFamily="34" charset="0"/>
                <a:cs typeface="Arial" panose="020B0604020202020204" pitchFamily="34" charset="0"/>
              </a:rPr>
              <a:t>Tel: 571.255.1000   Fax: 571.255.1001</a:t>
            </a:r>
          </a:p>
          <a:p>
            <a:pPr algn="ctr"/>
            <a:r>
              <a:rPr lang="en-US" b="1" dirty="0">
                <a:solidFill>
                  <a:srgbClr val="000099"/>
                </a:solidFill>
                <a:latin typeface="Arial" panose="020B0604020202020204" pitchFamily="34" charset="0"/>
                <a:cs typeface="Arial" panose="020B0604020202020204" pitchFamily="34" charset="0"/>
              </a:rPr>
              <a:t>https://fedbizassist.com</a:t>
            </a:r>
          </a:p>
        </p:txBody>
      </p:sp>
    </p:spTree>
    <p:extLst>
      <p:ext uri="{BB962C8B-B14F-4D97-AF65-F5344CB8AC3E}">
        <p14:creationId xmlns:p14="http://schemas.microsoft.com/office/powerpoint/2010/main" val="3390679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FPDS-NG Standard Reports</a:t>
            </a:r>
          </a:p>
        </p:txBody>
      </p:sp>
      <p:sp>
        <p:nvSpPr>
          <p:cNvPr id="3" name="Text Placeholder 2"/>
          <p:cNvSpPr>
            <a:spLocks noGrp="1"/>
          </p:cNvSpPr>
          <p:nvPr>
            <p:ph idx="1"/>
          </p:nvPr>
        </p:nvSpPr>
        <p:spPr/>
        <p:txBody>
          <a:bodyPr>
            <a:normAutofit/>
          </a:bodyPr>
          <a:lstStyle/>
          <a:p>
            <a:r>
              <a:rPr lang="en-US" dirty="0">
                <a:solidFill>
                  <a:srgbClr val="000000"/>
                </a:solidFill>
              </a:rPr>
              <a:t>The who…</a:t>
            </a:r>
          </a:p>
          <a:p>
            <a:r>
              <a:rPr lang="en-US" dirty="0">
                <a:solidFill>
                  <a:srgbClr val="000000"/>
                </a:solidFill>
              </a:rPr>
              <a:t>The what…</a:t>
            </a:r>
          </a:p>
          <a:p>
            <a:r>
              <a:rPr lang="en-US" dirty="0">
                <a:solidFill>
                  <a:srgbClr val="000000"/>
                </a:solidFill>
              </a:rPr>
              <a:t>When…</a:t>
            </a:r>
          </a:p>
          <a:p>
            <a:r>
              <a:rPr lang="en-US" dirty="0">
                <a:solidFill>
                  <a:srgbClr val="000000"/>
                </a:solidFill>
              </a:rPr>
              <a:t>Where…</a:t>
            </a:r>
          </a:p>
          <a:p>
            <a:r>
              <a:rPr lang="en-US" dirty="0">
                <a:solidFill>
                  <a:srgbClr val="000000"/>
                </a:solidFill>
              </a:rPr>
              <a:t>How…</a:t>
            </a:r>
          </a:p>
        </p:txBody>
      </p:sp>
      <p:sp>
        <p:nvSpPr>
          <p:cNvPr id="5" name="Speech Bubble: Rectangle 4">
            <a:extLst>
              <a:ext uri="{FF2B5EF4-FFF2-40B4-BE49-F238E27FC236}">
                <a16:creationId xmlns:a16="http://schemas.microsoft.com/office/drawing/2014/main" id="{7F1DA170-F72C-4B49-9AC1-FF1C7A94A549}"/>
              </a:ext>
            </a:extLst>
          </p:cNvPr>
          <p:cNvSpPr/>
          <p:nvPr/>
        </p:nvSpPr>
        <p:spPr>
          <a:xfrm>
            <a:off x="4419600" y="1997141"/>
            <a:ext cx="4033656" cy="1651504"/>
          </a:xfrm>
          <a:prstGeom prst="wedgeRectCallout">
            <a:avLst>
              <a:gd name="adj1" fmla="val -77326"/>
              <a:gd name="adj2" fmla="val -6799"/>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C00000"/>
                </a:solidFill>
                <a:latin typeface="Arial" panose="020B0604020202020204" pitchFamily="34" charset="0"/>
                <a:cs typeface="Arial" panose="020B0604020202020204" pitchFamily="34" charset="0"/>
              </a:rPr>
              <a:t>FPDS-NG Standard Reports address all of these</a:t>
            </a:r>
          </a:p>
        </p:txBody>
      </p:sp>
      <p:sp>
        <p:nvSpPr>
          <p:cNvPr id="6" name="TextBox 5">
            <a:extLst>
              <a:ext uri="{FF2B5EF4-FFF2-40B4-BE49-F238E27FC236}">
                <a16:creationId xmlns:a16="http://schemas.microsoft.com/office/drawing/2014/main" id="{35B87DB4-1932-4931-85A8-F8D256579B74}"/>
              </a:ext>
            </a:extLst>
          </p:cNvPr>
          <p:cNvSpPr txBox="1"/>
          <p:nvPr/>
        </p:nvSpPr>
        <p:spPr>
          <a:xfrm>
            <a:off x="9589725" y="6127207"/>
            <a:ext cx="2416629" cy="646331"/>
          </a:xfrm>
          <a:prstGeom prst="rect">
            <a:avLst/>
          </a:prstGeom>
          <a:noFill/>
          <a:ln w="25400">
            <a:solidFill>
              <a:schemeClr val="bg1"/>
            </a:solidFill>
          </a:ln>
        </p:spPr>
        <p:txBody>
          <a:bodyPr wrap="square" rtlCol="0">
            <a:spAutoFit/>
          </a:bodyPr>
          <a:lstStyle/>
          <a:p>
            <a:pPr algn="ctr" defTabSz="914217"/>
            <a:r>
              <a:rPr lang="en-US" dirty="0">
                <a:solidFill>
                  <a:prstClr val="white"/>
                </a:solidFill>
                <a:latin typeface="Arial" panose="020B0604020202020204" pitchFamily="34" charset="0"/>
                <a:cs typeface="Arial" panose="020B0604020202020204" pitchFamily="34" charset="0"/>
              </a:rPr>
              <a:t>FPDS-NG Standard </a:t>
            </a:r>
          </a:p>
          <a:p>
            <a:pPr algn="ctr" defTabSz="914217"/>
            <a:r>
              <a:rPr lang="en-US" dirty="0">
                <a:solidFill>
                  <a:prstClr val="white"/>
                </a:solidFill>
                <a:latin typeface="Arial" panose="020B0604020202020204" pitchFamily="34" charset="0"/>
                <a:cs typeface="Arial" panose="020B0604020202020204" pitchFamily="34" charset="0"/>
              </a:rPr>
              <a:t>Reports</a:t>
            </a:r>
          </a:p>
        </p:txBody>
      </p:sp>
    </p:spTree>
    <p:extLst>
      <p:ext uri="{BB962C8B-B14F-4D97-AF65-F5344CB8AC3E}">
        <p14:creationId xmlns:p14="http://schemas.microsoft.com/office/powerpoint/2010/main" val="1301702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TS19 Competitive Intelligence--Harnessing the Power of FPDS--Part II" id="{670B7CA7-1033-45CC-A3E0-CA177D5792D7}" vid="{B2D0F2FD-7C55-468B-8C32-7215B91379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TS19 Competitive Intelligence--Harnessing the Power of FPDS--Part II" id="{670B7CA7-1033-45CC-A3E0-CA177D5792D7}" vid="{318272FA-F74A-4D5B-9846-41727E63CA75}"/>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TS19 Competitive Intelligence--Harnessing the Power of FPDS--Part II" id="{670B7CA7-1033-45CC-A3E0-CA177D5792D7}" vid="{D9FC82A7-BF91-41B5-B6A6-E878FE12AFBC}"/>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TS19 Competitive Intelligence--Harnessing the Power of FPDS--Part II" id="{670B7CA7-1033-45CC-A3E0-CA177D5792D7}" vid="{85045826-D998-412A-82F5-4E3F0D3BA795}"/>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TS19 Competitive Intelligence--Harnessing the Power of FPDS--Part II" id="{670B7CA7-1033-45CC-A3E0-CA177D5792D7}" vid="{CD7D80CD-6B1E-4399-9A4E-BD3D1F880C5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2655</Words>
  <Application>Microsoft Macintosh PowerPoint</Application>
  <PresentationFormat>Widescreen</PresentationFormat>
  <Paragraphs>500</Paragraphs>
  <Slides>84</Slides>
  <Notes>31</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84</vt:i4>
      </vt:variant>
    </vt:vector>
  </HeadingPairs>
  <TitlesOfParts>
    <vt:vector size="94" baseType="lpstr">
      <vt:lpstr>Arial</vt:lpstr>
      <vt:lpstr>Calibri</vt:lpstr>
      <vt:lpstr>Calibri Light</vt:lpstr>
      <vt:lpstr>Helvetica</vt:lpstr>
      <vt:lpstr>Lucida Grande</vt:lpstr>
      <vt:lpstr>Office Theme</vt:lpstr>
      <vt:lpstr>1_Office Theme</vt:lpstr>
      <vt:lpstr>3_Custom Design</vt:lpstr>
      <vt:lpstr>2_Office Theme</vt:lpstr>
      <vt:lpstr>3_Office Theme</vt:lpstr>
      <vt:lpstr>PowerPoint Presentation</vt:lpstr>
      <vt:lpstr>FPDS-NG ezSearch Reports</vt:lpstr>
      <vt:lpstr>FPDS-NG “ezSearch”</vt:lpstr>
      <vt:lpstr>PowerPoint Presentation</vt:lpstr>
      <vt:lpstr>PowerPoint Presentation</vt:lpstr>
      <vt:lpstr>PowerPoint Presentation</vt:lpstr>
      <vt:lpstr>PowerPoint Presentation</vt:lpstr>
      <vt:lpstr>FPDS-NG Standard Reports</vt:lpstr>
      <vt:lpstr>FPDS-NG Standard Reports</vt:lpstr>
      <vt:lpstr>PowerPoint Presentation</vt:lpstr>
      <vt:lpstr>PowerPoint Presentation</vt:lpstr>
      <vt:lpstr>PowerPoint Presentation</vt:lpstr>
      <vt:lpstr>FPDS-NG Ad hoc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Earl Morgan</dc:creator>
  <cp:lastModifiedBy>Earl Morgan</cp:lastModifiedBy>
  <cp:revision>1</cp:revision>
  <dcterms:created xsi:type="dcterms:W3CDTF">2019-06-11T14:05:28Z</dcterms:created>
  <dcterms:modified xsi:type="dcterms:W3CDTF">2019-06-11T14:05:49Z</dcterms:modified>
</cp:coreProperties>
</file>