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74" r:id="rId4"/>
    <p:sldId id="275" r:id="rId5"/>
    <p:sldId id="306" r:id="rId6"/>
    <p:sldId id="307" r:id="rId7"/>
    <p:sldId id="310" r:id="rId8"/>
    <p:sldId id="277" r:id="rId9"/>
    <p:sldId id="318" r:id="rId10"/>
    <p:sldId id="305" r:id="rId11"/>
    <p:sldId id="311" r:id="rId12"/>
    <p:sldId id="313" r:id="rId13"/>
    <p:sldId id="314" r:id="rId14"/>
    <p:sldId id="315" r:id="rId15"/>
    <p:sldId id="317" r:id="rId16"/>
    <p:sldId id="312" r:id="rId17"/>
    <p:sldId id="316" r:id="rId18"/>
    <p:sldId id="309" r:id="rId19"/>
    <p:sldId id="278" r:id="rId20"/>
    <p:sldId id="279" r:id="rId21"/>
    <p:sldId id="280" r:id="rId22"/>
    <p:sldId id="30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C2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2"/>
    <p:restoredTop sz="94627"/>
  </p:normalViewPr>
  <p:slideViewPr>
    <p:cSldViewPr snapToGrid="0" snapToObjects="1">
      <p:cViewPr>
        <p:scale>
          <a:sx n="81" d="100"/>
          <a:sy n="81" d="100"/>
        </p:scale>
        <p:origin x="462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8539D-83FF-744B-BCDB-CFD6D3CAE060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03EF7-B1DF-2141-B7F0-ED57133F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0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23E7C-3966-4D3A-8066-CF0393318C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4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F4EF-EB92-8B48-AE2A-ABED19F40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2D79-A802-7C41-8B6B-EE0422B17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7A2F2-4127-B445-A55E-45EA0777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CD425-03EA-CF49-8983-7EA81F82A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05C78-1503-584F-9345-3A672336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ree&#10;&#10;Description automatically generated">
            <a:extLst>
              <a:ext uri="{FF2B5EF4-FFF2-40B4-BE49-F238E27FC236}">
                <a16:creationId xmlns:a16="http://schemas.microsoft.com/office/drawing/2014/main" id="{CBA64DD7-21BB-C243-BC11-78B7EF6537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30" b="1822"/>
          <a:stretch/>
        </p:blipFill>
        <p:spPr>
          <a:xfrm>
            <a:off x="-1499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4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81CE1-02C7-F54B-981B-F214DE3DC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28D5A5-BCA9-AE43-A7E9-E626E1A70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DD834-F849-A64C-9A01-07E4F698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19FF4-17D9-554E-A2C3-5C2AB78B5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EB5A6-7F8C-8244-9C8C-C32835D48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231387-B437-6A40-B366-37E7D69FD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88ABC-0911-FE4C-B624-1621297EA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2BF54-E6BE-8744-B0AA-C26E3487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565C0-67B5-1B4B-9F9F-9A970E29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CFCBE-B61C-2848-9A0A-0A6330BE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22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4" y="61879"/>
            <a:ext cx="3303916" cy="1365619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877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19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D9E3-5613-7543-A864-381D05E3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39436-5B11-344F-9BBF-426215731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C8552-9793-FC46-AF7F-38AA4F93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34906-E056-884D-A5EE-9E4199AF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9B87B-097D-9C4D-9633-962017B7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24EA-E45E-4B4F-A6AC-BFE5C81C7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1E786-2EF2-CE48-840B-B920B3B0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D3FFD-5969-F247-8511-A4FF3E73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31A3D-D005-6A42-971C-603478A0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00DDC-A654-E348-ADF4-AFC0D86B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3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BDF8-F6BD-0D49-AA1A-0A00D230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B410D-B87A-8149-B068-A5CE536CF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B1E5B-3A08-FA4E-80EB-078EA5272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AAC23-C9E7-2149-BBA2-A4491197A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DD40D-F8CA-864A-BEB6-F1C1BD273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01DCB-5E07-9249-973D-A59C8286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7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6BC0-C216-674C-ADA2-766BF0BDC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A44EE-70BB-EA40-95D2-FAAAD3544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55AB5-E4E4-D74D-A985-6A45639B5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A6768-F593-CD4A-AA01-C415BF847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B1DC2-0EB4-8F4A-85F0-C8A625A2A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AAA6E3-0E74-0F43-89AB-0C528BE0F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217A56-BC72-B347-A40D-58EAE3E0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E0BC5-213C-F542-B78D-6DDAB29B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6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0675-F63C-E34B-9E55-BC9039F1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C43E3D-A59F-3044-A1F4-D5414DC6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FD424-F792-D24D-BB46-8B73C10B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49CF8-5548-DB40-9C7E-68DD6BD4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7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A13EF-C2E5-634A-A05B-E689EC50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F5F6C-3D58-0A46-A989-4B050BD5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79037-48C4-9141-BA0F-C262D039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3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37B8-AB1D-7647-AD52-D1A1FCB1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1A034-F2E6-754B-A847-DBEA7DBC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A49B2-570A-3B49-AFB7-357B374FA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DA363-B117-0F4E-BB0C-9DADFB78C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F74F0-5416-144C-B75A-19EC51DE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D6BF9-323A-8A4C-996E-E9BBF1AE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3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6FBC-CDE7-D54D-ABE9-29EE63D6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8C6AE-621E-4E4C-B8A2-CF3C873FE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171F4-D2A9-5F4A-8D84-5F9E44B3E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5F4E4-1BA2-FD4D-9CB2-F513C728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9911B-8E5E-8A4A-B1BF-B4B23664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22A69-9E43-D844-B42B-A6EB0D1D9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5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69F1E-44CF-904D-AE23-CF1341DE8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2E794-4EC2-E844-AF62-0D50C548B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5952-1E6F-B24D-B77F-97AE7C8E6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9F55-D039-DD4F-B29C-482608E358DF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B96EE-AEE1-4144-8BF8-3ABA88F89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0BB3-940E-7E49-A330-0BD8285F5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E23AB-CD80-774C-862A-F070BA57704B}"/>
              </a:ext>
            </a:extLst>
          </p:cNvPr>
          <p:cNvSpPr/>
          <p:nvPr userDrawn="1"/>
        </p:nvSpPr>
        <p:spPr>
          <a:xfrm>
            <a:off x="21757" y="6028267"/>
            <a:ext cx="12148486" cy="8297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                                       9</a:t>
            </a:r>
            <a:r>
              <a:rPr lang="en-US" sz="2400" baseline="30000" dirty="0"/>
              <a:t>th</a:t>
            </a:r>
            <a:r>
              <a:rPr lang="en-US" sz="2400" dirty="0"/>
              <a:t> Annual Veteran Entrepreneur Training Symposium</a:t>
            </a:r>
          </a:p>
          <a:p>
            <a:r>
              <a:rPr lang="en-US" sz="2000" dirty="0"/>
              <a:t>                                              </a:t>
            </a:r>
            <a:r>
              <a:rPr lang="en-US" sz="2400" dirty="0"/>
              <a:t>May 29 – 31,  2019 | San Antonio, Texas</a:t>
            </a:r>
            <a:endParaRPr lang="en-US" sz="2000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DF4521C-AD07-0345-971F-47B7565EE0D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10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983" y="6173346"/>
            <a:ext cx="1732209" cy="5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voba.org/certifica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3A63-BC4D-BA46-A2FA-8703BD07F0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group of colorful buildings&#10;&#10;Description automatically generated">
            <a:extLst>
              <a:ext uri="{FF2B5EF4-FFF2-40B4-BE49-F238E27FC236}">
                <a16:creationId xmlns:a16="http://schemas.microsoft.com/office/drawing/2014/main" id="{664E27E2-0918-794F-9767-1D7D068D1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" y="0"/>
            <a:ext cx="1217912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DF0BA0-6691-4D44-B506-5AE869FFB9AF}"/>
              </a:ext>
            </a:extLst>
          </p:cNvPr>
          <p:cNvSpPr/>
          <p:nvPr/>
        </p:nvSpPr>
        <p:spPr>
          <a:xfrm>
            <a:off x="21757" y="6028267"/>
            <a:ext cx="12148486" cy="8297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                                       9</a:t>
            </a:r>
            <a:r>
              <a:rPr lang="en-US" sz="2400" baseline="30000" dirty="0"/>
              <a:t>th</a:t>
            </a:r>
            <a:r>
              <a:rPr lang="en-US" sz="2400" dirty="0"/>
              <a:t> Annual Veteran Entrepreneur Training Symposium</a:t>
            </a:r>
          </a:p>
          <a:p>
            <a:r>
              <a:rPr lang="en-US" sz="2000" dirty="0"/>
              <a:t>                                              </a:t>
            </a:r>
            <a:r>
              <a:rPr lang="en-US" sz="2400" dirty="0"/>
              <a:t>May 29 – 31,  2019 | San Antonio, Texas</a:t>
            </a:r>
            <a:endParaRPr lang="en-US" sz="2000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FF08DBB-972D-EB4C-B3FC-23A046904F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10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983" y="6173346"/>
            <a:ext cx="1732209" cy="5138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0E00026-E9EF-7140-9994-59DCE2B8E7C6}"/>
              </a:ext>
            </a:extLst>
          </p:cNvPr>
          <p:cNvSpPr/>
          <p:nvPr/>
        </p:nvSpPr>
        <p:spPr>
          <a:xfrm>
            <a:off x="284813" y="177588"/>
            <a:ext cx="4381712" cy="3764825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6FADCF-B848-B349-B5D6-D661CD46568C}"/>
              </a:ext>
            </a:extLst>
          </p:cNvPr>
          <p:cNvSpPr txBox="1"/>
          <p:nvPr/>
        </p:nvSpPr>
        <p:spPr>
          <a:xfrm>
            <a:off x="269823" y="291366"/>
            <a:ext cx="4381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SAN ANTONIO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DE4683-A10C-A145-B07E-B64C628706D4}"/>
              </a:ext>
            </a:extLst>
          </p:cNvPr>
          <p:cNvSpPr txBox="1"/>
          <p:nvPr/>
        </p:nvSpPr>
        <p:spPr>
          <a:xfrm>
            <a:off x="299803" y="622086"/>
            <a:ext cx="4237057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200" dirty="0">
                <a:solidFill>
                  <a:schemeClr val="bg1"/>
                </a:solidFill>
                <a:latin typeface="Helvetica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58986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2700" y="1162268"/>
            <a:ext cx="5756428" cy="453346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800" b="1" i="1" dirty="0">
                <a:solidFill>
                  <a:srgbClr val="993133"/>
                </a:solidFill>
              </a:rPr>
              <a:t>Differentiators</a:t>
            </a:r>
          </a:p>
          <a:p>
            <a:pPr lvl="0"/>
            <a:r>
              <a:rPr lang="en-US" sz="2400" b="1" i="1" dirty="0">
                <a:solidFill>
                  <a:srgbClr val="002060"/>
                </a:solidFill>
              </a:rPr>
              <a:t>NaVOBA has trademarked the “Certified Veteran’s Business Enterprise™” and “Certified Service-Disabled Veteran’s Business Enterprise™” </a:t>
            </a:r>
          </a:p>
          <a:p>
            <a:pPr lvl="0"/>
            <a:r>
              <a:rPr lang="en-US" sz="2400" b="1" i="1" dirty="0">
                <a:solidFill>
                  <a:srgbClr val="002060"/>
                </a:solidFill>
              </a:rPr>
              <a:t>Lowest Cost Certification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b="1" i="1" dirty="0">
                <a:solidFill>
                  <a:srgbClr val="002060"/>
                </a:solidFill>
              </a:rPr>
              <a:t>VBE/SDVBE certifications are good for two years.</a:t>
            </a:r>
          </a:p>
          <a:p>
            <a:pPr lvl="0"/>
            <a:r>
              <a:rPr lang="en-US" sz="2400" b="1" i="1" dirty="0">
                <a:solidFill>
                  <a:srgbClr val="002060"/>
                </a:solidFill>
              </a:rPr>
              <a:t>ID.ME confirms Veteran Status before completing application.</a:t>
            </a:r>
          </a:p>
          <a:p>
            <a:pPr lvl="0"/>
            <a:r>
              <a:rPr lang="en-US" sz="2400" b="1" i="1" dirty="0" err="1">
                <a:solidFill>
                  <a:srgbClr val="002060"/>
                </a:solidFill>
              </a:rPr>
              <a:t>QuikCert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fastracks</a:t>
            </a:r>
            <a:r>
              <a:rPr lang="en-US" sz="2400" b="1" i="1" dirty="0">
                <a:solidFill>
                  <a:srgbClr val="002060"/>
                </a:solidFill>
              </a:rPr>
              <a:t> applicants already verified by the VA.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1145E0-8FF9-465F-B2C9-0625F4E5A6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93" y="1291381"/>
            <a:ext cx="5594132" cy="4322737"/>
          </a:xfrm>
        </p:spPr>
      </p:pic>
    </p:spTree>
    <p:extLst>
      <p:ext uri="{BB962C8B-B14F-4D97-AF65-F5344CB8AC3E}">
        <p14:creationId xmlns:p14="http://schemas.microsoft.com/office/powerpoint/2010/main" val="56767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89027" y="1295356"/>
            <a:ext cx="10150027" cy="54542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800" b="1" i="1" dirty="0">
                <a:solidFill>
                  <a:srgbClr val="993133"/>
                </a:solidFill>
              </a:rPr>
              <a:t>Getting Ready for a Corporate Contract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Do your homework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Identify Corporations of interest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Research the industry and the company</a:t>
            </a:r>
          </a:p>
          <a:p>
            <a:pPr lvl="2">
              <a:lnSpc>
                <a:spcPct val="100000"/>
              </a:lnSpc>
            </a:pPr>
            <a:r>
              <a:rPr lang="en-US" sz="2200" dirty="0">
                <a:solidFill>
                  <a:schemeClr val="tx2"/>
                </a:solidFill>
              </a:rPr>
              <a:t>Websites—products and services, news clips, annual reports</a:t>
            </a:r>
          </a:p>
          <a:p>
            <a:pPr lvl="2">
              <a:lnSpc>
                <a:spcPct val="100000"/>
              </a:lnSpc>
            </a:pPr>
            <a:r>
              <a:rPr lang="en-US" sz="2200" dirty="0">
                <a:solidFill>
                  <a:schemeClr val="tx2"/>
                </a:solidFill>
              </a:rPr>
              <a:t>Competitors</a:t>
            </a:r>
          </a:p>
          <a:p>
            <a:pPr lvl="2">
              <a:lnSpc>
                <a:spcPct val="100000"/>
              </a:lnSpc>
            </a:pPr>
            <a:r>
              <a:rPr lang="en-US" sz="2200" dirty="0">
                <a:solidFill>
                  <a:schemeClr val="tx2"/>
                </a:solidFill>
              </a:rPr>
              <a:t>New products, business developments, issues and challenges</a:t>
            </a:r>
          </a:p>
          <a:p>
            <a:pPr marL="682625" lvl="2" indent="-276225"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Seek to understand issues and problems</a:t>
            </a:r>
          </a:p>
          <a:p>
            <a:pPr marL="1139825" lvl="3" indent="-276225">
              <a:lnSpc>
                <a:spcPct val="100000"/>
              </a:lnSpc>
            </a:pPr>
            <a:r>
              <a:rPr lang="en-US" sz="2200" dirty="0">
                <a:solidFill>
                  <a:schemeClr val="tx2"/>
                </a:solidFill>
              </a:rPr>
              <a:t>Talk to employees, suppliers or competitors</a:t>
            </a:r>
            <a:endParaRPr lang="en-US" dirty="0">
              <a:solidFill>
                <a:schemeClr val="tx2"/>
              </a:solidFill>
            </a:endParaRPr>
          </a:p>
          <a:p>
            <a:pPr marL="682625" lvl="1" indent="-217488"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Register on the Corporate Supplier Diversity/Procurement portal </a:t>
            </a:r>
          </a:p>
          <a:p>
            <a:pPr marL="0" lvl="0" indent="0">
              <a:buNone/>
            </a:pPr>
            <a:endParaRPr lang="en-US" sz="3800" b="1" i="1" dirty="0">
              <a:solidFill>
                <a:srgbClr val="9931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0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89027" y="1295356"/>
            <a:ext cx="10150027" cy="42622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800" b="1" i="1" dirty="0">
                <a:solidFill>
                  <a:srgbClr val="993133"/>
                </a:solidFill>
              </a:rPr>
              <a:t>Getting Ready for a Corporate Contract</a:t>
            </a:r>
          </a:p>
          <a:p>
            <a:r>
              <a:rPr lang="en-US" sz="2400" b="1" i="1" u="sng" dirty="0">
                <a:solidFill>
                  <a:schemeClr val="tx2"/>
                </a:solidFill>
              </a:rPr>
              <a:t>Build Relationships</a:t>
            </a:r>
            <a:r>
              <a:rPr lang="en-US" sz="2400" dirty="0">
                <a:solidFill>
                  <a:schemeClr val="tx2"/>
                </a:solidFill>
              </a:rPr>
              <a:t>:  Corporate Supplier Diversity and procurement staff, company managers, current suppliers</a:t>
            </a:r>
          </a:p>
          <a:p>
            <a:r>
              <a:rPr lang="en-US" sz="2400" b="1" i="1" u="sng" dirty="0">
                <a:solidFill>
                  <a:schemeClr val="tx2"/>
                </a:solidFill>
              </a:rPr>
              <a:t>Be There:</a:t>
            </a:r>
            <a:r>
              <a:rPr lang="en-US" sz="2400" b="1" i="1" dirty="0">
                <a:solidFill>
                  <a:schemeClr val="tx2"/>
                </a:solidFill>
              </a:rPr>
              <a:t>   </a:t>
            </a:r>
            <a:r>
              <a:rPr lang="en-US" sz="2400" dirty="0">
                <a:solidFill>
                  <a:schemeClr val="tx2"/>
                </a:solidFill>
              </a:rPr>
              <a:t>Don’t miss opportunities to attend events to meet and build relationships with people that control or direct bid &amp; contracting opportunities—Procurement and Supplier Diversity</a:t>
            </a:r>
          </a:p>
          <a:p>
            <a:r>
              <a:rPr lang="en-US" sz="2400" b="1" i="1" u="sng" dirty="0">
                <a:solidFill>
                  <a:schemeClr val="tx2"/>
                </a:solidFill>
              </a:rPr>
              <a:t>Be Active:</a:t>
            </a:r>
            <a:r>
              <a:rPr lang="en-US" sz="2400" dirty="0">
                <a:solidFill>
                  <a:schemeClr val="tx2"/>
                </a:solidFill>
              </a:rPr>
              <a:t>   Work in organizations that involve the corporate people you want to meet</a:t>
            </a:r>
          </a:p>
          <a:p>
            <a:r>
              <a:rPr lang="en-US" sz="2400" b="1" i="1" u="sng" dirty="0">
                <a:solidFill>
                  <a:schemeClr val="tx2"/>
                </a:solidFill>
              </a:rPr>
              <a:t>Partner:</a:t>
            </a:r>
            <a:r>
              <a:rPr lang="en-US" sz="2400" b="1" i="1" dirty="0">
                <a:solidFill>
                  <a:schemeClr val="tx2"/>
                </a:solidFill>
              </a:rPr>
              <a:t>  </a:t>
            </a:r>
            <a:r>
              <a:rPr lang="en-US" sz="2400" dirty="0">
                <a:solidFill>
                  <a:schemeClr val="tx2"/>
                </a:solidFill>
              </a:rPr>
              <a:t>Work jointly with another VBE to expand capacity</a:t>
            </a:r>
          </a:p>
          <a:p>
            <a:r>
              <a:rPr lang="en-US" sz="2400" b="1" i="1" u="sng" dirty="0">
                <a:solidFill>
                  <a:schemeClr val="tx2"/>
                </a:solidFill>
              </a:rPr>
              <a:t>Tier I or Tier II:</a:t>
            </a:r>
            <a:r>
              <a:rPr lang="en-US" sz="2400" b="1" i="1" dirty="0">
                <a:solidFill>
                  <a:schemeClr val="tx2"/>
                </a:solidFill>
              </a:rPr>
              <a:t>  </a:t>
            </a:r>
            <a:r>
              <a:rPr lang="en-US" sz="2400" dirty="0">
                <a:solidFill>
                  <a:schemeClr val="tx2"/>
                </a:solidFill>
              </a:rPr>
              <a:t>Start with a smaller contract and grow</a:t>
            </a:r>
            <a:endParaRPr lang="en-US" sz="3800" b="1" i="1" dirty="0">
              <a:solidFill>
                <a:srgbClr val="9931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54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89027" y="1555668"/>
            <a:ext cx="10150027" cy="4061361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14400" b="1" i="1" dirty="0">
                <a:solidFill>
                  <a:srgbClr val="993133"/>
                </a:solidFill>
              </a:rPr>
              <a:t>Getting Ready for a Corporate Contract</a:t>
            </a:r>
          </a:p>
          <a:p>
            <a:pPr marL="0" indent="0">
              <a:buNone/>
            </a:pPr>
            <a:r>
              <a:rPr lang="en-US" sz="11200" b="1" dirty="0">
                <a:solidFill>
                  <a:schemeClr val="tx2"/>
                </a:solidFill>
              </a:rPr>
              <a:t>Ask yourself important questions</a:t>
            </a:r>
            <a:r>
              <a:rPr lang="en-US" sz="11200" dirty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9600" dirty="0">
                <a:solidFill>
                  <a:schemeClr val="tx2"/>
                </a:solidFill>
              </a:rPr>
              <a:t>Does the corporation have a </a:t>
            </a:r>
            <a:r>
              <a:rPr lang="en-US" sz="9600" b="1" u="sng" dirty="0">
                <a:solidFill>
                  <a:schemeClr val="tx2"/>
                </a:solidFill>
              </a:rPr>
              <a:t>need</a:t>
            </a:r>
            <a:r>
              <a:rPr lang="en-US" sz="9600" dirty="0">
                <a:solidFill>
                  <a:schemeClr val="tx2"/>
                </a:solidFill>
              </a:rPr>
              <a:t> for what my company does?</a:t>
            </a:r>
          </a:p>
          <a:p>
            <a:pPr lvl="1">
              <a:lnSpc>
                <a:spcPct val="100000"/>
              </a:lnSpc>
            </a:pPr>
            <a:r>
              <a:rPr lang="en-US" sz="9600" dirty="0">
                <a:solidFill>
                  <a:schemeClr val="tx2"/>
                </a:solidFill>
              </a:rPr>
              <a:t>Do we have the </a:t>
            </a:r>
            <a:r>
              <a:rPr lang="en-US" sz="9600" b="1" u="sng" dirty="0">
                <a:solidFill>
                  <a:schemeClr val="tx2"/>
                </a:solidFill>
              </a:rPr>
              <a:t>capacity </a:t>
            </a:r>
            <a:r>
              <a:rPr lang="en-US" sz="9600" dirty="0">
                <a:solidFill>
                  <a:schemeClr val="tx2"/>
                </a:solidFill>
              </a:rPr>
              <a:t>to win a contract and deliver as required?</a:t>
            </a:r>
          </a:p>
          <a:p>
            <a:pPr lvl="1">
              <a:lnSpc>
                <a:spcPct val="100000"/>
              </a:lnSpc>
            </a:pPr>
            <a:r>
              <a:rPr lang="en-US" sz="9600" dirty="0">
                <a:solidFill>
                  <a:schemeClr val="tx2"/>
                </a:solidFill>
              </a:rPr>
              <a:t>Can we meet the </a:t>
            </a:r>
            <a:r>
              <a:rPr lang="en-US" sz="9600" b="1" u="sng" dirty="0">
                <a:solidFill>
                  <a:schemeClr val="tx2"/>
                </a:solidFill>
              </a:rPr>
              <a:t>requirements</a:t>
            </a:r>
            <a:r>
              <a:rPr lang="en-US" sz="9600" dirty="0">
                <a:solidFill>
                  <a:schemeClr val="tx2"/>
                </a:solidFill>
              </a:rPr>
              <a:t> of a contract?</a:t>
            </a:r>
          </a:p>
          <a:p>
            <a:pPr lvl="3">
              <a:lnSpc>
                <a:spcPct val="100000"/>
              </a:lnSpc>
            </a:pPr>
            <a:r>
              <a:rPr lang="en-US" sz="9600" dirty="0">
                <a:solidFill>
                  <a:schemeClr val="tx2"/>
                </a:solidFill>
              </a:rPr>
              <a:t>Proper licenses</a:t>
            </a:r>
          </a:p>
          <a:p>
            <a:pPr lvl="3">
              <a:lnSpc>
                <a:spcPct val="100000"/>
              </a:lnSpc>
            </a:pPr>
            <a:r>
              <a:rPr lang="en-US" sz="9600" dirty="0">
                <a:solidFill>
                  <a:schemeClr val="tx2"/>
                </a:solidFill>
              </a:rPr>
              <a:t>Bonding</a:t>
            </a:r>
          </a:p>
          <a:p>
            <a:pPr lvl="3">
              <a:lnSpc>
                <a:spcPct val="100000"/>
              </a:lnSpc>
            </a:pPr>
            <a:r>
              <a:rPr lang="en-US" sz="9600" dirty="0">
                <a:solidFill>
                  <a:schemeClr val="tx2"/>
                </a:solidFill>
              </a:rPr>
              <a:t>Available financing</a:t>
            </a:r>
          </a:p>
          <a:p>
            <a:pPr lvl="3">
              <a:lnSpc>
                <a:spcPct val="100000"/>
              </a:lnSpc>
            </a:pPr>
            <a:r>
              <a:rPr lang="en-US" sz="9600" dirty="0">
                <a:solidFill>
                  <a:schemeClr val="tx2"/>
                </a:solidFill>
              </a:rPr>
              <a:t>Ability to meet timelines</a:t>
            </a:r>
          </a:p>
          <a:p>
            <a:pPr lvl="3">
              <a:lnSpc>
                <a:spcPct val="100000"/>
              </a:lnSpc>
            </a:pPr>
            <a:r>
              <a:rPr lang="en-US" sz="9600" dirty="0">
                <a:solidFill>
                  <a:schemeClr val="tx2"/>
                </a:solidFill>
              </a:rPr>
              <a:t>Etc.</a:t>
            </a:r>
          </a:p>
          <a:p>
            <a:pPr marL="0" lvl="0" indent="0">
              <a:buNone/>
            </a:pPr>
            <a:endParaRPr lang="en-US" sz="3800" b="1" i="1" dirty="0">
              <a:solidFill>
                <a:srgbClr val="9931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0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448241E-47A6-4176-BE81-E0E03B0B2E30}"/>
              </a:ext>
            </a:extLst>
          </p:cNvPr>
          <p:cNvSpPr txBox="1">
            <a:spLocks/>
          </p:cNvSpPr>
          <p:nvPr/>
        </p:nvSpPr>
        <p:spPr>
          <a:xfrm>
            <a:off x="1033153" y="2362935"/>
            <a:ext cx="10896930" cy="302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Don’t lead in your first conversation with your Veteran/Service Disabled Veteran’s status.</a:t>
            </a:r>
          </a:p>
          <a:p>
            <a:pPr marL="0" lvl="1" indent="0">
              <a:buNone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Don’t ask dumb questions:</a:t>
            </a:r>
          </a:p>
          <a:p>
            <a:pPr marL="1143000" lvl="3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“What does your corporation do?”</a:t>
            </a:r>
          </a:p>
          <a:p>
            <a:pPr marL="1143000" lvl="3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“What do you guys buy?”</a:t>
            </a:r>
          </a:p>
          <a:p>
            <a:pPr marL="0" lvl="1" indent="0">
              <a:buNone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Don’t be a “Jack of all trades”!</a:t>
            </a:r>
          </a:p>
          <a:p>
            <a:pPr marL="1143000" lvl="3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“I can do anything you need!”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E589444-DE0B-4EB2-9BA0-D1E11241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0434"/>
            <a:ext cx="10591800" cy="863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+mn-lt"/>
              </a:rPr>
              <a:t>The Wrong Way in Corporate Contracting</a:t>
            </a:r>
          </a:p>
        </p:txBody>
      </p:sp>
    </p:spTree>
    <p:extLst>
      <p:ext uri="{BB962C8B-B14F-4D97-AF65-F5344CB8AC3E}">
        <p14:creationId xmlns:p14="http://schemas.microsoft.com/office/powerpoint/2010/main" val="221218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89028" y="1295356"/>
            <a:ext cx="10482536" cy="54542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b="1" dirty="0">
                <a:solidFill>
                  <a:srgbClr val="9C2E31"/>
                </a:solidFill>
              </a:rPr>
              <a:t>The Right Way in Corporate Contracting</a:t>
            </a:r>
          </a:p>
          <a:p>
            <a:pPr marL="0" indent="0">
              <a:buNone/>
            </a:pPr>
            <a:endParaRPr lang="en-US" sz="3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Emphasize the </a:t>
            </a:r>
            <a:r>
              <a:rPr lang="en-US" sz="3600" b="1" u="sng" dirty="0">
                <a:solidFill>
                  <a:schemeClr val="tx2"/>
                </a:solidFill>
              </a:rPr>
              <a:t>VALUE </a:t>
            </a:r>
            <a:r>
              <a:rPr lang="en-US" sz="3600" b="1" dirty="0">
                <a:solidFill>
                  <a:schemeClr val="tx2"/>
                </a:solidFill>
              </a:rPr>
              <a:t>your company can provide: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Better design, Shorter delivery time, Cost saving, etc. </a:t>
            </a:r>
          </a:p>
          <a:p>
            <a:pPr marL="0" indent="0">
              <a:buNone/>
            </a:pPr>
            <a:endParaRPr lang="en-US" sz="36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600" b="1" i="1" dirty="0">
                <a:solidFill>
                  <a:schemeClr val="tx2"/>
                </a:solidFill>
              </a:rPr>
              <a:t>Corporations Buy Value, Not Status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Provide specific examples</a:t>
            </a:r>
          </a:p>
          <a:p>
            <a:pPr marL="0" lvl="0" indent="0">
              <a:buNone/>
            </a:pPr>
            <a:endParaRPr lang="en-US" sz="3800" b="1" i="1" dirty="0">
              <a:solidFill>
                <a:srgbClr val="9C2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77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89028" y="1295356"/>
            <a:ext cx="10482536" cy="415541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b="1" dirty="0">
                <a:solidFill>
                  <a:srgbClr val="9C2E31"/>
                </a:solidFill>
              </a:rPr>
              <a:t>The Right Way in Corporate Contracting</a:t>
            </a:r>
          </a:p>
          <a:p>
            <a:r>
              <a:rPr lang="en-US" dirty="0">
                <a:solidFill>
                  <a:schemeClr val="tx2"/>
                </a:solidFill>
              </a:rPr>
              <a:t>Understand there may not be a prime contract opportunity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They don’t ever buy what you sell (NEXT!)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Current contract in place—a time before it comes up for bid again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Consider becoming a Tier I or Tier II supplier to current contract holder</a:t>
            </a:r>
          </a:p>
          <a:p>
            <a:pPr marL="228600" lvl="1"/>
            <a:r>
              <a:rPr lang="en-US" sz="2800" dirty="0">
                <a:solidFill>
                  <a:schemeClr val="tx2"/>
                </a:solidFill>
              </a:rPr>
              <a:t>If a RFI or RFP is received, respond with all information in requested format, within the  timelines, etc.</a:t>
            </a:r>
          </a:p>
          <a:p>
            <a:pPr marL="228600" lvl="1"/>
            <a:r>
              <a:rPr lang="en-US" sz="2800" dirty="0">
                <a:solidFill>
                  <a:schemeClr val="tx2"/>
                </a:solidFill>
              </a:rPr>
              <a:t>Follow Up:  Be professional and persistent but not aggressive</a:t>
            </a:r>
          </a:p>
          <a:p>
            <a:pPr marL="228600" lvl="1"/>
            <a:r>
              <a:rPr lang="en-US" sz="2800" b="1" dirty="0">
                <a:solidFill>
                  <a:schemeClr val="tx2"/>
                </a:solidFill>
              </a:rPr>
              <a:t>Do what you say you will do!</a:t>
            </a:r>
          </a:p>
          <a:p>
            <a:pPr marL="0" lvl="0" indent="0">
              <a:buNone/>
            </a:pPr>
            <a:endParaRPr lang="en-US" sz="3800" b="1" i="1" dirty="0">
              <a:solidFill>
                <a:srgbClr val="9C2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7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89028" y="1295356"/>
            <a:ext cx="10482536" cy="54542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b="1" dirty="0">
                <a:solidFill>
                  <a:srgbClr val="9C2E31"/>
                </a:solidFill>
              </a:rPr>
              <a:t>The Right Way in Corporate Contracting</a:t>
            </a:r>
          </a:p>
          <a:p>
            <a:pPr marL="0" indent="0">
              <a:buNone/>
            </a:pPr>
            <a:endParaRPr lang="en-US" sz="3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Emphasize the </a:t>
            </a:r>
            <a:r>
              <a:rPr lang="en-US" sz="3600" b="1" u="sng" dirty="0">
                <a:solidFill>
                  <a:schemeClr val="tx2"/>
                </a:solidFill>
              </a:rPr>
              <a:t>VALUE </a:t>
            </a:r>
            <a:r>
              <a:rPr lang="en-US" sz="3600" b="1" dirty="0">
                <a:solidFill>
                  <a:schemeClr val="tx2"/>
                </a:solidFill>
              </a:rPr>
              <a:t>your company can provide: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Better design, Shorter delivery time, Cost saving, etc. </a:t>
            </a:r>
          </a:p>
          <a:p>
            <a:pPr marL="0" indent="0">
              <a:buNone/>
            </a:pPr>
            <a:endParaRPr lang="en-US" sz="36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600" b="1" i="1" dirty="0">
                <a:solidFill>
                  <a:schemeClr val="tx2"/>
                </a:solidFill>
              </a:rPr>
              <a:t>Corporations Buy Value, Not Status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Provide specific examples</a:t>
            </a:r>
          </a:p>
          <a:p>
            <a:pPr marL="0" lvl="0" indent="0">
              <a:buNone/>
            </a:pPr>
            <a:endParaRPr lang="en-US" sz="3800" b="1" i="1" dirty="0">
              <a:solidFill>
                <a:srgbClr val="9C2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59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89028" y="1295356"/>
            <a:ext cx="6575554" cy="451852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800" b="1" i="1" dirty="0">
                <a:solidFill>
                  <a:srgbClr val="993133"/>
                </a:solidFill>
              </a:rPr>
              <a:t>FAQs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2F3D53"/>
                </a:solidFill>
              </a:rPr>
              <a:t>Why do I have to pay to get certified?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2F3D53"/>
                </a:solidFill>
              </a:rPr>
              <a:t>I’m already certified in another area (e.g. WBE, MBE, 8a, etc.) Why do I need this?    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2F3D53"/>
                </a:solidFill>
              </a:rPr>
              <a:t>Who authorized NaVOBA to certify my business?</a:t>
            </a:r>
          </a:p>
          <a:p>
            <a:pPr marL="0" lvl="0" indent="0">
              <a:buNone/>
            </a:pPr>
            <a:endParaRPr lang="en-US" sz="3800" b="1" i="1" dirty="0">
              <a:solidFill>
                <a:srgbClr val="9931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78" y="3534835"/>
            <a:ext cx="2649322" cy="2332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793" y="1044118"/>
            <a:ext cx="2732607" cy="240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1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orp_Logos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8" y="1052515"/>
            <a:ext cx="11370185" cy="46697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77273" y="5818909"/>
            <a:ext cx="110682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7273" y="1085273"/>
            <a:ext cx="110682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5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133018" y="4526844"/>
            <a:ext cx="2983302" cy="1317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993133"/>
                </a:solidFill>
              </a:rPr>
              <a:t>Matthew Pavelek, M.A. </a:t>
            </a:r>
            <a:endParaRPr lang="en-US" dirty="0">
              <a:solidFill>
                <a:srgbClr val="993133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2F3D53"/>
                </a:solidFill>
              </a:rPr>
              <a:t>President &amp; CEO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2" y="1503365"/>
            <a:ext cx="3801475" cy="446811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5208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p_Logo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8" y="1052512"/>
            <a:ext cx="11546050" cy="47419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77273" y="5818909"/>
            <a:ext cx="110682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7273" y="1085273"/>
            <a:ext cx="110682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495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p_Logo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6" y="1056151"/>
            <a:ext cx="11415803" cy="468849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77273" y="5818909"/>
            <a:ext cx="110682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7273" y="1085273"/>
            <a:ext cx="110682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0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0396" y="118110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93133"/>
                </a:solidFill>
              </a:rPr>
              <a:t>How can you get involved?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73E24A-7304-47BC-8599-76BBF5C14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958" y="2534869"/>
            <a:ext cx="5181600" cy="3373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F3D53"/>
                </a:solidFill>
              </a:rPr>
              <a:t>Veteran-Owned Businesses</a:t>
            </a:r>
          </a:p>
          <a:p>
            <a:pPr lvl="1"/>
            <a:r>
              <a:rPr lang="en-US" dirty="0">
                <a:solidFill>
                  <a:srgbClr val="2F3D53"/>
                </a:solidFill>
              </a:rPr>
              <a:t>Apply at </a:t>
            </a:r>
            <a:r>
              <a:rPr lang="en-US" u="sng" dirty="0">
                <a:solidFill>
                  <a:srgbClr val="2F3D53"/>
                </a:solidFill>
                <a:hlinkClick r:id="rId3"/>
              </a:rPr>
              <a:t>www.navoba.org/certification</a:t>
            </a:r>
            <a:r>
              <a:rPr lang="en-US" u="sng" dirty="0">
                <a:solidFill>
                  <a:srgbClr val="2F3D53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2F3D53"/>
                </a:solidFill>
              </a:rPr>
              <a:t>Leverage your certification with current and prospective clients</a:t>
            </a:r>
          </a:p>
          <a:p>
            <a:pPr lvl="1"/>
            <a:r>
              <a:rPr lang="en-US" dirty="0">
                <a:solidFill>
                  <a:srgbClr val="2F3D53"/>
                </a:solidFill>
              </a:rPr>
              <a:t>Participate in </a:t>
            </a:r>
            <a:r>
              <a:rPr lang="en-US" dirty="0" err="1">
                <a:solidFill>
                  <a:srgbClr val="2F3D53"/>
                </a:solidFill>
              </a:rPr>
              <a:t>NaVOBA</a:t>
            </a:r>
            <a:r>
              <a:rPr lang="en-US" dirty="0">
                <a:solidFill>
                  <a:srgbClr val="2F3D53"/>
                </a:solidFill>
              </a:rPr>
              <a:t> events</a:t>
            </a:r>
          </a:p>
          <a:p>
            <a:pPr lvl="1"/>
            <a:r>
              <a:rPr lang="en-US" dirty="0">
                <a:solidFill>
                  <a:srgbClr val="2F3D53"/>
                </a:solidFill>
              </a:rPr>
              <a:t>Tell your fellow Veteran and Service Disabled Veteran business owners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2B79D4-CC2B-4857-AE74-8007974F04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57" y="3248439"/>
            <a:ext cx="2006798" cy="2006798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4A4FB0E0-725F-438B-869B-55D67CDE1F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52" y="3188329"/>
            <a:ext cx="2066908" cy="20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7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2478507"/>
            <a:ext cx="5181600" cy="242992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88" y="1131825"/>
            <a:ext cx="10515600" cy="914311"/>
          </a:xfrm>
        </p:spPr>
        <p:txBody>
          <a:bodyPr/>
          <a:lstStyle/>
          <a:p>
            <a:r>
              <a:rPr lang="en-US" b="1" dirty="0">
                <a:solidFill>
                  <a:srgbClr val="9931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NaVOBA VISION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688" y="2046136"/>
            <a:ext cx="448731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To be the conduit for America’s Veteran Business Enterprises and Service Disabled Veteran Business Enterprises to become sustainable participants and contributors to U.S. and Global Corporate Supply Chains.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33" y="1706323"/>
            <a:ext cx="6837179" cy="37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6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2879" y="2003096"/>
            <a:ext cx="4128486" cy="369706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to facilitate corporate contracting opportunities for America’s Veteran’s and Service-Disabled Veteran’s Business Enterprises (VBEs/SDVBEs) through certification, advocacy, outreach, recognition and education.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4"/>
          <a:stretch/>
        </p:blipFill>
        <p:spPr>
          <a:xfrm>
            <a:off x="4351365" y="1773076"/>
            <a:ext cx="7617756" cy="403167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8006" y="1027521"/>
            <a:ext cx="4780175" cy="107652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9B2F34"/>
                </a:solidFill>
              </a:rPr>
              <a:t>NaVOBA MISSION</a:t>
            </a:r>
          </a:p>
        </p:txBody>
      </p:sp>
    </p:spTree>
    <p:extLst>
      <p:ext uri="{BB962C8B-B14F-4D97-AF65-F5344CB8AC3E}">
        <p14:creationId xmlns:p14="http://schemas.microsoft.com/office/powerpoint/2010/main" val="360618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89028" y="1295356"/>
            <a:ext cx="6291666" cy="54542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800" b="1" i="1" dirty="0">
                <a:solidFill>
                  <a:srgbClr val="993133"/>
                </a:solidFill>
              </a:rPr>
              <a:t>Why target the Private Sector?</a:t>
            </a:r>
          </a:p>
          <a:p>
            <a:pPr marL="0" lvl="0" indent="0">
              <a:buNone/>
            </a:pPr>
            <a:endParaRPr lang="en-US" sz="3800" b="1" i="1" dirty="0">
              <a:solidFill>
                <a:srgbClr val="993133"/>
              </a:solidFill>
            </a:endParaRPr>
          </a:p>
          <a:p>
            <a:pPr lvl="0"/>
            <a:r>
              <a:rPr lang="en-US" b="1" i="1" dirty="0">
                <a:solidFill>
                  <a:srgbClr val="002060"/>
                </a:solidFill>
              </a:rPr>
              <a:t>Diversify Prospective Customers</a:t>
            </a:r>
          </a:p>
          <a:p>
            <a:pPr lvl="0"/>
            <a:r>
              <a:rPr lang="en-US" b="1" i="1" dirty="0">
                <a:solidFill>
                  <a:srgbClr val="002060"/>
                </a:solidFill>
              </a:rPr>
              <a:t>Greater Access</a:t>
            </a:r>
          </a:p>
          <a:p>
            <a:pPr lvl="0"/>
            <a:r>
              <a:rPr lang="en-US" b="1" i="1" dirty="0">
                <a:solidFill>
                  <a:srgbClr val="002060"/>
                </a:solidFill>
              </a:rPr>
              <a:t>Excellent Timing</a:t>
            </a:r>
          </a:p>
          <a:p>
            <a:pPr lvl="0"/>
            <a:r>
              <a:rPr lang="en-US" b="1" i="1" dirty="0">
                <a:solidFill>
                  <a:srgbClr val="002060"/>
                </a:solidFill>
              </a:rPr>
              <a:t>And…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78" y="3534835"/>
            <a:ext cx="2649322" cy="2332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793" y="1044118"/>
            <a:ext cx="2732607" cy="240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6BAD25-FA88-4EC1-B017-313BCF7B9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3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1506" y="1105351"/>
            <a:ext cx="4461746" cy="54542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800" b="1" i="1" dirty="0">
                <a:solidFill>
                  <a:srgbClr val="993133"/>
                </a:solidFill>
              </a:rPr>
              <a:t>Why target the Private Sector?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The federal government’s VOSB /SDVOSB goal is 3% of contracts: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Equals $15 billion (2017 numbers)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If Corporate America’s goal was 3%: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Equals $90 billion in contract opportunities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More than 400 of FORTUNE® 1000 companies set goals to include VBEs and SDVBEs  in their Supplier Diversity Programs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37A115-A6A0-4197-806C-EDB76CD93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0" t="-5738" r="26696" b="19074"/>
          <a:stretch/>
        </p:blipFill>
        <p:spPr>
          <a:xfrm>
            <a:off x="5355770" y="901916"/>
            <a:ext cx="6654723" cy="50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6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463" y="1451964"/>
            <a:ext cx="9979325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800000"/>
                </a:solidFill>
              </a:rPr>
              <a:t>Certifying America’s Veteran and Service Disabled Veteran Owned Businesses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48" y="3153554"/>
            <a:ext cx="2649748" cy="26497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48" y="3153554"/>
            <a:ext cx="2649748" cy="264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1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89028" y="1295356"/>
            <a:ext cx="6575554" cy="26472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800" b="1" i="1" dirty="0">
                <a:solidFill>
                  <a:srgbClr val="993133"/>
                </a:solidFill>
              </a:rPr>
              <a:t>FAQs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2F3D53"/>
                </a:solidFill>
              </a:rPr>
              <a:t>How is it different than the VA’s Veteran Business Verification?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2F3D53"/>
                </a:solidFill>
              </a:rPr>
              <a:t>Why do I have to get certified?</a:t>
            </a:r>
          </a:p>
          <a:p>
            <a:pPr marL="0" lvl="0" indent="0">
              <a:buNone/>
            </a:pPr>
            <a:endParaRPr lang="en-US" sz="3800" b="1" i="1" dirty="0">
              <a:solidFill>
                <a:srgbClr val="9931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78" y="3534835"/>
            <a:ext cx="2649322" cy="2332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793" y="1044118"/>
            <a:ext cx="2732607" cy="240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1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TS19 Speaker Presentation Template" id="{A4784A72-5DE6-2F4D-BDB6-349A396C92AE}" vid="{8958504C-570E-4641-B859-577FCC9EE0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VETS19 Speaker Presentation Template (1)</Template>
  <TotalTime>355</TotalTime>
  <Words>767</Words>
  <Application>Microsoft Office PowerPoint</Application>
  <PresentationFormat>Widescreen</PresentationFormat>
  <Paragraphs>101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NaVOBA VISION</vt:lpstr>
      <vt:lpstr>NaVOBA 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Wrong Way in Corporate Contracting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you get involved?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Pavelek</dc:creator>
  <cp:lastModifiedBy>Matthew Pavelek</cp:lastModifiedBy>
  <cp:revision>7</cp:revision>
  <dcterms:created xsi:type="dcterms:W3CDTF">2019-04-16T13:40:16Z</dcterms:created>
  <dcterms:modified xsi:type="dcterms:W3CDTF">2019-04-16T19:35:27Z</dcterms:modified>
</cp:coreProperties>
</file>