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31" r:id="rId2"/>
    <p:sldMasterId id="2147483745" r:id="rId3"/>
  </p:sldMasterIdLst>
  <p:notesMasterIdLst>
    <p:notesMasterId r:id="rId95"/>
  </p:notesMasterIdLst>
  <p:handoutMasterIdLst>
    <p:handoutMasterId r:id="rId96"/>
  </p:handoutMasterIdLst>
  <p:sldIdLst>
    <p:sldId id="1019" r:id="rId4"/>
    <p:sldId id="276" r:id="rId5"/>
    <p:sldId id="1310" r:id="rId6"/>
    <p:sldId id="1222" r:id="rId7"/>
    <p:sldId id="1188" r:id="rId8"/>
    <p:sldId id="1207" r:id="rId9"/>
    <p:sldId id="1213" r:id="rId10"/>
    <p:sldId id="1215" r:id="rId11"/>
    <p:sldId id="1216" r:id="rId12"/>
    <p:sldId id="1189" r:id="rId13"/>
    <p:sldId id="1217" r:id="rId14"/>
    <p:sldId id="1394" r:id="rId15"/>
    <p:sldId id="1214" r:id="rId16"/>
    <p:sldId id="1395" r:id="rId17"/>
    <p:sldId id="1190" r:id="rId18"/>
    <p:sldId id="1194" r:id="rId19"/>
    <p:sldId id="1218" r:id="rId20"/>
    <p:sldId id="1208" r:id="rId21"/>
    <p:sldId id="1192" r:id="rId22"/>
    <p:sldId id="1197" r:id="rId23"/>
    <p:sldId id="1223" r:id="rId24"/>
    <p:sldId id="1209" r:id="rId25"/>
    <p:sldId id="1198" r:id="rId26"/>
    <p:sldId id="1195" r:id="rId27"/>
    <p:sldId id="1196" r:id="rId28"/>
    <p:sldId id="1211" r:id="rId29"/>
    <p:sldId id="1202" r:id="rId30"/>
    <p:sldId id="1210" r:id="rId31"/>
    <p:sldId id="1203" r:id="rId32"/>
    <p:sldId id="1266" r:id="rId33"/>
    <p:sldId id="1200" r:id="rId34"/>
    <p:sldId id="1433" r:id="rId35"/>
    <p:sldId id="1220" r:id="rId36"/>
    <p:sldId id="1131" r:id="rId37"/>
    <p:sldId id="1156" r:id="rId38"/>
    <p:sldId id="1170" r:id="rId39"/>
    <p:sldId id="1173" r:id="rId40"/>
    <p:sldId id="1425" r:id="rId41"/>
    <p:sldId id="1168" r:id="rId42"/>
    <p:sldId id="317" r:id="rId43"/>
    <p:sldId id="1163" r:id="rId44"/>
    <p:sldId id="1400" r:id="rId45"/>
    <p:sldId id="1401" r:id="rId46"/>
    <p:sldId id="1402" r:id="rId47"/>
    <p:sldId id="1403" r:id="rId48"/>
    <p:sldId id="1404" r:id="rId49"/>
    <p:sldId id="1405" r:id="rId50"/>
    <p:sldId id="1406" r:id="rId51"/>
    <p:sldId id="1407" r:id="rId52"/>
    <p:sldId id="1224" r:id="rId53"/>
    <p:sldId id="1427" r:id="rId54"/>
    <p:sldId id="1409" r:id="rId55"/>
    <p:sldId id="1410" r:id="rId56"/>
    <p:sldId id="1411" r:id="rId57"/>
    <p:sldId id="1482" r:id="rId58"/>
    <p:sldId id="1473" r:id="rId59"/>
    <p:sldId id="1474" r:id="rId60"/>
    <p:sldId id="1475" r:id="rId61"/>
    <p:sldId id="1480" r:id="rId62"/>
    <p:sldId id="1481" r:id="rId63"/>
    <p:sldId id="1483" r:id="rId64"/>
    <p:sldId id="1484" r:id="rId65"/>
    <p:sldId id="1486" r:id="rId66"/>
    <p:sldId id="1489" r:id="rId67"/>
    <p:sldId id="1488" r:id="rId68"/>
    <p:sldId id="1485" r:id="rId69"/>
    <p:sldId id="1490" r:id="rId70"/>
    <p:sldId id="1491" r:id="rId71"/>
    <p:sldId id="1493" r:id="rId72"/>
    <p:sldId id="1492" r:id="rId73"/>
    <p:sldId id="1494" r:id="rId74"/>
    <p:sldId id="1495" r:id="rId75"/>
    <p:sldId id="1496" r:id="rId76"/>
    <p:sldId id="1499" r:id="rId77"/>
    <p:sldId id="1415" r:id="rId78"/>
    <p:sldId id="1421" r:id="rId79"/>
    <p:sldId id="1422" r:id="rId80"/>
    <p:sldId id="1418" r:id="rId81"/>
    <p:sldId id="1428" r:id="rId82"/>
    <p:sldId id="1429" r:id="rId83"/>
    <p:sldId id="1430" r:id="rId84"/>
    <p:sldId id="1432" r:id="rId85"/>
    <p:sldId id="1416" r:id="rId86"/>
    <p:sldId id="1423" r:id="rId87"/>
    <p:sldId id="760" r:id="rId88"/>
    <p:sldId id="1501" r:id="rId89"/>
    <p:sldId id="1420" r:id="rId90"/>
    <p:sldId id="1424" r:id="rId91"/>
    <p:sldId id="1419" r:id="rId92"/>
    <p:sldId id="1417" r:id="rId93"/>
    <p:sldId id="272" r:id="rId94"/>
  </p:sldIdLst>
  <p:sldSz cx="9144000" cy="5143500" type="screen16x9"/>
  <p:notesSz cx="6858000" cy="9144000"/>
  <p:embeddedFontLst>
    <p:embeddedFont>
      <p:font typeface="Baskerville Old Face" panose="02020602080505020303" pitchFamily="18" charset="77"/>
      <p:regular r:id="rId97"/>
    </p:embeddedFont>
    <p:embeddedFont>
      <p:font typeface="Calibri" panose="020F0502020204030204" pitchFamily="34" charset="0"/>
      <p:regular r:id="rId98"/>
      <p:bold r:id="rId99"/>
      <p:italic r:id="rId100"/>
      <p:boldItalic r:id="rId101"/>
    </p:embeddedFont>
    <p:embeddedFont>
      <p:font typeface="Calibri Light" panose="020F0302020204030204" pitchFamily="34" charset="0"/>
      <p:regular r:id="rId102"/>
      <p:italic r:id="rId103"/>
    </p:embeddedFont>
    <p:embeddedFont>
      <p:font typeface="century gothic" panose="020B0502020202020204" pitchFamily="34" charset="0"/>
      <p:regular r:id="rId104"/>
      <p:bold r:id="rId105"/>
      <p:italic r:id="rId106"/>
      <p:boldItalic r:id="rId107"/>
    </p:embeddedFont>
    <p:embeddedFont>
      <p:font typeface="century gothic" panose="020B0502020202020204" pitchFamily="34" charset="0"/>
      <p:regular r:id="rId104"/>
      <p:bold r:id="rId105"/>
      <p:italic r:id="rId106"/>
      <p:boldItalic r:id="rId107"/>
    </p:embeddedFont>
    <p:embeddedFont>
      <p:font typeface="Cormorant" pitchFamily="2" charset="77"/>
      <p:regular r:id="rId108"/>
      <p:bold r:id="rId109"/>
      <p:italic r:id="rId110"/>
      <p:boldItalic r:id="rId1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66201"/>
    <a:srgbClr val="FFFFFF"/>
    <a:srgbClr val="0778B8"/>
    <a:srgbClr val="000099"/>
    <a:srgbClr val="0000FF"/>
    <a:srgbClr val="003F6A"/>
    <a:srgbClr val="5B1012"/>
    <a:srgbClr val="AD7905"/>
    <a:srgbClr val="047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8" autoAdjust="0"/>
    <p:restoredTop sz="93817" autoAdjust="0"/>
  </p:normalViewPr>
  <p:slideViewPr>
    <p:cSldViewPr snapToGrid="0">
      <p:cViewPr varScale="1">
        <p:scale>
          <a:sx n="110" d="100"/>
          <a:sy n="110" d="100"/>
        </p:scale>
        <p:origin x="176" y="528"/>
      </p:cViewPr>
      <p:guideLst>
        <p:guide orient="horz" pos="1620"/>
        <p:guide pos="2880"/>
      </p:guideLst>
    </p:cSldViewPr>
  </p:slideViewPr>
  <p:notesTextViewPr>
    <p:cViewPr>
      <p:scale>
        <a:sx n="1" d="1"/>
        <a:sy n="1" d="1"/>
      </p:scale>
      <p:origin x="0" y="0"/>
    </p:cViewPr>
  </p:notesTextViewPr>
  <p:sorterViewPr>
    <p:cViewPr>
      <p:scale>
        <a:sx n="66" d="100"/>
        <a:sy n="66" d="100"/>
      </p:scale>
      <p:origin x="0" y="-9904"/>
    </p:cViewPr>
  </p:sorterViewPr>
  <p:notesViewPr>
    <p:cSldViewPr snapToGrid="0">
      <p:cViewPr varScale="1">
        <p:scale>
          <a:sx n="69" d="100"/>
          <a:sy n="69" d="100"/>
        </p:scale>
        <p:origin x="326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font" Target="fonts/font11.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6.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7.fntdata"/><Relationship Id="rId108" Type="http://schemas.openxmlformats.org/officeDocument/2006/relationships/font" Target="fonts/font12.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0.fntdata"/><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3.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14.fntdata"/><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font" Target="fonts/font2.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ata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6C3E7-036E-46F7-8CC1-6537C9DE285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F451364-762B-4D77-AA77-169CAAB46A42}">
      <dgm:prSet custT="1"/>
      <dgm:spPr/>
      <dgm:t>
        <a:bodyPr/>
        <a:lstStyle/>
        <a:p>
          <a:pPr>
            <a:defRPr cap="all"/>
          </a:pPr>
          <a:r>
            <a:rPr lang="en-US" sz="1800" dirty="0">
              <a:latin typeface="Cormorant" panose="00000500000000000000" pitchFamily="2" charset="0"/>
            </a:rPr>
            <a:t>An interaction between you and your buyer </a:t>
          </a:r>
        </a:p>
      </dgm:t>
    </dgm:pt>
    <dgm:pt modelId="{252ED5C3-9C23-42D3-991B-3E0D80BBD9B4}" type="parTrans" cxnId="{6186ED33-90F5-4809-BAF7-9799F4151CB1}">
      <dgm:prSet/>
      <dgm:spPr/>
      <dgm:t>
        <a:bodyPr/>
        <a:lstStyle/>
        <a:p>
          <a:endParaRPr lang="en-US"/>
        </a:p>
      </dgm:t>
    </dgm:pt>
    <dgm:pt modelId="{1323A948-1912-45D2-B3B8-8952F8EF5920}" type="sibTrans" cxnId="{6186ED33-90F5-4809-BAF7-9799F4151CB1}">
      <dgm:prSet/>
      <dgm:spPr/>
      <dgm:t>
        <a:bodyPr/>
        <a:lstStyle/>
        <a:p>
          <a:endParaRPr lang="en-US"/>
        </a:p>
      </dgm:t>
    </dgm:pt>
    <dgm:pt modelId="{7DF6F6BA-EBE6-4348-9FC6-803341C281B3}">
      <dgm:prSet/>
      <dgm:spPr/>
      <dgm:t>
        <a:bodyPr/>
        <a:lstStyle/>
        <a:p>
          <a:pPr>
            <a:defRPr cap="all"/>
          </a:pPr>
          <a:r>
            <a:rPr lang="en-US" dirty="0">
              <a:latin typeface="Cormorant" panose="00000500000000000000" pitchFamily="2" charset="0"/>
            </a:rPr>
            <a:t>that either of you can initiate</a:t>
          </a:r>
        </a:p>
      </dgm:t>
    </dgm:pt>
    <dgm:pt modelId="{AFC1F155-44D9-4682-AF2B-7AD0DE2935DA}" type="parTrans" cxnId="{BAED2BED-2598-45FC-82C7-F9A16020E076}">
      <dgm:prSet/>
      <dgm:spPr/>
      <dgm:t>
        <a:bodyPr/>
        <a:lstStyle/>
        <a:p>
          <a:endParaRPr lang="en-US"/>
        </a:p>
      </dgm:t>
    </dgm:pt>
    <dgm:pt modelId="{4A68A51B-FF9C-4726-BCC6-A2936F5B11D7}" type="sibTrans" cxnId="{BAED2BED-2598-45FC-82C7-F9A16020E076}">
      <dgm:prSet/>
      <dgm:spPr/>
      <dgm:t>
        <a:bodyPr/>
        <a:lstStyle/>
        <a:p>
          <a:endParaRPr lang="en-US"/>
        </a:p>
      </dgm:t>
    </dgm:pt>
    <dgm:pt modelId="{D07652DD-9756-43CD-9D5E-82E6F58BC8D1}">
      <dgm:prSet/>
      <dgm:spPr/>
      <dgm:t>
        <a:bodyPr/>
        <a:lstStyle/>
        <a:p>
          <a:pPr>
            <a:defRPr cap="all"/>
          </a:pPr>
          <a:r>
            <a:rPr lang="en-US" dirty="0">
              <a:latin typeface="Cormorant" panose="00000500000000000000" pitchFamily="2" charset="0"/>
            </a:rPr>
            <a:t>And which moves each of you closer to your goals.</a:t>
          </a:r>
        </a:p>
      </dgm:t>
    </dgm:pt>
    <dgm:pt modelId="{4F296787-30A3-4E7C-9407-F3722624FB35}" type="parTrans" cxnId="{55AD5BB5-A67B-4699-9149-561D446B2675}">
      <dgm:prSet/>
      <dgm:spPr/>
      <dgm:t>
        <a:bodyPr/>
        <a:lstStyle/>
        <a:p>
          <a:endParaRPr lang="en-US"/>
        </a:p>
      </dgm:t>
    </dgm:pt>
    <dgm:pt modelId="{61B31903-F9F5-4DFD-817E-6B56B84682BD}" type="sibTrans" cxnId="{55AD5BB5-A67B-4699-9149-561D446B2675}">
      <dgm:prSet/>
      <dgm:spPr/>
      <dgm:t>
        <a:bodyPr/>
        <a:lstStyle/>
        <a:p>
          <a:endParaRPr lang="en-US"/>
        </a:p>
      </dgm:t>
    </dgm:pt>
    <dgm:pt modelId="{AC071A8E-0914-489F-ACF5-FE4FB2EA1252}" type="pres">
      <dgm:prSet presAssocID="{0FB6C3E7-036E-46F7-8CC1-6537C9DE285E}" presName="root" presStyleCnt="0">
        <dgm:presLayoutVars>
          <dgm:dir/>
          <dgm:resizeHandles val="exact"/>
        </dgm:presLayoutVars>
      </dgm:prSet>
      <dgm:spPr/>
    </dgm:pt>
    <dgm:pt modelId="{1C2E8EC8-81E2-4072-9933-2F4225640D7A}" type="pres">
      <dgm:prSet presAssocID="{5F451364-762B-4D77-AA77-169CAAB46A42}" presName="compNode" presStyleCnt="0"/>
      <dgm:spPr/>
    </dgm:pt>
    <dgm:pt modelId="{A6068450-D864-4084-83F5-D14B38065071}" type="pres">
      <dgm:prSet presAssocID="{5F451364-762B-4D77-AA77-169CAAB46A42}" presName="iconBgRect" presStyleLbl="bgShp" presStyleIdx="0" presStyleCnt="3"/>
      <dgm:spPr>
        <a:solidFill>
          <a:schemeClr val="tx1">
            <a:lumMod val="75000"/>
            <a:lumOff val="25000"/>
          </a:schemeClr>
        </a:solidFill>
      </dgm:spPr>
    </dgm:pt>
    <dgm:pt modelId="{ACC7E86D-2DB6-4D9B-95CB-1CEE75D4D89E}" type="pres">
      <dgm:prSet presAssocID="{5F451364-762B-4D77-AA77-169CAAB46A42}"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A3DDFF79-9409-406E-9A8D-49DE4895F03B}" type="pres">
      <dgm:prSet presAssocID="{5F451364-762B-4D77-AA77-169CAAB46A42}" presName="spaceRect" presStyleCnt="0"/>
      <dgm:spPr/>
    </dgm:pt>
    <dgm:pt modelId="{EF298607-497C-47AD-943D-44F920C0EB8C}" type="pres">
      <dgm:prSet presAssocID="{5F451364-762B-4D77-AA77-169CAAB46A42}" presName="textRect" presStyleLbl="revTx" presStyleIdx="0" presStyleCnt="3">
        <dgm:presLayoutVars>
          <dgm:chMax val="1"/>
          <dgm:chPref val="1"/>
        </dgm:presLayoutVars>
      </dgm:prSet>
      <dgm:spPr/>
    </dgm:pt>
    <dgm:pt modelId="{5F8FD32A-7906-41B2-90EB-61EA6E733D2C}" type="pres">
      <dgm:prSet presAssocID="{1323A948-1912-45D2-B3B8-8952F8EF5920}" presName="sibTrans" presStyleCnt="0"/>
      <dgm:spPr/>
    </dgm:pt>
    <dgm:pt modelId="{871ACCFD-E9DF-4AE7-A6E3-32C002EB7EFD}" type="pres">
      <dgm:prSet presAssocID="{7DF6F6BA-EBE6-4348-9FC6-803341C281B3}" presName="compNode" presStyleCnt="0"/>
      <dgm:spPr/>
    </dgm:pt>
    <dgm:pt modelId="{DB6E351D-D6FF-4F1C-A01B-F3B9FB09F89E}" type="pres">
      <dgm:prSet presAssocID="{7DF6F6BA-EBE6-4348-9FC6-803341C281B3}" presName="iconBgRect" presStyleLbl="bgShp" presStyleIdx="1" presStyleCnt="3"/>
      <dgm:spPr>
        <a:solidFill>
          <a:srgbClr val="C00000"/>
        </a:solidFill>
      </dgm:spPr>
    </dgm:pt>
    <dgm:pt modelId="{223671FC-8D7E-4DF4-8AC6-76581D8D93E3}" type="pres">
      <dgm:prSet presAssocID="{7DF6F6BA-EBE6-4348-9FC6-803341C281B3}"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F9A99A8D-B0A7-4EF7-B5E3-FCE2856550F5}" type="pres">
      <dgm:prSet presAssocID="{7DF6F6BA-EBE6-4348-9FC6-803341C281B3}" presName="spaceRect" presStyleCnt="0"/>
      <dgm:spPr/>
    </dgm:pt>
    <dgm:pt modelId="{57901265-62D1-4F0D-ADED-EBD246A47549}" type="pres">
      <dgm:prSet presAssocID="{7DF6F6BA-EBE6-4348-9FC6-803341C281B3}" presName="textRect" presStyleLbl="revTx" presStyleIdx="1" presStyleCnt="3">
        <dgm:presLayoutVars>
          <dgm:chMax val="1"/>
          <dgm:chPref val="1"/>
        </dgm:presLayoutVars>
      </dgm:prSet>
      <dgm:spPr/>
    </dgm:pt>
    <dgm:pt modelId="{0C760E1F-1AB5-43B7-B8E3-F756ACFF63FE}" type="pres">
      <dgm:prSet presAssocID="{4A68A51B-FF9C-4726-BCC6-A2936F5B11D7}" presName="sibTrans" presStyleCnt="0"/>
      <dgm:spPr/>
    </dgm:pt>
    <dgm:pt modelId="{9A5F4E57-13C9-4E8C-AB50-A0C3F57EF2FB}" type="pres">
      <dgm:prSet presAssocID="{D07652DD-9756-43CD-9D5E-82E6F58BC8D1}" presName="compNode" presStyleCnt="0"/>
      <dgm:spPr/>
    </dgm:pt>
    <dgm:pt modelId="{7A81FDAB-560A-4252-AE18-FA496445B879}" type="pres">
      <dgm:prSet presAssocID="{D07652DD-9756-43CD-9D5E-82E6F58BC8D1}" presName="iconBgRect" presStyleLbl="bgShp" presStyleIdx="2" presStyleCnt="3"/>
      <dgm:spPr>
        <a:solidFill>
          <a:srgbClr val="0070C0"/>
        </a:solidFill>
      </dgm:spPr>
    </dgm:pt>
    <dgm:pt modelId="{7B409CF6-499D-4078-94E0-0F4974E5CFF6}" type="pres">
      <dgm:prSet presAssocID="{D07652DD-9756-43CD-9D5E-82E6F58BC8D1}"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AB3ACE91-6F32-4553-9CE8-8199DDD720EA}" type="pres">
      <dgm:prSet presAssocID="{D07652DD-9756-43CD-9D5E-82E6F58BC8D1}" presName="spaceRect" presStyleCnt="0"/>
      <dgm:spPr/>
    </dgm:pt>
    <dgm:pt modelId="{B9792A21-A9C0-4E6C-BDE0-F858AD57318A}" type="pres">
      <dgm:prSet presAssocID="{D07652DD-9756-43CD-9D5E-82E6F58BC8D1}" presName="textRect" presStyleLbl="revTx" presStyleIdx="2" presStyleCnt="3">
        <dgm:presLayoutVars>
          <dgm:chMax val="1"/>
          <dgm:chPref val="1"/>
        </dgm:presLayoutVars>
      </dgm:prSet>
      <dgm:spPr/>
    </dgm:pt>
  </dgm:ptLst>
  <dgm:cxnLst>
    <dgm:cxn modelId="{6186ED33-90F5-4809-BAF7-9799F4151CB1}" srcId="{0FB6C3E7-036E-46F7-8CC1-6537C9DE285E}" destId="{5F451364-762B-4D77-AA77-169CAAB46A42}" srcOrd="0" destOrd="0" parTransId="{252ED5C3-9C23-42D3-991B-3E0D80BBD9B4}" sibTransId="{1323A948-1912-45D2-B3B8-8952F8EF5920}"/>
    <dgm:cxn modelId="{0A151A38-C995-4B03-822A-ECA8C22ADA28}" type="presOf" srcId="{D07652DD-9756-43CD-9D5E-82E6F58BC8D1}" destId="{B9792A21-A9C0-4E6C-BDE0-F858AD57318A}" srcOrd="0" destOrd="0" presId="urn:microsoft.com/office/officeart/2018/5/layout/IconCircleLabelList"/>
    <dgm:cxn modelId="{E3027B58-01EF-466F-A5F7-DB46EEBFF59E}" type="presOf" srcId="{7DF6F6BA-EBE6-4348-9FC6-803341C281B3}" destId="{57901265-62D1-4F0D-ADED-EBD246A47549}" srcOrd="0" destOrd="0" presId="urn:microsoft.com/office/officeart/2018/5/layout/IconCircleLabelList"/>
    <dgm:cxn modelId="{20C68773-7D11-40D4-BE4C-CB90E173B78B}" type="presOf" srcId="{5F451364-762B-4D77-AA77-169CAAB46A42}" destId="{EF298607-497C-47AD-943D-44F920C0EB8C}" srcOrd="0" destOrd="0" presId="urn:microsoft.com/office/officeart/2018/5/layout/IconCircleLabelList"/>
    <dgm:cxn modelId="{55AD5BB5-A67B-4699-9149-561D446B2675}" srcId="{0FB6C3E7-036E-46F7-8CC1-6537C9DE285E}" destId="{D07652DD-9756-43CD-9D5E-82E6F58BC8D1}" srcOrd="2" destOrd="0" parTransId="{4F296787-30A3-4E7C-9407-F3722624FB35}" sibTransId="{61B31903-F9F5-4DFD-817E-6B56B84682BD}"/>
    <dgm:cxn modelId="{00DC18C5-ED07-44DE-A97B-87F0ED7039B1}" type="presOf" srcId="{0FB6C3E7-036E-46F7-8CC1-6537C9DE285E}" destId="{AC071A8E-0914-489F-ACF5-FE4FB2EA1252}" srcOrd="0" destOrd="0" presId="urn:microsoft.com/office/officeart/2018/5/layout/IconCircleLabelList"/>
    <dgm:cxn modelId="{BAED2BED-2598-45FC-82C7-F9A16020E076}" srcId="{0FB6C3E7-036E-46F7-8CC1-6537C9DE285E}" destId="{7DF6F6BA-EBE6-4348-9FC6-803341C281B3}" srcOrd="1" destOrd="0" parTransId="{AFC1F155-44D9-4682-AF2B-7AD0DE2935DA}" sibTransId="{4A68A51B-FF9C-4726-BCC6-A2936F5B11D7}"/>
    <dgm:cxn modelId="{1E3751AC-90B8-4AD8-AA02-7A72915A99F1}" type="presParOf" srcId="{AC071A8E-0914-489F-ACF5-FE4FB2EA1252}" destId="{1C2E8EC8-81E2-4072-9933-2F4225640D7A}" srcOrd="0" destOrd="0" presId="urn:microsoft.com/office/officeart/2018/5/layout/IconCircleLabelList"/>
    <dgm:cxn modelId="{8D448A51-024E-4C26-AAB6-56BED24BA3E6}" type="presParOf" srcId="{1C2E8EC8-81E2-4072-9933-2F4225640D7A}" destId="{A6068450-D864-4084-83F5-D14B38065071}" srcOrd="0" destOrd="0" presId="urn:microsoft.com/office/officeart/2018/5/layout/IconCircleLabelList"/>
    <dgm:cxn modelId="{3FC330D2-3CD5-4227-B407-6D5CF241B58A}" type="presParOf" srcId="{1C2E8EC8-81E2-4072-9933-2F4225640D7A}" destId="{ACC7E86D-2DB6-4D9B-95CB-1CEE75D4D89E}" srcOrd="1" destOrd="0" presId="urn:microsoft.com/office/officeart/2018/5/layout/IconCircleLabelList"/>
    <dgm:cxn modelId="{12532E0E-675E-4288-B22C-97034F210A81}" type="presParOf" srcId="{1C2E8EC8-81E2-4072-9933-2F4225640D7A}" destId="{A3DDFF79-9409-406E-9A8D-49DE4895F03B}" srcOrd="2" destOrd="0" presId="urn:microsoft.com/office/officeart/2018/5/layout/IconCircleLabelList"/>
    <dgm:cxn modelId="{A53AF36D-FA7B-4331-A8EB-3FF950D86920}" type="presParOf" srcId="{1C2E8EC8-81E2-4072-9933-2F4225640D7A}" destId="{EF298607-497C-47AD-943D-44F920C0EB8C}" srcOrd="3" destOrd="0" presId="urn:microsoft.com/office/officeart/2018/5/layout/IconCircleLabelList"/>
    <dgm:cxn modelId="{8ED9B823-98C6-41A9-867E-4E71D4B9146C}" type="presParOf" srcId="{AC071A8E-0914-489F-ACF5-FE4FB2EA1252}" destId="{5F8FD32A-7906-41B2-90EB-61EA6E733D2C}" srcOrd="1" destOrd="0" presId="urn:microsoft.com/office/officeart/2018/5/layout/IconCircleLabelList"/>
    <dgm:cxn modelId="{03055D94-C297-4ADB-9E72-10683619E548}" type="presParOf" srcId="{AC071A8E-0914-489F-ACF5-FE4FB2EA1252}" destId="{871ACCFD-E9DF-4AE7-A6E3-32C002EB7EFD}" srcOrd="2" destOrd="0" presId="urn:microsoft.com/office/officeart/2018/5/layout/IconCircleLabelList"/>
    <dgm:cxn modelId="{8E8B3384-E1F5-49F1-A21A-6D9C61C5D40D}" type="presParOf" srcId="{871ACCFD-E9DF-4AE7-A6E3-32C002EB7EFD}" destId="{DB6E351D-D6FF-4F1C-A01B-F3B9FB09F89E}" srcOrd="0" destOrd="0" presId="urn:microsoft.com/office/officeart/2018/5/layout/IconCircleLabelList"/>
    <dgm:cxn modelId="{C1EA8B7E-2035-45D5-BFCA-AC126B931D80}" type="presParOf" srcId="{871ACCFD-E9DF-4AE7-A6E3-32C002EB7EFD}" destId="{223671FC-8D7E-4DF4-8AC6-76581D8D93E3}" srcOrd="1" destOrd="0" presId="urn:microsoft.com/office/officeart/2018/5/layout/IconCircleLabelList"/>
    <dgm:cxn modelId="{54FB6BF8-9FD6-4FE8-9C3D-2811128060D9}" type="presParOf" srcId="{871ACCFD-E9DF-4AE7-A6E3-32C002EB7EFD}" destId="{F9A99A8D-B0A7-4EF7-B5E3-FCE2856550F5}" srcOrd="2" destOrd="0" presId="urn:microsoft.com/office/officeart/2018/5/layout/IconCircleLabelList"/>
    <dgm:cxn modelId="{F4546E79-8C01-4BE9-9E68-C6347E6C45C9}" type="presParOf" srcId="{871ACCFD-E9DF-4AE7-A6E3-32C002EB7EFD}" destId="{57901265-62D1-4F0D-ADED-EBD246A47549}" srcOrd="3" destOrd="0" presId="urn:microsoft.com/office/officeart/2018/5/layout/IconCircleLabelList"/>
    <dgm:cxn modelId="{532A5FF2-57B5-4CCE-8E14-77E766BE3C5D}" type="presParOf" srcId="{AC071A8E-0914-489F-ACF5-FE4FB2EA1252}" destId="{0C760E1F-1AB5-43B7-B8E3-F756ACFF63FE}" srcOrd="3" destOrd="0" presId="urn:microsoft.com/office/officeart/2018/5/layout/IconCircleLabelList"/>
    <dgm:cxn modelId="{3922311C-5FA5-4ADF-9FE9-59C715BC0543}" type="presParOf" srcId="{AC071A8E-0914-489F-ACF5-FE4FB2EA1252}" destId="{9A5F4E57-13C9-4E8C-AB50-A0C3F57EF2FB}" srcOrd="4" destOrd="0" presId="urn:microsoft.com/office/officeart/2018/5/layout/IconCircleLabelList"/>
    <dgm:cxn modelId="{94B9637B-E60E-4822-8095-9E81FD9B06F4}" type="presParOf" srcId="{9A5F4E57-13C9-4E8C-AB50-A0C3F57EF2FB}" destId="{7A81FDAB-560A-4252-AE18-FA496445B879}" srcOrd="0" destOrd="0" presId="urn:microsoft.com/office/officeart/2018/5/layout/IconCircleLabelList"/>
    <dgm:cxn modelId="{46C4E7ED-732A-4F99-9E55-61DE15686D05}" type="presParOf" srcId="{9A5F4E57-13C9-4E8C-AB50-A0C3F57EF2FB}" destId="{7B409CF6-499D-4078-94E0-0F4974E5CFF6}" srcOrd="1" destOrd="0" presId="urn:microsoft.com/office/officeart/2018/5/layout/IconCircleLabelList"/>
    <dgm:cxn modelId="{2AA4726C-6A9C-4B87-AB1D-2284DE03735B}" type="presParOf" srcId="{9A5F4E57-13C9-4E8C-AB50-A0C3F57EF2FB}" destId="{AB3ACE91-6F32-4553-9CE8-8199DDD720EA}" srcOrd="2" destOrd="0" presId="urn:microsoft.com/office/officeart/2018/5/layout/IconCircleLabelList"/>
    <dgm:cxn modelId="{237E9020-B012-4C66-B4B7-9BF0113C77D0}" type="presParOf" srcId="{9A5F4E57-13C9-4E8C-AB50-A0C3F57EF2FB}" destId="{B9792A21-A9C0-4E6C-BDE0-F858AD57318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5CB1F-6D21-442C-932B-2743220DFBCC}"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9D5080EA-A74A-4234-8788-56C6F03E05CF}">
      <dgm:prSet custT="1"/>
      <dgm:spPr>
        <a:solidFill>
          <a:srgbClr val="C00000"/>
        </a:solidFill>
      </dgm:spPr>
      <dgm:t>
        <a:bodyPr/>
        <a:lstStyle/>
        <a:p>
          <a:pPr algn="ctr"/>
          <a:br>
            <a:rPr lang="en-US" sz="1800" dirty="0">
              <a:latin typeface="Cormorant" panose="00000500000000000000" pitchFamily="2" charset="0"/>
            </a:rPr>
          </a:br>
          <a:br>
            <a:rPr lang="en-US" sz="1800" dirty="0">
              <a:latin typeface="Cormorant" panose="00000500000000000000" pitchFamily="2" charset="0"/>
            </a:rPr>
          </a:br>
          <a:r>
            <a:rPr lang="en-US" sz="1800" dirty="0">
              <a:latin typeface="Cormorant" panose="00000500000000000000" pitchFamily="2" charset="0"/>
            </a:rPr>
            <a:t>Why Would it be valuable?</a:t>
          </a:r>
          <a:r>
            <a:rPr lang="en-US" sz="3000" dirty="0"/>
            <a:t>	</a:t>
          </a:r>
        </a:p>
      </dgm:t>
    </dgm:pt>
    <dgm:pt modelId="{CCAD4195-2ED6-40AC-8EFD-3F068CA43AFE}" type="parTrans" cxnId="{AA8C0D77-3007-4217-9290-546B477BAD54}">
      <dgm:prSet/>
      <dgm:spPr/>
      <dgm:t>
        <a:bodyPr/>
        <a:lstStyle/>
        <a:p>
          <a:endParaRPr lang="en-US"/>
        </a:p>
      </dgm:t>
    </dgm:pt>
    <dgm:pt modelId="{EB2CD973-4937-4614-933A-E7B374B839D9}" type="sibTrans" cxnId="{AA8C0D77-3007-4217-9290-546B477BAD54}">
      <dgm:prSet/>
      <dgm:spPr/>
      <dgm:t>
        <a:bodyPr/>
        <a:lstStyle/>
        <a:p>
          <a:endParaRPr lang="en-US"/>
        </a:p>
      </dgm:t>
    </dgm:pt>
    <dgm:pt modelId="{DAEF7076-1E60-4C30-9887-21AD0FE2E075}">
      <dgm:prSet custT="1"/>
      <dgm:spPr>
        <a:solidFill>
          <a:srgbClr val="C00000"/>
        </a:solidFill>
      </dgm:spPr>
      <dgm:t>
        <a:bodyPr/>
        <a:lstStyle/>
        <a:p>
          <a:r>
            <a:rPr lang="en-US" sz="1800" dirty="0">
              <a:latin typeface="Cormorant" panose="00000500000000000000" pitchFamily="2" charset="0"/>
            </a:rPr>
            <a:t>Example…</a:t>
          </a:r>
        </a:p>
      </dgm:t>
    </dgm:pt>
    <dgm:pt modelId="{574A0EFB-E0F2-4099-89B1-CA7B55129940}" type="sibTrans" cxnId="{6D7049FA-51AF-459A-8748-96ADDF1EDED3}">
      <dgm:prSet/>
      <dgm:spPr/>
      <dgm:t>
        <a:bodyPr/>
        <a:lstStyle/>
        <a:p>
          <a:endParaRPr lang="en-US"/>
        </a:p>
      </dgm:t>
    </dgm:pt>
    <dgm:pt modelId="{755F017D-A369-4680-96A1-1B3A8838A986}" type="parTrans" cxnId="{6D7049FA-51AF-459A-8748-96ADDF1EDED3}">
      <dgm:prSet/>
      <dgm:spPr/>
      <dgm:t>
        <a:bodyPr/>
        <a:lstStyle/>
        <a:p>
          <a:endParaRPr lang="en-US"/>
        </a:p>
      </dgm:t>
    </dgm:pt>
    <dgm:pt modelId="{0228F947-3E81-48C1-A171-6DB6941E4912}" type="pres">
      <dgm:prSet presAssocID="{7865CB1F-6D21-442C-932B-2743220DFBCC}" presName="diagram" presStyleCnt="0">
        <dgm:presLayoutVars>
          <dgm:chPref val="1"/>
          <dgm:dir/>
          <dgm:animOne val="branch"/>
          <dgm:animLvl val="lvl"/>
          <dgm:resizeHandles/>
        </dgm:presLayoutVars>
      </dgm:prSet>
      <dgm:spPr/>
    </dgm:pt>
    <dgm:pt modelId="{4683AD65-40BE-4EE8-80E7-2351747D0287}" type="pres">
      <dgm:prSet presAssocID="{DAEF7076-1E60-4C30-9887-21AD0FE2E075}" presName="root" presStyleCnt="0"/>
      <dgm:spPr/>
    </dgm:pt>
    <dgm:pt modelId="{EE15ECCF-2213-44F4-A332-2B7191F44D1D}" type="pres">
      <dgm:prSet presAssocID="{DAEF7076-1E60-4C30-9887-21AD0FE2E075}" presName="rootComposite" presStyleCnt="0"/>
      <dgm:spPr/>
    </dgm:pt>
    <dgm:pt modelId="{789579B3-69F5-46DB-99F0-C772180683D7}" type="pres">
      <dgm:prSet presAssocID="{DAEF7076-1E60-4C30-9887-21AD0FE2E075}" presName="rootText" presStyleLbl="node1" presStyleIdx="0" presStyleCnt="2" custScaleY="25175" custLinFactNeighborX="102" custLinFactNeighborY="-50583"/>
      <dgm:spPr/>
    </dgm:pt>
    <dgm:pt modelId="{365B1397-91D7-4FF7-A7B3-31CA845A7C03}" type="pres">
      <dgm:prSet presAssocID="{DAEF7076-1E60-4C30-9887-21AD0FE2E075}" presName="rootConnector" presStyleLbl="node1" presStyleIdx="0" presStyleCnt="2"/>
      <dgm:spPr/>
    </dgm:pt>
    <dgm:pt modelId="{D7BFD322-AEC6-4631-B314-9777C27EFA9A}" type="pres">
      <dgm:prSet presAssocID="{DAEF7076-1E60-4C30-9887-21AD0FE2E075}" presName="childShape" presStyleCnt="0"/>
      <dgm:spPr/>
    </dgm:pt>
    <dgm:pt modelId="{1C9E31C0-A0E7-4C1E-BA99-1B9C255B360B}" type="pres">
      <dgm:prSet presAssocID="{9D5080EA-A74A-4234-8788-56C6F03E05CF}" presName="root" presStyleCnt="0"/>
      <dgm:spPr/>
    </dgm:pt>
    <dgm:pt modelId="{76950A0A-B62C-430F-B803-83E0E72ED532}" type="pres">
      <dgm:prSet presAssocID="{9D5080EA-A74A-4234-8788-56C6F03E05CF}" presName="rootComposite" presStyleCnt="0"/>
      <dgm:spPr/>
    </dgm:pt>
    <dgm:pt modelId="{5EE55FE6-F591-4202-9A5A-012CD9A2FE13}" type="pres">
      <dgm:prSet presAssocID="{9D5080EA-A74A-4234-8788-56C6F03E05CF}" presName="rootText" presStyleLbl="node1" presStyleIdx="1" presStyleCnt="2" custScaleX="94029" custScaleY="24964" custLinFactNeighborX="110" custLinFactNeighborY="-50924"/>
      <dgm:spPr/>
    </dgm:pt>
    <dgm:pt modelId="{75D33A09-6F7D-4B26-801C-613D1227403E}" type="pres">
      <dgm:prSet presAssocID="{9D5080EA-A74A-4234-8788-56C6F03E05CF}" presName="rootConnector" presStyleLbl="node1" presStyleIdx="1" presStyleCnt="2"/>
      <dgm:spPr/>
    </dgm:pt>
    <dgm:pt modelId="{21A26C15-161D-4D35-8964-D96CE6859547}" type="pres">
      <dgm:prSet presAssocID="{9D5080EA-A74A-4234-8788-56C6F03E05CF}" presName="childShape" presStyleCnt="0"/>
      <dgm:spPr/>
    </dgm:pt>
  </dgm:ptLst>
  <dgm:cxnLst>
    <dgm:cxn modelId="{FC1A5E09-B1F3-41E4-A9B0-3AF11EE20E4B}" type="presOf" srcId="{9D5080EA-A74A-4234-8788-56C6F03E05CF}" destId="{5EE55FE6-F591-4202-9A5A-012CD9A2FE13}" srcOrd="0" destOrd="0" presId="urn:microsoft.com/office/officeart/2005/8/layout/hierarchy3"/>
    <dgm:cxn modelId="{B3A5300C-0D30-47C8-9BC3-35D5394596C2}" type="presOf" srcId="{7865CB1F-6D21-442C-932B-2743220DFBCC}" destId="{0228F947-3E81-48C1-A171-6DB6941E4912}" srcOrd="0" destOrd="0" presId="urn:microsoft.com/office/officeart/2005/8/layout/hierarchy3"/>
    <dgm:cxn modelId="{2A5DE921-0798-4EC4-AB5D-8B75C9733F9E}" type="presOf" srcId="{9D5080EA-A74A-4234-8788-56C6F03E05CF}" destId="{75D33A09-6F7D-4B26-801C-613D1227403E}" srcOrd="1" destOrd="0" presId="urn:microsoft.com/office/officeart/2005/8/layout/hierarchy3"/>
    <dgm:cxn modelId="{FE1C1559-861B-46CC-B497-3E654B01606D}" type="presOf" srcId="{DAEF7076-1E60-4C30-9887-21AD0FE2E075}" destId="{365B1397-91D7-4FF7-A7B3-31CA845A7C03}" srcOrd="1" destOrd="0" presId="urn:microsoft.com/office/officeart/2005/8/layout/hierarchy3"/>
    <dgm:cxn modelId="{3849F175-AD45-4E06-8A83-9ACBECB88277}" type="presOf" srcId="{DAEF7076-1E60-4C30-9887-21AD0FE2E075}" destId="{789579B3-69F5-46DB-99F0-C772180683D7}" srcOrd="0" destOrd="0" presId="urn:microsoft.com/office/officeart/2005/8/layout/hierarchy3"/>
    <dgm:cxn modelId="{AA8C0D77-3007-4217-9290-546B477BAD54}" srcId="{7865CB1F-6D21-442C-932B-2743220DFBCC}" destId="{9D5080EA-A74A-4234-8788-56C6F03E05CF}" srcOrd="1" destOrd="0" parTransId="{CCAD4195-2ED6-40AC-8EFD-3F068CA43AFE}" sibTransId="{EB2CD973-4937-4614-933A-E7B374B839D9}"/>
    <dgm:cxn modelId="{6D7049FA-51AF-459A-8748-96ADDF1EDED3}" srcId="{7865CB1F-6D21-442C-932B-2743220DFBCC}" destId="{DAEF7076-1E60-4C30-9887-21AD0FE2E075}" srcOrd="0" destOrd="0" parTransId="{755F017D-A369-4680-96A1-1B3A8838A986}" sibTransId="{574A0EFB-E0F2-4099-89B1-CA7B55129940}"/>
    <dgm:cxn modelId="{6D65E136-ADE6-43BC-BAA3-D519AACC5E42}" type="presParOf" srcId="{0228F947-3E81-48C1-A171-6DB6941E4912}" destId="{4683AD65-40BE-4EE8-80E7-2351747D0287}" srcOrd="0" destOrd="0" presId="urn:microsoft.com/office/officeart/2005/8/layout/hierarchy3"/>
    <dgm:cxn modelId="{A9BCC26D-B2F3-44C0-8759-FCAF5A8B657F}" type="presParOf" srcId="{4683AD65-40BE-4EE8-80E7-2351747D0287}" destId="{EE15ECCF-2213-44F4-A332-2B7191F44D1D}" srcOrd="0" destOrd="0" presId="urn:microsoft.com/office/officeart/2005/8/layout/hierarchy3"/>
    <dgm:cxn modelId="{215B3EAA-1F87-4664-BE48-E9371BDD4298}" type="presParOf" srcId="{EE15ECCF-2213-44F4-A332-2B7191F44D1D}" destId="{789579B3-69F5-46DB-99F0-C772180683D7}" srcOrd="0" destOrd="0" presId="urn:microsoft.com/office/officeart/2005/8/layout/hierarchy3"/>
    <dgm:cxn modelId="{939384E6-887B-46E6-9CA4-8D991732A8B5}" type="presParOf" srcId="{EE15ECCF-2213-44F4-A332-2B7191F44D1D}" destId="{365B1397-91D7-4FF7-A7B3-31CA845A7C03}" srcOrd="1" destOrd="0" presId="urn:microsoft.com/office/officeart/2005/8/layout/hierarchy3"/>
    <dgm:cxn modelId="{BC48BDD2-1491-44A6-B1EE-96AFA1EE2EE4}" type="presParOf" srcId="{4683AD65-40BE-4EE8-80E7-2351747D0287}" destId="{D7BFD322-AEC6-4631-B314-9777C27EFA9A}" srcOrd="1" destOrd="0" presId="urn:microsoft.com/office/officeart/2005/8/layout/hierarchy3"/>
    <dgm:cxn modelId="{5AB2072D-E137-4643-BA81-425CFD70B767}" type="presParOf" srcId="{0228F947-3E81-48C1-A171-6DB6941E4912}" destId="{1C9E31C0-A0E7-4C1E-BA99-1B9C255B360B}" srcOrd="1" destOrd="0" presId="urn:microsoft.com/office/officeart/2005/8/layout/hierarchy3"/>
    <dgm:cxn modelId="{D13548ED-DFEF-4EF9-BCD8-9EA686E95C3C}" type="presParOf" srcId="{1C9E31C0-A0E7-4C1E-BA99-1B9C255B360B}" destId="{76950A0A-B62C-430F-B803-83E0E72ED532}" srcOrd="0" destOrd="0" presId="urn:microsoft.com/office/officeart/2005/8/layout/hierarchy3"/>
    <dgm:cxn modelId="{8B4C592A-9374-4A8E-B5D6-A3FBF0ACED3B}" type="presParOf" srcId="{76950A0A-B62C-430F-B803-83E0E72ED532}" destId="{5EE55FE6-F591-4202-9A5A-012CD9A2FE13}" srcOrd="0" destOrd="0" presId="urn:microsoft.com/office/officeart/2005/8/layout/hierarchy3"/>
    <dgm:cxn modelId="{251C9CAD-9DF2-4295-A2DE-3621EBAB6CC7}" type="presParOf" srcId="{76950A0A-B62C-430F-B803-83E0E72ED532}" destId="{75D33A09-6F7D-4B26-801C-613D1227403E}" srcOrd="1" destOrd="0" presId="urn:microsoft.com/office/officeart/2005/8/layout/hierarchy3"/>
    <dgm:cxn modelId="{7B32DE2C-966B-4A6C-A0AC-A7135A6E7D1C}" type="presParOf" srcId="{1C9E31C0-A0E7-4C1E-BA99-1B9C255B360B}" destId="{21A26C15-161D-4D35-8964-D96CE685954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65CB1F-6D21-442C-932B-2743220DFBCC}"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9D5080EA-A74A-4234-8788-56C6F03E05CF}">
      <dgm:prSet custT="1"/>
      <dgm:spPr>
        <a:solidFill>
          <a:srgbClr val="C00000"/>
        </a:solidFill>
      </dgm:spPr>
      <dgm:t>
        <a:bodyPr/>
        <a:lstStyle/>
        <a:p>
          <a:pPr algn="ctr"/>
          <a:br>
            <a:rPr lang="en-US" sz="1800" baseline="0" dirty="0">
              <a:latin typeface="Cormorant" panose="00000500000000000000" pitchFamily="2" charset="0"/>
            </a:rPr>
          </a:br>
          <a:br>
            <a:rPr lang="en-US" sz="1800" baseline="0" dirty="0">
              <a:latin typeface="Cormorant" panose="00000500000000000000" pitchFamily="2" charset="0"/>
            </a:rPr>
          </a:br>
          <a:r>
            <a:rPr lang="en-US" sz="1800" baseline="0" dirty="0">
              <a:latin typeface="Cormorant" panose="00000500000000000000" pitchFamily="2" charset="0"/>
            </a:rPr>
            <a:t>Why Would it be valuable?</a:t>
          </a:r>
          <a:r>
            <a:rPr lang="en-US" sz="3000" baseline="0" dirty="0"/>
            <a:t>	</a:t>
          </a:r>
        </a:p>
      </dgm:t>
    </dgm:pt>
    <dgm:pt modelId="{CCAD4195-2ED6-40AC-8EFD-3F068CA43AFE}" type="parTrans" cxnId="{AA8C0D77-3007-4217-9290-546B477BAD54}">
      <dgm:prSet/>
      <dgm:spPr/>
      <dgm:t>
        <a:bodyPr/>
        <a:lstStyle/>
        <a:p>
          <a:endParaRPr lang="en-US" baseline="0"/>
        </a:p>
      </dgm:t>
    </dgm:pt>
    <dgm:pt modelId="{EB2CD973-4937-4614-933A-E7B374B839D9}" type="sibTrans" cxnId="{AA8C0D77-3007-4217-9290-546B477BAD54}">
      <dgm:prSet/>
      <dgm:spPr/>
      <dgm:t>
        <a:bodyPr/>
        <a:lstStyle/>
        <a:p>
          <a:endParaRPr lang="en-US" baseline="0"/>
        </a:p>
      </dgm:t>
    </dgm:pt>
    <dgm:pt modelId="{DAEF7076-1E60-4C30-9887-21AD0FE2E075}">
      <dgm:prSet custT="1"/>
      <dgm:spPr>
        <a:solidFill>
          <a:srgbClr val="C00000"/>
        </a:solidFill>
      </dgm:spPr>
      <dgm:t>
        <a:bodyPr/>
        <a:lstStyle/>
        <a:p>
          <a:r>
            <a:rPr lang="en-US" sz="1800" baseline="0" dirty="0">
              <a:latin typeface="Cormorant" panose="00000500000000000000" pitchFamily="2" charset="0"/>
            </a:rPr>
            <a:t>Example…</a:t>
          </a:r>
        </a:p>
      </dgm:t>
    </dgm:pt>
    <dgm:pt modelId="{574A0EFB-E0F2-4099-89B1-CA7B55129940}" type="sibTrans" cxnId="{6D7049FA-51AF-459A-8748-96ADDF1EDED3}">
      <dgm:prSet/>
      <dgm:spPr/>
      <dgm:t>
        <a:bodyPr/>
        <a:lstStyle/>
        <a:p>
          <a:endParaRPr lang="en-US" baseline="0"/>
        </a:p>
      </dgm:t>
    </dgm:pt>
    <dgm:pt modelId="{755F017D-A369-4680-96A1-1B3A8838A986}" type="parTrans" cxnId="{6D7049FA-51AF-459A-8748-96ADDF1EDED3}">
      <dgm:prSet/>
      <dgm:spPr/>
      <dgm:t>
        <a:bodyPr/>
        <a:lstStyle/>
        <a:p>
          <a:endParaRPr lang="en-US" baseline="0"/>
        </a:p>
      </dgm:t>
    </dgm:pt>
    <dgm:pt modelId="{0228F947-3E81-48C1-A171-6DB6941E4912}" type="pres">
      <dgm:prSet presAssocID="{7865CB1F-6D21-442C-932B-2743220DFBCC}" presName="diagram" presStyleCnt="0">
        <dgm:presLayoutVars>
          <dgm:chPref val="1"/>
          <dgm:dir/>
          <dgm:animOne val="branch"/>
          <dgm:animLvl val="lvl"/>
          <dgm:resizeHandles/>
        </dgm:presLayoutVars>
      </dgm:prSet>
      <dgm:spPr/>
    </dgm:pt>
    <dgm:pt modelId="{4683AD65-40BE-4EE8-80E7-2351747D0287}" type="pres">
      <dgm:prSet presAssocID="{DAEF7076-1E60-4C30-9887-21AD0FE2E075}" presName="root" presStyleCnt="0"/>
      <dgm:spPr/>
    </dgm:pt>
    <dgm:pt modelId="{EE15ECCF-2213-44F4-A332-2B7191F44D1D}" type="pres">
      <dgm:prSet presAssocID="{DAEF7076-1E60-4C30-9887-21AD0FE2E075}" presName="rootComposite" presStyleCnt="0"/>
      <dgm:spPr/>
    </dgm:pt>
    <dgm:pt modelId="{789579B3-69F5-46DB-99F0-C772180683D7}" type="pres">
      <dgm:prSet presAssocID="{DAEF7076-1E60-4C30-9887-21AD0FE2E075}" presName="rootText" presStyleLbl="node1" presStyleIdx="0" presStyleCnt="2" custScaleY="25175" custLinFactNeighborX="102" custLinFactNeighborY="-50583"/>
      <dgm:spPr/>
    </dgm:pt>
    <dgm:pt modelId="{365B1397-91D7-4FF7-A7B3-31CA845A7C03}" type="pres">
      <dgm:prSet presAssocID="{DAEF7076-1E60-4C30-9887-21AD0FE2E075}" presName="rootConnector" presStyleLbl="node1" presStyleIdx="0" presStyleCnt="2"/>
      <dgm:spPr/>
    </dgm:pt>
    <dgm:pt modelId="{D7BFD322-AEC6-4631-B314-9777C27EFA9A}" type="pres">
      <dgm:prSet presAssocID="{DAEF7076-1E60-4C30-9887-21AD0FE2E075}" presName="childShape" presStyleCnt="0"/>
      <dgm:spPr/>
    </dgm:pt>
    <dgm:pt modelId="{1C9E31C0-A0E7-4C1E-BA99-1B9C255B360B}" type="pres">
      <dgm:prSet presAssocID="{9D5080EA-A74A-4234-8788-56C6F03E05CF}" presName="root" presStyleCnt="0"/>
      <dgm:spPr/>
    </dgm:pt>
    <dgm:pt modelId="{76950A0A-B62C-430F-B803-83E0E72ED532}" type="pres">
      <dgm:prSet presAssocID="{9D5080EA-A74A-4234-8788-56C6F03E05CF}" presName="rootComposite" presStyleCnt="0"/>
      <dgm:spPr/>
    </dgm:pt>
    <dgm:pt modelId="{5EE55FE6-F591-4202-9A5A-012CD9A2FE13}" type="pres">
      <dgm:prSet presAssocID="{9D5080EA-A74A-4234-8788-56C6F03E05CF}" presName="rootText" presStyleLbl="node1" presStyleIdx="1" presStyleCnt="2" custScaleX="94029" custScaleY="24964" custLinFactNeighborX="110" custLinFactNeighborY="-50924"/>
      <dgm:spPr/>
    </dgm:pt>
    <dgm:pt modelId="{75D33A09-6F7D-4B26-801C-613D1227403E}" type="pres">
      <dgm:prSet presAssocID="{9D5080EA-A74A-4234-8788-56C6F03E05CF}" presName="rootConnector" presStyleLbl="node1" presStyleIdx="1" presStyleCnt="2"/>
      <dgm:spPr/>
    </dgm:pt>
    <dgm:pt modelId="{21A26C15-161D-4D35-8964-D96CE6859547}" type="pres">
      <dgm:prSet presAssocID="{9D5080EA-A74A-4234-8788-56C6F03E05CF}" presName="childShape" presStyleCnt="0"/>
      <dgm:spPr/>
    </dgm:pt>
  </dgm:ptLst>
  <dgm:cxnLst>
    <dgm:cxn modelId="{FC1A5E09-B1F3-41E4-A9B0-3AF11EE20E4B}" type="presOf" srcId="{9D5080EA-A74A-4234-8788-56C6F03E05CF}" destId="{5EE55FE6-F591-4202-9A5A-012CD9A2FE13}" srcOrd="0" destOrd="0" presId="urn:microsoft.com/office/officeart/2005/8/layout/hierarchy3"/>
    <dgm:cxn modelId="{B3A5300C-0D30-47C8-9BC3-35D5394596C2}" type="presOf" srcId="{7865CB1F-6D21-442C-932B-2743220DFBCC}" destId="{0228F947-3E81-48C1-A171-6DB6941E4912}" srcOrd="0" destOrd="0" presId="urn:microsoft.com/office/officeart/2005/8/layout/hierarchy3"/>
    <dgm:cxn modelId="{2A5DE921-0798-4EC4-AB5D-8B75C9733F9E}" type="presOf" srcId="{9D5080EA-A74A-4234-8788-56C6F03E05CF}" destId="{75D33A09-6F7D-4B26-801C-613D1227403E}" srcOrd="1" destOrd="0" presId="urn:microsoft.com/office/officeart/2005/8/layout/hierarchy3"/>
    <dgm:cxn modelId="{FE1C1559-861B-46CC-B497-3E654B01606D}" type="presOf" srcId="{DAEF7076-1E60-4C30-9887-21AD0FE2E075}" destId="{365B1397-91D7-4FF7-A7B3-31CA845A7C03}" srcOrd="1" destOrd="0" presId="urn:microsoft.com/office/officeart/2005/8/layout/hierarchy3"/>
    <dgm:cxn modelId="{3849F175-AD45-4E06-8A83-9ACBECB88277}" type="presOf" srcId="{DAEF7076-1E60-4C30-9887-21AD0FE2E075}" destId="{789579B3-69F5-46DB-99F0-C772180683D7}" srcOrd="0" destOrd="0" presId="urn:microsoft.com/office/officeart/2005/8/layout/hierarchy3"/>
    <dgm:cxn modelId="{AA8C0D77-3007-4217-9290-546B477BAD54}" srcId="{7865CB1F-6D21-442C-932B-2743220DFBCC}" destId="{9D5080EA-A74A-4234-8788-56C6F03E05CF}" srcOrd="1" destOrd="0" parTransId="{CCAD4195-2ED6-40AC-8EFD-3F068CA43AFE}" sibTransId="{EB2CD973-4937-4614-933A-E7B374B839D9}"/>
    <dgm:cxn modelId="{6D7049FA-51AF-459A-8748-96ADDF1EDED3}" srcId="{7865CB1F-6D21-442C-932B-2743220DFBCC}" destId="{DAEF7076-1E60-4C30-9887-21AD0FE2E075}" srcOrd="0" destOrd="0" parTransId="{755F017D-A369-4680-96A1-1B3A8838A986}" sibTransId="{574A0EFB-E0F2-4099-89B1-CA7B55129940}"/>
    <dgm:cxn modelId="{6D65E136-ADE6-43BC-BAA3-D519AACC5E42}" type="presParOf" srcId="{0228F947-3E81-48C1-A171-6DB6941E4912}" destId="{4683AD65-40BE-4EE8-80E7-2351747D0287}" srcOrd="0" destOrd="0" presId="urn:microsoft.com/office/officeart/2005/8/layout/hierarchy3"/>
    <dgm:cxn modelId="{A9BCC26D-B2F3-44C0-8759-FCAF5A8B657F}" type="presParOf" srcId="{4683AD65-40BE-4EE8-80E7-2351747D0287}" destId="{EE15ECCF-2213-44F4-A332-2B7191F44D1D}" srcOrd="0" destOrd="0" presId="urn:microsoft.com/office/officeart/2005/8/layout/hierarchy3"/>
    <dgm:cxn modelId="{215B3EAA-1F87-4664-BE48-E9371BDD4298}" type="presParOf" srcId="{EE15ECCF-2213-44F4-A332-2B7191F44D1D}" destId="{789579B3-69F5-46DB-99F0-C772180683D7}" srcOrd="0" destOrd="0" presId="urn:microsoft.com/office/officeart/2005/8/layout/hierarchy3"/>
    <dgm:cxn modelId="{939384E6-887B-46E6-9CA4-8D991732A8B5}" type="presParOf" srcId="{EE15ECCF-2213-44F4-A332-2B7191F44D1D}" destId="{365B1397-91D7-4FF7-A7B3-31CA845A7C03}" srcOrd="1" destOrd="0" presId="urn:microsoft.com/office/officeart/2005/8/layout/hierarchy3"/>
    <dgm:cxn modelId="{BC48BDD2-1491-44A6-B1EE-96AFA1EE2EE4}" type="presParOf" srcId="{4683AD65-40BE-4EE8-80E7-2351747D0287}" destId="{D7BFD322-AEC6-4631-B314-9777C27EFA9A}" srcOrd="1" destOrd="0" presId="urn:microsoft.com/office/officeart/2005/8/layout/hierarchy3"/>
    <dgm:cxn modelId="{5AB2072D-E137-4643-BA81-425CFD70B767}" type="presParOf" srcId="{0228F947-3E81-48C1-A171-6DB6941E4912}" destId="{1C9E31C0-A0E7-4C1E-BA99-1B9C255B360B}" srcOrd="1" destOrd="0" presId="urn:microsoft.com/office/officeart/2005/8/layout/hierarchy3"/>
    <dgm:cxn modelId="{D13548ED-DFEF-4EF9-BCD8-9EA686E95C3C}" type="presParOf" srcId="{1C9E31C0-A0E7-4C1E-BA99-1B9C255B360B}" destId="{76950A0A-B62C-430F-B803-83E0E72ED532}" srcOrd="0" destOrd="0" presId="urn:microsoft.com/office/officeart/2005/8/layout/hierarchy3"/>
    <dgm:cxn modelId="{8B4C592A-9374-4A8E-B5D6-A3FBF0ACED3B}" type="presParOf" srcId="{76950A0A-B62C-430F-B803-83E0E72ED532}" destId="{5EE55FE6-F591-4202-9A5A-012CD9A2FE13}" srcOrd="0" destOrd="0" presId="urn:microsoft.com/office/officeart/2005/8/layout/hierarchy3"/>
    <dgm:cxn modelId="{251C9CAD-9DF2-4295-A2DE-3621EBAB6CC7}" type="presParOf" srcId="{76950A0A-B62C-430F-B803-83E0E72ED532}" destId="{75D33A09-6F7D-4B26-801C-613D1227403E}" srcOrd="1" destOrd="0" presId="urn:microsoft.com/office/officeart/2005/8/layout/hierarchy3"/>
    <dgm:cxn modelId="{7B32DE2C-966B-4A6C-A0AC-A7135A6E7D1C}" type="presParOf" srcId="{1C9E31C0-A0E7-4C1E-BA99-1B9C255B360B}" destId="{21A26C15-161D-4D35-8964-D96CE685954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460E6-9B45-4D7F-8909-A7461842BC3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D383E1-4BA0-4FDE-B9B6-FE9B2404867F}">
      <dgm:prSet custT="1"/>
      <dgm:spPr/>
      <dgm:t>
        <a:bodyPr/>
        <a:lstStyle/>
        <a:p>
          <a:r>
            <a:rPr lang="en-US" sz="1800" dirty="0"/>
            <a:t>An interaction between you and your buyer </a:t>
          </a:r>
        </a:p>
      </dgm:t>
    </dgm:pt>
    <dgm:pt modelId="{1E84B4C1-7296-4FE2-AC10-9C46A8D8B696}" type="parTrans" cxnId="{790FE3BF-DA39-483F-A825-256BD491C636}">
      <dgm:prSet/>
      <dgm:spPr/>
      <dgm:t>
        <a:bodyPr/>
        <a:lstStyle/>
        <a:p>
          <a:endParaRPr lang="en-US"/>
        </a:p>
      </dgm:t>
    </dgm:pt>
    <dgm:pt modelId="{DD386A0F-9623-441A-B8EB-63B31E4D706C}" type="sibTrans" cxnId="{790FE3BF-DA39-483F-A825-256BD491C636}">
      <dgm:prSet/>
      <dgm:spPr/>
      <dgm:t>
        <a:bodyPr/>
        <a:lstStyle/>
        <a:p>
          <a:endParaRPr lang="en-US"/>
        </a:p>
      </dgm:t>
    </dgm:pt>
    <dgm:pt modelId="{14A5B7AD-B9F3-40EC-A699-2E2948C813BB}">
      <dgm:prSet custT="1"/>
      <dgm:spPr/>
      <dgm:t>
        <a:bodyPr/>
        <a:lstStyle/>
        <a:p>
          <a:r>
            <a:rPr lang="en-US" sz="1800" dirty="0"/>
            <a:t>that represents significant progress toward your next step or result.</a:t>
          </a:r>
        </a:p>
      </dgm:t>
    </dgm:pt>
    <dgm:pt modelId="{41ACA3D1-8766-4424-A9F4-1E29DA71E9A0}" type="parTrans" cxnId="{F15FA7C5-51A6-4C69-A4A6-F7BB6468465A}">
      <dgm:prSet/>
      <dgm:spPr/>
      <dgm:t>
        <a:bodyPr/>
        <a:lstStyle/>
        <a:p>
          <a:endParaRPr lang="en-US"/>
        </a:p>
      </dgm:t>
    </dgm:pt>
    <dgm:pt modelId="{5CFB5F46-8CBB-4C8E-9D7E-B074F095EC54}" type="sibTrans" cxnId="{F15FA7C5-51A6-4C69-A4A6-F7BB6468465A}">
      <dgm:prSet/>
      <dgm:spPr/>
      <dgm:t>
        <a:bodyPr/>
        <a:lstStyle/>
        <a:p>
          <a:endParaRPr lang="en-US"/>
        </a:p>
      </dgm:t>
    </dgm:pt>
    <dgm:pt modelId="{42848A91-B554-4CBC-B922-FC35ED366E2A}" type="pres">
      <dgm:prSet presAssocID="{491460E6-9B45-4D7F-8909-A7461842BC32}" presName="root" presStyleCnt="0">
        <dgm:presLayoutVars>
          <dgm:dir/>
          <dgm:resizeHandles val="exact"/>
        </dgm:presLayoutVars>
      </dgm:prSet>
      <dgm:spPr/>
    </dgm:pt>
    <dgm:pt modelId="{CAB7EBF0-BE29-44E7-8ABE-4EE49163E522}" type="pres">
      <dgm:prSet presAssocID="{491460E6-9B45-4D7F-8909-A7461842BC32}" presName="container" presStyleCnt="0">
        <dgm:presLayoutVars>
          <dgm:dir/>
          <dgm:resizeHandles val="exact"/>
        </dgm:presLayoutVars>
      </dgm:prSet>
      <dgm:spPr/>
    </dgm:pt>
    <dgm:pt modelId="{8E6A0323-66DD-403F-9119-1FCA91C5C2BE}" type="pres">
      <dgm:prSet presAssocID="{46D383E1-4BA0-4FDE-B9B6-FE9B2404867F}" presName="compNode" presStyleCnt="0"/>
      <dgm:spPr/>
    </dgm:pt>
    <dgm:pt modelId="{64529D34-C6CE-4619-9815-383799D511E0}" type="pres">
      <dgm:prSet presAssocID="{46D383E1-4BA0-4FDE-B9B6-FE9B2404867F}" presName="iconBgRect" presStyleLbl="bgShp" presStyleIdx="0" presStyleCnt="2"/>
      <dgm:spPr>
        <a:solidFill>
          <a:schemeClr val="bg1">
            <a:lumMod val="50000"/>
          </a:schemeClr>
        </a:solidFill>
      </dgm:spPr>
    </dgm:pt>
    <dgm:pt modelId="{DE9EECC9-8B9A-45BF-90E3-6338014AAC64}" type="pres">
      <dgm:prSet presAssocID="{46D383E1-4BA0-4FDE-B9B6-FE9B2404867F}"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3475A642-BDC3-4786-9F43-059AA0A1016E}" type="pres">
      <dgm:prSet presAssocID="{46D383E1-4BA0-4FDE-B9B6-FE9B2404867F}" presName="spaceRect" presStyleCnt="0"/>
      <dgm:spPr/>
    </dgm:pt>
    <dgm:pt modelId="{32829B5C-E275-4610-8CBC-B56D0EC40C8E}" type="pres">
      <dgm:prSet presAssocID="{46D383E1-4BA0-4FDE-B9B6-FE9B2404867F}" presName="textRect" presStyleLbl="revTx" presStyleIdx="0" presStyleCnt="2" custScaleX="175757" custLinFactNeighborX="42090" custLinFactNeighborY="-10591">
        <dgm:presLayoutVars>
          <dgm:chMax val="1"/>
          <dgm:chPref val="1"/>
        </dgm:presLayoutVars>
      </dgm:prSet>
      <dgm:spPr/>
    </dgm:pt>
    <dgm:pt modelId="{E6285B22-73C0-4AFA-ABCE-40E97ECC7FF3}" type="pres">
      <dgm:prSet presAssocID="{DD386A0F-9623-441A-B8EB-63B31E4D706C}" presName="sibTrans" presStyleLbl="sibTrans2D1" presStyleIdx="0" presStyleCnt="0"/>
      <dgm:spPr/>
    </dgm:pt>
    <dgm:pt modelId="{27386974-4E65-40FF-BD22-31B1FEDC1131}" type="pres">
      <dgm:prSet presAssocID="{14A5B7AD-B9F3-40EC-A699-2E2948C813BB}" presName="compNode" presStyleCnt="0"/>
      <dgm:spPr/>
    </dgm:pt>
    <dgm:pt modelId="{527785CB-D5D7-4FFE-AAA4-2B33B9DE4DF3}" type="pres">
      <dgm:prSet presAssocID="{14A5B7AD-B9F3-40EC-A699-2E2948C813BB}" presName="iconBgRect" presStyleLbl="bgShp" presStyleIdx="1" presStyleCnt="2"/>
      <dgm:spPr>
        <a:solidFill>
          <a:srgbClr val="C00000"/>
        </a:solidFill>
      </dgm:spPr>
    </dgm:pt>
    <dgm:pt modelId="{8E100BFA-45BB-4B96-B6BB-FD71616E1717}" type="pres">
      <dgm:prSet presAssocID="{14A5B7AD-B9F3-40EC-A699-2E2948C813BB}"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B7838286-C2DA-442D-B805-EEA2FE4404DB}" type="pres">
      <dgm:prSet presAssocID="{14A5B7AD-B9F3-40EC-A699-2E2948C813BB}" presName="spaceRect" presStyleCnt="0"/>
      <dgm:spPr/>
    </dgm:pt>
    <dgm:pt modelId="{AAA9E428-F7CC-40A1-8DCA-E9B79B9153EC}" type="pres">
      <dgm:prSet presAssocID="{14A5B7AD-B9F3-40EC-A699-2E2948C813BB}" presName="textRect" presStyleLbl="revTx" presStyleIdx="1" presStyleCnt="2" custScaleX="175331" custLinFactNeighborX="43774" custLinFactNeighborY="-992">
        <dgm:presLayoutVars>
          <dgm:chMax val="1"/>
          <dgm:chPref val="1"/>
        </dgm:presLayoutVars>
      </dgm:prSet>
      <dgm:spPr/>
    </dgm:pt>
  </dgm:ptLst>
  <dgm:cxnLst>
    <dgm:cxn modelId="{878B3B29-EFE2-4CCC-830A-37F266072822}" type="presOf" srcId="{DD386A0F-9623-441A-B8EB-63B31E4D706C}" destId="{E6285B22-73C0-4AFA-ABCE-40E97ECC7FF3}" srcOrd="0" destOrd="0" presId="urn:microsoft.com/office/officeart/2018/2/layout/IconCircleList"/>
    <dgm:cxn modelId="{C6BE7A4C-1875-4386-BE69-F0F765B52959}" type="presOf" srcId="{491460E6-9B45-4D7F-8909-A7461842BC32}" destId="{42848A91-B554-4CBC-B922-FC35ED366E2A}" srcOrd="0" destOrd="0" presId="urn:microsoft.com/office/officeart/2018/2/layout/IconCircleList"/>
    <dgm:cxn modelId="{30BFC671-5B5F-423F-85C3-1B29556CF6FD}" type="presOf" srcId="{14A5B7AD-B9F3-40EC-A699-2E2948C813BB}" destId="{AAA9E428-F7CC-40A1-8DCA-E9B79B9153EC}" srcOrd="0" destOrd="0" presId="urn:microsoft.com/office/officeart/2018/2/layout/IconCircleList"/>
    <dgm:cxn modelId="{790FE3BF-DA39-483F-A825-256BD491C636}" srcId="{491460E6-9B45-4D7F-8909-A7461842BC32}" destId="{46D383E1-4BA0-4FDE-B9B6-FE9B2404867F}" srcOrd="0" destOrd="0" parTransId="{1E84B4C1-7296-4FE2-AC10-9C46A8D8B696}" sibTransId="{DD386A0F-9623-441A-B8EB-63B31E4D706C}"/>
    <dgm:cxn modelId="{F15FA7C5-51A6-4C69-A4A6-F7BB6468465A}" srcId="{491460E6-9B45-4D7F-8909-A7461842BC32}" destId="{14A5B7AD-B9F3-40EC-A699-2E2948C813BB}" srcOrd="1" destOrd="0" parTransId="{41ACA3D1-8766-4424-A9F4-1E29DA71E9A0}" sibTransId="{5CFB5F46-8CBB-4C8E-9D7E-B074F095EC54}"/>
    <dgm:cxn modelId="{D159C1E4-6D27-4088-8DB9-5AE1721903AC}" type="presOf" srcId="{46D383E1-4BA0-4FDE-B9B6-FE9B2404867F}" destId="{32829B5C-E275-4610-8CBC-B56D0EC40C8E}" srcOrd="0" destOrd="0" presId="urn:microsoft.com/office/officeart/2018/2/layout/IconCircleList"/>
    <dgm:cxn modelId="{DE078BC2-4C31-499A-9538-EE1BEBB7DA56}" type="presParOf" srcId="{42848A91-B554-4CBC-B922-FC35ED366E2A}" destId="{CAB7EBF0-BE29-44E7-8ABE-4EE49163E522}" srcOrd="0" destOrd="0" presId="urn:microsoft.com/office/officeart/2018/2/layout/IconCircleList"/>
    <dgm:cxn modelId="{2ED48B68-68F0-4A19-AF7A-842EE52FBDAB}" type="presParOf" srcId="{CAB7EBF0-BE29-44E7-8ABE-4EE49163E522}" destId="{8E6A0323-66DD-403F-9119-1FCA91C5C2BE}" srcOrd="0" destOrd="0" presId="urn:microsoft.com/office/officeart/2018/2/layout/IconCircleList"/>
    <dgm:cxn modelId="{74543492-2A6C-4AD2-BCEC-4B1A92E36CA3}" type="presParOf" srcId="{8E6A0323-66DD-403F-9119-1FCA91C5C2BE}" destId="{64529D34-C6CE-4619-9815-383799D511E0}" srcOrd="0" destOrd="0" presId="urn:microsoft.com/office/officeart/2018/2/layout/IconCircleList"/>
    <dgm:cxn modelId="{0E2C16D1-D14F-4A60-A8B4-2B626AE8B036}" type="presParOf" srcId="{8E6A0323-66DD-403F-9119-1FCA91C5C2BE}" destId="{DE9EECC9-8B9A-45BF-90E3-6338014AAC64}" srcOrd="1" destOrd="0" presId="urn:microsoft.com/office/officeart/2018/2/layout/IconCircleList"/>
    <dgm:cxn modelId="{DC8E8CE9-A557-4420-A8E2-2CDF823E05EA}" type="presParOf" srcId="{8E6A0323-66DD-403F-9119-1FCA91C5C2BE}" destId="{3475A642-BDC3-4786-9F43-059AA0A1016E}" srcOrd="2" destOrd="0" presId="urn:microsoft.com/office/officeart/2018/2/layout/IconCircleList"/>
    <dgm:cxn modelId="{F4B4CF38-1A03-4E48-A8DA-D65F31DF587C}" type="presParOf" srcId="{8E6A0323-66DD-403F-9119-1FCA91C5C2BE}" destId="{32829B5C-E275-4610-8CBC-B56D0EC40C8E}" srcOrd="3" destOrd="0" presId="urn:microsoft.com/office/officeart/2018/2/layout/IconCircleList"/>
    <dgm:cxn modelId="{8A34157E-304D-43E6-8B5B-578758193EE0}" type="presParOf" srcId="{CAB7EBF0-BE29-44E7-8ABE-4EE49163E522}" destId="{E6285B22-73C0-4AFA-ABCE-40E97ECC7FF3}" srcOrd="1" destOrd="0" presId="urn:microsoft.com/office/officeart/2018/2/layout/IconCircleList"/>
    <dgm:cxn modelId="{1484EC29-0FB2-4AD0-B1C1-C824E91EECF5}" type="presParOf" srcId="{CAB7EBF0-BE29-44E7-8ABE-4EE49163E522}" destId="{27386974-4E65-40FF-BD22-31B1FEDC1131}" srcOrd="2" destOrd="0" presId="urn:microsoft.com/office/officeart/2018/2/layout/IconCircleList"/>
    <dgm:cxn modelId="{BFAAB828-EA41-409F-A3F3-8B04ADB456DB}" type="presParOf" srcId="{27386974-4E65-40FF-BD22-31B1FEDC1131}" destId="{527785CB-D5D7-4FFE-AAA4-2B33B9DE4DF3}" srcOrd="0" destOrd="0" presId="urn:microsoft.com/office/officeart/2018/2/layout/IconCircleList"/>
    <dgm:cxn modelId="{F11C59F0-0466-4C73-B09C-0853CEFCE899}" type="presParOf" srcId="{27386974-4E65-40FF-BD22-31B1FEDC1131}" destId="{8E100BFA-45BB-4B96-B6BB-FD71616E1717}" srcOrd="1" destOrd="0" presId="urn:microsoft.com/office/officeart/2018/2/layout/IconCircleList"/>
    <dgm:cxn modelId="{D32D48E8-4623-499B-8CAE-6498F4CC4A95}" type="presParOf" srcId="{27386974-4E65-40FF-BD22-31B1FEDC1131}" destId="{B7838286-C2DA-442D-B805-EEA2FE4404DB}" srcOrd="2" destOrd="0" presId="urn:microsoft.com/office/officeart/2018/2/layout/IconCircleList"/>
    <dgm:cxn modelId="{4E157F1B-C3D8-44E0-9E39-3D04F60186B9}" type="presParOf" srcId="{27386974-4E65-40FF-BD22-31B1FEDC1131}" destId="{AAA9E428-F7CC-40A1-8DCA-E9B79B9153E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C2697E-028E-42A9-B329-1DDB1111251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F524025-EC27-43C8-8E4D-D1F574814DEC}">
      <dgm:prSet custT="1"/>
      <dgm:spPr>
        <a:solidFill>
          <a:schemeClr val="tx1">
            <a:lumMod val="65000"/>
            <a:lumOff val="35000"/>
          </a:schemeClr>
        </a:solidFill>
      </dgm:spPr>
      <dgm:t>
        <a:bodyPr/>
        <a:lstStyle/>
        <a:p>
          <a:r>
            <a:rPr lang="en-US" sz="1200" dirty="0"/>
            <a:t>Getting a debrief (you get measurable knowledge about your performance and how to get to the next step that could change something within your company, how you respond to next solicitation, how you price, who you team with). </a:t>
          </a:r>
        </a:p>
      </dgm:t>
    </dgm:pt>
    <dgm:pt modelId="{1202AE21-E3F7-4DF7-9758-7BA0F0CA759A}" type="parTrans" cxnId="{697EA74B-3FF1-4418-8AD9-634E1FF40767}">
      <dgm:prSet/>
      <dgm:spPr/>
      <dgm:t>
        <a:bodyPr/>
        <a:lstStyle/>
        <a:p>
          <a:endParaRPr lang="en-US"/>
        </a:p>
      </dgm:t>
    </dgm:pt>
    <dgm:pt modelId="{3E744E5B-FAFE-4AF7-8C37-238993DB4E82}" type="sibTrans" cxnId="{697EA74B-3FF1-4418-8AD9-634E1FF40767}">
      <dgm:prSet/>
      <dgm:spPr/>
      <dgm:t>
        <a:bodyPr/>
        <a:lstStyle/>
        <a:p>
          <a:endParaRPr lang="en-US"/>
        </a:p>
      </dgm:t>
    </dgm:pt>
    <dgm:pt modelId="{3A52A342-83E2-4E1D-9D01-5087974D1066}">
      <dgm:prSet custT="1"/>
      <dgm:spPr>
        <a:solidFill>
          <a:schemeClr val="bg1">
            <a:lumMod val="75000"/>
          </a:schemeClr>
        </a:solidFill>
      </dgm:spPr>
      <dgm:t>
        <a:bodyPr/>
        <a:lstStyle/>
        <a:p>
          <a:r>
            <a:rPr lang="en-US" sz="1200" dirty="0">
              <a:solidFill>
                <a:schemeClr val="tx1">
                  <a:lumMod val="65000"/>
                  <a:lumOff val="35000"/>
                </a:schemeClr>
              </a:solidFill>
            </a:rPr>
            <a:t>New signed teaming agreement that opens access to a specific buyer and opportunity. </a:t>
          </a:r>
        </a:p>
      </dgm:t>
    </dgm:pt>
    <dgm:pt modelId="{BBD18663-98DB-498E-88C0-FA9480469537}" type="parTrans" cxnId="{CE26CE02-698D-487A-824A-5A3FC0D9246A}">
      <dgm:prSet/>
      <dgm:spPr/>
      <dgm:t>
        <a:bodyPr/>
        <a:lstStyle/>
        <a:p>
          <a:endParaRPr lang="en-US"/>
        </a:p>
      </dgm:t>
    </dgm:pt>
    <dgm:pt modelId="{DB539F0B-AB6B-453C-9D94-31E04ADCE2AE}" type="sibTrans" cxnId="{CE26CE02-698D-487A-824A-5A3FC0D9246A}">
      <dgm:prSet/>
      <dgm:spPr/>
      <dgm:t>
        <a:bodyPr/>
        <a:lstStyle/>
        <a:p>
          <a:endParaRPr lang="en-US"/>
        </a:p>
      </dgm:t>
    </dgm:pt>
    <dgm:pt modelId="{01E4A01D-C41B-4D61-9F2D-3F086D0D5842}">
      <dgm:prSet custT="1"/>
      <dgm:spPr>
        <a:solidFill>
          <a:srgbClr val="C00000"/>
        </a:solidFill>
      </dgm:spPr>
      <dgm:t>
        <a:bodyPr/>
        <a:lstStyle/>
        <a:p>
          <a:r>
            <a:rPr lang="en-US" sz="1200" dirty="0"/>
            <a:t>Closed invitation-only short-list event</a:t>
          </a:r>
          <a:br>
            <a:rPr lang="en-US" sz="1200" dirty="0"/>
          </a:br>
          <a:br>
            <a:rPr lang="en-US" sz="1200" dirty="0"/>
          </a:br>
          <a:r>
            <a:rPr lang="en-US" sz="1200" dirty="0"/>
            <a:t>Encouragement to bid, Invitation to “Loser-Bid”, Invitation to compete</a:t>
          </a:r>
        </a:p>
      </dgm:t>
    </dgm:pt>
    <dgm:pt modelId="{265DD4AB-4F09-441A-B065-88F8C1928C41}" type="parTrans" cxnId="{C23F36B4-6865-4A85-AEE1-726492B1DC48}">
      <dgm:prSet/>
      <dgm:spPr/>
      <dgm:t>
        <a:bodyPr/>
        <a:lstStyle/>
        <a:p>
          <a:endParaRPr lang="en-US"/>
        </a:p>
      </dgm:t>
    </dgm:pt>
    <dgm:pt modelId="{5D935AA2-D434-4A20-BDA3-AC6612D3DFE0}" type="sibTrans" cxnId="{C23F36B4-6865-4A85-AEE1-726492B1DC48}">
      <dgm:prSet/>
      <dgm:spPr/>
      <dgm:t>
        <a:bodyPr/>
        <a:lstStyle/>
        <a:p>
          <a:endParaRPr lang="en-US"/>
        </a:p>
      </dgm:t>
    </dgm:pt>
    <dgm:pt modelId="{ED34DAC6-EE2B-4C37-A88F-638EA84DEC28}">
      <dgm:prSet custT="1"/>
      <dgm:spPr>
        <a:solidFill>
          <a:schemeClr val="tx1">
            <a:lumMod val="85000"/>
            <a:lumOff val="15000"/>
          </a:schemeClr>
        </a:solidFill>
      </dgm:spPr>
      <dgm:t>
        <a:bodyPr/>
        <a:lstStyle/>
        <a:p>
          <a:r>
            <a:rPr lang="en-US" sz="1200" dirty="0"/>
            <a:t>They invite you to demo. They invite you to bid. They shortlist you. They invite you to orals. </a:t>
          </a:r>
          <a:br>
            <a:rPr lang="en-US" sz="1200" dirty="0"/>
          </a:br>
          <a:br>
            <a:rPr lang="en-US" sz="1200" dirty="0"/>
          </a:br>
          <a:r>
            <a:rPr lang="en-US" sz="1200" dirty="0"/>
            <a:t>You win a contract award.</a:t>
          </a:r>
        </a:p>
      </dgm:t>
    </dgm:pt>
    <dgm:pt modelId="{12BABF4E-CA13-4415-94F4-598B5D9B2CEA}" type="parTrans" cxnId="{98AE306E-00E4-495E-A15A-7CB91D20CCF3}">
      <dgm:prSet/>
      <dgm:spPr/>
      <dgm:t>
        <a:bodyPr/>
        <a:lstStyle/>
        <a:p>
          <a:endParaRPr lang="en-US"/>
        </a:p>
      </dgm:t>
    </dgm:pt>
    <dgm:pt modelId="{1EF529E4-1FA6-49AB-BB1B-F2D769815FC5}" type="sibTrans" cxnId="{98AE306E-00E4-495E-A15A-7CB91D20CCF3}">
      <dgm:prSet/>
      <dgm:spPr/>
      <dgm:t>
        <a:bodyPr/>
        <a:lstStyle/>
        <a:p>
          <a:endParaRPr lang="en-US"/>
        </a:p>
      </dgm:t>
    </dgm:pt>
    <dgm:pt modelId="{AEDBCA6C-3DC1-4813-9B85-9321E205E35B}">
      <dgm:prSet custT="1"/>
      <dgm:spPr>
        <a:solidFill>
          <a:srgbClr val="0070C0"/>
        </a:solidFill>
      </dgm:spPr>
      <dgm:t>
        <a:bodyPr/>
        <a:lstStyle/>
        <a:p>
          <a:r>
            <a:rPr lang="en-US" sz="1200" dirty="0"/>
            <a:t>Even a micro-purchase adds to your past performance</a:t>
          </a:r>
          <a:br>
            <a:rPr lang="en-US" sz="1000" dirty="0"/>
          </a:br>
          <a:endParaRPr lang="en-US" sz="1000" dirty="0"/>
        </a:p>
      </dgm:t>
    </dgm:pt>
    <dgm:pt modelId="{57810056-4943-44D8-B000-FA93970842C1}" type="parTrans" cxnId="{16025227-733A-4CB7-822E-E790B5F53D17}">
      <dgm:prSet/>
      <dgm:spPr/>
      <dgm:t>
        <a:bodyPr/>
        <a:lstStyle/>
        <a:p>
          <a:endParaRPr lang="en-US"/>
        </a:p>
      </dgm:t>
    </dgm:pt>
    <dgm:pt modelId="{AFCAB30E-7F54-43F2-A965-AE80DFC3891A}" type="sibTrans" cxnId="{16025227-733A-4CB7-822E-E790B5F53D17}">
      <dgm:prSet/>
      <dgm:spPr/>
      <dgm:t>
        <a:bodyPr/>
        <a:lstStyle/>
        <a:p>
          <a:endParaRPr lang="en-US"/>
        </a:p>
      </dgm:t>
    </dgm:pt>
    <dgm:pt modelId="{D82806A0-F2CE-4718-A03D-610DB91DCAD0}" type="pres">
      <dgm:prSet presAssocID="{7AC2697E-028E-42A9-B329-1DDB1111251B}" presName="diagram" presStyleCnt="0">
        <dgm:presLayoutVars>
          <dgm:dir/>
          <dgm:resizeHandles val="exact"/>
        </dgm:presLayoutVars>
      </dgm:prSet>
      <dgm:spPr/>
    </dgm:pt>
    <dgm:pt modelId="{5FA6EC18-E351-4581-8CCE-4F660DFF5EB6}" type="pres">
      <dgm:prSet presAssocID="{6F524025-EC27-43C8-8E4D-D1F574814DEC}" presName="node" presStyleLbl="node1" presStyleIdx="0" presStyleCnt="5">
        <dgm:presLayoutVars>
          <dgm:bulletEnabled val="1"/>
        </dgm:presLayoutVars>
      </dgm:prSet>
      <dgm:spPr/>
    </dgm:pt>
    <dgm:pt modelId="{133A1257-2D68-406C-90EF-6BA3AB692EB0}" type="pres">
      <dgm:prSet presAssocID="{3E744E5B-FAFE-4AF7-8C37-238993DB4E82}" presName="sibTrans" presStyleCnt="0"/>
      <dgm:spPr/>
    </dgm:pt>
    <dgm:pt modelId="{60415826-97EC-4A3A-B879-F9C8082E34CA}" type="pres">
      <dgm:prSet presAssocID="{3A52A342-83E2-4E1D-9D01-5087974D1066}" presName="node" presStyleLbl="node1" presStyleIdx="1" presStyleCnt="5">
        <dgm:presLayoutVars>
          <dgm:bulletEnabled val="1"/>
        </dgm:presLayoutVars>
      </dgm:prSet>
      <dgm:spPr/>
    </dgm:pt>
    <dgm:pt modelId="{27D66B67-7BFE-414A-946E-7E6746A23567}" type="pres">
      <dgm:prSet presAssocID="{DB539F0B-AB6B-453C-9D94-31E04ADCE2AE}" presName="sibTrans" presStyleCnt="0"/>
      <dgm:spPr/>
    </dgm:pt>
    <dgm:pt modelId="{5423E0D4-0719-4D7A-9E0A-1A861C537182}" type="pres">
      <dgm:prSet presAssocID="{01E4A01D-C41B-4D61-9F2D-3F086D0D5842}" presName="node" presStyleLbl="node1" presStyleIdx="2" presStyleCnt="5">
        <dgm:presLayoutVars>
          <dgm:bulletEnabled val="1"/>
        </dgm:presLayoutVars>
      </dgm:prSet>
      <dgm:spPr/>
    </dgm:pt>
    <dgm:pt modelId="{49678CE6-19FF-4BAC-AF33-9D2B289AB4F6}" type="pres">
      <dgm:prSet presAssocID="{5D935AA2-D434-4A20-BDA3-AC6612D3DFE0}" presName="sibTrans" presStyleCnt="0"/>
      <dgm:spPr/>
    </dgm:pt>
    <dgm:pt modelId="{370485A1-9041-4B67-9408-53AE5470B7F1}" type="pres">
      <dgm:prSet presAssocID="{ED34DAC6-EE2B-4C37-A88F-638EA84DEC28}" presName="node" presStyleLbl="node1" presStyleIdx="3" presStyleCnt="5">
        <dgm:presLayoutVars>
          <dgm:bulletEnabled val="1"/>
        </dgm:presLayoutVars>
      </dgm:prSet>
      <dgm:spPr/>
    </dgm:pt>
    <dgm:pt modelId="{8C18B349-4AF1-488B-9A0F-26137E905781}" type="pres">
      <dgm:prSet presAssocID="{1EF529E4-1FA6-49AB-BB1B-F2D769815FC5}" presName="sibTrans" presStyleCnt="0"/>
      <dgm:spPr/>
    </dgm:pt>
    <dgm:pt modelId="{C77DA9CC-974B-4CB3-BCAF-2F456F2D3CD8}" type="pres">
      <dgm:prSet presAssocID="{AEDBCA6C-3DC1-4813-9B85-9321E205E35B}" presName="node" presStyleLbl="node1" presStyleIdx="4" presStyleCnt="5">
        <dgm:presLayoutVars>
          <dgm:bulletEnabled val="1"/>
        </dgm:presLayoutVars>
      </dgm:prSet>
      <dgm:spPr/>
    </dgm:pt>
  </dgm:ptLst>
  <dgm:cxnLst>
    <dgm:cxn modelId="{CE26CE02-698D-487A-824A-5A3FC0D9246A}" srcId="{7AC2697E-028E-42A9-B329-1DDB1111251B}" destId="{3A52A342-83E2-4E1D-9D01-5087974D1066}" srcOrd="1" destOrd="0" parTransId="{BBD18663-98DB-498E-88C0-FA9480469537}" sibTransId="{DB539F0B-AB6B-453C-9D94-31E04ADCE2AE}"/>
    <dgm:cxn modelId="{13082D03-0E7B-4B09-ACA8-F0BE627C4657}" type="presOf" srcId="{ED34DAC6-EE2B-4C37-A88F-638EA84DEC28}" destId="{370485A1-9041-4B67-9408-53AE5470B7F1}" srcOrd="0" destOrd="0" presId="urn:microsoft.com/office/officeart/2005/8/layout/default"/>
    <dgm:cxn modelId="{94CC620F-C833-4099-8360-7B06198491BA}" type="presOf" srcId="{7AC2697E-028E-42A9-B329-1DDB1111251B}" destId="{D82806A0-F2CE-4718-A03D-610DB91DCAD0}" srcOrd="0" destOrd="0" presId="urn:microsoft.com/office/officeart/2005/8/layout/default"/>
    <dgm:cxn modelId="{D5130A15-5620-4B2B-8816-952B92D37676}" type="presOf" srcId="{3A52A342-83E2-4E1D-9D01-5087974D1066}" destId="{60415826-97EC-4A3A-B879-F9C8082E34CA}" srcOrd="0" destOrd="0" presId="urn:microsoft.com/office/officeart/2005/8/layout/default"/>
    <dgm:cxn modelId="{16025227-733A-4CB7-822E-E790B5F53D17}" srcId="{7AC2697E-028E-42A9-B329-1DDB1111251B}" destId="{AEDBCA6C-3DC1-4813-9B85-9321E205E35B}" srcOrd="4" destOrd="0" parTransId="{57810056-4943-44D8-B000-FA93970842C1}" sibTransId="{AFCAB30E-7F54-43F2-A965-AE80DFC3891A}"/>
    <dgm:cxn modelId="{DFE33334-1F19-46BC-98F4-2293F8D93F76}" type="presOf" srcId="{AEDBCA6C-3DC1-4813-9B85-9321E205E35B}" destId="{C77DA9CC-974B-4CB3-BCAF-2F456F2D3CD8}" srcOrd="0" destOrd="0" presId="urn:microsoft.com/office/officeart/2005/8/layout/default"/>
    <dgm:cxn modelId="{697EA74B-3FF1-4418-8AD9-634E1FF40767}" srcId="{7AC2697E-028E-42A9-B329-1DDB1111251B}" destId="{6F524025-EC27-43C8-8E4D-D1F574814DEC}" srcOrd="0" destOrd="0" parTransId="{1202AE21-E3F7-4DF7-9758-7BA0F0CA759A}" sibTransId="{3E744E5B-FAFE-4AF7-8C37-238993DB4E82}"/>
    <dgm:cxn modelId="{57391C69-39BE-420A-8174-5A7E1822F6DF}" type="presOf" srcId="{6F524025-EC27-43C8-8E4D-D1F574814DEC}" destId="{5FA6EC18-E351-4581-8CCE-4F660DFF5EB6}" srcOrd="0" destOrd="0" presId="urn:microsoft.com/office/officeart/2005/8/layout/default"/>
    <dgm:cxn modelId="{98AE306E-00E4-495E-A15A-7CB91D20CCF3}" srcId="{7AC2697E-028E-42A9-B329-1DDB1111251B}" destId="{ED34DAC6-EE2B-4C37-A88F-638EA84DEC28}" srcOrd="3" destOrd="0" parTransId="{12BABF4E-CA13-4415-94F4-598B5D9B2CEA}" sibTransId="{1EF529E4-1FA6-49AB-BB1B-F2D769815FC5}"/>
    <dgm:cxn modelId="{7E219C74-1BD6-49EC-B54E-209FB5AEE348}" type="presOf" srcId="{01E4A01D-C41B-4D61-9F2D-3F086D0D5842}" destId="{5423E0D4-0719-4D7A-9E0A-1A861C537182}" srcOrd="0" destOrd="0" presId="urn:microsoft.com/office/officeart/2005/8/layout/default"/>
    <dgm:cxn modelId="{C23F36B4-6865-4A85-AEE1-726492B1DC48}" srcId="{7AC2697E-028E-42A9-B329-1DDB1111251B}" destId="{01E4A01D-C41B-4D61-9F2D-3F086D0D5842}" srcOrd="2" destOrd="0" parTransId="{265DD4AB-4F09-441A-B065-88F8C1928C41}" sibTransId="{5D935AA2-D434-4A20-BDA3-AC6612D3DFE0}"/>
    <dgm:cxn modelId="{3A1131DF-13E8-4059-8D12-0EF1D315BBEB}" type="presParOf" srcId="{D82806A0-F2CE-4718-A03D-610DB91DCAD0}" destId="{5FA6EC18-E351-4581-8CCE-4F660DFF5EB6}" srcOrd="0" destOrd="0" presId="urn:microsoft.com/office/officeart/2005/8/layout/default"/>
    <dgm:cxn modelId="{A2F15B06-78E1-476C-B2D9-44511564DE9A}" type="presParOf" srcId="{D82806A0-F2CE-4718-A03D-610DB91DCAD0}" destId="{133A1257-2D68-406C-90EF-6BA3AB692EB0}" srcOrd="1" destOrd="0" presId="urn:microsoft.com/office/officeart/2005/8/layout/default"/>
    <dgm:cxn modelId="{64FBC8B2-6795-41BD-8621-FD746D56A241}" type="presParOf" srcId="{D82806A0-F2CE-4718-A03D-610DB91DCAD0}" destId="{60415826-97EC-4A3A-B879-F9C8082E34CA}" srcOrd="2" destOrd="0" presId="urn:microsoft.com/office/officeart/2005/8/layout/default"/>
    <dgm:cxn modelId="{0BB371A5-76BB-4C25-A042-A6EAAF8D5214}" type="presParOf" srcId="{D82806A0-F2CE-4718-A03D-610DB91DCAD0}" destId="{27D66B67-7BFE-414A-946E-7E6746A23567}" srcOrd="3" destOrd="0" presId="urn:microsoft.com/office/officeart/2005/8/layout/default"/>
    <dgm:cxn modelId="{7F5BD875-162D-4358-9619-72091F718121}" type="presParOf" srcId="{D82806A0-F2CE-4718-A03D-610DB91DCAD0}" destId="{5423E0D4-0719-4D7A-9E0A-1A861C537182}" srcOrd="4" destOrd="0" presId="urn:microsoft.com/office/officeart/2005/8/layout/default"/>
    <dgm:cxn modelId="{61273CEA-F9E8-405B-B75A-9026691A9788}" type="presParOf" srcId="{D82806A0-F2CE-4718-A03D-610DB91DCAD0}" destId="{49678CE6-19FF-4BAC-AF33-9D2B289AB4F6}" srcOrd="5" destOrd="0" presId="urn:microsoft.com/office/officeart/2005/8/layout/default"/>
    <dgm:cxn modelId="{7C24598E-0E80-47EE-ADAE-DEBB8291BBD7}" type="presParOf" srcId="{D82806A0-F2CE-4718-A03D-610DB91DCAD0}" destId="{370485A1-9041-4B67-9408-53AE5470B7F1}" srcOrd="6" destOrd="0" presId="urn:microsoft.com/office/officeart/2005/8/layout/default"/>
    <dgm:cxn modelId="{3C00F7E7-E2FC-4633-B0C5-3701FDB04FF8}" type="presParOf" srcId="{D82806A0-F2CE-4718-A03D-610DB91DCAD0}" destId="{8C18B349-4AF1-488B-9A0F-26137E905781}" srcOrd="7" destOrd="0" presId="urn:microsoft.com/office/officeart/2005/8/layout/default"/>
    <dgm:cxn modelId="{DFBA0929-B3D9-4DD1-AA21-BA66A6D0A6D5}" type="presParOf" srcId="{D82806A0-F2CE-4718-A03D-610DB91DCAD0}" destId="{C77DA9CC-974B-4CB3-BCAF-2F456F2D3CD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68450-D864-4084-83F5-D14B38065071}">
      <dsp:nvSpPr>
        <dsp:cNvPr id="0" name=""/>
        <dsp:cNvSpPr/>
      </dsp:nvSpPr>
      <dsp:spPr>
        <a:xfrm>
          <a:off x="441900" y="137279"/>
          <a:ext cx="1372500" cy="1372500"/>
        </a:xfrm>
        <a:prstGeom prst="ellipse">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dsp:style>
    </dsp:sp>
    <dsp:sp modelId="{ACC7E86D-2DB6-4D9B-95CB-1CEE75D4D89E}">
      <dsp:nvSpPr>
        <dsp:cNvPr id="0" name=""/>
        <dsp:cNvSpPr/>
      </dsp:nvSpPr>
      <dsp:spPr>
        <a:xfrm>
          <a:off x="734400" y="429780"/>
          <a:ext cx="787500" cy="7875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298607-497C-47AD-943D-44F920C0EB8C}">
      <dsp:nvSpPr>
        <dsp:cNvPr id="0" name=""/>
        <dsp:cNvSpPr/>
      </dsp:nvSpPr>
      <dsp:spPr>
        <a:xfrm>
          <a:off x="3150" y="1937280"/>
          <a:ext cx="225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latin typeface="Cormorant" panose="00000500000000000000" pitchFamily="2" charset="0"/>
            </a:rPr>
            <a:t>An interaction between you and your buyer </a:t>
          </a:r>
        </a:p>
      </dsp:txBody>
      <dsp:txXfrm>
        <a:off x="3150" y="1937280"/>
        <a:ext cx="2250000" cy="765000"/>
      </dsp:txXfrm>
    </dsp:sp>
    <dsp:sp modelId="{DB6E351D-D6FF-4F1C-A01B-F3B9FB09F89E}">
      <dsp:nvSpPr>
        <dsp:cNvPr id="0" name=""/>
        <dsp:cNvSpPr/>
      </dsp:nvSpPr>
      <dsp:spPr>
        <a:xfrm>
          <a:off x="3085650" y="137279"/>
          <a:ext cx="1372500" cy="1372500"/>
        </a:xfrm>
        <a:prstGeom prst="ellipse">
          <a:avLst/>
        </a:prstGeom>
        <a:solidFill>
          <a:srgbClr val="C00000"/>
        </a:solidFill>
        <a:ln>
          <a:noFill/>
        </a:ln>
        <a:effectLst/>
      </dsp:spPr>
      <dsp:style>
        <a:lnRef idx="0">
          <a:scrgbClr r="0" g="0" b="0"/>
        </a:lnRef>
        <a:fillRef idx="1">
          <a:scrgbClr r="0" g="0" b="0"/>
        </a:fillRef>
        <a:effectRef idx="0">
          <a:scrgbClr r="0" g="0" b="0"/>
        </a:effectRef>
        <a:fontRef idx="minor"/>
      </dsp:style>
    </dsp:sp>
    <dsp:sp modelId="{223671FC-8D7E-4DF4-8AC6-76581D8D93E3}">
      <dsp:nvSpPr>
        <dsp:cNvPr id="0" name=""/>
        <dsp:cNvSpPr/>
      </dsp:nvSpPr>
      <dsp:spPr>
        <a:xfrm>
          <a:off x="3378150" y="429780"/>
          <a:ext cx="787500" cy="7875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901265-62D1-4F0D-ADED-EBD246A47549}">
      <dsp:nvSpPr>
        <dsp:cNvPr id="0" name=""/>
        <dsp:cNvSpPr/>
      </dsp:nvSpPr>
      <dsp:spPr>
        <a:xfrm>
          <a:off x="2646900" y="1937280"/>
          <a:ext cx="225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Cormorant" panose="00000500000000000000" pitchFamily="2" charset="0"/>
            </a:rPr>
            <a:t>that either of you can initiate</a:t>
          </a:r>
        </a:p>
      </dsp:txBody>
      <dsp:txXfrm>
        <a:off x="2646900" y="1937280"/>
        <a:ext cx="2250000" cy="765000"/>
      </dsp:txXfrm>
    </dsp:sp>
    <dsp:sp modelId="{7A81FDAB-560A-4252-AE18-FA496445B879}">
      <dsp:nvSpPr>
        <dsp:cNvPr id="0" name=""/>
        <dsp:cNvSpPr/>
      </dsp:nvSpPr>
      <dsp:spPr>
        <a:xfrm>
          <a:off x="5729400" y="137279"/>
          <a:ext cx="1372500" cy="1372500"/>
        </a:xfrm>
        <a:prstGeom prst="ellipse">
          <a:avLst/>
        </a:prstGeom>
        <a:solidFill>
          <a:srgbClr val="0070C0"/>
        </a:solidFill>
        <a:ln>
          <a:noFill/>
        </a:ln>
        <a:effectLst/>
      </dsp:spPr>
      <dsp:style>
        <a:lnRef idx="0">
          <a:scrgbClr r="0" g="0" b="0"/>
        </a:lnRef>
        <a:fillRef idx="1">
          <a:scrgbClr r="0" g="0" b="0"/>
        </a:fillRef>
        <a:effectRef idx="0">
          <a:scrgbClr r="0" g="0" b="0"/>
        </a:effectRef>
        <a:fontRef idx="minor"/>
      </dsp:style>
    </dsp:sp>
    <dsp:sp modelId="{7B409CF6-499D-4078-94E0-0F4974E5CFF6}">
      <dsp:nvSpPr>
        <dsp:cNvPr id="0" name=""/>
        <dsp:cNvSpPr/>
      </dsp:nvSpPr>
      <dsp:spPr>
        <a:xfrm>
          <a:off x="6021900" y="429780"/>
          <a:ext cx="787500" cy="78750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92A21-A9C0-4E6C-BDE0-F858AD57318A}">
      <dsp:nvSpPr>
        <dsp:cNvPr id="0" name=""/>
        <dsp:cNvSpPr/>
      </dsp:nvSpPr>
      <dsp:spPr>
        <a:xfrm>
          <a:off x="5290650" y="1937280"/>
          <a:ext cx="225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Cormorant" panose="00000500000000000000" pitchFamily="2" charset="0"/>
            </a:rPr>
            <a:t>And which moves each of you closer to your goals.</a:t>
          </a:r>
        </a:p>
      </dsp:txBody>
      <dsp:txXfrm>
        <a:off x="5290650" y="1937280"/>
        <a:ext cx="2250000" cy="76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579B3-69F5-46DB-99F0-C772180683D7}">
      <dsp:nvSpPr>
        <dsp:cNvPr id="0" name=""/>
        <dsp:cNvSpPr/>
      </dsp:nvSpPr>
      <dsp:spPr>
        <a:xfrm>
          <a:off x="3624" y="84439"/>
          <a:ext cx="3412759" cy="42958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rmorant" panose="00000500000000000000" pitchFamily="2" charset="0"/>
            </a:rPr>
            <a:t>Example…</a:t>
          </a:r>
        </a:p>
      </dsp:txBody>
      <dsp:txXfrm>
        <a:off x="16206" y="97021"/>
        <a:ext cx="3387595" cy="404417"/>
      </dsp:txXfrm>
    </dsp:sp>
    <dsp:sp modelId="{5EE55FE6-F591-4202-9A5A-012CD9A2FE13}">
      <dsp:nvSpPr>
        <dsp:cNvPr id="0" name=""/>
        <dsp:cNvSpPr/>
      </dsp:nvSpPr>
      <dsp:spPr>
        <a:xfrm>
          <a:off x="4266236" y="78620"/>
          <a:ext cx="3208983" cy="425980"/>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br>
            <a:rPr lang="en-US" sz="1800" kern="1200" dirty="0">
              <a:latin typeface="Cormorant" panose="00000500000000000000" pitchFamily="2" charset="0"/>
            </a:rPr>
          </a:br>
          <a:br>
            <a:rPr lang="en-US" sz="1800" kern="1200" dirty="0">
              <a:latin typeface="Cormorant" panose="00000500000000000000" pitchFamily="2" charset="0"/>
            </a:rPr>
          </a:br>
          <a:r>
            <a:rPr lang="en-US" sz="1800" kern="1200" dirty="0">
              <a:latin typeface="Cormorant" panose="00000500000000000000" pitchFamily="2" charset="0"/>
            </a:rPr>
            <a:t>Why Would it be valuable?</a:t>
          </a:r>
          <a:r>
            <a:rPr lang="en-US" sz="3000" kern="1200" dirty="0"/>
            <a:t>	</a:t>
          </a:r>
        </a:p>
      </dsp:txBody>
      <dsp:txXfrm>
        <a:off x="4278713" y="91097"/>
        <a:ext cx="3184029" cy="401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579B3-69F5-46DB-99F0-C772180683D7}">
      <dsp:nvSpPr>
        <dsp:cNvPr id="0" name=""/>
        <dsp:cNvSpPr/>
      </dsp:nvSpPr>
      <dsp:spPr>
        <a:xfrm>
          <a:off x="3624" y="84439"/>
          <a:ext cx="3412759" cy="42958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Cormorant" panose="00000500000000000000" pitchFamily="2" charset="0"/>
            </a:rPr>
            <a:t>Example…</a:t>
          </a:r>
        </a:p>
      </dsp:txBody>
      <dsp:txXfrm>
        <a:off x="16206" y="97021"/>
        <a:ext cx="3387595" cy="404417"/>
      </dsp:txXfrm>
    </dsp:sp>
    <dsp:sp modelId="{5EE55FE6-F591-4202-9A5A-012CD9A2FE13}">
      <dsp:nvSpPr>
        <dsp:cNvPr id="0" name=""/>
        <dsp:cNvSpPr/>
      </dsp:nvSpPr>
      <dsp:spPr>
        <a:xfrm>
          <a:off x="4266236" y="78620"/>
          <a:ext cx="3208983" cy="425980"/>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br>
            <a:rPr lang="en-US" sz="1800" kern="1200" baseline="0" dirty="0">
              <a:latin typeface="Cormorant" panose="00000500000000000000" pitchFamily="2" charset="0"/>
            </a:rPr>
          </a:br>
          <a:br>
            <a:rPr lang="en-US" sz="1800" kern="1200" baseline="0" dirty="0">
              <a:latin typeface="Cormorant" panose="00000500000000000000" pitchFamily="2" charset="0"/>
            </a:rPr>
          </a:br>
          <a:r>
            <a:rPr lang="en-US" sz="1800" kern="1200" baseline="0" dirty="0">
              <a:latin typeface="Cormorant" panose="00000500000000000000" pitchFamily="2" charset="0"/>
            </a:rPr>
            <a:t>Why Would it be valuable?</a:t>
          </a:r>
          <a:r>
            <a:rPr lang="en-US" sz="3000" kern="1200" baseline="0" dirty="0"/>
            <a:t>	</a:t>
          </a:r>
        </a:p>
      </dsp:txBody>
      <dsp:txXfrm>
        <a:off x="4278713" y="91097"/>
        <a:ext cx="3184029" cy="401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29D34-C6CE-4619-9815-383799D511E0}">
      <dsp:nvSpPr>
        <dsp:cNvPr id="0" name=""/>
        <dsp:cNvSpPr/>
      </dsp:nvSpPr>
      <dsp:spPr>
        <a:xfrm>
          <a:off x="920321" y="1405230"/>
          <a:ext cx="768043" cy="768043"/>
        </a:xfrm>
        <a:prstGeom prst="ellipse">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DE9EECC9-8B9A-45BF-90E3-6338014AAC64}">
      <dsp:nvSpPr>
        <dsp:cNvPr id="0" name=""/>
        <dsp:cNvSpPr/>
      </dsp:nvSpPr>
      <dsp:spPr>
        <a:xfrm>
          <a:off x="1081610" y="1566519"/>
          <a:ext cx="445465" cy="44546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29B5C-E275-4610-8CBC-B56D0EC40C8E}">
      <dsp:nvSpPr>
        <dsp:cNvPr id="0" name=""/>
        <dsp:cNvSpPr/>
      </dsp:nvSpPr>
      <dsp:spPr>
        <a:xfrm>
          <a:off x="1929190" y="1323886"/>
          <a:ext cx="3181885" cy="768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An interaction between you and your buyer </a:t>
          </a:r>
        </a:p>
      </dsp:txBody>
      <dsp:txXfrm>
        <a:off x="1929190" y="1323886"/>
        <a:ext cx="3181885" cy="768043"/>
      </dsp:txXfrm>
    </dsp:sp>
    <dsp:sp modelId="{527785CB-D5D7-4FFE-AAA4-2B33B9DE4DF3}">
      <dsp:nvSpPr>
        <dsp:cNvPr id="0" name=""/>
        <dsp:cNvSpPr/>
      </dsp:nvSpPr>
      <dsp:spPr>
        <a:xfrm>
          <a:off x="920321" y="2490404"/>
          <a:ext cx="768043" cy="768043"/>
        </a:xfrm>
        <a:prstGeom prst="ellipse">
          <a:avLst/>
        </a:prstGeom>
        <a:solidFill>
          <a:srgbClr val="C00000"/>
        </a:solidFill>
        <a:ln>
          <a:noFill/>
        </a:ln>
        <a:effectLst/>
      </dsp:spPr>
      <dsp:style>
        <a:lnRef idx="0">
          <a:scrgbClr r="0" g="0" b="0"/>
        </a:lnRef>
        <a:fillRef idx="1">
          <a:scrgbClr r="0" g="0" b="0"/>
        </a:fillRef>
        <a:effectRef idx="0">
          <a:scrgbClr r="0" g="0" b="0"/>
        </a:effectRef>
        <a:fontRef idx="minor"/>
      </dsp:style>
    </dsp:sp>
    <dsp:sp modelId="{8E100BFA-45BB-4B96-B6BB-FD71616E1717}">
      <dsp:nvSpPr>
        <dsp:cNvPr id="0" name=""/>
        <dsp:cNvSpPr/>
      </dsp:nvSpPr>
      <dsp:spPr>
        <a:xfrm>
          <a:off x="1081610" y="2651693"/>
          <a:ext cx="445465" cy="44546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A9E428-F7CC-40A1-8DCA-E9B79B9153EC}">
      <dsp:nvSpPr>
        <dsp:cNvPr id="0" name=""/>
        <dsp:cNvSpPr/>
      </dsp:nvSpPr>
      <dsp:spPr>
        <a:xfrm>
          <a:off x="1963533" y="2482785"/>
          <a:ext cx="3174172" cy="768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that represents significant progress toward your next step or result.</a:t>
          </a:r>
        </a:p>
      </dsp:txBody>
      <dsp:txXfrm>
        <a:off x="1963533" y="2482785"/>
        <a:ext cx="3174172" cy="768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EC18-E351-4581-8CCE-4F660DFF5EB6}">
      <dsp:nvSpPr>
        <dsp:cNvPr id="0" name=""/>
        <dsp:cNvSpPr/>
      </dsp:nvSpPr>
      <dsp:spPr>
        <a:xfrm>
          <a:off x="6386" y="445"/>
          <a:ext cx="2550807" cy="1530484"/>
        </a:xfrm>
        <a:prstGeom prst="rect">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Getting a debrief (you get measurable knowledge about your performance and how to get to the next step that could change something within your company, how you respond to next solicitation, how you price, who you team with). </a:t>
          </a:r>
        </a:p>
      </dsp:txBody>
      <dsp:txXfrm>
        <a:off x="6386" y="445"/>
        <a:ext cx="2550807" cy="1530484"/>
      </dsp:txXfrm>
    </dsp:sp>
    <dsp:sp modelId="{60415826-97EC-4A3A-B879-F9C8082E34CA}">
      <dsp:nvSpPr>
        <dsp:cNvPr id="0" name=""/>
        <dsp:cNvSpPr/>
      </dsp:nvSpPr>
      <dsp:spPr>
        <a:xfrm>
          <a:off x="2812275" y="445"/>
          <a:ext cx="2550807" cy="1530484"/>
        </a:xfrm>
        <a:prstGeom prst="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65000"/>
                  <a:lumOff val="35000"/>
                </a:schemeClr>
              </a:solidFill>
            </a:rPr>
            <a:t>New signed teaming agreement that opens access to a specific buyer and opportunity. </a:t>
          </a:r>
        </a:p>
      </dsp:txBody>
      <dsp:txXfrm>
        <a:off x="2812275" y="445"/>
        <a:ext cx="2550807" cy="1530484"/>
      </dsp:txXfrm>
    </dsp:sp>
    <dsp:sp modelId="{5423E0D4-0719-4D7A-9E0A-1A861C537182}">
      <dsp:nvSpPr>
        <dsp:cNvPr id="0" name=""/>
        <dsp:cNvSpPr/>
      </dsp:nvSpPr>
      <dsp:spPr>
        <a:xfrm>
          <a:off x="5618163" y="445"/>
          <a:ext cx="2550807" cy="153048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Closed invitation-only short-list event</a:t>
          </a:r>
          <a:br>
            <a:rPr lang="en-US" sz="1200" kern="1200" dirty="0"/>
          </a:br>
          <a:br>
            <a:rPr lang="en-US" sz="1200" kern="1200" dirty="0"/>
          </a:br>
          <a:r>
            <a:rPr lang="en-US" sz="1200" kern="1200" dirty="0"/>
            <a:t>Encouragement to bid, Invitation to “Loser-Bid”, Invitation to compete</a:t>
          </a:r>
        </a:p>
      </dsp:txBody>
      <dsp:txXfrm>
        <a:off x="5618163" y="445"/>
        <a:ext cx="2550807" cy="1530484"/>
      </dsp:txXfrm>
    </dsp:sp>
    <dsp:sp modelId="{370485A1-9041-4B67-9408-53AE5470B7F1}">
      <dsp:nvSpPr>
        <dsp:cNvPr id="0" name=""/>
        <dsp:cNvSpPr/>
      </dsp:nvSpPr>
      <dsp:spPr>
        <a:xfrm>
          <a:off x="1409331" y="1786010"/>
          <a:ext cx="2550807" cy="1530484"/>
        </a:xfrm>
        <a:prstGeom prst="rect">
          <a:avLst/>
        </a:prstGeom>
        <a:solidFill>
          <a:schemeClr val="tx1">
            <a:lumMod val="85000"/>
            <a:lumOff val="1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They invite you to demo. They invite you to bid. They shortlist you. They invite you to orals. </a:t>
          </a:r>
          <a:br>
            <a:rPr lang="en-US" sz="1200" kern="1200" dirty="0"/>
          </a:br>
          <a:br>
            <a:rPr lang="en-US" sz="1200" kern="1200" dirty="0"/>
          </a:br>
          <a:r>
            <a:rPr lang="en-US" sz="1200" kern="1200" dirty="0"/>
            <a:t>You win a contract award.</a:t>
          </a:r>
        </a:p>
      </dsp:txBody>
      <dsp:txXfrm>
        <a:off x="1409331" y="1786010"/>
        <a:ext cx="2550807" cy="1530484"/>
      </dsp:txXfrm>
    </dsp:sp>
    <dsp:sp modelId="{C77DA9CC-974B-4CB3-BCAF-2F456F2D3CD8}">
      <dsp:nvSpPr>
        <dsp:cNvPr id="0" name=""/>
        <dsp:cNvSpPr/>
      </dsp:nvSpPr>
      <dsp:spPr>
        <a:xfrm>
          <a:off x="4215219" y="1786010"/>
          <a:ext cx="2550807" cy="153048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Even a micro-purchase adds to your past performance</a:t>
          </a:r>
          <a:br>
            <a:rPr lang="en-US" sz="1000" kern="1200" dirty="0"/>
          </a:br>
          <a:endParaRPr lang="en-US" sz="1000" kern="1200" dirty="0"/>
        </a:p>
      </dsp:txBody>
      <dsp:txXfrm>
        <a:off x="4215219" y="1786010"/>
        <a:ext cx="2550807" cy="15304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EFE934-6982-4722-BFD7-16B5C5403CF4}" type="datetimeFigureOut">
              <a:rPr lang="en-US" smtClean="0"/>
              <a:t>6/11/19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588B1-E90D-42FC-88FF-286E5CD7740B}" type="slidenum">
              <a:rPr lang="en-US" smtClean="0"/>
              <a:t>‹#›</a:t>
            </a:fld>
            <a:endParaRPr lang="en-US"/>
          </a:p>
        </p:txBody>
      </p:sp>
    </p:spTree>
    <p:extLst>
      <p:ext uri="{BB962C8B-B14F-4D97-AF65-F5344CB8AC3E}">
        <p14:creationId xmlns:p14="http://schemas.microsoft.com/office/powerpoint/2010/main" val="191039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5978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08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Images: man sewing curtains; female army warrant officer (from defense Media site);  Uniformed Services University Postgraduate Dental College</a:t>
            </a:r>
          </a:p>
          <a:p>
            <a:endParaRPr lang="en-US" dirty="0"/>
          </a:p>
        </p:txBody>
      </p:sp>
    </p:spTree>
    <p:extLst>
      <p:ext uri="{BB962C8B-B14F-4D97-AF65-F5344CB8AC3E}">
        <p14:creationId xmlns:p14="http://schemas.microsoft.com/office/powerpoint/2010/main" val="417290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230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11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372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187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i="0" kern="1200" dirty="0">
                <a:solidFill>
                  <a:schemeClr val="tx1"/>
                </a:solidFill>
                <a:latin typeface="+mn-lt"/>
                <a:ea typeface="+mn-ea"/>
                <a:cs typeface="+mn-cs"/>
              </a:rPr>
              <a:t> </a:t>
            </a:r>
            <a:r>
              <a:rPr lang="en-US" sz="1200" kern="1200" dirty="0">
                <a:solidFill>
                  <a:schemeClr val="tx1"/>
                </a:solidFill>
                <a:effectLst/>
                <a:latin typeface="+mn-lt"/>
                <a:ea typeface="+mn-ea"/>
                <a:cs typeface="+mn-cs"/>
              </a:rPr>
              <a:t>Rules of Engagement = The Federal Acquisition Regulations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Are there primarily to protect the buyer. Don’t wield them over the contracting officers. There’s a lot of room for interpretation.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88,000 Contracting officers…88,000 interpretations. Treat EVERY Contracting Officer as an expert.  Some have graduate degrees in the FAR! These are HER rules.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Here’s what you can always say: “I just want to follow proper protocol. What are yours?”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Contracting Officer can use ANY FAR rule to make you go away if she wants to. If so, just move on.  But if you are patient, talk to her with an appreciation for how hard her job is to comply with all those rules, and she sees you get it, she’ll guide you through her processes and protocols.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Learn FAR 15.201</a:t>
            </a:r>
          </a:p>
          <a:p>
            <a:pPr lvl="0"/>
            <a:r>
              <a:rPr lang="en-US" sz="1200" kern="1200" dirty="0">
                <a:solidFill>
                  <a:schemeClr val="tx1"/>
                </a:solidFill>
                <a:effectLst/>
                <a:latin typeface="+mn-lt"/>
                <a:ea typeface="+mn-ea"/>
                <a:cs typeface="+mn-cs"/>
              </a:rPr>
              <a:t>Take a look at this rule. It says that Federal buyers are ENCOURAGED to speak to vendors. Even if someone say “I can’t talk to you,” there may be any number of reasons why not! Be brave; remember that the FAR supports you…and move on to another one of the 87,999 buyers.</a:t>
            </a:r>
          </a:p>
          <a:p>
            <a:pPr lvl="0"/>
            <a:r>
              <a:rPr lang="en-US" sz="1200" kern="1200" dirty="0">
                <a:solidFill>
                  <a:schemeClr val="tx1"/>
                </a:solidFill>
                <a:effectLst/>
                <a:latin typeface="+mn-lt"/>
                <a:ea typeface="+mn-ea"/>
                <a:cs typeface="+mn-cs"/>
              </a:rPr>
              <a:t> </a:t>
            </a:r>
          </a:p>
          <a:p>
            <a:endParaRPr lang="en-US"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46ABC73-D5B7-4522-A366-270D36B80ED7}" type="slidenum">
              <a:rPr lang="en-US" smtClean="0"/>
              <a:pPr>
                <a:defRPr/>
              </a:pPr>
              <a:t>40</a:t>
            </a:fld>
            <a:endParaRPr lang="en-US"/>
          </a:p>
        </p:txBody>
      </p:sp>
      <p:sp>
        <p:nvSpPr>
          <p:cNvPr id="5" name="Footer Placeholder 4">
            <a:extLst>
              <a:ext uri="{FF2B5EF4-FFF2-40B4-BE49-F238E27FC236}">
                <a16:creationId xmlns:a16="http://schemas.microsoft.com/office/drawing/2014/main" id="{F1EC465A-68E4-4F5A-98D2-B94E30EAF25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9060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231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8331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98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266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180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835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26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120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7019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272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249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329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25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04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218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37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263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725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169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605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709547"/>
            <a:ext cx="9141619" cy="433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2" y="470954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fld id="{98624D31-43A5-475A-80CF-332C9F6DCF35}" type="datetimeFigureOut">
              <a:rPr lang="en-US" smtClean="0"/>
              <a:pPr/>
              <a:t>6/11/19</a:t>
            </a:fld>
            <a:endParaRPr lang="en-US" dirty="0"/>
          </a:p>
        </p:txBody>
      </p:sp>
      <p:sp>
        <p:nvSpPr>
          <p:cNvPr id="5" name="Footer Placeholder 4"/>
          <p:cNvSpPr>
            <a:spLocks noGrp="1"/>
          </p:cNvSpPr>
          <p:nvPr>
            <p:ph type="ftr" sz="quarter" idx="11"/>
          </p:nvPr>
        </p:nvSpPr>
        <p:spPr/>
        <p:txBody>
          <a:bodyPr/>
          <a:lstStyle/>
          <a:p>
            <a:r>
              <a:rPr lang="en-US" dirty="0"/>
              <a:t>© Summit Insight 2019</a:t>
            </a: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dirty="0">
              <a:solidFill>
                <a:schemeClr val="dk2"/>
              </a:solidFill>
            </a:endParaRPr>
          </a:p>
        </p:txBody>
      </p:sp>
      <p:pic>
        <p:nvPicPr>
          <p:cNvPr id="12" name="Picture 11">
            <a:extLst>
              <a:ext uri="{FF2B5EF4-FFF2-40B4-BE49-F238E27FC236}">
                <a16:creationId xmlns:a16="http://schemas.microsoft.com/office/drawing/2014/main" id="{35D9A357-F691-413B-884B-8E159EA785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751260"/>
            <a:ext cx="1359247" cy="392240"/>
          </a:xfrm>
          <a:prstGeom prst="rect">
            <a:avLst/>
          </a:prstGeom>
        </p:spPr>
      </p:pic>
    </p:spTree>
    <p:extLst>
      <p:ext uri="{BB962C8B-B14F-4D97-AF65-F5344CB8AC3E}">
        <p14:creationId xmlns:p14="http://schemas.microsoft.com/office/powerpoint/2010/main" val="32530945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676595"/>
            <a:ext cx="9141619" cy="466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66835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6/11/19</a:t>
            </a:fld>
            <a:endParaRPr lang="en-US" dirty="0"/>
          </a:p>
        </p:txBody>
      </p:sp>
      <p:sp>
        <p:nvSpPr>
          <p:cNvPr id="5" name="Footer Placeholder 4"/>
          <p:cNvSpPr>
            <a:spLocks noGrp="1"/>
          </p:cNvSpPr>
          <p:nvPr>
            <p:ph type="ftr" sz="quarter" idx="11"/>
          </p:nvPr>
        </p:nvSpPr>
        <p:spPr/>
        <p:txBody>
          <a:bodyPr/>
          <a:lstStyle/>
          <a:p>
            <a:r>
              <a:rPr lang="en-US"/>
              <a:t>© Summit Insight 2017</a:t>
            </a:r>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pic>
        <p:nvPicPr>
          <p:cNvPr id="9" name="Picture 8">
            <a:extLst>
              <a:ext uri="{FF2B5EF4-FFF2-40B4-BE49-F238E27FC236}">
                <a16:creationId xmlns:a16="http://schemas.microsoft.com/office/drawing/2014/main" id="{EE5EA982-5008-4020-AFF4-9D6C76B597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89" y="4710070"/>
            <a:ext cx="1359247" cy="392240"/>
          </a:xfrm>
          <a:prstGeom prst="rect">
            <a:avLst/>
          </a:prstGeom>
        </p:spPr>
      </p:pic>
    </p:spTree>
    <p:extLst>
      <p:ext uri="{BB962C8B-B14F-4D97-AF65-F5344CB8AC3E}">
        <p14:creationId xmlns:p14="http://schemas.microsoft.com/office/powerpoint/2010/main" val="11296826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urple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3472" y="0"/>
            <a:ext cx="6172200" cy="685800"/>
          </a:xfrm>
        </p:spPr>
        <p:txBody>
          <a:bodyPr lIns="0" rIns="0" anchor="b" anchorCtr="0">
            <a:normAutofit/>
          </a:bodyPr>
          <a:lstStyle>
            <a:lvl1pPr>
              <a:defRPr sz="1500"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6858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Content Placeholder 3"/>
          <p:cNvSpPr>
            <a:spLocks noGrp="1"/>
          </p:cNvSpPr>
          <p:nvPr>
            <p:ph sz="quarter" idx="10"/>
          </p:nvPr>
        </p:nvSpPr>
        <p:spPr>
          <a:xfrm>
            <a:off x="2633472" y="914400"/>
            <a:ext cx="61722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1">
            <a:extLst>
              <a:ext uri="{FF2B5EF4-FFF2-40B4-BE49-F238E27FC236}">
                <a16:creationId xmlns:a16="http://schemas.microsoft.com/office/drawing/2014/main" id="{A8075F6E-6AEA-4842-862E-E1F95B888926}"/>
              </a:ext>
            </a:extLst>
          </p:cNvPr>
          <p:cNvSpPr>
            <a:spLocks noGrp="1"/>
          </p:cNvSpPr>
          <p:nvPr>
            <p:ph type="ftr" sz="quarter" idx="17"/>
          </p:nvPr>
        </p:nvSpPr>
        <p:spPr>
          <a:xfrm>
            <a:off x="338328" y="4163379"/>
            <a:ext cx="1840992" cy="274637"/>
          </a:xfrm>
        </p:spPr>
        <p:txBody>
          <a:bodyPr/>
          <a:lstStyle>
            <a:lvl1pPr>
              <a:defRPr sz="1000">
                <a:latin typeface="Century Gothic" panose="020B0502020202020204" pitchFamily="34" charset="0"/>
              </a:defRPr>
            </a:lvl1pPr>
          </a:lstStyle>
          <a:p>
            <a:r>
              <a:rPr lang="en-US"/>
              <a:t>© 2018 Summit Insight</a:t>
            </a:r>
            <a:endParaRPr lang="en-US" dirty="0"/>
          </a:p>
        </p:txBody>
      </p:sp>
      <p:sp>
        <p:nvSpPr>
          <p:cNvPr id="9" name="Slide Number Placeholder 5">
            <a:extLst>
              <a:ext uri="{FF2B5EF4-FFF2-40B4-BE49-F238E27FC236}">
                <a16:creationId xmlns:a16="http://schemas.microsoft.com/office/drawing/2014/main" id="{3A999F23-C600-4783-8BE3-1A74B889E3C0}"/>
              </a:ext>
            </a:extLst>
          </p:cNvPr>
          <p:cNvSpPr>
            <a:spLocks noGrp="1"/>
          </p:cNvSpPr>
          <p:nvPr>
            <p:ph type="sldNum" sz="quarter" idx="18"/>
          </p:nvPr>
        </p:nvSpPr>
        <p:spPr>
          <a:xfrm>
            <a:off x="64770" y="4713923"/>
            <a:ext cx="377190" cy="274637"/>
          </a:xfrm>
        </p:spPr>
        <p:txBody>
          <a:bodyPr/>
          <a:lstStyle>
            <a:lvl1pPr>
              <a:defRPr>
                <a:solidFill>
                  <a:schemeClr val="bg1"/>
                </a:solidFill>
              </a:defRPr>
            </a:lvl1pPr>
          </a:lstStyle>
          <a:p>
            <a:fld id="{A38A2B60-FDD5-4107-A432-12A55E81A5B0}" type="slidenum">
              <a:rPr lang="en-US" smtClean="0"/>
              <a:pPr/>
              <a:t>‹#›</a:t>
            </a:fld>
            <a:endParaRPr lang="en-US" dirty="0"/>
          </a:p>
        </p:txBody>
      </p:sp>
    </p:spTree>
    <p:extLst>
      <p:ext uri="{BB962C8B-B14F-4D97-AF65-F5344CB8AC3E}">
        <p14:creationId xmlns:p14="http://schemas.microsoft.com/office/powerpoint/2010/main" val="58223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4844839"/>
            <a:ext cx="1854203" cy="273844"/>
          </a:xfrm>
        </p:spPr>
        <p:txBody>
          <a:bodyPr/>
          <a:lstStyle/>
          <a:p>
            <a:fld id="{528FC5F6-F338-4AE4-BB23-26385BCFC423}" type="datetimeFigureOut">
              <a:rPr lang="en-US" dirty="0"/>
              <a:t>6/11/19</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
        <p:nvSpPr>
          <p:cNvPr id="9" name="Rectangle 8">
            <a:extLst>
              <a:ext uri="{FF2B5EF4-FFF2-40B4-BE49-F238E27FC236}">
                <a16:creationId xmlns:a16="http://schemas.microsoft.com/office/drawing/2014/main" id="{3350FA0E-1F0E-4E83-B534-84EBA339BB14}"/>
              </a:ext>
            </a:extLst>
          </p:cNvPr>
          <p:cNvSpPr/>
          <p:nvPr userDrawn="1"/>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a:extLst>
              <a:ext uri="{FF2B5EF4-FFF2-40B4-BE49-F238E27FC236}">
                <a16:creationId xmlns:a16="http://schemas.microsoft.com/office/drawing/2014/main" id="{22D4A707-BFC5-463A-9138-BAB228CE6793}"/>
              </a:ext>
            </a:extLst>
          </p:cNvPr>
          <p:cNvSpPr txBox="1">
            <a:spLocks/>
          </p:cNvSpPr>
          <p:nvPr userDrawn="1"/>
        </p:nvSpPr>
        <p:spPr>
          <a:xfrm>
            <a:off x="965201" y="4844839"/>
            <a:ext cx="1854203"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624D31-43A5-475A-80CF-332C9F6DCF35}" type="datetimeFigureOut">
              <a:rPr lang="en-US" smtClean="0"/>
              <a:pPr/>
              <a:t>6/11/19</a:t>
            </a:fld>
            <a:endParaRPr lang="en-US" dirty="0"/>
          </a:p>
        </p:txBody>
      </p:sp>
      <p:sp>
        <p:nvSpPr>
          <p:cNvPr id="12" name="Footer Placeholder 4">
            <a:extLst>
              <a:ext uri="{FF2B5EF4-FFF2-40B4-BE49-F238E27FC236}">
                <a16:creationId xmlns:a16="http://schemas.microsoft.com/office/drawing/2014/main" id="{EFC54002-CD57-4C98-B320-6909673C9F32}"/>
              </a:ext>
            </a:extLst>
          </p:cNvPr>
          <p:cNvSpPr>
            <a:spLocks noGrp="1"/>
          </p:cNvSpPr>
          <p:nvPr>
            <p:ph type="ftr" sz="quarter" idx="11"/>
          </p:nvPr>
        </p:nvSpPr>
        <p:spPr>
          <a:xfrm>
            <a:off x="2906879" y="4844839"/>
            <a:ext cx="3617103" cy="273844"/>
          </a:xfrm>
        </p:spPr>
        <p:txBody>
          <a:bodyPr/>
          <a:lstStyle/>
          <a:p>
            <a:r>
              <a:rPr lang="en-US"/>
              <a:t>© Summit Insight 2017</a:t>
            </a:r>
            <a:endParaRPr lang="en-US" dirty="0"/>
          </a:p>
        </p:txBody>
      </p:sp>
      <p:sp>
        <p:nvSpPr>
          <p:cNvPr id="13" name="Slide Number Placeholder 5">
            <a:extLst>
              <a:ext uri="{FF2B5EF4-FFF2-40B4-BE49-F238E27FC236}">
                <a16:creationId xmlns:a16="http://schemas.microsoft.com/office/drawing/2014/main" id="{37A917B5-69F7-49D0-BA7C-ED900E7A16D3}"/>
              </a:ext>
            </a:extLst>
          </p:cNvPr>
          <p:cNvSpPr txBox="1">
            <a:spLocks/>
          </p:cNvSpPr>
          <p:nvPr userDrawn="1"/>
        </p:nvSpPr>
        <p:spPr>
          <a:xfrm>
            <a:off x="7567584" y="4844839"/>
            <a:ext cx="984019" cy="273844"/>
          </a:xfrm>
          <a:prstGeom prst="rect">
            <a:avLst/>
          </a:prstGeom>
        </p:spPr>
        <p:txBody>
          <a:bodyPr vert="horz" lIns="91440" tIns="45720" rIns="91440" bIns="45720" rtlCol="0" anchor="ctr"/>
          <a:lstStyle>
            <a:defPPr>
              <a:defRPr lang="en-US"/>
            </a:defPPr>
            <a:lvl1pPr marL="0" algn="r" defTabSz="457200" rtl="0" eaLnBrk="1" latinLnBrk="0" hangingPunct="1">
              <a:defRPr sz="788"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000000-1234-1234-1234-123412341234}" type="slidenum">
              <a:rPr lang="es" sz="1000" smtClean="0">
                <a:solidFill>
                  <a:schemeClr val="dk2"/>
                </a:solidFill>
              </a:rPr>
              <a:pPr/>
              <a:t>‹#›</a:t>
            </a:fld>
            <a:endParaRPr lang="es" sz="1000">
              <a:solidFill>
                <a:schemeClr val="dk2"/>
              </a:solidFill>
            </a:endParaRPr>
          </a:p>
        </p:txBody>
      </p:sp>
    </p:spTree>
    <p:extLst>
      <p:ext uri="{BB962C8B-B14F-4D97-AF65-F5344CB8AC3E}">
        <p14:creationId xmlns:p14="http://schemas.microsoft.com/office/powerpoint/2010/main" val="40234507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5991AB-11F4-428B-A360-A7FCD98D328F}" type="datetime1">
              <a:rPr lang="en-US" smtClean="0"/>
              <a:t>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68126" y="4966527"/>
            <a:ext cx="2133600" cy="273844"/>
          </a:xfrm>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24473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2819E9-39A4-430C-A4FF-4D68185E61B4}" type="datetime1">
              <a:rPr lang="en-US" smtClean="0"/>
              <a:t>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7391-697E-4653-B80F-E4FF0E7FEB06}" type="slidenum">
              <a:rPr lang="en-US" smtClean="0"/>
              <a:t>‹#›</a:t>
            </a:fld>
            <a:endParaRPr lang="en-US"/>
          </a:p>
        </p:txBody>
      </p:sp>
      <p:sp>
        <p:nvSpPr>
          <p:cNvPr id="7" name="Footer Placeholder 3"/>
          <p:cNvSpPr txBox="1">
            <a:spLocks/>
          </p:cNvSpPr>
          <p:nvPr userDrawn="1"/>
        </p:nvSpPr>
        <p:spPr>
          <a:xfrm>
            <a:off x="4306456" y="4708422"/>
            <a:ext cx="2362200" cy="45720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prstClr val="white"/>
                </a:solidFill>
                <a:latin typeface="Baskerville Old Face" panose="02020602080505020303" pitchFamily="18" charset="0"/>
              </a:rPr>
              <a:t>DISTRIBUTION STATEMENT A.                     Approved for public release. Distribution is unlimited.</a:t>
            </a:r>
            <a:endParaRPr lang="en-US" sz="825" dirty="0">
              <a:latin typeface="Baskerville Old Face" panose="02020602080505020303" pitchFamily="18" charset="0"/>
            </a:endParaRPr>
          </a:p>
        </p:txBody>
      </p:sp>
    </p:spTree>
    <p:extLst>
      <p:ext uri="{BB962C8B-B14F-4D97-AF65-F5344CB8AC3E}">
        <p14:creationId xmlns:p14="http://schemas.microsoft.com/office/powerpoint/2010/main" val="382967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7194B-6A4F-433F-BE18-9A29F4A6693B}" type="datetime1">
              <a:rPr lang="en-US" smtClean="0"/>
              <a:t>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330496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7C399-9CB8-4293-89E8-578C7DDF0954}" type="datetime1">
              <a:rPr lang="en-US" smtClean="0"/>
              <a:t>6/11/19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3039697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967C4-1323-4305-BA50-4FFC1F28BC8B}" type="datetime1">
              <a:rPr lang="en-US" smtClean="0"/>
              <a:t>6/11/19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262295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1D0A46-8B10-4A2B-8AAE-7F7108ED8F98}" type="datetime1">
              <a:rPr lang="en-US" smtClean="0"/>
              <a:t>6/11/19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372144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EB358-8501-4418-B9F8-152816A0F11D}" type="datetime1">
              <a:rPr lang="en-US" smtClean="0"/>
              <a:t>6/11/19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5041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427878" y="4828362"/>
            <a:ext cx="1136265" cy="273844"/>
          </a:xfrm>
        </p:spPr>
        <p:txBody>
          <a:bodyPr/>
          <a:lstStyle>
            <a:lvl1pPr>
              <a:defRPr>
                <a:solidFill>
                  <a:schemeClr val="tx1">
                    <a:lumMod val="75000"/>
                    <a:lumOff val="25000"/>
                  </a:schemeClr>
                </a:solidFill>
              </a:defRPr>
            </a:lvl1pPr>
          </a:lstStyle>
          <a:p>
            <a:fld id="{6113E31D-E2AB-40D1-8B51-AFA5AFEF393A}" type="slidenum">
              <a:rPr lang="en-US" smtClean="0"/>
              <a:pPr/>
              <a:t>‹#›</a:t>
            </a:fld>
            <a:endParaRPr lang="en-US" dirty="0"/>
          </a:p>
        </p:txBody>
      </p:sp>
      <p:sp>
        <p:nvSpPr>
          <p:cNvPr id="11" name="Date Placeholder 3">
            <a:extLst>
              <a:ext uri="{FF2B5EF4-FFF2-40B4-BE49-F238E27FC236}">
                <a16:creationId xmlns:a16="http://schemas.microsoft.com/office/drawing/2014/main" id="{22D4A707-BFC5-463A-9138-BAB228CE6793}"/>
              </a:ext>
            </a:extLst>
          </p:cNvPr>
          <p:cNvSpPr txBox="1">
            <a:spLocks/>
          </p:cNvSpPr>
          <p:nvPr userDrawn="1"/>
        </p:nvSpPr>
        <p:spPr>
          <a:xfrm>
            <a:off x="1698447" y="4828362"/>
            <a:ext cx="1201271"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624D31-43A5-475A-80CF-332C9F6DCF35}" type="datetimeFigureOut">
              <a:rPr lang="en-US" smtClean="0">
                <a:solidFill>
                  <a:schemeClr val="tx1">
                    <a:lumMod val="75000"/>
                    <a:lumOff val="25000"/>
                  </a:schemeClr>
                </a:solidFill>
              </a:rPr>
              <a:pPr/>
              <a:t>6/11/19</a:t>
            </a:fld>
            <a:endParaRPr lang="en-US" dirty="0">
              <a:solidFill>
                <a:schemeClr val="tx1">
                  <a:lumMod val="75000"/>
                  <a:lumOff val="25000"/>
                </a:schemeClr>
              </a:solidFill>
            </a:endParaRPr>
          </a:p>
        </p:txBody>
      </p:sp>
      <p:sp>
        <p:nvSpPr>
          <p:cNvPr id="12" name="Footer Placeholder 4">
            <a:extLst>
              <a:ext uri="{FF2B5EF4-FFF2-40B4-BE49-F238E27FC236}">
                <a16:creationId xmlns:a16="http://schemas.microsoft.com/office/drawing/2014/main" id="{EFC54002-CD57-4C98-B320-6909673C9F32}"/>
              </a:ext>
            </a:extLst>
          </p:cNvPr>
          <p:cNvSpPr>
            <a:spLocks noGrp="1"/>
          </p:cNvSpPr>
          <p:nvPr>
            <p:ph type="ftr" sz="quarter" idx="11"/>
          </p:nvPr>
        </p:nvSpPr>
        <p:spPr>
          <a:xfrm>
            <a:off x="2916195" y="4828362"/>
            <a:ext cx="4176734" cy="273844"/>
          </a:xfrm>
        </p:spPr>
        <p:txBody>
          <a:bodyPr/>
          <a:lstStyle/>
          <a:p>
            <a:r>
              <a:rPr lang="en-US" dirty="0"/>
              <a:t>© Summit Insight 2019</a:t>
            </a:r>
          </a:p>
        </p:txBody>
      </p:sp>
    </p:spTree>
    <p:extLst>
      <p:ext uri="{BB962C8B-B14F-4D97-AF65-F5344CB8AC3E}">
        <p14:creationId xmlns:p14="http://schemas.microsoft.com/office/powerpoint/2010/main" val="56364881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13215F-D229-405E-96DF-5DBEB6E06A27}" type="datetime1">
              <a:rPr lang="en-US" smtClean="0"/>
              <a:t>6/11/19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946566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8B33EA6-D9A8-45F1-B0A4-778BF09F9709}" type="datetime1">
              <a:rPr lang="en-US" smtClean="0"/>
              <a:t>6/11/19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1177885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A7756-DC15-438D-B4E6-B93F2105D9FA}" type="datetime1">
              <a:rPr lang="en-US" smtClean="0"/>
              <a:t>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855150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E2586-566C-47A3-B5B3-D622D4CDF380}" type="datetime1">
              <a:rPr lang="en-US" smtClean="0"/>
              <a:t>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7391-697E-4653-B80F-E4FF0E7FEB06}" type="slidenum">
              <a:rPr lang="en-US" smtClean="0"/>
              <a:t>‹#›</a:t>
            </a:fld>
            <a:endParaRPr lang="en-US"/>
          </a:p>
        </p:txBody>
      </p:sp>
    </p:spTree>
    <p:extLst>
      <p:ext uri="{BB962C8B-B14F-4D97-AF65-F5344CB8AC3E}">
        <p14:creationId xmlns:p14="http://schemas.microsoft.com/office/powerpoint/2010/main" val="2480938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6/11/19</a:t>
            </a:fld>
            <a:endParaRPr lang="en-US" dirty="0"/>
          </a:p>
        </p:txBody>
      </p:sp>
      <p:sp>
        <p:nvSpPr>
          <p:cNvPr id="5" name="Footer Placeholder 4"/>
          <p:cNvSpPr>
            <a:spLocks noGrp="1"/>
          </p:cNvSpPr>
          <p:nvPr>
            <p:ph type="ftr" sz="quarter" idx="11"/>
          </p:nvPr>
        </p:nvSpPr>
        <p:spPr/>
        <p:txBody>
          <a:bodyPr/>
          <a:lstStyle/>
          <a:p>
            <a:r>
              <a:rPr lang="en-US"/>
              <a:t>© Summit Insight 2017</a:t>
            </a:r>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260462366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4844839"/>
            <a:ext cx="1854203" cy="273844"/>
          </a:xfrm>
        </p:spPr>
        <p:txBody>
          <a:bodyPr/>
          <a:lstStyle/>
          <a:p>
            <a:fld id="{528FC5F6-F338-4AE4-BB23-26385BCFC423}" type="datetimeFigureOut">
              <a:rPr lang="en-US" dirty="0"/>
              <a:t>6/11/19</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
        <p:nvSpPr>
          <p:cNvPr id="9" name="Rectangle 8">
            <a:extLst>
              <a:ext uri="{FF2B5EF4-FFF2-40B4-BE49-F238E27FC236}">
                <a16:creationId xmlns:a16="http://schemas.microsoft.com/office/drawing/2014/main" id="{3350FA0E-1F0E-4E83-B534-84EBA339BB14}"/>
              </a:ext>
            </a:extLst>
          </p:cNvPr>
          <p:cNvSpPr/>
          <p:nvPr userDrawn="1"/>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a:extLst>
              <a:ext uri="{FF2B5EF4-FFF2-40B4-BE49-F238E27FC236}">
                <a16:creationId xmlns:a16="http://schemas.microsoft.com/office/drawing/2014/main" id="{22D4A707-BFC5-463A-9138-BAB228CE6793}"/>
              </a:ext>
            </a:extLst>
          </p:cNvPr>
          <p:cNvSpPr txBox="1">
            <a:spLocks/>
          </p:cNvSpPr>
          <p:nvPr userDrawn="1"/>
        </p:nvSpPr>
        <p:spPr>
          <a:xfrm>
            <a:off x="965201" y="4844839"/>
            <a:ext cx="1854203"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624D31-43A5-475A-80CF-332C9F6DCF35}" type="datetimeFigureOut">
              <a:rPr lang="en-US" smtClean="0"/>
              <a:pPr/>
              <a:t>6/11/19</a:t>
            </a:fld>
            <a:endParaRPr lang="en-US" dirty="0"/>
          </a:p>
        </p:txBody>
      </p:sp>
      <p:sp>
        <p:nvSpPr>
          <p:cNvPr id="12" name="Footer Placeholder 4">
            <a:extLst>
              <a:ext uri="{FF2B5EF4-FFF2-40B4-BE49-F238E27FC236}">
                <a16:creationId xmlns:a16="http://schemas.microsoft.com/office/drawing/2014/main" id="{EFC54002-CD57-4C98-B320-6909673C9F32}"/>
              </a:ext>
            </a:extLst>
          </p:cNvPr>
          <p:cNvSpPr>
            <a:spLocks noGrp="1"/>
          </p:cNvSpPr>
          <p:nvPr>
            <p:ph type="ftr" sz="quarter" idx="11"/>
          </p:nvPr>
        </p:nvSpPr>
        <p:spPr>
          <a:xfrm>
            <a:off x="2906879" y="4844839"/>
            <a:ext cx="3617103" cy="273844"/>
          </a:xfrm>
        </p:spPr>
        <p:txBody>
          <a:bodyPr/>
          <a:lstStyle/>
          <a:p>
            <a:r>
              <a:rPr lang="en-US"/>
              <a:t>© Summit Insight 2017</a:t>
            </a:r>
            <a:endParaRPr lang="en-US" dirty="0"/>
          </a:p>
        </p:txBody>
      </p:sp>
      <p:sp>
        <p:nvSpPr>
          <p:cNvPr id="13" name="Slide Number Placeholder 5">
            <a:extLst>
              <a:ext uri="{FF2B5EF4-FFF2-40B4-BE49-F238E27FC236}">
                <a16:creationId xmlns:a16="http://schemas.microsoft.com/office/drawing/2014/main" id="{37A917B5-69F7-49D0-BA7C-ED900E7A16D3}"/>
              </a:ext>
            </a:extLst>
          </p:cNvPr>
          <p:cNvSpPr txBox="1">
            <a:spLocks/>
          </p:cNvSpPr>
          <p:nvPr userDrawn="1"/>
        </p:nvSpPr>
        <p:spPr>
          <a:xfrm>
            <a:off x="7567584" y="4844839"/>
            <a:ext cx="984019" cy="273844"/>
          </a:xfrm>
          <a:prstGeom prst="rect">
            <a:avLst/>
          </a:prstGeom>
        </p:spPr>
        <p:txBody>
          <a:bodyPr vert="horz" lIns="91440" tIns="45720" rIns="91440" bIns="45720" rtlCol="0" anchor="ctr"/>
          <a:lstStyle>
            <a:defPPr>
              <a:defRPr lang="en-US"/>
            </a:defPPr>
            <a:lvl1pPr marL="0" algn="r" defTabSz="457200" rtl="0" eaLnBrk="1" latinLnBrk="0" hangingPunct="1">
              <a:defRPr sz="788"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000000-1234-1234-1234-123412341234}" type="slidenum">
              <a:rPr lang="es" sz="1000" smtClean="0">
                <a:solidFill>
                  <a:schemeClr val="dk2"/>
                </a:solidFill>
              </a:rPr>
              <a:pPr/>
              <a:t>‹#›</a:t>
            </a:fld>
            <a:endParaRPr lang="es" sz="1000">
              <a:solidFill>
                <a:schemeClr val="dk2"/>
              </a:solidFill>
            </a:endParaRPr>
          </a:p>
        </p:txBody>
      </p:sp>
    </p:spTree>
    <p:extLst>
      <p:ext uri="{BB962C8B-B14F-4D97-AF65-F5344CB8AC3E}">
        <p14:creationId xmlns:p14="http://schemas.microsoft.com/office/powerpoint/2010/main" val="258454206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A9AD8447-9344-4067-8C14-406D63E6489C}"/>
              </a:ext>
            </a:extLst>
          </p:cNvPr>
          <p:cNvSpPr>
            <a:spLocks noGrp="1"/>
          </p:cNvSpPr>
          <p:nvPr>
            <p:ph type="dt" sz="half" idx="10"/>
          </p:nvPr>
        </p:nvSpPr>
        <p:spPr>
          <a:xfrm>
            <a:off x="822961" y="4844839"/>
            <a:ext cx="1854203" cy="273844"/>
          </a:xfrm>
        </p:spPr>
        <p:txBody>
          <a:bodyPr/>
          <a:lstStyle/>
          <a:p>
            <a:fld id="{98624D31-43A5-475A-80CF-332C9F6DCF35}" type="datetimeFigureOut">
              <a:rPr lang="en-US" smtClean="0"/>
              <a:t>6/11/19</a:t>
            </a:fld>
            <a:endParaRPr lang="en-US" dirty="0"/>
          </a:p>
        </p:txBody>
      </p:sp>
      <p:sp>
        <p:nvSpPr>
          <p:cNvPr id="13" name="Footer Placeholder 4">
            <a:extLst>
              <a:ext uri="{FF2B5EF4-FFF2-40B4-BE49-F238E27FC236}">
                <a16:creationId xmlns:a16="http://schemas.microsoft.com/office/drawing/2014/main" id="{520B16C5-FA9E-4A7A-84D3-77DAB989975D}"/>
              </a:ext>
            </a:extLst>
          </p:cNvPr>
          <p:cNvSpPr>
            <a:spLocks noGrp="1"/>
          </p:cNvSpPr>
          <p:nvPr>
            <p:ph type="ftr" sz="quarter" idx="11"/>
          </p:nvPr>
        </p:nvSpPr>
        <p:spPr>
          <a:xfrm>
            <a:off x="2764639" y="4844839"/>
            <a:ext cx="3617103" cy="273844"/>
          </a:xfrm>
        </p:spPr>
        <p:txBody>
          <a:bodyPr/>
          <a:lstStyle/>
          <a:p>
            <a:r>
              <a:rPr lang="en-US"/>
              <a:t>© Summit Insight 2017</a:t>
            </a:r>
            <a:endParaRPr lang="en-US" dirty="0"/>
          </a:p>
        </p:txBody>
      </p:sp>
      <p:sp>
        <p:nvSpPr>
          <p:cNvPr id="14" name="Slide Number Placeholder 5">
            <a:extLst>
              <a:ext uri="{FF2B5EF4-FFF2-40B4-BE49-F238E27FC236}">
                <a16:creationId xmlns:a16="http://schemas.microsoft.com/office/drawing/2014/main" id="{EC933749-4230-4E7A-B2AB-4EF5E7A4DC77}"/>
              </a:ext>
            </a:extLst>
          </p:cNvPr>
          <p:cNvSpPr>
            <a:spLocks noGrp="1"/>
          </p:cNvSpPr>
          <p:nvPr>
            <p:ph type="sldNum" sz="quarter" idx="12"/>
          </p:nvPr>
        </p:nvSpPr>
        <p:spPr>
          <a:xfrm>
            <a:off x="7425344" y="4844839"/>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140319000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A56D3CD8-E1E9-4011-8586-F625A4F0B162}"/>
              </a:ext>
            </a:extLst>
          </p:cNvPr>
          <p:cNvSpPr>
            <a:spLocks noGrp="1"/>
          </p:cNvSpPr>
          <p:nvPr>
            <p:ph type="dt" sz="half" idx="10"/>
          </p:nvPr>
        </p:nvSpPr>
        <p:spPr>
          <a:xfrm>
            <a:off x="822961" y="4844839"/>
            <a:ext cx="1854203" cy="273844"/>
          </a:xfrm>
        </p:spPr>
        <p:txBody>
          <a:bodyPr/>
          <a:lstStyle/>
          <a:p>
            <a:fld id="{98624D31-43A5-475A-80CF-332C9F6DCF35}" type="datetimeFigureOut">
              <a:rPr lang="en-US" smtClean="0"/>
              <a:t>6/11/19</a:t>
            </a:fld>
            <a:endParaRPr lang="en-US" dirty="0"/>
          </a:p>
        </p:txBody>
      </p:sp>
      <p:sp>
        <p:nvSpPr>
          <p:cNvPr id="12" name="Footer Placeholder 4">
            <a:extLst>
              <a:ext uri="{FF2B5EF4-FFF2-40B4-BE49-F238E27FC236}">
                <a16:creationId xmlns:a16="http://schemas.microsoft.com/office/drawing/2014/main" id="{E3EFAC68-459C-4F15-B70C-616F4E227C1B}"/>
              </a:ext>
            </a:extLst>
          </p:cNvPr>
          <p:cNvSpPr>
            <a:spLocks noGrp="1"/>
          </p:cNvSpPr>
          <p:nvPr>
            <p:ph type="ftr" sz="quarter" idx="11"/>
          </p:nvPr>
        </p:nvSpPr>
        <p:spPr>
          <a:xfrm>
            <a:off x="2764639" y="4844839"/>
            <a:ext cx="3617103" cy="273844"/>
          </a:xfrm>
        </p:spPr>
        <p:txBody>
          <a:bodyPr/>
          <a:lstStyle/>
          <a:p>
            <a:r>
              <a:rPr lang="en-US"/>
              <a:t>© Summit Insight 2017</a:t>
            </a:r>
            <a:endParaRPr lang="en-US" dirty="0"/>
          </a:p>
        </p:txBody>
      </p:sp>
      <p:sp>
        <p:nvSpPr>
          <p:cNvPr id="13" name="Slide Number Placeholder 5">
            <a:extLst>
              <a:ext uri="{FF2B5EF4-FFF2-40B4-BE49-F238E27FC236}">
                <a16:creationId xmlns:a16="http://schemas.microsoft.com/office/drawing/2014/main" id="{D01781EE-AA75-46D7-9E2F-740E3AE278A4}"/>
              </a:ext>
            </a:extLst>
          </p:cNvPr>
          <p:cNvSpPr>
            <a:spLocks noGrp="1"/>
          </p:cNvSpPr>
          <p:nvPr>
            <p:ph type="sldNum" sz="quarter" idx="12"/>
          </p:nvPr>
        </p:nvSpPr>
        <p:spPr>
          <a:xfrm>
            <a:off x="7425344" y="4844839"/>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312034714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a:extLst>
              <a:ext uri="{FF2B5EF4-FFF2-40B4-BE49-F238E27FC236}">
                <a16:creationId xmlns:a16="http://schemas.microsoft.com/office/drawing/2014/main" id="{310D2E8A-503C-49FA-9229-F0CF247C27EF}"/>
              </a:ext>
            </a:extLst>
          </p:cNvPr>
          <p:cNvSpPr>
            <a:spLocks noGrp="1"/>
          </p:cNvSpPr>
          <p:nvPr>
            <p:ph type="dt" sz="half" idx="10"/>
          </p:nvPr>
        </p:nvSpPr>
        <p:spPr>
          <a:xfrm>
            <a:off x="822961" y="4844839"/>
            <a:ext cx="1854203" cy="273844"/>
          </a:xfrm>
        </p:spPr>
        <p:txBody>
          <a:bodyPr/>
          <a:lstStyle/>
          <a:p>
            <a:fld id="{98624D31-43A5-475A-80CF-332C9F6DCF35}" type="datetimeFigureOut">
              <a:rPr lang="en-US" smtClean="0"/>
              <a:t>6/11/19</a:t>
            </a:fld>
            <a:endParaRPr lang="en-US" dirty="0"/>
          </a:p>
        </p:txBody>
      </p:sp>
      <p:sp>
        <p:nvSpPr>
          <p:cNvPr id="11" name="Footer Placeholder 4">
            <a:extLst>
              <a:ext uri="{FF2B5EF4-FFF2-40B4-BE49-F238E27FC236}">
                <a16:creationId xmlns:a16="http://schemas.microsoft.com/office/drawing/2014/main" id="{BC68AEAC-3941-40CB-B385-17370A46A3D1}"/>
              </a:ext>
            </a:extLst>
          </p:cNvPr>
          <p:cNvSpPr>
            <a:spLocks noGrp="1"/>
          </p:cNvSpPr>
          <p:nvPr>
            <p:ph type="ftr" sz="quarter" idx="11"/>
          </p:nvPr>
        </p:nvSpPr>
        <p:spPr>
          <a:xfrm>
            <a:off x="2764639" y="4844839"/>
            <a:ext cx="3617103" cy="273844"/>
          </a:xfrm>
        </p:spPr>
        <p:txBody>
          <a:bodyPr/>
          <a:lstStyle/>
          <a:p>
            <a:r>
              <a:rPr lang="en-US"/>
              <a:t>© Summit Insight 2017</a:t>
            </a:r>
            <a:endParaRPr lang="en-US" dirty="0"/>
          </a:p>
        </p:txBody>
      </p:sp>
      <p:sp>
        <p:nvSpPr>
          <p:cNvPr id="12" name="Slide Number Placeholder 5">
            <a:extLst>
              <a:ext uri="{FF2B5EF4-FFF2-40B4-BE49-F238E27FC236}">
                <a16:creationId xmlns:a16="http://schemas.microsoft.com/office/drawing/2014/main" id="{F7C53DC4-EE4B-49AA-A5C2-BD048255CDE5}"/>
              </a:ext>
            </a:extLst>
          </p:cNvPr>
          <p:cNvSpPr>
            <a:spLocks noGrp="1"/>
          </p:cNvSpPr>
          <p:nvPr>
            <p:ph type="sldNum" sz="quarter" idx="12"/>
          </p:nvPr>
        </p:nvSpPr>
        <p:spPr>
          <a:xfrm>
            <a:off x="7425344" y="4844839"/>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102904566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98624D31-43A5-475A-80CF-332C9F6DCF35}" type="datetimeFigureOut">
              <a:rPr lang="en-US" smtClean="0"/>
              <a:t>6/11/19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r>
              <a:rPr lang="en-US"/>
              <a:t>© Summit Insight 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29721776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708125"/>
            <a:ext cx="9141619" cy="427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66835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20B16C5-FA9E-4A7A-84D3-77DAB989975D}"/>
              </a:ext>
            </a:extLst>
          </p:cNvPr>
          <p:cNvSpPr>
            <a:spLocks noGrp="1"/>
          </p:cNvSpPr>
          <p:nvPr>
            <p:ph type="ftr" sz="quarter" idx="11"/>
          </p:nvPr>
        </p:nvSpPr>
        <p:spPr>
          <a:xfrm>
            <a:off x="2764639" y="4811887"/>
            <a:ext cx="3617103" cy="273844"/>
          </a:xfrm>
        </p:spPr>
        <p:txBody>
          <a:bodyPr/>
          <a:lstStyle/>
          <a:p>
            <a:r>
              <a:rPr lang="en-US" dirty="0"/>
              <a:t>© Summit Insight 2019</a:t>
            </a:r>
          </a:p>
        </p:txBody>
      </p:sp>
      <p:sp>
        <p:nvSpPr>
          <p:cNvPr id="14" name="Slide Number Placeholder 5">
            <a:extLst>
              <a:ext uri="{FF2B5EF4-FFF2-40B4-BE49-F238E27FC236}">
                <a16:creationId xmlns:a16="http://schemas.microsoft.com/office/drawing/2014/main" id="{EC933749-4230-4E7A-B2AB-4EF5E7A4DC77}"/>
              </a:ext>
            </a:extLst>
          </p:cNvPr>
          <p:cNvSpPr>
            <a:spLocks noGrp="1"/>
          </p:cNvSpPr>
          <p:nvPr>
            <p:ph type="sldNum" sz="quarter" idx="12"/>
          </p:nvPr>
        </p:nvSpPr>
        <p:spPr>
          <a:xfrm>
            <a:off x="7425344" y="4811887"/>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
        <p:nvSpPr>
          <p:cNvPr id="12" name="Date Placeholder 3">
            <a:extLst>
              <a:ext uri="{FF2B5EF4-FFF2-40B4-BE49-F238E27FC236}">
                <a16:creationId xmlns:a16="http://schemas.microsoft.com/office/drawing/2014/main" id="{A9AD8447-9344-4067-8C14-406D63E6489C}"/>
              </a:ext>
            </a:extLst>
          </p:cNvPr>
          <p:cNvSpPr>
            <a:spLocks noGrp="1"/>
          </p:cNvSpPr>
          <p:nvPr>
            <p:ph type="dt" sz="half" idx="10"/>
          </p:nvPr>
        </p:nvSpPr>
        <p:spPr>
          <a:xfrm>
            <a:off x="1385732" y="4803649"/>
            <a:ext cx="1372887" cy="273844"/>
          </a:xfrm>
        </p:spPr>
        <p:txBody>
          <a:bodyPr/>
          <a:lstStyle/>
          <a:p>
            <a:fld id="{98624D31-43A5-475A-80CF-332C9F6DCF35}" type="datetimeFigureOut">
              <a:rPr lang="en-US" smtClean="0"/>
              <a:t>6/11/19</a:t>
            </a:fld>
            <a:endParaRPr lang="en-US" dirty="0"/>
          </a:p>
        </p:txBody>
      </p:sp>
      <p:pic>
        <p:nvPicPr>
          <p:cNvPr id="11" name="Picture 10">
            <a:extLst>
              <a:ext uri="{FF2B5EF4-FFF2-40B4-BE49-F238E27FC236}">
                <a16:creationId xmlns:a16="http://schemas.microsoft.com/office/drawing/2014/main" id="{787B1569-CED2-4D81-8967-CA214DD747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89" y="4726546"/>
            <a:ext cx="1359247" cy="392240"/>
          </a:xfrm>
          <a:prstGeom prst="rect">
            <a:avLst/>
          </a:prstGeom>
        </p:spPr>
      </p:pic>
    </p:spTree>
    <p:extLst>
      <p:ext uri="{BB962C8B-B14F-4D97-AF65-F5344CB8AC3E}">
        <p14:creationId xmlns:p14="http://schemas.microsoft.com/office/powerpoint/2010/main" val="156567024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6/11/19</a:t>
            </a:fld>
            <a:endParaRPr lang="en-US" dirty="0"/>
          </a:p>
        </p:txBody>
      </p:sp>
      <p:sp>
        <p:nvSpPr>
          <p:cNvPr id="6" name="Footer Placeholder 5"/>
          <p:cNvSpPr>
            <a:spLocks noGrp="1"/>
          </p:cNvSpPr>
          <p:nvPr>
            <p:ph type="ftr" sz="quarter" idx="11"/>
          </p:nvPr>
        </p:nvSpPr>
        <p:spPr/>
        <p:txBody>
          <a:bodyPr/>
          <a:lstStyle/>
          <a:p>
            <a:r>
              <a:rPr lang="en-US"/>
              <a:t>© Summit Insight 2017</a:t>
            </a:r>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28305870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6/11/19</a:t>
            </a:fld>
            <a:endParaRPr lang="en-US" dirty="0"/>
          </a:p>
        </p:txBody>
      </p:sp>
      <p:sp>
        <p:nvSpPr>
          <p:cNvPr id="5" name="Footer Placeholder 4"/>
          <p:cNvSpPr>
            <a:spLocks noGrp="1"/>
          </p:cNvSpPr>
          <p:nvPr>
            <p:ph type="ftr" sz="quarter" idx="11"/>
          </p:nvPr>
        </p:nvSpPr>
        <p:spPr/>
        <p:txBody>
          <a:bodyPr/>
          <a:lstStyle/>
          <a:p>
            <a:r>
              <a:rPr lang="en-US"/>
              <a:t>© Summit Insight 2017</a:t>
            </a:r>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241424265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6/11/19</a:t>
            </a:fld>
            <a:endParaRPr lang="en-US" dirty="0"/>
          </a:p>
        </p:txBody>
      </p:sp>
      <p:sp>
        <p:nvSpPr>
          <p:cNvPr id="5" name="Footer Placeholder 4"/>
          <p:cNvSpPr>
            <a:spLocks noGrp="1"/>
          </p:cNvSpPr>
          <p:nvPr>
            <p:ph type="ftr" sz="quarter" idx="11"/>
          </p:nvPr>
        </p:nvSpPr>
        <p:spPr/>
        <p:txBody>
          <a:bodyPr/>
          <a:lstStyle/>
          <a:p>
            <a:r>
              <a:rPr lang="en-US"/>
              <a:t>© Summit Insight 2017</a:t>
            </a:r>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53433353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al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33472" y="914400"/>
            <a:ext cx="61722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2633472" y="0"/>
            <a:ext cx="6172200" cy="685800"/>
          </a:xfrm>
        </p:spPr>
        <p:txBody>
          <a:bodyPr lIns="0" rIns="0" anchor="b" anchorCtr="0">
            <a:normAutofit/>
          </a:bodyPr>
          <a:lstStyle>
            <a:lvl1pPr>
              <a:defRPr sz="1500"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6858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Footer Placeholder 1">
            <a:extLst>
              <a:ext uri="{FF2B5EF4-FFF2-40B4-BE49-F238E27FC236}">
                <a16:creationId xmlns:a16="http://schemas.microsoft.com/office/drawing/2014/main" id="{06B931D5-B566-49EB-98F8-990C0EC2B752}"/>
              </a:ext>
            </a:extLst>
          </p:cNvPr>
          <p:cNvSpPr>
            <a:spLocks noGrp="1"/>
          </p:cNvSpPr>
          <p:nvPr>
            <p:ph type="ftr" sz="quarter" idx="17"/>
          </p:nvPr>
        </p:nvSpPr>
        <p:spPr>
          <a:xfrm>
            <a:off x="338328" y="4163379"/>
            <a:ext cx="1840992" cy="274637"/>
          </a:xfrm>
        </p:spPr>
        <p:txBody>
          <a:bodyPr/>
          <a:lstStyle>
            <a:lvl1pPr>
              <a:defRPr sz="1000">
                <a:solidFill>
                  <a:schemeClr val="bg1">
                    <a:lumMod val="85000"/>
                  </a:schemeClr>
                </a:solidFill>
                <a:latin typeface="Century Gothic" panose="020B0502020202020204" pitchFamily="34" charset="0"/>
              </a:defRPr>
            </a:lvl1pPr>
          </a:lstStyle>
          <a:p>
            <a:r>
              <a:rPr lang="en-US"/>
              <a:t>© 2018 Summit Insight</a:t>
            </a:r>
            <a:endParaRPr lang="en-US" dirty="0"/>
          </a:p>
        </p:txBody>
      </p:sp>
      <p:sp>
        <p:nvSpPr>
          <p:cNvPr id="8" name="Slide Number Placeholder 5">
            <a:extLst>
              <a:ext uri="{FF2B5EF4-FFF2-40B4-BE49-F238E27FC236}">
                <a16:creationId xmlns:a16="http://schemas.microsoft.com/office/drawing/2014/main" id="{FFF882CB-25A6-4649-80D5-7E2EA9AF572C}"/>
              </a:ext>
            </a:extLst>
          </p:cNvPr>
          <p:cNvSpPr>
            <a:spLocks noGrp="1"/>
          </p:cNvSpPr>
          <p:nvPr>
            <p:ph type="sldNum" sz="quarter" idx="18"/>
          </p:nvPr>
        </p:nvSpPr>
        <p:spPr>
          <a:xfrm>
            <a:off x="64770" y="4713923"/>
            <a:ext cx="377190" cy="274637"/>
          </a:xfrm>
        </p:spPr>
        <p:txBody>
          <a:bodyPr/>
          <a:lstStyle>
            <a:lvl1pPr>
              <a:defRPr>
                <a:solidFill>
                  <a:schemeClr val="bg1"/>
                </a:solidFill>
              </a:defRPr>
            </a:lvl1pPr>
          </a:lstStyle>
          <a:p>
            <a:fld id="{A38A2B60-FDD5-4107-A432-12A55E81A5B0}" type="slidenum">
              <a:rPr lang="en-US" smtClean="0"/>
              <a:pPr/>
              <a:t>‹#›</a:t>
            </a:fld>
            <a:endParaRPr lang="en-US" dirty="0"/>
          </a:p>
        </p:txBody>
      </p:sp>
    </p:spTree>
    <p:extLst>
      <p:ext uri="{BB962C8B-B14F-4D97-AF65-F5344CB8AC3E}">
        <p14:creationId xmlns:p14="http://schemas.microsoft.com/office/powerpoint/2010/main" val="3148335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opic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6" hasCustomPrompt="1"/>
          </p:nvPr>
        </p:nvSpPr>
        <p:spPr>
          <a:xfrm>
            <a:off x="2633472" y="914400"/>
            <a:ext cx="6172200" cy="3429000"/>
          </a:xfrm>
          <a:prstGeom prst="rect">
            <a:avLst/>
          </a:prstGeom>
        </p:spPr>
        <p:txBody>
          <a:bodyPr lIns="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baseline="0">
                <a:solidFill>
                  <a:srgbClr val="646464"/>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a:t>Add list of topics here</a:t>
            </a:r>
          </a:p>
        </p:txBody>
      </p:sp>
      <p:cxnSp>
        <p:nvCxnSpPr>
          <p:cNvPr id="5" name="Straight Connector 4"/>
          <p:cNvCxnSpPr/>
          <p:nvPr userDrawn="1"/>
        </p:nvCxnSpPr>
        <p:spPr>
          <a:xfrm>
            <a:off x="2624328" y="6858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Footer Placeholder 6">
            <a:extLst>
              <a:ext uri="{FF2B5EF4-FFF2-40B4-BE49-F238E27FC236}">
                <a16:creationId xmlns:a16="http://schemas.microsoft.com/office/drawing/2014/main" id="{D99B4552-A30B-4873-AA25-90980F71C733}"/>
              </a:ext>
            </a:extLst>
          </p:cNvPr>
          <p:cNvSpPr>
            <a:spLocks noGrp="1"/>
          </p:cNvSpPr>
          <p:nvPr>
            <p:ph type="ftr" sz="quarter" idx="17"/>
          </p:nvPr>
        </p:nvSpPr>
        <p:spPr>
          <a:xfrm>
            <a:off x="330708" y="4273868"/>
            <a:ext cx="1901952" cy="274637"/>
          </a:xfrm>
        </p:spPr>
        <p:txBody>
          <a:bodyPr/>
          <a:lstStyle>
            <a:lvl1pPr>
              <a:defRPr sz="1200">
                <a:latin typeface="Century Gothic" panose="020B0502020202020204" pitchFamily="34" charset="0"/>
              </a:defRPr>
            </a:lvl1pPr>
          </a:lstStyle>
          <a:p>
            <a:r>
              <a:rPr lang="en-US"/>
              <a:t>© 2018 Summit Insight</a:t>
            </a:r>
            <a:endParaRPr lang="en-US" dirty="0"/>
          </a:p>
        </p:txBody>
      </p:sp>
      <p:sp>
        <p:nvSpPr>
          <p:cNvPr id="8" name="Slide Number Placeholder 7">
            <a:extLst>
              <a:ext uri="{FF2B5EF4-FFF2-40B4-BE49-F238E27FC236}">
                <a16:creationId xmlns:a16="http://schemas.microsoft.com/office/drawing/2014/main" id="{1EDB9BC4-21C1-4631-A95F-F8C0C82E0A6B}"/>
              </a:ext>
            </a:extLst>
          </p:cNvPr>
          <p:cNvSpPr>
            <a:spLocks noGrp="1"/>
          </p:cNvSpPr>
          <p:nvPr>
            <p:ph type="sldNum" sz="quarter" idx="18"/>
          </p:nvPr>
        </p:nvSpPr>
        <p:spPr>
          <a:xfrm>
            <a:off x="106679" y="4731544"/>
            <a:ext cx="434341" cy="274637"/>
          </a:xfrm>
        </p:spPr>
        <p:txBody>
          <a:bodyPr/>
          <a:lstStyle>
            <a:lvl1pPr>
              <a:defRPr sz="1600">
                <a:solidFill>
                  <a:schemeClr val="bg1"/>
                </a:solidFill>
                <a:latin typeface="Century Gothic" panose="020B0502020202020204" pitchFamily="34" charset="0"/>
              </a:defRPr>
            </a:lvl1pPr>
          </a:lstStyle>
          <a:p>
            <a:fld id="{BDB14E71-D356-4511-B327-935CDDE36FE2}" type="slidenum">
              <a:rPr lang="en-US" smtClean="0"/>
              <a:pPr/>
              <a:t>‹#›</a:t>
            </a:fld>
            <a:endParaRPr lang="en-US" dirty="0"/>
          </a:p>
        </p:txBody>
      </p:sp>
    </p:spTree>
    <p:extLst>
      <p:ext uri="{BB962C8B-B14F-4D97-AF65-F5344CB8AC3E}">
        <p14:creationId xmlns:p14="http://schemas.microsoft.com/office/powerpoint/2010/main" val="1126180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urple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3472" y="0"/>
            <a:ext cx="6172200" cy="685800"/>
          </a:xfrm>
        </p:spPr>
        <p:txBody>
          <a:bodyPr lIns="0" rIns="0" anchor="b" anchorCtr="0">
            <a:normAutofit/>
          </a:bodyPr>
          <a:lstStyle>
            <a:lvl1pPr>
              <a:defRPr sz="1500"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6858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Content Placeholder 3"/>
          <p:cNvSpPr>
            <a:spLocks noGrp="1"/>
          </p:cNvSpPr>
          <p:nvPr>
            <p:ph sz="quarter" idx="10"/>
          </p:nvPr>
        </p:nvSpPr>
        <p:spPr>
          <a:xfrm>
            <a:off x="2633472" y="914400"/>
            <a:ext cx="61722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1">
            <a:extLst>
              <a:ext uri="{FF2B5EF4-FFF2-40B4-BE49-F238E27FC236}">
                <a16:creationId xmlns:a16="http://schemas.microsoft.com/office/drawing/2014/main" id="{A8075F6E-6AEA-4842-862E-E1F95B888926}"/>
              </a:ext>
            </a:extLst>
          </p:cNvPr>
          <p:cNvSpPr>
            <a:spLocks noGrp="1"/>
          </p:cNvSpPr>
          <p:nvPr>
            <p:ph type="ftr" sz="quarter" idx="17"/>
          </p:nvPr>
        </p:nvSpPr>
        <p:spPr>
          <a:xfrm>
            <a:off x="338328" y="4163379"/>
            <a:ext cx="1840992" cy="274637"/>
          </a:xfrm>
        </p:spPr>
        <p:txBody>
          <a:bodyPr/>
          <a:lstStyle>
            <a:lvl1pPr>
              <a:defRPr sz="1000">
                <a:latin typeface="Century Gothic" panose="020B0502020202020204" pitchFamily="34" charset="0"/>
              </a:defRPr>
            </a:lvl1pPr>
          </a:lstStyle>
          <a:p>
            <a:r>
              <a:rPr lang="en-US"/>
              <a:t>© 2018 Summit Insight</a:t>
            </a:r>
            <a:endParaRPr lang="en-US" dirty="0"/>
          </a:p>
        </p:txBody>
      </p:sp>
      <p:sp>
        <p:nvSpPr>
          <p:cNvPr id="9" name="Slide Number Placeholder 5">
            <a:extLst>
              <a:ext uri="{FF2B5EF4-FFF2-40B4-BE49-F238E27FC236}">
                <a16:creationId xmlns:a16="http://schemas.microsoft.com/office/drawing/2014/main" id="{3A999F23-C600-4783-8BE3-1A74B889E3C0}"/>
              </a:ext>
            </a:extLst>
          </p:cNvPr>
          <p:cNvSpPr>
            <a:spLocks noGrp="1"/>
          </p:cNvSpPr>
          <p:nvPr>
            <p:ph type="sldNum" sz="quarter" idx="18"/>
          </p:nvPr>
        </p:nvSpPr>
        <p:spPr>
          <a:xfrm>
            <a:off x="64770" y="4713923"/>
            <a:ext cx="377190" cy="274637"/>
          </a:xfrm>
        </p:spPr>
        <p:txBody>
          <a:bodyPr/>
          <a:lstStyle>
            <a:lvl1pPr>
              <a:defRPr>
                <a:solidFill>
                  <a:schemeClr val="bg1"/>
                </a:solidFill>
              </a:defRPr>
            </a:lvl1pPr>
          </a:lstStyle>
          <a:p>
            <a:fld id="{A38A2B60-FDD5-4107-A432-12A55E81A5B0}" type="slidenum">
              <a:rPr lang="en-US" smtClean="0"/>
              <a:pPr/>
              <a:t>‹#›</a:t>
            </a:fld>
            <a:endParaRPr lang="en-US" dirty="0"/>
          </a:p>
        </p:txBody>
      </p:sp>
    </p:spTree>
    <p:extLst>
      <p:ext uri="{BB962C8B-B14F-4D97-AF65-F5344CB8AC3E}">
        <p14:creationId xmlns:p14="http://schemas.microsoft.com/office/powerpoint/2010/main" val="185297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verview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33472" y="914400"/>
            <a:ext cx="61722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2633472" y="0"/>
            <a:ext cx="6172200" cy="685800"/>
          </a:xfrm>
        </p:spPr>
        <p:txBody>
          <a:bodyPr lIns="0" rIns="0" anchor="b" anchorCtr="0">
            <a:normAutofit/>
          </a:bodyPr>
          <a:lstStyle>
            <a:lvl1pPr>
              <a:defRPr sz="1500"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6858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Footer Placeholder 1">
            <a:extLst>
              <a:ext uri="{FF2B5EF4-FFF2-40B4-BE49-F238E27FC236}">
                <a16:creationId xmlns:a16="http://schemas.microsoft.com/office/drawing/2014/main" id="{A9C0A2C2-0908-4800-AC5A-8A80508695BF}"/>
              </a:ext>
            </a:extLst>
          </p:cNvPr>
          <p:cNvSpPr>
            <a:spLocks noGrp="1"/>
          </p:cNvSpPr>
          <p:nvPr>
            <p:ph type="ftr" sz="quarter" idx="17"/>
          </p:nvPr>
        </p:nvSpPr>
        <p:spPr>
          <a:xfrm>
            <a:off x="338328" y="4163379"/>
            <a:ext cx="1840992" cy="274637"/>
          </a:xfrm>
        </p:spPr>
        <p:txBody>
          <a:bodyPr/>
          <a:lstStyle>
            <a:lvl1pPr>
              <a:defRPr sz="1000">
                <a:solidFill>
                  <a:schemeClr val="bg1">
                    <a:lumMod val="85000"/>
                  </a:schemeClr>
                </a:solidFill>
                <a:latin typeface="Century Gothic" panose="020B0502020202020204" pitchFamily="34" charset="0"/>
              </a:defRPr>
            </a:lvl1pPr>
          </a:lstStyle>
          <a:p>
            <a:r>
              <a:rPr lang="en-US"/>
              <a:t>© 2018 Summit Insight</a:t>
            </a:r>
            <a:endParaRPr lang="en-US" dirty="0"/>
          </a:p>
        </p:txBody>
      </p:sp>
      <p:sp>
        <p:nvSpPr>
          <p:cNvPr id="8" name="Slide Number Placeholder 5">
            <a:extLst>
              <a:ext uri="{FF2B5EF4-FFF2-40B4-BE49-F238E27FC236}">
                <a16:creationId xmlns:a16="http://schemas.microsoft.com/office/drawing/2014/main" id="{DC67DFF1-358C-4120-81A3-D789727A3090}"/>
              </a:ext>
            </a:extLst>
          </p:cNvPr>
          <p:cNvSpPr>
            <a:spLocks noGrp="1"/>
          </p:cNvSpPr>
          <p:nvPr>
            <p:ph type="sldNum" sz="quarter" idx="18"/>
          </p:nvPr>
        </p:nvSpPr>
        <p:spPr>
          <a:xfrm>
            <a:off x="64770" y="4713923"/>
            <a:ext cx="377190" cy="274637"/>
          </a:xfrm>
        </p:spPr>
        <p:txBody>
          <a:bodyPr/>
          <a:lstStyle>
            <a:lvl1pPr>
              <a:defRPr>
                <a:solidFill>
                  <a:schemeClr val="bg1"/>
                </a:solidFill>
              </a:defRPr>
            </a:lvl1pPr>
          </a:lstStyle>
          <a:p>
            <a:fld id="{A38A2B60-FDD5-4107-A432-12A55E81A5B0}" type="slidenum">
              <a:rPr lang="en-US" smtClean="0"/>
              <a:pPr/>
              <a:t>‹#›</a:t>
            </a:fld>
            <a:endParaRPr lang="en-US" dirty="0"/>
          </a:p>
        </p:txBody>
      </p:sp>
    </p:spTree>
    <p:extLst>
      <p:ext uri="{BB962C8B-B14F-4D97-AF65-F5344CB8AC3E}">
        <p14:creationId xmlns:p14="http://schemas.microsoft.com/office/powerpoint/2010/main" val="1458176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opic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6" hasCustomPrompt="1"/>
          </p:nvPr>
        </p:nvSpPr>
        <p:spPr>
          <a:xfrm>
            <a:off x="2633472" y="914400"/>
            <a:ext cx="6172200" cy="3429000"/>
          </a:xfrm>
          <a:prstGeom prst="rect">
            <a:avLst/>
          </a:prstGeom>
        </p:spPr>
        <p:txBody>
          <a:bodyPr lIns="0">
            <a:normAutofit/>
          </a:bodyPr>
          <a:lstStyle>
            <a:lvl1pPr marL="257175" marR="0" indent="-257175" algn="l" defTabSz="342900" rtl="0" eaLnBrk="1" fontAlgn="auto" latinLnBrk="0" hangingPunct="1">
              <a:lnSpc>
                <a:spcPct val="100000"/>
              </a:lnSpc>
              <a:spcBef>
                <a:spcPct val="20000"/>
              </a:spcBef>
              <a:spcAft>
                <a:spcPts val="0"/>
              </a:spcAft>
              <a:buClrTx/>
              <a:buSzTx/>
              <a:buFont typeface="Arial"/>
              <a:buNone/>
              <a:tabLst/>
              <a:defRPr baseline="0">
                <a:solidFill>
                  <a:srgbClr val="646464"/>
                </a:solidFill>
              </a:defRPr>
            </a:lvl1pPr>
          </a:lstStyle>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r>
              <a:rPr lang="en-US" dirty="0"/>
              <a:t>Add list of topics here</a:t>
            </a:r>
          </a:p>
        </p:txBody>
      </p:sp>
      <p:sp>
        <p:nvSpPr>
          <p:cNvPr id="4" name="Title 1"/>
          <p:cNvSpPr>
            <a:spLocks noGrp="1"/>
          </p:cNvSpPr>
          <p:nvPr>
            <p:ph type="title" hasCustomPrompt="1"/>
          </p:nvPr>
        </p:nvSpPr>
        <p:spPr>
          <a:xfrm>
            <a:off x="2633472" y="0"/>
            <a:ext cx="6172200" cy="685800"/>
          </a:xfrm>
        </p:spPr>
        <p:txBody>
          <a:bodyPr lIns="0" rIns="0" anchor="b" anchorCtr="0">
            <a:normAutofit/>
          </a:bodyPr>
          <a:lstStyle>
            <a:lvl1pPr>
              <a:defRPr sz="1500"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5" name="Straight Connector 4"/>
          <p:cNvCxnSpPr/>
          <p:nvPr userDrawn="1"/>
        </p:nvCxnSpPr>
        <p:spPr>
          <a:xfrm>
            <a:off x="2624328" y="6858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2" name="Footer Placeholder 1">
            <a:extLst>
              <a:ext uri="{FF2B5EF4-FFF2-40B4-BE49-F238E27FC236}">
                <a16:creationId xmlns:a16="http://schemas.microsoft.com/office/drawing/2014/main" id="{FF682AB0-C442-44CA-9037-535E0FF30509}"/>
              </a:ext>
            </a:extLst>
          </p:cNvPr>
          <p:cNvSpPr>
            <a:spLocks noGrp="1"/>
          </p:cNvSpPr>
          <p:nvPr>
            <p:ph type="ftr" sz="quarter" idx="17"/>
          </p:nvPr>
        </p:nvSpPr>
        <p:spPr>
          <a:xfrm>
            <a:off x="338328" y="4163379"/>
            <a:ext cx="1840992" cy="274637"/>
          </a:xfrm>
        </p:spPr>
        <p:txBody>
          <a:bodyPr/>
          <a:lstStyle>
            <a:lvl1pPr>
              <a:defRPr sz="1000">
                <a:latin typeface="Century Gothic" panose="020B0502020202020204" pitchFamily="34" charset="0"/>
              </a:defRPr>
            </a:lvl1pPr>
          </a:lstStyle>
          <a:p>
            <a:r>
              <a:rPr lang="en-US"/>
              <a:t>© 2018 Summit Insight</a:t>
            </a:r>
            <a:endParaRPr lang="en-US" dirty="0"/>
          </a:p>
        </p:txBody>
      </p:sp>
      <p:sp>
        <p:nvSpPr>
          <p:cNvPr id="6" name="Slide Number Placeholder 5">
            <a:extLst>
              <a:ext uri="{FF2B5EF4-FFF2-40B4-BE49-F238E27FC236}">
                <a16:creationId xmlns:a16="http://schemas.microsoft.com/office/drawing/2014/main" id="{4E5AD6B8-CCE3-4270-9497-1ABE12502C23}"/>
              </a:ext>
            </a:extLst>
          </p:cNvPr>
          <p:cNvSpPr>
            <a:spLocks noGrp="1"/>
          </p:cNvSpPr>
          <p:nvPr>
            <p:ph type="sldNum" sz="quarter" idx="18"/>
          </p:nvPr>
        </p:nvSpPr>
        <p:spPr>
          <a:xfrm>
            <a:off x="64770" y="4713923"/>
            <a:ext cx="377190" cy="274637"/>
          </a:xfrm>
        </p:spPr>
        <p:txBody>
          <a:bodyPr/>
          <a:lstStyle>
            <a:lvl1pPr>
              <a:defRPr>
                <a:solidFill>
                  <a:schemeClr val="bg1"/>
                </a:solidFill>
              </a:defRPr>
            </a:lvl1pPr>
          </a:lstStyle>
          <a:p>
            <a:fld id="{A38A2B60-FDD5-4107-A432-12A55E81A5B0}" type="slidenum">
              <a:rPr lang="en-US" smtClean="0"/>
              <a:pPr/>
              <a:t>‹#›</a:t>
            </a:fld>
            <a:endParaRPr lang="en-US" dirty="0"/>
          </a:p>
        </p:txBody>
      </p:sp>
    </p:spTree>
    <p:extLst>
      <p:ext uri="{BB962C8B-B14F-4D97-AF65-F5344CB8AC3E}">
        <p14:creationId xmlns:p14="http://schemas.microsoft.com/office/powerpoint/2010/main" val="570706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427878" y="4828362"/>
            <a:ext cx="1136265" cy="273844"/>
          </a:xfrm>
        </p:spPr>
        <p:txBody>
          <a:bodyPr/>
          <a:lstStyle>
            <a:lvl1pPr>
              <a:defRPr>
                <a:solidFill>
                  <a:schemeClr val="tx1">
                    <a:lumMod val="75000"/>
                    <a:lumOff val="25000"/>
                  </a:schemeClr>
                </a:solidFill>
              </a:defRPr>
            </a:lvl1pPr>
          </a:lstStyle>
          <a:p>
            <a:fld id="{6113E31D-E2AB-40D1-8B51-AFA5AFEF393A}" type="slidenum">
              <a:rPr lang="en-US" smtClean="0"/>
              <a:pPr/>
              <a:t>‹#›</a:t>
            </a:fld>
            <a:endParaRPr lang="en-US" dirty="0"/>
          </a:p>
        </p:txBody>
      </p:sp>
      <p:sp>
        <p:nvSpPr>
          <p:cNvPr id="11" name="Date Placeholder 3">
            <a:extLst>
              <a:ext uri="{FF2B5EF4-FFF2-40B4-BE49-F238E27FC236}">
                <a16:creationId xmlns:a16="http://schemas.microsoft.com/office/drawing/2014/main" id="{22D4A707-BFC5-463A-9138-BAB228CE6793}"/>
              </a:ext>
            </a:extLst>
          </p:cNvPr>
          <p:cNvSpPr txBox="1">
            <a:spLocks/>
          </p:cNvSpPr>
          <p:nvPr userDrawn="1"/>
        </p:nvSpPr>
        <p:spPr>
          <a:xfrm>
            <a:off x="1698447" y="4828362"/>
            <a:ext cx="1201271"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624D31-43A5-475A-80CF-332C9F6DCF35}" type="datetimeFigureOut">
              <a:rPr lang="en-US" smtClean="0">
                <a:solidFill>
                  <a:schemeClr val="tx1">
                    <a:lumMod val="75000"/>
                    <a:lumOff val="25000"/>
                  </a:schemeClr>
                </a:solidFill>
              </a:rPr>
              <a:pPr/>
              <a:t>6/11/19</a:t>
            </a:fld>
            <a:endParaRPr lang="en-US" dirty="0">
              <a:solidFill>
                <a:schemeClr val="tx1">
                  <a:lumMod val="75000"/>
                  <a:lumOff val="25000"/>
                </a:schemeClr>
              </a:solidFill>
            </a:endParaRPr>
          </a:p>
        </p:txBody>
      </p:sp>
      <p:sp>
        <p:nvSpPr>
          <p:cNvPr id="12" name="Footer Placeholder 4">
            <a:extLst>
              <a:ext uri="{FF2B5EF4-FFF2-40B4-BE49-F238E27FC236}">
                <a16:creationId xmlns:a16="http://schemas.microsoft.com/office/drawing/2014/main" id="{EFC54002-CD57-4C98-B320-6909673C9F32}"/>
              </a:ext>
            </a:extLst>
          </p:cNvPr>
          <p:cNvSpPr>
            <a:spLocks noGrp="1"/>
          </p:cNvSpPr>
          <p:nvPr>
            <p:ph type="ftr" sz="quarter" idx="11"/>
          </p:nvPr>
        </p:nvSpPr>
        <p:spPr>
          <a:xfrm>
            <a:off x="2916195" y="4828362"/>
            <a:ext cx="4176734" cy="273844"/>
          </a:xfrm>
        </p:spPr>
        <p:txBody>
          <a:bodyPr/>
          <a:lstStyle/>
          <a:p>
            <a:r>
              <a:rPr lang="en-US" dirty="0"/>
              <a:t>© Summit Insight 2019</a:t>
            </a:r>
          </a:p>
        </p:txBody>
      </p:sp>
    </p:spTree>
    <p:extLst>
      <p:ext uri="{BB962C8B-B14F-4D97-AF65-F5344CB8AC3E}">
        <p14:creationId xmlns:p14="http://schemas.microsoft.com/office/powerpoint/2010/main" val="35513547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0" name="TextBox 19"/>
          <p:cNvSpPr txBox="1"/>
          <p:nvPr userDrawn="1"/>
        </p:nvSpPr>
        <p:spPr>
          <a:xfrm>
            <a:off x="5834062" y="2413635"/>
            <a:ext cx="742950" cy="230832"/>
          </a:xfrm>
          <a:prstGeom prst="rect">
            <a:avLst/>
          </a:prstGeom>
          <a:noFill/>
        </p:spPr>
        <p:txBody>
          <a:bodyPr wrap="square" rtlCol="0">
            <a:spAutoFit/>
          </a:bodyPr>
          <a:lstStyle/>
          <a:p>
            <a:pPr algn="ctr"/>
            <a:r>
              <a:rPr lang="en-US" sz="900" dirty="0">
                <a:solidFill>
                  <a:schemeClr val="bg1"/>
                </a:solidFill>
              </a:rPr>
              <a:t>Logo</a:t>
            </a:r>
          </a:p>
        </p:txBody>
      </p:sp>
      <p:sp>
        <p:nvSpPr>
          <p:cNvPr id="23" name="Picture Placeholder 22"/>
          <p:cNvSpPr>
            <a:spLocks noGrp="1"/>
          </p:cNvSpPr>
          <p:nvPr>
            <p:ph type="pic" sz="quarter" idx="10" hasCustomPrompt="1"/>
          </p:nvPr>
        </p:nvSpPr>
        <p:spPr>
          <a:xfrm>
            <a:off x="1229500" y="1692320"/>
            <a:ext cx="2495550" cy="2238375"/>
          </a:xfrm>
        </p:spPr>
        <p:txBody>
          <a:bodyPr/>
          <a:lstStyle>
            <a:lvl1pPr marL="0" indent="0">
              <a:buNone/>
              <a:defRPr/>
            </a:lvl1pPr>
          </a:lstStyle>
          <a:p>
            <a:r>
              <a:rPr lang="en-US" dirty="0"/>
              <a:t>Instructor Photo</a:t>
            </a:r>
          </a:p>
        </p:txBody>
      </p:sp>
      <p:sp>
        <p:nvSpPr>
          <p:cNvPr id="25" name="Text Placeholder 24"/>
          <p:cNvSpPr>
            <a:spLocks noGrp="1"/>
          </p:cNvSpPr>
          <p:nvPr>
            <p:ph type="body" sz="quarter" idx="11" hasCustomPrompt="1"/>
          </p:nvPr>
        </p:nvSpPr>
        <p:spPr>
          <a:xfrm>
            <a:off x="4001275" y="1692320"/>
            <a:ext cx="4152900" cy="2238375"/>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Instructor Name, Organization, logo</a:t>
            </a:r>
          </a:p>
          <a:p>
            <a:pPr lvl="0"/>
            <a:endParaRPr lang="en-US" dirty="0"/>
          </a:p>
        </p:txBody>
      </p:sp>
      <p:sp>
        <p:nvSpPr>
          <p:cNvPr id="7" name="Date Placeholder 3">
            <a:extLst>
              <a:ext uri="{FF2B5EF4-FFF2-40B4-BE49-F238E27FC236}">
                <a16:creationId xmlns:a16="http://schemas.microsoft.com/office/drawing/2014/main" id="{5BFE84E0-F941-4F31-815C-536BE05A52EE}"/>
              </a:ext>
            </a:extLst>
          </p:cNvPr>
          <p:cNvSpPr>
            <a:spLocks noGrp="1"/>
          </p:cNvSpPr>
          <p:nvPr>
            <p:ph type="dt" sz="half" idx="12"/>
          </p:nvPr>
        </p:nvSpPr>
        <p:spPr>
          <a:xfrm>
            <a:off x="1305913" y="4844839"/>
            <a:ext cx="1211901" cy="273844"/>
          </a:xfrm>
        </p:spPr>
        <p:txBody>
          <a:bodyPr/>
          <a:lstStyle/>
          <a:p>
            <a:fld id="{98624D31-43A5-475A-80CF-332C9F6DCF35}" type="datetimeFigureOut">
              <a:rPr lang="en-US" smtClean="0"/>
              <a:t>6/11/19</a:t>
            </a:fld>
            <a:endParaRPr lang="en-US" dirty="0"/>
          </a:p>
        </p:txBody>
      </p:sp>
      <p:sp>
        <p:nvSpPr>
          <p:cNvPr id="8" name="Footer Placeholder 4">
            <a:extLst>
              <a:ext uri="{FF2B5EF4-FFF2-40B4-BE49-F238E27FC236}">
                <a16:creationId xmlns:a16="http://schemas.microsoft.com/office/drawing/2014/main" id="{40AFBB49-0693-4FA5-939B-75FF4AB81590}"/>
              </a:ext>
            </a:extLst>
          </p:cNvPr>
          <p:cNvSpPr>
            <a:spLocks noGrp="1"/>
          </p:cNvSpPr>
          <p:nvPr>
            <p:ph type="ftr" sz="quarter" idx="13"/>
          </p:nvPr>
        </p:nvSpPr>
        <p:spPr>
          <a:xfrm>
            <a:off x="2764639" y="4844839"/>
            <a:ext cx="3617103" cy="273844"/>
          </a:xfrm>
        </p:spPr>
        <p:txBody>
          <a:bodyPr/>
          <a:lstStyle/>
          <a:p>
            <a:r>
              <a:rPr lang="en-US" dirty="0"/>
              <a:t>© Summit Insight 2019</a:t>
            </a:r>
          </a:p>
        </p:txBody>
      </p:sp>
      <p:sp>
        <p:nvSpPr>
          <p:cNvPr id="9" name="Slide Number Placeholder 5">
            <a:extLst>
              <a:ext uri="{FF2B5EF4-FFF2-40B4-BE49-F238E27FC236}">
                <a16:creationId xmlns:a16="http://schemas.microsoft.com/office/drawing/2014/main" id="{BE40E663-9137-4F6C-9805-B255184CC07D}"/>
              </a:ext>
            </a:extLst>
          </p:cNvPr>
          <p:cNvSpPr>
            <a:spLocks noGrp="1"/>
          </p:cNvSpPr>
          <p:nvPr>
            <p:ph type="sldNum" sz="quarter" idx="14"/>
          </p:nvPr>
        </p:nvSpPr>
        <p:spPr>
          <a:xfrm>
            <a:off x="7425344" y="4844839"/>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11254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726330"/>
          </a:xfrm>
        </p:spPr>
        <p:txBody>
          <a:bodyPr/>
          <a:lstStyle/>
          <a:p>
            <a:r>
              <a:rPr lang="en-US" dirty="0"/>
              <a:t>Click to edit Master title style</a:t>
            </a:r>
          </a:p>
        </p:txBody>
      </p:sp>
      <p:sp>
        <p:nvSpPr>
          <p:cNvPr id="3" name="Content Placeholder 2"/>
          <p:cNvSpPr>
            <a:spLocks noGrp="1"/>
          </p:cNvSpPr>
          <p:nvPr>
            <p:ph sz="half" idx="1"/>
          </p:nvPr>
        </p:nvSpPr>
        <p:spPr>
          <a:xfrm>
            <a:off x="822959" y="1114023"/>
            <a:ext cx="3703320" cy="3287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114023"/>
            <a:ext cx="3703320" cy="3287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A56D3CD8-E1E9-4011-8586-F625A4F0B162}"/>
              </a:ext>
            </a:extLst>
          </p:cNvPr>
          <p:cNvSpPr>
            <a:spLocks noGrp="1"/>
          </p:cNvSpPr>
          <p:nvPr>
            <p:ph type="dt" sz="half" idx="10"/>
          </p:nvPr>
        </p:nvSpPr>
        <p:spPr>
          <a:xfrm>
            <a:off x="1622031" y="4844839"/>
            <a:ext cx="1854203" cy="273844"/>
          </a:xfrm>
        </p:spPr>
        <p:txBody>
          <a:bodyPr/>
          <a:lstStyle/>
          <a:p>
            <a:fld id="{98624D31-43A5-475A-80CF-332C9F6DCF35}" type="datetimeFigureOut">
              <a:rPr lang="en-US" smtClean="0"/>
              <a:t>6/11/19</a:t>
            </a:fld>
            <a:endParaRPr lang="en-US" dirty="0"/>
          </a:p>
        </p:txBody>
      </p:sp>
      <p:sp>
        <p:nvSpPr>
          <p:cNvPr id="12" name="Footer Placeholder 4">
            <a:extLst>
              <a:ext uri="{FF2B5EF4-FFF2-40B4-BE49-F238E27FC236}">
                <a16:creationId xmlns:a16="http://schemas.microsoft.com/office/drawing/2014/main" id="{E3EFAC68-459C-4F15-B70C-616F4E227C1B}"/>
              </a:ext>
            </a:extLst>
          </p:cNvPr>
          <p:cNvSpPr>
            <a:spLocks noGrp="1"/>
          </p:cNvSpPr>
          <p:nvPr>
            <p:ph type="ftr" sz="quarter" idx="11"/>
          </p:nvPr>
        </p:nvSpPr>
        <p:spPr>
          <a:xfrm>
            <a:off x="3476234" y="4844839"/>
            <a:ext cx="3617103" cy="273844"/>
          </a:xfrm>
        </p:spPr>
        <p:txBody>
          <a:bodyPr/>
          <a:lstStyle/>
          <a:p>
            <a:r>
              <a:rPr lang="en-US" dirty="0"/>
              <a:t>© Summit Insight 2019</a:t>
            </a:r>
          </a:p>
        </p:txBody>
      </p:sp>
      <p:sp>
        <p:nvSpPr>
          <p:cNvPr id="13" name="Slide Number Placeholder 5">
            <a:extLst>
              <a:ext uri="{FF2B5EF4-FFF2-40B4-BE49-F238E27FC236}">
                <a16:creationId xmlns:a16="http://schemas.microsoft.com/office/drawing/2014/main" id="{D01781EE-AA75-46D7-9E2F-740E3AE278A4}"/>
              </a:ext>
            </a:extLst>
          </p:cNvPr>
          <p:cNvSpPr>
            <a:spLocks noGrp="1"/>
          </p:cNvSpPr>
          <p:nvPr>
            <p:ph type="sldNum" sz="quarter" idx="12"/>
          </p:nvPr>
        </p:nvSpPr>
        <p:spPr>
          <a:xfrm>
            <a:off x="7425344" y="4844839"/>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25583651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1" y="4708125"/>
            <a:ext cx="9141619" cy="43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660119"/>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a:extLst>
              <a:ext uri="{FF2B5EF4-FFF2-40B4-BE49-F238E27FC236}">
                <a16:creationId xmlns:a16="http://schemas.microsoft.com/office/drawing/2014/main" id="{310D2E8A-503C-49FA-9229-F0CF247C27EF}"/>
              </a:ext>
            </a:extLst>
          </p:cNvPr>
          <p:cNvSpPr>
            <a:spLocks noGrp="1"/>
          </p:cNvSpPr>
          <p:nvPr>
            <p:ph type="dt" sz="half" idx="10"/>
          </p:nvPr>
        </p:nvSpPr>
        <p:spPr>
          <a:xfrm>
            <a:off x="1721037" y="4842437"/>
            <a:ext cx="1031597" cy="273844"/>
          </a:xfrm>
        </p:spPr>
        <p:txBody>
          <a:bodyPr/>
          <a:lstStyle/>
          <a:p>
            <a:fld id="{98624D31-43A5-475A-80CF-332C9F6DCF35}" type="datetimeFigureOut">
              <a:rPr lang="en-US" smtClean="0"/>
              <a:t>6/11/19</a:t>
            </a:fld>
            <a:endParaRPr lang="en-US" dirty="0"/>
          </a:p>
        </p:txBody>
      </p:sp>
      <p:sp>
        <p:nvSpPr>
          <p:cNvPr id="11" name="Footer Placeholder 4">
            <a:extLst>
              <a:ext uri="{FF2B5EF4-FFF2-40B4-BE49-F238E27FC236}">
                <a16:creationId xmlns:a16="http://schemas.microsoft.com/office/drawing/2014/main" id="{BC68AEAC-3941-40CB-B385-17370A46A3D1}"/>
              </a:ext>
            </a:extLst>
          </p:cNvPr>
          <p:cNvSpPr>
            <a:spLocks noGrp="1"/>
          </p:cNvSpPr>
          <p:nvPr>
            <p:ph type="ftr" sz="quarter" idx="11"/>
          </p:nvPr>
        </p:nvSpPr>
        <p:spPr>
          <a:xfrm>
            <a:off x="2764639" y="4844839"/>
            <a:ext cx="3617103" cy="273844"/>
          </a:xfrm>
        </p:spPr>
        <p:txBody>
          <a:bodyPr/>
          <a:lstStyle/>
          <a:p>
            <a:r>
              <a:rPr lang="en-US" dirty="0"/>
              <a:t>© Summit Insight 2019</a:t>
            </a:r>
          </a:p>
        </p:txBody>
      </p:sp>
      <p:sp>
        <p:nvSpPr>
          <p:cNvPr id="12" name="Slide Number Placeholder 5">
            <a:extLst>
              <a:ext uri="{FF2B5EF4-FFF2-40B4-BE49-F238E27FC236}">
                <a16:creationId xmlns:a16="http://schemas.microsoft.com/office/drawing/2014/main" id="{F7C53DC4-EE4B-49AA-A5C2-BD048255CDE5}"/>
              </a:ext>
            </a:extLst>
          </p:cNvPr>
          <p:cNvSpPr>
            <a:spLocks noGrp="1"/>
          </p:cNvSpPr>
          <p:nvPr>
            <p:ph type="sldNum" sz="quarter" idx="12"/>
          </p:nvPr>
        </p:nvSpPr>
        <p:spPr>
          <a:xfrm>
            <a:off x="7425344" y="4844839"/>
            <a:ext cx="984019" cy="273844"/>
          </a:xfrm>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pic>
        <p:nvPicPr>
          <p:cNvPr id="8" name="Picture 7">
            <a:extLst>
              <a:ext uri="{FF2B5EF4-FFF2-40B4-BE49-F238E27FC236}">
                <a16:creationId xmlns:a16="http://schemas.microsoft.com/office/drawing/2014/main" id="{620DF8E6-CB5E-44B9-9068-45F4AD4A0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89" y="4726546"/>
            <a:ext cx="1359247" cy="392240"/>
          </a:xfrm>
          <a:prstGeom prst="rect">
            <a:avLst/>
          </a:prstGeom>
        </p:spPr>
      </p:pic>
    </p:spTree>
    <p:extLst>
      <p:ext uri="{BB962C8B-B14F-4D97-AF65-F5344CB8AC3E}">
        <p14:creationId xmlns:p14="http://schemas.microsoft.com/office/powerpoint/2010/main" val="25530051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1504338" y="4820125"/>
            <a:ext cx="1234967" cy="273844"/>
          </a:xfrm>
        </p:spPr>
        <p:txBody>
          <a:bodyPr/>
          <a:lstStyle>
            <a:lvl1pPr algn="l">
              <a:defRPr/>
            </a:lvl1pPr>
          </a:lstStyle>
          <a:p>
            <a:fld id="{98624D31-43A5-475A-80CF-332C9F6DCF35}" type="datetimeFigureOut">
              <a:rPr lang="en-US" smtClean="0"/>
              <a:t>6/11/19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r>
              <a:rPr lang="en-US" dirty="0"/>
              <a:t>© Summit Insight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pic>
        <p:nvPicPr>
          <p:cNvPr id="11" name="Picture 10">
            <a:extLst>
              <a:ext uri="{FF2B5EF4-FFF2-40B4-BE49-F238E27FC236}">
                <a16:creationId xmlns:a16="http://schemas.microsoft.com/office/drawing/2014/main" id="{0BB0671E-6E30-42CB-8BD2-EF6799C683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713" y="4726546"/>
            <a:ext cx="1359247" cy="392240"/>
          </a:xfrm>
          <a:prstGeom prst="rect">
            <a:avLst/>
          </a:prstGeom>
        </p:spPr>
      </p:pic>
    </p:spTree>
    <p:extLst>
      <p:ext uri="{BB962C8B-B14F-4D97-AF65-F5344CB8AC3E}">
        <p14:creationId xmlns:p14="http://schemas.microsoft.com/office/powerpoint/2010/main" val="188514030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6/11/19</a:t>
            </a:fld>
            <a:endParaRPr lang="en-US" dirty="0"/>
          </a:p>
        </p:txBody>
      </p:sp>
      <p:sp>
        <p:nvSpPr>
          <p:cNvPr id="6" name="Footer Placeholder 5"/>
          <p:cNvSpPr>
            <a:spLocks noGrp="1"/>
          </p:cNvSpPr>
          <p:nvPr>
            <p:ph type="ftr" sz="quarter" idx="11"/>
          </p:nvPr>
        </p:nvSpPr>
        <p:spPr/>
        <p:txBody>
          <a:bodyPr/>
          <a:lstStyle/>
          <a:p>
            <a:r>
              <a:rPr lang="en-US" dirty="0"/>
              <a:t>© Summit Insight 2019</a:t>
            </a:r>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pic>
        <p:nvPicPr>
          <p:cNvPr id="11" name="Picture 10">
            <a:extLst>
              <a:ext uri="{FF2B5EF4-FFF2-40B4-BE49-F238E27FC236}">
                <a16:creationId xmlns:a16="http://schemas.microsoft.com/office/drawing/2014/main" id="{1A00C484-B706-48B0-83ED-7BDC7E69CD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65" y="4726546"/>
            <a:ext cx="1359247" cy="392240"/>
          </a:xfrm>
          <a:prstGeom prst="rect">
            <a:avLst/>
          </a:prstGeom>
        </p:spPr>
      </p:pic>
    </p:spTree>
    <p:extLst>
      <p:ext uri="{BB962C8B-B14F-4D97-AF65-F5344CB8AC3E}">
        <p14:creationId xmlns:p14="http://schemas.microsoft.com/office/powerpoint/2010/main" val="37609308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6/11/19</a:t>
            </a:fld>
            <a:endParaRPr lang="en-US" dirty="0"/>
          </a:p>
        </p:txBody>
      </p:sp>
      <p:sp>
        <p:nvSpPr>
          <p:cNvPr id="5" name="Footer Placeholder 4"/>
          <p:cNvSpPr>
            <a:spLocks noGrp="1"/>
          </p:cNvSpPr>
          <p:nvPr>
            <p:ph type="ftr" sz="quarter" idx="11"/>
          </p:nvPr>
        </p:nvSpPr>
        <p:spPr/>
        <p:txBody>
          <a:bodyPr/>
          <a:lstStyle/>
          <a:p>
            <a:r>
              <a:rPr lang="en-US" dirty="0"/>
              <a:t>© Summit Insight 2019</a:t>
            </a: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8945742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693071"/>
            <a:ext cx="9144000" cy="45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660119"/>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6608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004552"/>
            <a:ext cx="7543800" cy="3397269"/>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66551" y="4844839"/>
            <a:ext cx="598086" cy="273844"/>
          </a:xfrm>
          <a:prstGeom prst="rect">
            <a:avLst/>
          </a:prstGeom>
        </p:spPr>
        <p:txBody>
          <a:bodyPr vert="horz" lIns="91440" tIns="45720" rIns="91440" bIns="45720" rtlCol="0" anchor="ctr"/>
          <a:lstStyle>
            <a:lvl1pPr algn="l">
              <a:defRPr sz="675">
                <a:solidFill>
                  <a:schemeClr val="tx1">
                    <a:lumMod val="75000"/>
                    <a:lumOff val="25000"/>
                  </a:schemeClr>
                </a:solidFill>
              </a:defRPr>
            </a:lvl1pPr>
          </a:lstStyle>
          <a:p>
            <a:fld id="{98624D31-43A5-475A-80CF-332C9F6DCF35}" type="datetimeFigureOut">
              <a:rPr lang="en-US" smtClean="0"/>
              <a:pPr/>
              <a:t>6/11/19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chemeClr val="tx1">
                    <a:lumMod val="75000"/>
                    <a:lumOff val="25000"/>
                  </a:schemeClr>
                </a:solidFill>
              </a:defRPr>
            </a:lvl1pPr>
          </a:lstStyle>
          <a:p>
            <a:r>
              <a:rPr lang="en-US" dirty="0"/>
              <a:t>© Summit Insight 2019</a:t>
            </a:r>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pic>
        <p:nvPicPr>
          <p:cNvPr id="10" name="Picture 9">
            <a:extLst>
              <a:ext uri="{FF2B5EF4-FFF2-40B4-BE49-F238E27FC236}">
                <a16:creationId xmlns:a16="http://schemas.microsoft.com/office/drawing/2014/main" id="{15083AD2-0D8A-4A25-B114-73CF98F42E8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9427" y="4718308"/>
            <a:ext cx="1359247" cy="392240"/>
          </a:xfrm>
          <a:prstGeom prst="rect">
            <a:avLst/>
          </a:prstGeom>
        </p:spPr>
      </p:pic>
    </p:spTree>
    <p:extLst>
      <p:ext uri="{BB962C8B-B14F-4D97-AF65-F5344CB8AC3E}">
        <p14:creationId xmlns:p14="http://schemas.microsoft.com/office/powerpoint/2010/main" val="277087590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8" r:id="rId4"/>
    <p:sldLayoutId id="2147483709" r:id="rId5"/>
    <p:sldLayoutId id="2147483712" r:id="rId6"/>
    <p:sldLayoutId id="2147483713" r:id="rId7"/>
    <p:sldLayoutId id="2147483714" r:id="rId8"/>
    <p:sldLayoutId id="2147483715" r:id="rId9"/>
    <p:sldLayoutId id="2147483716" r:id="rId10"/>
    <p:sldLayoutId id="2147483743" r:id="rId11"/>
    <p:sldLayoutId id="2147483761"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Cormorant" panose="00000500000000000000" pitchFamily="2"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227D6C-F310-4691-9F7C-219E9F87F336}" type="datetime1">
              <a:rPr lang="en-US" smtClean="0"/>
              <a:t>6/11/19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1D7391-697E-4653-B80F-E4FF0E7FEB06}" type="slidenum">
              <a:rPr lang="en-US" smtClean="0"/>
              <a:t>‹#›</a:t>
            </a:fld>
            <a:endParaRPr lang="en-US"/>
          </a:p>
        </p:txBody>
      </p:sp>
      <p:grpSp>
        <p:nvGrpSpPr>
          <p:cNvPr id="7" name="Group 6"/>
          <p:cNvGrpSpPr/>
          <p:nvPr userDrawn="1"/>
        </p:nvGrpSpPr>
        <p:grpSpPr>
          <a:xfrm>
            <a:off x="-1" y="0"/>
            <a:ext cx="9144001" cy="1279614"/>
            <a:chOff x="-1" y="0"/>
            <a:chExt cx="9144001" cy="1706152"/>
          </a:xfrm>
        </p:grpSpPr>
        <p:pic>
          <p:nvPicPr>
            <p:cNvPr id="8" name="Picture 7"/>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r="1437"/>
            <a:stretch/>
          </p:blipFill>
          <p:spPr>
            <a:xfrm>
              <a:off x="-1" y="0"/>
              <a:ext cx="9144001" cy="1706152"/>
            </a:xfrm>
            <a:prstGeom prst="rect">
              <a:avLst/>
            </a:prstGeom>
          </p:spPr>
        </p:pic>
        <p:grpSp>
          <p:nvGrpSpPr>
            <p:cNvPr id="9" name="Group 8"/>
            <p:cNvGrpSpPr/>
            <p:nvPr/>
          </p:nvGrpSpPr>
          <p:grpSpPr>
            <a:xfrm>
              <a:off x="5259603" y="76200"/>
              <a:ext cx="3884397" cy="885111"/>
              <a:chOff x="5259603" y="-17621"/>
              <a:chExt cx="3884397" cy="885111"/>
            </a:xfrm>
          </p:grpSpPr>
          <p:sp>
            <p:nvSpPr>
              <p:cNvPr id="10" name="Rectangle 9"/>
              <p:cNvSpPr/>
              <p:nvPr/>
            </p:nvSpPr>
            <p:spPr>
              <a:xfrm>
                <a:off x="5259603" y="313492"/>
                <a:ext cx="3884397" cy="553998"/>
              </a:xfrm>
              <a:prstGeom prst="rect">
                <a:avLst/>
              </a:prstGeom>
              <a:noFill/>
            </p:spPr>
            <p:txBody>
              <a:bodyPr wrap="none" lIns="91440" tIns="45720" rIns="91440" bIns="45720">
                <a:spAutoFit/>
              </a:bodyPr>
              <a:lstStyle/>
              <a:p>
                <a:pPr algn="r"/>
                <a:r>
                  <a:rPr lang="en-US" sz="2100" dirty="0">
                    <a:ln w="18415" cmpd="sng">
                      <a:noFill/>
                      <a:prstDash val="solid"/>
                    </a:ln>
                    <a:solidFill>
                      <a:srgbClr val="E8B22C"/>
                    </a:solidFill>
                    <a:latin typeface="Baskerville Old Face" panose="02020602080505020303" pitchFamily="18" charset="0"/>
                    <a:cs typeface="AngsanaUPC"/>
                  </a:rPr>
                  <a:t>Office of Small Business Programs</a:t>
                </a:r>
              </a:p>
            </p:txBody>
          </p:sp>
          <p:sp>
            <p:nvSpPr>
              <p:cNvPr id="11" name="Rectangle 10"/>
              <p:cNvSpPr/>
              <p:nvPr/>
            </p:nvSpPr>
            <p:spPr>
              <a:xfrm>
                <a:off x="6368881" y="-17621"/>
                <a:ext cx="2775119" cy="553998"/>
              </a:xfrm>
              <a:prstGeom prst="rect">
                <a:avLst/>
              </a:prstGeom>
              <a:noFill/>
            </p:spPr>
            <p:txBody>
              <a:bodyPr wrap="none" lIns="91440" tIns="45720" rIns="91440" bIns="45720">
                <a:spAutoFit/>
              </a:bodyPr>
              <a:lstStyle/>
              <a:p>
                <a:pPr algn="r"/>
                <a:r>
                  <a:rPr lang="en-US" sz="2100" dirty="0">
                    <a:ln w="18415" cmpd="sng">
                      <a:noFill/>
                      <a:prstDash val="solid"/>
                    </a:ln>
                    <a:solidFill>
                      <a:srgbClr val="E8B22C"/>
                    </a:solidFill>
                    <a:latin typeface="Baskerville Old Face" panose="02020602080505020303" pitchFamily="18" charset="0"/>
                    <a:cs typeface="AngsanaUPC"/>
                  </a:rPr>
                  <a:t>Department of the Navy</a:t>
                </a:r>
              </a:p>
            </p:txBody>
          </p:sp>
        </p:grpSp>
      </p:grpSp>
      <p:pic>
        <p:nvPicPr>
          <p:cNvPr id="20" name="Picture 19"/>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r="1745"/>
          <a:stretch/>
        </p:blipFill>
        <p:spPr>
          <a:xfrm flipH="1" flipV="1">
            <a:off x="-1833" y="4444893"/>
            <a:ext cx="9144000" cy="722852"/>
          </a:xfrm>
          <a:prstGeom prst="rect">
            <a:avLst/>
          </a:prstGeom>
        </p:spPr>
      </p:pic>
      <p:sp>
        <p:nvSpPr>
          <p:cNvPr id="24" name="Rectangle 23"/>
          <p:cNvSpPr/>
          <p:nvPr/>
        </p:nvSpPr>
        <p:spPr>
          <a:xfrm>
            <a:off x="-1833" y="4759060"/>
            <a:ext cx="3336491" cy="392415"/>
          </a:xfrm>
          <a:prstGeom prst="rect">
            <a:avLst/>
          </a:prstGeom>
          <a:noFill/>
        </p:spPr>
        <p:txBody>
          <a:bodyPr wrap="none" lIns="68580" tIns="34290" rIns="68580" bIns="34290">
            <a:spAutoFit/>
          </a:bodyPr>
          <a:lstStyle/>
          <a:p>
            <a:r>
              <a:rPr lang="en-US" sz="2100" i="1" dirty="0">
                <a:ln w="18415" cmpd="sng">
                  <a:noFill/>
                  <a:prstDash val="solid"/>
                </a:ln>
                <a:solidFill>
                  <a:srgbClr val="E8B22C"/>
                </a:solidFill>
                <a:latin typeface="Baskerville Old Face" panose="02020602080505020303" pitchFamily="18" charset="0"/>
                <a:cs typeface="AngsanaUPC" pitchFamily="18" charset="-34"/>
              </a:rPr>
              <a:t>http://SmallBusiness.Navy.mil</a:t>
            </a:r>
          </a:p>
        </p:txBody>
      </p:sp>
      <p:sp>
        <p:nvSpPr>
          <p:cNvPr id="18" name="Footer Placeholder 4"/>
          <p:cNvSpPr txBox="1">
            <a:spLocks/>
          </p:cNvSpPr>
          <p:nvPr userDrawn="1"/>
        </p:nvSpPr>
        <p:spPr>
          <a:xfrm>
            <a:off x="4648200" y="4869657"/>
            <a:ext cx="19050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25" name="Slide Number Placeholder 5"/>
          <p:cNvSpPr txBox="1">
            <a:spLocks/>
          </p:cNvSpPr>
          <p:nvPr userDrawn="1"/>
        </p:nvSpPr>
        <p:spPr>
          <a:xfrm>
            <a:off x="7068126" y="4966527"/>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91D7391-697E-4653-B80F-E4FF0E7FEB06}" type="slidenum">
              <a:rPr lang="en-US" sz="1050" smtClean="0">
                <a:solidFill>
                  <a:schemeClr val="bg1">
                    <a:lumMod val="65000"/>
                  </a:schemeClr>
                </a:solidFill>
                <a:latin typeface="Baskerville Old Face" panose="02020602080505020303" pitchFamily="18" charset="0"/>
              </a:rPr>
              <a:pPr algn="r"/>
              <a:t>‹#›</a:t>
            </a:fld>
            <a:endParaRPr lang="en-US" sz="1050">
              <a:solidFill>
                <a:schemeClr val="bg1">
                  <a:lumMod val="65000"/>
                </a:schemeClr>
              </a:solidFill>
              <a:latin typeface="Baskerville Old Face" panose="02020602080505020303" pitchFamily="18" charset="0"/>
            </a:endParaRPr>
          </a:p>
        </p:txBody>
      </p:sp>
      <p:pic>
        <p:nvPicPr>
          <p:cNvPr id="12" name="Picture 1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193782" y="4551692"/>
            <a:ext cx="759718" cy="569790"/>
          </a:xfrm>
          <a:prstGeom prst="rect">
            <a:avLst/>
          </a:prstGeom>
        </p:spPr>
      </p:pic>
      <p:pic>
        <p:nvPicPr>
          <p:cNvPr id="14" name="Picture 1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422782" y="4583712"/>
            <a:ext cx="744790" cy="534900"/>
          </a:xfrm>
          <a:prstGeom prst="rect">
            <a:avLst/>
          </a:prstGeom>
        </p:spPr>
      </p:pic>
      <p:pic>
        <p:nvPicPr>
          <p:cNvPr id="15" name="Picture 1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654055" y="4579587"/>
            <a:ext cx="722526" cy="541895"/>
          </a:xfrm>
          <a:prstGeom prst="rect">
            <a:avLst/>
          </a:prstGeom>
        </p:spPr>
      </p:pic>
    </p:spTree>
    <p:extLst>
      <p:ext uri="{BB962C8B-B14F-4D97-AF65-F5344CB8AC3E}">
        <p14:creationId xmlns:p14="http://schemas.microsoft.com/office/powerpoint/2010/main" val="321540226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t>6/11/19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 Summit Insight 2017</a:t>
            </a:r>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lvl="0" algn="r">
              <a:spcBef>
                <a:spcPts val="0"/>
              </a:spcBef>
              <a:buNone/>
            </a:pPr>
            <a:fld id="{00000000-1234-1234-1234-123412341234}" type="slidenum">
              <a:rPr lang="es" sz="1000" smtClean="0">
                <a:solidFill>
                  <a:schemeClr val="dk2"/>
                </a:solidFill>
              </a:rPr>
              <a:t>‹#›</a:t>
            </a:fld>
            <a:endParaRPr lang="es" sz="1000">
              <a:solidFill>
                <a:schemeClr val="dk2"/>
              </a:solidFill>
            </a:endParaRPr>
          </a:p>
        </p:txBody>
      </p:sp>
    </p:spTree>
    <p:extLst>
      <p:ext uri="{BB962C8B-B14F-4D97-AF65-F5344CB8AC3E}">
        <p14:creationId xmlns:p14="http://schemas.microsoft.com/office/powerpoint/2010/main" val="408378580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s://judybradt.as.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99ACC40-5D8C-4D04-881D-2F591369138E}"/>
              </a:ext>
            </a:extLst>
          </p:cNvPr>
          <p:cNvSpPr txBox="1"/>
          <p:nvPr/>
        </p:nvSpPr>
        <p:spPr>
          <a:xfrm>
            <a:off x="1088457" y="1969760"/>
            <a:ext cx="7543800" cy="617220"/>
          </a:xfrm>
          <a:prstGeom prst="rect">
            <a:avLst/>
          </a:prstGeom>
        </p:spPr>
        <p:txBody>
          <a:bodyPr vert="horz" lIns="91440" tIns="45720" rIns="91440" bIns="45720" rtlCol="0" anchor="b">
            <a:normAutofit fontScale="92500"/>
          </a:bodyPr>
          <a:lstStyle/>
          <a:p>
            <a:pPr defTabSz="914400">
              <a:lnSpc>
                <a:spcPct val="85000"/>
              </a:lnSpc>
              <a:spcBef>
                <a:spcPct val="0"/>
              </a:spcBef>
              <a:spcAft>
                <a:spcPts val="600"/>
              </a:spcAft>
            </a:pPr>
            <a:r>
              <a:rPr lang="en-US" sz="2700" spc="-50" dirty="0">
                <a:solidFill>
                  <a:srgbClr val="FFFFFF"/>
                </a:solidFill>
                <a:latin typeface="Cormorant" panose="00000500000000000000" pitchFamily="2" charset="0"/>
                <a:ea typeface="+mj-ea"/>
                <a:cs typeface="+mj-cs"/>
              </a:rPr>
              <a:t>GSA Schedule Revolution – The Facts You Need to Know</a:t>
            </a:r>
          </a:p>
        </p:txBody>
      </p:sp>
      <p:sp>
        <p:nvSpPr>
          <p:cNvPr id="26"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91C09A77-A290-48A5-822E-B37A26DB98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893" y="4067683"/>
            <a:ext cx="2268455" cy="654611"/>
          </a:xfrm>
          <a:prstGeom prst="rect">
            <a:avLst/>
          </a:prstGeom>
        </p:spPr>
      </p:pic>
      <p:pic>
        <p:nvPicPr>
          <p:cNvPr id="8" name="Picture 7" descr="A person sitting at a table&#10;&#10;Description automatically generated">
            <a:extLst>
              <a:ext uri="{FF2B5EF4-FFF2-40B4-BE49-F238E27FC236}">
                <a16:creationId xmlns:a16="http://schemas.microsoft.com/office/drawing/2014/main" id="{A928423A-C3E4-47F5-A59E-CCED4D929C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4375" y="13368"/>
            <a:ext cx="7715250" cy="3647251"/>
          </a:xfrm>
          <a:prstGeom prst="rect">
            <a:avLst/>
          </a:prstGeom>
        </p:spPr>
      </p:pic>
      <p:sp>
        <p:nvSpPr>
          <p:cNvPr id="9" name="TextBox 8">
            <a:extLst>
              <a:ext uri="{FF2B5EF4-FFF2-40B4-BE49-F238E27FC236}">
                <a16:creationId xmlns:a16="http://schemas.microsoft.com/office/drawing/2014/main" id="{6897EC50-13FE-4C76-8EEF-9E95A3C032EE}"/>
              </a:ext>
            </a:extLst>
          </p:cNvPr>
          <p:cNvSpPr txBox="1"/>
          <p:nvPr/>
        </p:nvSpPr>
        <p:spPr>
          <a:xfrm>
            <a:off x="0" y="3275841"/>
            <a:ext cx="9144000" cy="400110"/>
          </a:xfrm>
          <a:prstGeom prst="rect">
            <a:avLst/>
          </a:prstGeom>
          <a:solidFill>
            <a:schemeClr val="tx1">
              <a:alpha val="60000"/>
            </a:schemeClr>
          </a:solidFill>
        </p:spPr>
        <p:txBody>
          <a:bodyPr wrap="square" rtlCol="0">
            <a:spAutoFit/>
          </a:bodyPr>
          <a:lstStyle/>
          <a:p>
            <a:r>
              <a:rPr lang="en-US" sz="2000" dirty="0">
                <a:solidFill>
                  <a:schemeClr val="bg1"/>
                </a:solidFill>
                <a:latin typeface="Cormorant" panose="00000500000000000000" pitchFamily="2" charset="0"/>
              </a:rPr>
              <a:t>How To Get In Front Of Your Federal Buyer So You Can Win The Business You Deserve</a:t>
            </a:r>
          </a:p>
        </p:txBody>
      </p:sp>
    </p:spTree>
    <p:extLst>
      <p:ext uri="{BB962C8B-B14F-4D97-AF65-F5344CB8AC3E}">
        <p14:creationId xmlns:p14="http://schemas.microsoft.com/office/powerpoint/2010/main" val="84490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2"/>
          <p:cNvSpPr txBox="1">
            <a:spLocks noGrp="1" noChangeArrowheads="1"/>
          </p:cNvSpPr>
          <p:nvPr>
            <p:ph type="title"/>
          </p:nvPr>
        </p:nvSpPr>
        <p:spPr>
          <a:xfrm>
            <a:off x="369277" y="387626"/>
            <a:ext cx="2313633" cy="1577906"/>
          </a:xfrm>
          <a:prstGeom prst="rect">
            <a:avLst/>
          </a:prstGeom>
        </p:spPr>
        <p:txBody>
          <a:bodyPr vert="horz" lIns="91440" tIns="45720" rIns="91440" bIns="45720" rtlCol="0" anchor="b">
            <a:normAutofit/>
          </a:bodyPr>
          <a:lstStyle/>
          <a:p>
            <a:pPr defTabSz="914400">
              <a:defRPr/>
            </a:pPr>
            <a:r>
              <a:rPr lang="en-US" kern="1200" spc="-50" baseline="0" dirty="0">
                <a:solidFill>
                  <a:schemeClr val="tx1">
                    <a:lumMod val="65000"/>
                    <a:lumOff val="35000"/>
                  </a:schemeClr>
                </a:solidFill>
              </a:rPr>
              <a:t>How Do People  Win Serious Federal Contracts?</a:t>
            </a:r>
          </a:p>
        </p:txBody>
      </p:sp>
      <p:pic>
        <p:nvPicPr>
          <p:cNvPr id="8" name="Content Placeholder 3">
            <a:extLst>
              <a:ext uri="{FF2B5EF4-FFF2-40B4-BE49-F238E27FC236}">
                <a16:creationId xmlns:a16="http://schemas.microsoft.com/office/drawing/2014/main" id="{8E3C94D5-797A-4DB4-AB54-E0E02B2808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6282" y="10"/>
            <a:ext cx="6083454" cy="5143490"/>
          </a:xfrm>
          <a:prstGeom prst="rect">
            <a:avLst/>
          </a:prstGeom>
        </p:spPr>
      </p:pic>
      <p:sp>
        <p:nvSpPr>
          <p:cNvPr id="23" name="Rectangle 2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181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7C93649-1CE4-4978-8956-E0E35C275F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818" y="48893"/>
            <a:ext cx="3409978" cy="3168339"/>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p:txBody>
          <a:bodyPr/>
          <a:lstStyle/>
          <a:p>
            <a:br>
              <a:rPr lang="en-US" i="1" dirty="0"/>
            </a:br>
            <a:r>
              <a:rPr lang="en-US" sz="4800" i="1" dirty="0"/>
              <a:t>I Knew It Was </a:t>
            </a:r>
            <a:br>
              <a:rPr lang="en-US" sz="4800" i="1" dirty="0"/>
            </a:br>
            <a:r>
              <a:rPr lang="en-US" sz="4800" i="1" dirty="0"/>
              <a:t>Your Biggest Problem.</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2960" y="3347860"/>
            <a:ext cx="7543800" cy="857250"/>
          </a:xfrm>
        </p:spPr>
        <p:txBody>
          <a:bodyPr/>
          <a:lstStyle/>
          <a:p>
            <a:r>
              <a:rPr lang="en-US" dirty="0"/>
              <a:t>I just couldn’t help. </a:t>
            </a:r>
          </a:p>
          <a:p>
            <a:r>
              <a:rPr lang="en-US" dirty="0"/>
              <a:t>No matter how much you offered me.</a:t>
            </a:r>
          </a:p>
        </p:txBody>
      </p:sp>
    </p:spTree>
    <p:extLst>
      <p:ext uri="{BB962C8B-B14F-4D97-AF65-F5344CB8AC3E}">
        <p14:creationId xmlns:p14="http://schemas.microsoft.com/office/powerpoint/2010/main" val="64136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22960" y="596510"/>
            <a:ext cx="7957327" cy="2674620"/>
          </a:xfrm>
        </p:spPr>
        <p:txBody>
          <a:bodyPr/>
          <a:lstStyle/>
          <a:p>
            <a:br>
              <a:rPr lang="en-US" i="1" dirty="0"/>
            </a:br>
            <a:r>
              <a:rPr lang="en-US" sz="4800" i="1" dirty="0"/>
              <a:t>And the people who did know…</a:t>
            </a:r>
            <a:br>
              <a:rPr lang="en-US" sz="4800" i="1" dirty="0"/>
            </a:br>
            <a:r>
              <a:rPr lang="en-US" sz="4800" i="1" dirty="0"/>
              <a:t>weren’t talking.</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2960" y="3347860"/>
            <a:ext cx="7543800" cy="857250"/>
          </a:xfrm>
        </p:spPr>
        <p:txBody>
          <a:bodyPr>
            <a:normAutofit/>
          </a:bodyPr>
          <a:lstStyle/>
          <a:p>
            <a:r>
              <a:rPr lang="en-US" sz="2800" dirty="0">
                <a:solidFill>
                  <a:srgbClr val="C00000"/>
                </a:solidFill>
              </a:rPr>
              <a:t>(Ever see any courses on </a:t>
            </a:r>
            <a:r>
              <a:rPr lang="en-US" sz="2800" b="1" i="1" dirty="0" err="1">
                <a:solidFill>
                  <a:srgbClr val="C00000"/>
                </a:solidFill>
              </a:rPr>
              <a:t>THAt</a:t>
            </a:r>
            <a:r>
              <a:rPr lang="en-US" sz="2800" b="1" i="1" dirty="0">
                <a:solidFill>
                  <a:srgbClr val="C00000"/>
                </a:solidFill>
              </a:rPr>
              <a:t>?</a:t>
            </a:r>
            <a:r>
              <a:rPr lang="en-US" sz="2800" dirty="0">
                <a:solidFill>
                  <a:srgbClr val="C00000"/>
                </a:solidFill>
              </a:rPr>
              <a:t>)</a:t>
            </a:r>
          </a:p>
        </p:txBody>
      </p:sp>
    </p:spTree>
    <p:extLst>
      <p:ext uri="{BB962C8B-B14F-4D97-AF65-F5344CB8AC3E}">
        <p14:creationId xmlns:p14="http://schemas.microsoft.com/office/powerpoint/2010/main" val="352660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p:txBody>
          <a:bodyPr/>
          <a:lstStyle/>
          <a:p>
            <a:r>
              <a:rPr lang="en-US" i="1" dirty="0"/>
              <a:t>I Figured It </a:t>
            </a:r>
            <a:br>
              <a:rPr lang="en-US" i="1" dirty="0"/>
            </a:br>
            <a:r>
              <a:rPr lang="en-US" i="1" dirty="0"/>
              <a:t>Didn’t Really Matter.</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392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p:txBody>
          <a:bodyPr/>
          <a:lstStyle/>
          <a:p>
            <a:r>
              <a:rPr lang="en-US" i="1" dirty="0"/>
              <a:t>Then This Happened…</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316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outdoor, man&#10;&#10;Description automatically generated">
            <a:extLst>
              <a:ext uri="{FF2B5EF4-FFF2-40B4-BE49-F238E27FC236}">
                <a16:creationId xmlns:a16="http://schemas.microsoft.com/office/drawing/2014/main" id="{414456D1-A428-4AFE-84AB-3E98C637FF88}"/>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t="9274"/>
          <a:stretch/>
        </p:blipFill>
        <p:spPr>
          <a:xfrm>
            <a:off x="20" y="10"/>
            <a:ext cx="9143980" cy="5143490"/>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22960" y="569214"/>
            <a:ext cx="7543800" cy="2674620"/>
          </a:xfrm>
        </p:spPr>
        <p:txBody>
          <a:bodyPr vert="horz" lIns="91440" tIns="45720" rIns="91440" bIns="45720" rtlCol="0" anchor="b">
            <a:normAutofit/>
          </a:bodyPr>
          <a:lstStyle/>
          <a:p>
            <a:pPr defTabSz="914400"/>
            <a:r>
              <a:rPr lang="en-US" spc="-50" dirty="0">
                <a:solidFill>
                  <a:srgbClr val="FFFFFF"/>
                </a:solidFill>
              </a:rPr>
              <a:t>The Big Contract </a:t>
            </a:r>
            <a:r>
              <a:rPr lang="en-US" sz="8000" spc="-50" dirty="0">
                <a:solidFill>
                  <a:srgbClr val="FFFFFF"/>
                </a:solidFill>
                <a:latin typeface="+mj-lt"/>
                <a:sym typeface="Wingdings" panose="05000000000000000000" pitchFamily="2" charset="2"/>
              </a:rPr>
              <a:t></a:t>
            </a:r>
            <a:endParaRPr lang="en-US" sz="8000" spc="-50" dirty="0">
              <a:solidFill>
                <a:srgbClr val="FFFFFF"/>
              </a:solidFill>
              <a:latin typeface="+mj-lt"/>
            </a:endParaRP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5038" y="3341715"/>
            <a:ext cx="7543800" cy="857250"/>
          </a:xfrm>
        </p:spPr>
        <p:txBody>
          <a:bodyPr vert="horz" lIns="91440" tIns="45720" rIns="91440" bIns="45720" rtlCol="0">
            <a:noAutofit/>
          </a:bodyPr>
          <a:lstStyle/>
          <a:p>
            <a:pPr defTabSz="914400">
              <a:spcBef>
                <a:spcPts val="1200"/>
              </a:spcBef>
              <a:spcAft>
                <a:spcPts val="200"/>
              </a:spcAft>
            </a:pPr>
            <a:r>
              <a:rPr lang="en-US" sz="1600" spc="200" dirty="0">
                <a:solidFill>
                  <a:srgbClr val="FFFFFF"/>
                </a:solidFill>
              </a:rPr>
              <a:t>Me: Strategy. Research. Sales training. Sales plan. Coaching.</a:t>
            </a:r>
          </a:p>
          <a:p>
            <a:pPr defTabSz="914400">
              <a:spcBef>
                <a:spcPts val="1200"/>
              </a:spcBef>
              <a:spcAft>
                <a:spcPts val="200"/>
              </a:spcAft>
            </a:pPr>
            <a:r>
              <a:rPr lang="en-US" sz="1600" spc="200" dirty="0">
                <a:solidFill>
                  <a:srgbClr val="FFFFFF"/>
                </a:solidFill>
              </a:rPr>
              <a:t>Client: sell.</a:t>
            </a:r>
          </a:p>
          <a:p>
            <a:pPr defTabSz="914400">
              <a:spcBef>
                <a:spcPts val="1200"/>
              </a:spcBef>
              <a:spcAft>
                <a:spcPts val="200"/>
              </a:spcAft>
            </a:pPr>
            <a:r>
              <a:rPr lang="en-US" sz="1600" i="1" spc="200" dirty="0">
                <a:solidFill>
                  <a:srgbClr val="FFFFFF"/>
                </a:solidFill>
              </a:rPr>
              <a:t>PERFECT.</a:t>
            </a:r>
          </a:p>
        </p:txBody>
      </p:sp>
      <p:cxnSp>
        <p:nvCxnSpPr>
          <p:cNvPr id="18" name="Straight Connector 1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31266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wall, indoor&#10;&#10;Description automatically generated">
            <a:extLst>
              <a:ext uri="{FF2B5EF4-FFF2-40B4-BE49-F238E27FC236}">
                <a16:creationId xmlns:a16="http://schemas.microsoft.com/office/drawing/2014/main" id="{AF0324BB-5AFE-46D8-BEE7-707576A91CA8}"/>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22960" y="569214"/>
            <a:ext cx="7543800" cy="2674620"/>
          </a:xfrm>
        </p:spPr>
        <p:txBody>
          <a:bodyPr vert="horz" lIns="91440" tIns="45720" rIns="91440" bIns="45720" rtlCol="0" anchor="b">
            <a:normAutofit/>
          </a:bodyPr>
          <a:lstStyle/>
          <a:p>
            <a:pPr defTabSz="914400"/>
            <a:r>
              <a:rPr lang="en-US" spc="-50" dirty="0">
                <a:solidFill>
                  <a:srgbClr val="FFFFFF"/>
                </a:solidFill>
              </a:rPr>
              <a:t>It Was All Going Great!</a:t>
            </a:r>
            <a:br>
              <a:rPr lang="en-US" sz="6200" spc="-50" dirty="0">
                <a:solidFill>
                  <a:srgbClr val="FFFFFF"/>
                </a:solidFill>
                <a:latin typeface="+mj-lt"/>
              </a:rPr>
            </a:br>
            <a:endParaRPr lang="en-US" sz="6200" spc="-50" dirty="0">
              <a:solidFill>
                <a:srgbClr val="FFFFFF"/>
              </a:solidFill>
              <a:latin typeface="+mj-lt"/>
            </a:endParaRP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5038" y="3341715"/>
            <a:ext cx="7543800" cy="857250"/>
          </a:xfrm>
        </p:spPr>
        <p:txBody>
          <a:bodyPr vert="horz" lIns="91440" tIns="45720" rIns="91440" bIns="45720" rtlCol="0">
            <a:normAutofit/>
          </a:bodyPr>
          <a:lstStyle/>
          <a:p>
            <a:pPr defTabSz="914400">
              <a:spcBef>
                <a:spcPts val="1200"/>
              </a:spcBef>
              <a:spcAft>
                <a:spcPts val="200"/>
              </a:spcAft>
            </a:pPr>
            <a:r>
              <a:rPr lang="en-US" sz="2400" spc="200" dirty="0">
                <a:solidFill>
                  <a:srgbClr val="FFFFFF"/>
                </a:solidFill>
              </a:rPr>
              <a:t>Then they asked….</a:t>
            </a:r>
          </a:p>
        </p:txBody>
      </p:sp>
      <p:cxnSp>
        <p:nvCxnSpPr>
          <p:cNvPr id="18" name="Straight Connector 1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56718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5600" spc="-50" dirty="0"/>
              <a:t>“When Are You Making The Introductions?”</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3967314" y="3341715"/>
            <a:ext cx="4702011" cy="928962"/>
          </a:xfrm>
        </p:spPr>
        <p:txBody>
          <a:bodyPr vert="horz" lIns="91440" tIns="45720" rIns="91440" bIns="45720" rtlCol="0">
            <a:normAutofit/>
          </a:bodyPr>
          <a:lstStyle/>
          <a:p>
            <a:pPr defTabSz="914400">
              <a:spcBef>
                <a:spcPts val="1200"/>
              </a:spcBef>
              <a:spcAft>
                <a:spcPts val="200"/>
              </a:spcAft>
            </a:pPr>
            <a:endParaRPr lang="en-US" sz="2400" spc="200">
              <a:solidFill>
                <a:schemeClr val="tx1">
                  <a:lumMod val="85000"/>
                  <a:lumOff val="15000"/>
                </a:schemeClr>
              </a:solidFill>
            </a:endParaRPr>
          </a:p>
        </p:txBody>
      </p:sp>
      <p:pic>
        <p:nvPicPr>
          <p:cNvPr id="3" name="Picture 2" descr="A person standing in front of a window&#10;&#10;Description automatically generated">
            <a:extLst>
              <a:ext uri="{FF2B5EF4-FFF2-40B4-BE49-F238E27FC236}">
                <a16:creationId xmlns:a16="http://schemas.microsoft.com/office/drawing/2014/main" id="{DC93A561-C54C-41EF-A9F4-2442EA06B4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476465" cy="5143489"/>
          </a:xfrm>
          <a:prstGeom prst="rect">
            <a:avLst/>
          </a:prstGeom>
        </p:spPr>
      </p:pic>
      <p:cxnSp>
        <p:nvCxnSpPr>
          <p:cNvPr id="20" name="Straight Connector 1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47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ansport&#10;&#10;Description automatically generated">
            <a:extLst>
              <a:ext uri="{FF2B5EF4-FFF2-40B4-BE49-F238E27FC236}">
                <a16:creationId xmlns:a16="http://schemas.microsoft.com/office/drawing/2014/main" id="{48027863-8A14-48BC-B30C-427452E8C9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690673"/>
            <a:ext cx="3386296" cy="2431701"/>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p:txBody>
          <a:bodyPr/>
          <a:lstStyle/>
          <a:p>
            <a:r>
              <a:rPr lang="en-US" dirty="0"/>
              <a:t>WHOOPS.</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128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5000" spc="-50" dirty="0"/>
              <a:t>New Mission:</a:t>
            </a:r>
            <a:br>
              <a:rPr lang="en-US" sz="5000" spc="-50" dirty="0"/>
            </a:br>
            <a:r>
              <a:rPr lang="en-US" sz="5000" spc="-50" dirty="0"/>
              <a:t>Thousands of Calls. Hundreds of Leads.</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3967314" y="3341715"/>
            <a:ext cx="4702011" cy="928962"/>
          </a:xfrm>
        </p:spPr>
        <p:txBody>
          <a:bodyPr vert="horz" lIns="91440" tIns="45720" rIns="91440" bIns="45720" rtlCol="0">
            <a:normAutofit/>
          </a:bodyPr>
          <a:lstStyle/>
          <a:p>
            <a:pPr defTabSz="914400">
              <a:spcBef>
                <a:spcPts val="1200"/>
              </a:spcBef>
              <a:spcAft>
                <a:spcPts val="200"/>
              </a:spcAft>
            </a:pPr>
            <a:r>
              <a:rPr lang="en-US" sz="2400" spc="200">
                <a:solidFill>
                  <a:schemeClr val="tx1">
                    <a:lumMod val="85000"/>
                    <a:lumOff val="15000"/>
                  </a:schemeClr>
                </a:solidFill>
              </a:rPr>
              <a:t>Forty Weeks.  Epic, right?</a:t>
            </a:r>
          </a:p>
        </p:txBody>
      </p:sp>
      <p:pic>
        <p:nvPicPr>
          <p:cNvPr id="3" name="Picture 2" descr="A picture containing indoor, red, sitting, wall&#10;&#10;Description automatically generated">
            <a:extLst>
              <a:ext uri="{FF2B5EF4-FFF2-40B4-BE49-F238E27FC236}">
                <a16:creationId xmlns:a16="http://schemas.microsoft.com/office/drawing/2014/main" id="{7448FD66-01C7-4DEA-87B9-A2CFE3415D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465" cy="5143489"/>
          </a:xfrm>
          <a:prstGeom prst="rect">
            <a:avLst/>
          </a:prstGeom>
        </p:spPr>
      </p:pic>
      <p:cxnSp>
        <p:nvCxnSpPr>
          <p:cNvPr id="20" name="Straight Connector 1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2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B1E046F-1354-4513-B8FA-345A1F4248B5}"/>
              </a:ext>
            </a:extLst>
          </p:cNvPr>
          <p:cNvSpPr txBox="1">
            <a:spLocks/>
          </p:cNvSpPr>
          <p:nvPr/>
        </p:nvSpPr>
        <p:spPr>
          <a:xfrm>
            <a:off x="429260" y="214953"/>
            <a:ext cx="7543800" cy="1088068"/>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3200" dirty="0">
                <a:latin typeface="Cormorant" panose="00000500000000000000" pitchFamily="2" charset="0"/>
              </a:rPr>
              <a:t>Welcome!</a:t>
            </a:r>
            <a:br>
              <a:rPr lang="en-US" sz="3200" dirty="0">
                <a:latin typeface="Cormorant" panose="00000500000000000000" pitchFamily="2" charset="0"/>
              </a:rPr>
            </a:br>
            <a:r>
              <a:rPr lang="en-US" sz="3200" dirty="0">
                <a:latin typeface="Cormorant" panose="00000500000000000000" pitchFamily="2" charset="0"/>
              </a:rPr>
              <a:t>Judy Bradt, CEO</a:t>
            </a:r>
          </a:p>
        </p:txBody>
      </p:sp>
      <p:sp>
        <p:nvSpPr>
          <p:cNvPr id="8" name="TextBox 7">
            <a:extLst>
              <a:ext uri="{FF2B5EF4-FFF2-40B4-BE49-F238E27FC236}">
                <a16:creationId xmlns:a16="http://schemas.microsoft.com/office/drawing/2014/main" id="{FBC0C576-286F-468B-B25F-1013F0A759D9}"/>
              </a:ext>
            </a:extLst>
          </p:cNvPr>
          <p:cNvSpPr txBox="1"/>
          <p:nvPr/>
        </p:nvSpPr>
        <p:spPr>
          <a:xfrm>
            <a:off x="4022427" y="4846320"/>
            <a:ext cx="1144865" cy="215444"/>
          </a:xfrm>
          <a:prstGeom prst="rect">
            <a:avLst/>
          </a:prstGeom>
          <a:noFill/>
        </p:spPr>
        <p:txBody>
          <a:bodyPr wrap="none" rtlCol="0">
            <a:spAutoFit/>
          </a:bodyPr>
          <a:lstStyle/>
          <a:p>
            <a:r>
              <a:rPr lang="en-US" sz="800" dirty="0"/>
              <a:t>© Summit Insight 2019</a:t>
            </a:r>
          </a:p>
        </p:txBody>
      </p:sp>
      <p:pic>
        <p:nvPicPr>
          <p:cNvPr id="9" name="Picture 8">
            <a:extLst>
              <a:ext uri="{FF2B5EF4-FFF2-40B4-BE49-F238E27FC236}">
                <a16:creationId xmlns:a16="http://schemas.microsoft.com/office/drawing/2014/main" id="{75362694-C324-400F-A939-9FC6B8D9D6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7292" y="121356"/>
            <a:ext cx="3156390" cy="935367"/>
          </a:xfrm>
          <a:prstGeom prst="rect">
            <a:avLst/>
          </a:prstGeom>
        </p:spPr>
      </p:pic>
      <p:sp>
        <p:nvSpPr>
          <p:cNvPr id="10" name="Text Placeholder 2">
            <a:extLst>
              <a:ext uri="{FF2B5EF4-FFF2-40B4-BE49-F238E27FC236}">
                <a16:creationId xmlns:a16="http://schemas.microsoft.com/office/drawing/2014/main" id="{E038923E-115D-4E74-8F60-18C831419FDE}"/>
              </a:ext>
            </a:extLst>
          </p:cNvPr>
          <p:cNvSpPr txBox="1">
            <a:spLocks/>
          </p:cNvSpPr>
          <p:nvPr/>
        </p:nvSpPr>
        <p:spPr>
          <a:xfrm>
            <a:off x="4187264" y="1649540"/>
            <a:ext cx="4010526" cy="2094687"/>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br>
              <a:rPr lang="en-US" sz="2400" dirty="0"/>
            </a:br>
            <a:r>
              <a:rPr lang="en-US" sz="2400" dirty="0">
                <a:latin typeface="Cormorant" panose="00000500000000000000" pitchFamily="2" charset="0"/>
              </a:rPr>
              <a:t>Extraordinary, Results-Driven, </a:t>
            </a:r>
            <a:br>
              <a:rPr lang="en-US" sz="2400" dirty="0">
                <a:latin typeface="Cormorant" panose="00000500000000000000" pitchFamily="2" charset="0"/>
              </a:rPr>
            </a:br>
            <a:r>
              <a:rPr lang="en-US" sz="2400" dirty="0">
                <a:latin typeface="Cormorant" panose="00000500000000000000" pitchFamily="2" charset="0"/>
              </a:rPr>
              <a:t>Experiences</a:t>
            </a:r>
          </a:p>
          <a:p>
            <a:endParaRPr lang="en-US" sz="2400" dirty="0"/>
          </a:p>
          <a:p>
            <a:r>
              <a:rPr lang="en-US" sz="2400" dirty="0">
                <a:latin typeface="Cormorant" panose="00000500000000000000" pitchFamily="2" charset="0"/>
              </a:rPr>
              <a:t>To Grow Your Federal Business  </a:t>
            </a:r>
          </a:p>
        </p:txBody>
      </p:sp>
      <p:pic>
        <p:nvPicPr>
          <p:cNvPr id="3" name="Picture 2" descr="A person posing for the camera&#10;&#10;Description automatically generated">
            <a:extLst>
              <a:ext uri="{FF2B5EF4-FFF2-40B4-BE49-F238E27FC236}">
                <a16:creationId xmlns:a16="http://schemas.microsoft.com/office/drawing/2014/main" id="{658E07A1-E45B-4B83-B71D-0E3AC78CA7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640" y="1213806"/>
            <a:ext cx="2893446" cy="2966154"/>
          </a:xfrm>
          <a:prstGeom prst="rect">
            <a:avLst/>
          </a:prstGeom>
        </p:spPr>
      </p:pic>
    </p:spTree>
    <p:extLst>
      <p:ext uri="{BB962C8B-B14F-4D97-AF65-F5344CB8AC3E}">
        <p14:creationId xmlns:p14="http://schemas.microsoft.com/office/powerpoint/2010/main" val="269416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2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3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3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2"/>
          <p:cNvSpPr txBox="1">
            <a:spLocks noGrp="1" noChangeArrowheads="1"/>
          </p:cNvSpPr>
          <p:nvPr>
            <p:ph type="title"/>
          </p:nvPr>
        </p:nvSpPr>
        <p:spPr>
          <a:xfrm>
            <a:off x="369277" y="387626"/>
            <a:ext cx="2313633" cy="1577906"/>
          </a:xfrm>
          <a:prstGeom prst="rect">
            <a:avLst/>
          </a:prstGeom>
        </p:spPr>
        <p:txBody>
          <a:bodyPr vert="horz" lIns="91440" tIns="45720" rIns="91440" bIns="45720" rtlCol="0" anchor="b">
            <a:normAutofit/>
          </a:bodyPr>
          <a:lstStyle/>
          <a:p>
            <a:pPr defTabSz="914400">
              <a:defRPr/>
            </a:pPr>
            <a:r>
              <a:rPr lang="en-US" sz="3600" kern="1200" spc="-50" baseline="0" dirty="0">
                <a:solidFill>
                  <a:schemeClr val="tx1">
                    <a:lumMod val="65000"/>
                    <a:lumOff val="35000"/>
                  </a:schemeClr>
                </a:solidFill>
              </a:rPr>
              <a:t>Three Little Problems</a:t>
            </a:r>
            <a:r>
              <a:rPr lang="en-US" kern="1200" spc="-50" baseline="0" dirty="0">
                <a:latin typeface="+mj-lt"/>
                <a:ea typeface="+mj-ea"/>
                <a:cs typeface="+mj-cs"/>
              </a:rPr>
              <a:t>	</a:t>
            </a:r>
          </a:p>
        </p:txBody>
      </p:sp>
      <p:sp>
        <p:nvSpPr>
          <p:cNvPr id="10" name="Content Placeholder 9">
            <a:extLst>
              <a:ext uri="{FF2B5EF4-FFF2-40B4-BE49-F238E27FC236}">
                <a16:creationId xmlns:a16="http://schemas.microsoft.com/office/drawing/2014/main" id="{A5A86B3D-D154-40EC-8056-AED87F3DCB6A}"/>
              </a:ext>
            </a:extLst>
          </p:cNvPr>
          <p:cNvSpPr>
            <a:spLocks noGrp="1"/>
          </p:cNvSpPr>
          <p:nvPr>
            <p:ph idx="1"/>
          </p:nvPr>
        </p:nvSpPr>
        <p:spPr>
          <a:xfrm>
            <a:off x="369277" y="2448523"/>
            <a:ext cx="2571815" cy="2501639"/>
          </a:xfrm>
        </p:spPr>
        <p:txBody>
          <a:bodyPr vert="horz" lIns="0" tIns="45720" rIns="0" bIns="45720" rtlCol="0">
            <a:normAutofit/>
          </a:bodyPr>
          <a:lstStyle/>
          <a:p>
            <a:pPr defTabSz="914400">
              <a:spcAft>
                <a:spcPts val="600"/>
              </a:spcAft>
            </a:pPr>
            <a:r>
              <a:rPr lang="en-US" sz="1800" dirty="0">
                <a:solidFill>
                  <a:schemeClr val="tx1">
                    <a:lumMod val="65000"/>
                    <a:lumOff val="35000"/>
                  </a:schemeClr>
                </a:solidFill>
              </a:rPr>
              <a:t>I’m An </a:t>
            </a:r>
            <a:r>
              <a:rPr lang="en-US" sz="1800" i="1" dirty="0">
                <a:solidFill>
                  <a:schemeClr val="tx1">
                    <a:lumMod val="65000"/>
                    <a:lumOff val="35000"/>
                  </a:schemeClr>
                </a:solidFill>
              </a:rPr>
              <a:t>Expert</a:t>
            </a:r>
            <a:br>
              <a:rPr lang="en-US" sz="1800" i="1" dirty="0">
                <a:solidFill>
                  <a:schemeClr val="tx1">
                    <a:lumMod val="65000"/>
                    <a:lumOff val="35000"/>
                  </a:schemeClr>
                </a:solidFill>
              </a:rPr>
            </a:br>
            <a:r>
              <a:rPr lang="en-US" sz="1800" dirty="0">
                <a:solidFill>
                  <a:schemeClr val="tx1">
                    <a:lumMod val="65000"/>
                    <a:lumOff val="35000"/>
                  </a:schemeClr>
                </a:solidFill>
              </a:rPr>
              <a:t>(Not A Seller).</a:t>
            </a:r>
            <a:br>
              <a:rPr lang="en-US" sz="1800" dirty="0">
                <a:solidFill>
                  <a:schemeClr val="tx1">
                    <a:lumMod val="65000"/>
                    <a:lumOff val="35000"/>
                  </a:schemeClr>
                </a:solidFill>
              </a:rPr>
            </a:br>
            <a:br>
              <a:rPr lang="en-US" sz="1800" dirty="0">
                <a:solidFill>
                  <a:schemeClr val="tx1">
                    <a:lumMod val="65000"/>
                    <a:lumOff val="35000"/>
                  </a:schemeClr>
                </a:solidFill>
              </a:rPr>
            </a:br>
            <a:r>
              <a:rPr lang="en-US" sz="1800" dirty="0">
                <a:solidFill>
                  <a:schemeClr val="tx1">
                    <a:lumMod val="65000"/>
                    <a:lumOff val="35000"/>
                  </a:schemeClr>
                </a:solidFill>
              </a:rPr>
              <a:t>I Need This Win.</a:t>
            </a:r>
          </a:p>
          <a:p>
            <a:pPr defTabSz="914400">
              <a:spcAft>
                <a:spcPts val="600"/>
              </a:spcAft>
            </a:pPr>
            <a:r>
              <a:rPr lang="en-US" sz="1800" dirty="0">
                <a:solidFill>
                  <a:schemeClr val="tx1">
                    <a:lumMod val="65000"/>
                    <a:lumOff val="35000"/>
                  </a:schemeClr>
                </a:solidFill>
              </a:rPr>
              <a:t>I’m Scared Of Failing.</a:t>
            </a:r>
          </a:p>
        </p:txBody>
      </p:sp>
      <p:pic>
        <p:nvPicPr>
          <p:cNvPr id="14" name="Picture 13">
            <a:extLst>
              <a:ext uri="{FF2B5EF4-FFF2-40B4-BE49-F238E27FC236}">
                <a16:creationId xmlns:a16="http://schemas.microsoft.com/office/drawing/2014/main" id="{BF88B1D3-5069-456D-84FF-D17C48F753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6282" y="10"/>
            <a:ext cx="6083454" cy="5143490"/>
          </a:xfrm>
          <a:prstGeom prst="rect">
            <a:avLst/>
          </a:prstGeom>
        </p:spPr>
      </p:pic>
      <p:sp>
        <p:nvSpPr>
          <p:cNvPr id="38" name="Rectangle 3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822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2"/>
          <p:cNvSpPr txBox="1">
            <a:spLocks noGrp="1" noChangeArrowheads="1"/>
          </p:cNvSpPr>
          <p:nvPr>
            <p:ph type="title"/>
          </p:nvPr>
        </p:nvSpPr>
        <p:spPr>
          <a:xfrm>
            <a:off x="342900" y="480060"/>
            <a:ext cx="2744434" cy="2194560"/>
          </a:xfrm>
          <a:prstGeom prst="rect">
            <a:avLst/>
          </a:prstGeom>
        </p:spPr>
        <p:txBody>
          <a:bodyPr vert="horz" lIns="91440" tIns="45720" rIns="91440" bIns="45720" rtlCol="0" anchor="b">
            <a:normAutofit/>
          </a:bodyPr>
          <a:lstStyle/>
          <a:p>
            <a:pPr defTabSz="914400">
              <a:defRPr/>
            </a:pPr>
            <a:r>
              <a:rPr lang="en-US" sz="3600" spc="-50" dirty="0">
                <a:solidFill>
                  <a:schemeClr val="tx1">
                    <a:lumMod val="65000"/>
                    <a:lumOff val="35000"/>
                  </a:schemeClr>
                </a:solidFill>
              </a:rPr>
              <a:t>JUST DO IT.</a:t>
            </a:r>
          </a:p>
        </p:txBody>
      </p:sp>
      <p:pic>
        <p:nvPicPr>
          <p:cNvPr id="7" name="Content Placeholder 6">
            <a:extLst>
              <a:ext uri="{FF2B5EF4-FFF2-40B4-BE49-F238E27FC236}">
                <a16:creationId xmlns:a16="http://schemas.microsoft.com/office/drawing/2014/main" id="{C71E5E45-B32A-43EA-8FD7-15DD55FEC19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20" name="Rectangle 1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267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2"/>
          <p:cNvSpPr txBox="1">
            <a:spLocks noGrp="1" noChangeArrowheads="1"/>
          </p:cNvSpPr>
          <p:nvPr>
            <p:ph type="title"/>
          </p:nvPr>
        </p:nvSpPr>
        <p:spPr>
          <a:xfrm>
            <a:off x="342900" y="480060"/>
            <a:ext cx="2744434" cy="2194560"/>
          </a:xfrm>
          <a:prstGeom prst="rect">
            <a:avLst/>
          </a:prstGeom>
        </p:spPr>
        <p:txBody>
          <a:bodyPr vert="horz" lIns="91440" tIns="45720" rIns="91440" bIns="45720" rtlCol="0" anchor="b">
            <a:normAutofit fontScale="90000"/>
          </a:bodyPr>
          <a:lstStyle/>
          <a:p>
            <a:pPr defTabSz="914400">
              <a:defRPr/>
            </a:pPr>
            <a:r>
              <a:rPr lang="en-US" sz="3600" spc="-50" dirty="0">
                <a:solidFill>
                  <a:schemeClr val="tx1">
                    <a:lumMod val="65000"/>
                    <a:lumOff val="35000"/>
                  </a:schemeClr>
                </a:solidFill>
              </a:rPr>
              <a:t>Open Plan.</a:t>
            </a:r>
            <a:br>
              <a:rPr lang="en-US" sz="3600" spc="-50" dirty="0">
                <a:solidFill>
                  <a:schemeClr val="tx1">
                    <a:lumMod val="65000"/>
                    <a:lumOff val="35000"/>
                  </a:schemeClr>
                </a:solidFill>
              </a:rPr>
            </a:br>
            <a:r>
              <a:rPr lang="en-US" sz="3600" spc="-50" dirty="0">
                <a:solidFill>
                  <a:schemeClr val="tx1">
                    <a:lumMod val="65000"/>
                    <a:lumOff val="35000"/>
                  </a:schemeClr>
                </a:solidFill>
              </a:rPr>
              <a:t>Pick Up Phone…</a:t>
            </a:r>
            <a:br>
              <a:rPr lang="en-US" sz="3600" spc="-50" dirty="0">
                <a:solidFill>
                  <a:schemeClr val="tx1">
                    <a:lumMod val="65000"/>
                    <a:lumOff val="35000"/>
                  </a:schemeClr>
                </a:solidFill>
              </a:rPr>
            </a:br>
            <a:r>
              <a:rPr lang="en-US" sz="3600" spc="-50" dirty="0">
                <a:solidFill>
                  <a:schemeClr val="tx1">
                    <a:lumMod val="65000"/>
                    <a:lumOff val="35000"/>
                  </a:schemeClr>
                </a:solidFill>
              </a:rPr>
              <a:t>And…</a:t>
            </a:r>
            <a:br>
              <a:rPr lang="en-US" sz="3100" spc="-50" dirty="0">
                <a:latin typeface="+mj-lt"/>
              </a:rPr>
            </a:br>
            <a:endParaRPr lang="en-US" sz="3100" spc="-50" dirty="0">
              <a:latin typeface="+mj-lt"/>
            </a:endParaRPr>
          </a:p>
        </p:txBody>
      </p:sp>
      <p:pic>
        <p:nvPicPr>
          <p:cNvPr id="4" name="Content Placeholder 3" descr="A close up of a piece of paper&#10;&#10;Description automatically generated">
            <a:extLst>
              <a:ext uri="{FF2B5EF4-FFF2-40B4-BE49-F238E27FC236}">
                <a16:creationId xmlns:a16="http://schemas.microsoft.com/office/drawing/2014/main" id="{481096FF-0E56-4EEC-A152-9DEF75A7FC9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121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air of red shoes&#10;&#10;Description automatically generated">
            <a:extLst>
              <a:ext uri="{FF2B5EF4-FFF2-40B4-BE49-F238E27FC236}">
                <a16:creationId xmlns:a16="http://schemas.microsoft.com/office/drawing/2014/main" id="{BA1F834A-7B8A-49A6-A121-FBEDA92C3BD4}"/>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25038" y="1524345"/>
            <a:ext cx="7543800" cy="2674620"/>
          </a:xfrm>
        </p:spPr>
        <p:txBody>
          <a:bodyPr vert="horz" lIns="91440" tIns="45720" rIns="91440" bIns="45720" rtlCol="0" anchor="b">
            <a:normAutofit/>
          </a:bodyPr>
          <a:lstStyle/>
          <a:p>
            <a:pPr defTabSz="914400"/>
            <a:r>
              <a:rPr lang="en-US" spc="-50" dirty="0">
                <a:solidFill>
                  <a:srgbClr val="FFFFFF"/>
                </a:solidFill>
              </a:rPr>
              <a:t>Awkward.</a:t>
            </a:r>
            <a:br>
              <a:rPr lang="en-US" sz="8000" spc="-50" dirty="0">
                <a:solidFill>
                  <a:srgbClr val="FFFFFF"/>
                </a:solidFill>
                <a:latin typeface="+mj-lt"/>
              </a:rPr>
            </a:br>
            <a:endParaRPr lang="en-US" sz="8000" spc="-50" dirty="0">
              <a:solidFill>
                <a:srgbClr val="FFFFFF"/>
              </a:solidFill>
              <a:latin typeface="+mj-lt"/>
            </a:endParaRP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5038" y="3341715"/>
            <a:ext cx="7543800" cy="857250"/>
          </a:xfrm>
        </p:spPr>
        <p:txBody>
          <a:bodyPr vert="horz" lIns="91440" tIns="45720" rIns="91440" bIns="45720" rtlCol="0">
            <a:normAutofit/>
          </a:bodyPr>
          <a:lstStyle/>
          <a:p>
            <a:pPr defTabSz="914400">
              <a:spcBef>
                <a:spcPts val="1200"/>
              </a:spcBef>
              <a:spcAft>
                <a:spcPts val="200"/>
              </a:spcAft>
            </a:pPr>
            <a:r>
              <a:rPr lang="en-US" sz="2400" spc="200" dirty="0">
                <a:solidFill>
                  <a:srgbClr val="FFFFFF"/>
                </a:solidFill>
              </a:rPr>
              <a:t>(at first)</a:t>
            </a:r>
          </a:p>
        </p:txBody>
      </p:sp>
      <p:cxnSp>
        <p:nvCxnSpPr>
          <p:cNvPr id="18" name="Straight Connector 1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611402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541395" y="857250"/>
            <a:ext cx="2738599" cy="1714500"/>
          </a:xfrm>
          <a:prstGeom prst="rect">
            <a:avLst/>
          </a:prstGeom>
        </p:spPr>
        <p:txBody>
          <a:bodyPr vert="horz" lIns="91440" tIns="45720" rIns="91440" bIns="45720" rtlCol="0" anchor="ctr">
            <a:normAutofit/>
          </a:bodyPr>
          <a:lstStyle/>
          <a:p>
            <a:pPr defTabSz="914400">
              <a:defRPr/>
            </a:pPr>
            <a:r>
              <a:rPr lang="en-US" sz="3200" dirty="0">
                <a:solidFill>
                  <a:schemeClr val="tx1">
                    <a:lumMod val="65000"/>
                    <a:lumOff val="35000"/>
                  </a:schemeClr>
                </a:solidFill>
                <a:latin typeface="Cormorant" panose="00000500000000000000" pitchFamily="2" charset="0"/>
              </a:rPr>
              <a:t>Then This Happened.</a:t>
            </a:r>
          </a:p>
        </p:txBody>
      </p:sp>
      <p:pic>
        <p:nvPicPr>
          <p:cNvPr id="4" name="Content Placeholder 3" descr="A group of people posing for the camera&#10;&#10;Description automatically generated">
            <a:extLst>
              <a:ext uri="{FF2B5EF4-FFF2-40B4-BE49-F238E27FC236}">
                <a16:creationId xmlns:a16="http://schemas.microsoft.com/office/drawing/2014/main" id="{D88153EE-2637-472A-8179-1E693A3540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2498" y="3601039"/>
            <a:ext cx="6016312" cy="1542462"/>
          </a:xfrm>
        </p:spPr>
      </p:pic>
      <p:sp>
        <p:nvSpPr>
          <p:cNvPr id="6" name="TextBox 5"/>
          <p:cNvSpPr txBox="1"/>
          <p:nvPr/>
        </p:nvSpPr>
        <p:spPr>
          <a:xfrm>
            <a:off x="3854388" y="2643936"/>
            <a:ext cx="4381081" cy="2185025"/>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Cormorant" panose="00000500000000000000" pitchFamily="2" charset="0"/>
                <a:ea typeface="+mn-ea"/>
                <a:cs typeface="+mn-cs"/>
              </a:rPr>
              <a:t>People were </a:t>
            </a:r>
            <a:r>
              <a:rPr kumimoji="0" lang="en-US" sz="3600" b="0" i="1" u="none" strike="noStrike" kern="1200" cap="none" spc="0" normalizeH="0" baseline="0" noProof="0" dirty="0">
                <a:ln>
                  <a:noFill/>
                </a:ln>
                <a:solidFill>
                  <a:prstClr val="black">
                    <a:lumMod val="65000"/>
                    <a:lumOff val="35000"/>
                  </a:prstClr>
                </a:solidFill>
                <a:effectLst/>
                <a:uLnTx/>
                <a:uFillTx/>
                <a:latin typeface="Cormorant" panose="00000500000000000000" pitchFamily="2" charset="0"/>
                <a:ea typeface="+mn-ea"/>
                <a:cs typeface="+mn-cs"/>
              </a:rPr>
              <a:t>nice. </a:t>
            </a:r>
            <a:r>
              <a:rPr kumimoji="0" lang="en-US" sz="3600" b="0" i="0" u="none" strike="noStrike" kern="1200" cap="none" spc="0" normalizeH="0" baseline="0" noProof="0" dirty="0">
                <a:ln>
                  <a:noFill/>
                </a:ln>
                <a:solidFill>
                  <a:prstClr val="black">
                    <a:lumMod val="65000"/>
                    <a:lumOff val="35000"/>
                  </a:prstClr>
                </a:solidFill>
                <a:effectLst/>
                <a:uLnTx/>
                <a:uFillTx/>
                <a:latin typeface="Cormorant" panose="00000500000000000000" pitchFamily="2" charset="0"/>
                <a:ea typeface="+mn-ea"/>
                <a:cs typeface="+mn-cs"/>
              </a:rPr>
              <a:t>People were… </a:t>
            </a:r>
            <a:r>
              <a:rPr kumimoji="0" lang="en-US" sz="3600" b="0" i="1" u="none" strike="noStrike" kern="1200" cap="none" spc="0" normalizeH="0" baseline="0" noProof="0" dirty="0">
                <a:ln>
                  <a:noFill/>
                </a:ln>
                <a:solidFill>
                  <a:prstClr val="black">
                    <a:lumMod val="65000"/>
                    <a:lumOff val="35000"/>
                  </a:prstClr>
                </a:solidFill>
                <a:effectLst/>
                <a:uLnTx/>
                <a:uFillTx/>
                <a:latin typeface="Cormorant" panose="00000500000000000000" pitchFamily="2" charset="0"/>
                <a:ea typeface="+mn-ea"/>
                <a:cs typeface="+mn-cs"/>
              </a:rPr>
              <a:t>people</a:t>
            </a:r>
            <a:r>
              <a:rPr kumimoji="0" lang="en-US" sz="24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989513" y="2267494"/>
            <a:ext cx="6642462" cy="206770"/>
          </a:xfrm>
        </p:spPr>
        <p:txBody>
          <a:bodyPr>
            <a:normAutofit fontScale="90000"/>
          </a:bodyPr>
          <a:lstStyle/>
          <a:p>
            <a:r>
              <a:rPr lang="en-US" dirty="0"/>
              <a:t>	</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2960" y="3339845"/>
            <a:ext cx="7543800" cy="1201041"/>
          </a:xfrm>
        </p:spPr>
        <p:txBody>
          <a:bodyPr>
            <a:normAutofit/>
          </a:bodyPr>
          <a:lstStyle/>
          <a:p>
            <a:r>
              <a:rPr lang="en-US" i="1" dirty="0"/>
              <a:t>People…</a:t>
            </a:r>
          </a:p>
          <a:p>
            <a:r>
              <a:rPr lang="en-US" i="1" dirty="0"/>
              <a:t>With Promotions. Home Décor. Travel…</a:t>
            </a:r>
          </a:p>
          <a:p>
            <a:r>
              <a:rPr lang="en-US" i="1" dirty="0"/>
              <a:t>And problems!</a:t>
            </a:r>
          </a:p>
        </p:txBody>
      </p:sp>
      <p:pic>
        <p:nvPicPr>
          <p:cNvPr id="5122" name="Picture 2" descr="Image result for image army female warrant officer">
            <a:extLst>
              <a:ext uri="{FF2B5EF4-FFF2-40B4-BE49-F238E27FC236}">
                <a16:creationId xmlns:a16="http://schemas.microsoft.com/office/drawing/2014/main" id="{23CE9794-7B7A-415C-BD29-1E37F92512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291" y="200871"/>
            <a:ext cx="3083606" cy="23708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image postgraduate dental college USU">
            <a:extLst>
              <a:ext uri="{FF2B5EF4-FFF2-40B4-BE49-F238E27FC236}">
                <a16:creationId xmlns:a16="http://schemas.microsoft.com/office/drawing/2014/main" id="{1BCEFDEE-EE9B-4FCC-9A13-5D2C807EDE5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94785"/>
            <a:ext cx="34956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image man sewing home curtains">
            <a:extLst>
              <a:ext uri="{FF2B5EF4-FFF2-40B4-BE49-F238E27FC236}">
                <a16:creationId xmlns:a16="http://schemas.microsoft.com/office/drawing/2014/main" id="{D851EA04-8020-4F1A-9923-A2B53CE694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1714" y="652462"/>
            <a:ext cx="1793310" cy="238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2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Grp="1" noChangeArrowheads="1"/>
          </p:cNvSpPr>
          <p:nvPr>
            <p:ph type="title"/>
          </p:nvPr>
        </p:nvSpPr>
        <p:spPr>
          <a:xfrm>
            <a:off x="5947167" y="480060"/>
            <a:ext cx="2819921" cy="2764512"/>
          </a:xfrm>
          <a:prstGeom prst="rect">
            <a:avLst/>
          </a:prstGeom>
        </p:spPr>
        <p:txBody>
          <a:bodyPr vert="horz" lIns="91440" tIns="45720" rIns="91440" bIns="45720" rtlCol="0" anchor="b">
            <a:normAutofit fontScale="90000"/>
          </a:bodyPr>
          <a:lstStyle/>
          <a:p>
            <a:pPr defTabSz="914400">
              <a:defRPr/>
            </a:pPr>
            <a:r>
              <a:rPr lang="en-US" sz="4300" spc="-50" dirty="0">
                <a:solidFill>
                  <a:schemeClr val="tx1">
                    <a:lumMod val="85000"/>
                    <a:lumOff val="15000"/>
                  </a:schemeClr>
                </a:solidFill>
              </a:rPr>
              <a:t>Who told me just what I needed to succeed  </a:t>
            </a:r>
          </a:p>
        </p:txBody>
      </p:sp>
      <p:pic>
        <p:nvPicPr>
          <p:cNvPr id="4" name="Content Placeholder 3" descr="A person sitting at a table using a computer&#10;&#10;Description automatically generated">
            <a:extLst>
              <a:ext uri="{FF2B5EF4-FFF2-40B4-BE49-F238E27FC236}">
                <a16:creationId xmlns:a16="http://schemas.microsoft.com/office/drawing/2014/main" id="{A0E12E1E-F077-44AE-A0ED-EE53EDCE377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2"/>
          <a:stretch/>
        </p:blipFill>
        <p:spPr>
          <a:xfrm>
            <a:off x="980388" y="480060"/>
            <a:ext cx="4174385" cy="3790617"/>
          </a:xfrm>
          <a:prstGeom prst="rect">
            <a:avLst/>
          </a:prstGeom>
        </p:spPr>
      </p:pic>
      <p:cxnSp>
        <p:nvCxnSpPr>
          <p:cNvPr id="31" name="Straight Connector 3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 Placeholder 6">
            <a:extLst>
              <a:ext uri="{FF2B5EF4-FFF2-40B4-BE49-F238E27FC236}">
                <a16:creationId xmlns:a16="http://schemas.microsoft.com/office/drawing/2014/main" id="{335AE9E5-4884-41BE-B0CF-AB46F86818D4}"/>
              </a:ext>
            </a:extLst>
          </p:cNvPr>
          <p:cNvSpPr txBox="1">
            <a:spLocks/>
          </p:cNvSpPr>
          <p:nvPr/>
        </p:nvSpPr>
        <p:spPr>
          <a:xfrm>
            <a:off x="6018663" y="3309666"/>
            <a:ext cx="2538615" cy="1201041"/>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i="1" dirty="0"/>
              <a:t>When I slowed down</a:t>
            </a:r>
          </a:p>
          <a:p>
            <a:r>
              <a:rPr lang="en-US" i="1" dirty="0"/>
              <a:t>to care about who THEY were </a:t>
            </a:r>
          </a:p>
          <a:p>
            <a:r>
              <a:rPr lang="en-US" i="1" dirty="0"/>
              <a:t>before “selling” anything.</a:t>
            </a:r>
          </a:p>
        </p:txBody>
      </p:sp>
    </p:spTree>
    <p:extLst>
      <p:ext uri="{BB962C8B-B14F-4D97-AF65-F5344CB8AC3E}">
        <p14:creationId xmlns:p14="http://schemas.microsoft.com/office/powerpoint/2010/main" val="423314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42900" y="480060"/>
            <a:ext cx="2744434" cy="2194560"/>
          </a:xfrm>
        </p:spPr>
        <p:txBody>
          <a:bodyPr vert="horz" lIns="91440" tIns="45720" rIns="91440" bIns="45720" rtlCol="0" anchor="b">
            <a:normAutofit/>
          </a:bodyPr>
          <a:lstStyle/>
          <a:p>
            <a:pPr defTabSz="914400"/>
            <a:r>
              <a:rPr lang="en-US" sz="3600" spc="-50" dirty="0">
                <a:solidFill>
                  <a:schemeClr val="tx1">
                    <a:lumMod val="65000"/>
                    <a:lumOff val="35000"/>
                  </a:schemeClr>
                </a:solidFill>
              </a:rPr>
              <a:t>There Was No “Heart of Darkness.”</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342900" y="2683565"/>
            <a:ext cx="2744434" cy="1165860"/>
          </a:xfrm>
        </p:spPr>
        <p:txBody>
          <a:bodyPr vert="horz" lIns="91440" tIns="45720" rIns="91440" bIns="45720" rtlCol="0">
            <a:normAutofit/>
          </a:bodyPr>
          <a:lstStyle/>
          <a:p>
            <a:pPr defTabSz="914400">
              <a:spcBef>
                <a:spcPts val="1200"/>
              </a:spcBef>
              <a:spcAft>
                <a:spcPts val="200"/>
              </a:spcAft>
            </a:pPr>
            <a:endParaRPr lang="en-US" sz="1600" spc="200" dirty="0">
              <a:solidFill>
                <a:schemeClr val="tx1">
                  <a:lumMod val="65000"/>
                  <a:lumOff val="35000"/>
                </a:schemeClr>
              </a:solidFill>
            </a:endParaRPr>
          </a:p>
          <a:p>
            <a:pPr defTabSz="914400">
              <a:spcBef>
                <a:spcPts val="1200"/>
              </a:spcBef>
              <a:spcAft>
                <a:spcPts val="200"/>
              </a:spcAft>
            </a:pPr>
            <a:r>
              <a:rPr lang="en-US" sz="1600" spc="200" dirty="0">
                <a:solidFill>
                  <a:schemeClr val="tx1">
                    <a:lumMod val="65000"/>
                    <a:lumOff val="35000"/>
                  </a:schemeClr>
                </a:solidFill>
              </a:rPr>
              <a:t>Only Hearts of GOLD</a:t>
            </a:r>
          </a:p>
        </p:txBody>
      </p:sp>
      <p:pic>
        <p:nvPicPr>
          <p:cNvPr id="3" name="Picture 2">
            <a:extLst>
              <a:ext uri="{FF2B5EF4-FFF2-40B4-BE49-F238E27FC236}">
                <a16:creationId xmlns:a16="http://schemas.microsoft.com/office/drawing/2014/main" id="{21FC1469-5AF7-4AEB-918C-1D589D7EB7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20" name="Rectangle 1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413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object, light&#10;&#10;Description automatically generated">
            <a:extLst>
              <a:ext uri="{FF2B5EF4-FFF2-40B4-BE49-F238E27FC236}">
                <a16:creationId xmlns:a16="http://schemas.microsoft.com/office/drawing/2014/main" id="{EDD35943-2245-4B09-9240-21BB0E8384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648" y="211015"/>
            <a:ext cx="1487156" cy="2230734"/>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1313510" y="665226"/>
            <a:ext cx="7543800" cy="2674620"/>
          </a:xfrm>
        </p:spPr>
        <p:txBody>
          <a:bodyPr/>
          <a:lstStyle/>
          <a:p>
            <a:r>
              <a:rPr lang="en-US" dirty="0"/>
              <a:t>Three Things Hit Me.</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p:txBody>
          <a:bodyPr/>
          <a:lstStyle/>
          <a:p>
            <a:endParaRPr lang="en-US" dirty="0"/>
          </a:p>
        </p:txBody>
      </p:sp>
      <p:pic>
        <p:nvPicPr>
          <p:cNvPr id="8" name="Picture 7" descr="A picture containing indoor, object, light&#10;&#10;Description automatically generated">
            <a:extLst>
              <a:ext uri="{FF2B5EF4-FFF2-40B4-BE49-F238E27FC236}">
                <a16:creationId xmlns:a16="http://schemas.microsoft.com/office/drawing/2014/main" id="{BB30E2DC-2073-4E1F-95A3-D90E35A622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282" y="211015"/>
            <a:ext cx="1487156" cy="2230734"/>
          </a:xfrm>
          <a:prstGeom prst="rect">
            <a:avLst/>
          </a:prstGeom>
        </p:spPr>
      </p:pic>
      <p:pic>
        <p:nvPicPr>
          <p:cNvPr id="9" name="Picture 8" descr="A picture containing indoor, object, light&#10;&#10;Description automatically generated">
            <a:extLst>
              <a:ext uri="{FF2B5EF4-FFF2-40B4-BE49-F238E27FC236}">
                <a16:creationId xmlns:a16="http://schemas.microsoft.com/office/drawing/2014/main" id="{DB0B8E98-831E-4FB1-9210-5F4437F8EF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3334" y="211015"/>
            <a:ext cx="1487156" cy="2230734"/>
          </a:xfrm>
          <a:prstGeom prst="rect">
            <a:avLst/>
          </a:prstGeom>
        </p:spPr>
      </p:pic>
    </p:spTree>
    <p:extLst>
      <p:ext uri="{BB962C8B-B14F-4D97-AF65-F5344CB8AC3E}">
        <p14:creationId xmlns:p14="http://schemas.microsoft.com/office/powerpoint/2010/main" val="229536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412E425C-0616-45D0-82DD-28E964BC6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5189" y="255735"/>
            <a:ext cx="3324748" cy="3324748"/>
          </a:xfrm>
          <a:prstGeom prst="rect">
            <a:avLst/>
          </a:prstGeom>
        </p:spPr>
      </p:pic>
      <p:sp>
        <p:nvSpPr>
          <p:cNvPr id="5" name="Rectangle 2"/>
          <p:cNvSpPr txBox="1">
            <a:spLocks noGrp="1" noChangeArrowheads="1"/>
          </p:cNvSpPr>
          <p:nvPr>
            <p:ph type="title"/>
          </p:nvPr>
        </p:nvSpPr>
        <p:spPr>
          <a:xfrm>
            <a:off x="342900" y="445769"/>
            <a:ext cx="2400300" cy="2736702"/>
          </a:xfrm>
          <a:prstGeom prst="rect">
            <a:avLst/>
          </a:prstGeom>
        </p:spPr>
        <p:txBody>
          <a:bodyPr vert="horz" lIns="91440" tIns="45720" rIns="91440" bIns="45720" rtlCol="0" anchor="ctr">
            <a:normAutofit/>
          </a:bodyPr>
          <a:lstStyle/>
          <a:p>
            <a:pPr defTabSz="914400">
              <a:defRPr/>
            </a:pPr>
            <a:r>
              <a:rPr lang="en-US" sz="3200" dirty="0">
                <a:solidFill>
                  <a:schemeClr val="tx1">
                    <a:lumMod val="65000"/>
                    <a:lumOff val="35000"/>
                  </a:schemeClr>
                </a:solidFill>
                <a:latin typeface="Cormorant" panose="00000500000000000000" pitchFamily="2" charset="0"/>
              </a:rPr>
              <a:t>Federal Sales</a:t>
            </a:r>
            <a:br>
              <a:rPr lang="en-US" sz="3200" dirty="0">
                <a:solidFill>
                  <a:schemeClr val="tx1">
                    <a:lumMod val="65000"/>
                    <a:lumOff val="35000"/>
                  </a:schemeClr>
                </a:solidFill>
                <a:latin typeface="Cormorant" panose="00000500000000000000" pitchFamily="2" charset="0"/>
              </a:rPr>
            </a:br>
            <a:r>
              <a:rPr lang="en-US" sz="3200" dirty="0">
                <a:solidFill>
                  <a:schemeClr val="tx1">
                    <a:lumMod val="65000"/>
                    <a:lumOff val="35000"/>
                  </a:schemeClr>
                </a:solidFill>
                <a:latin typeface="Cormorant" panose="00000500000000000000" pitchFamily="2" charset="0"/>
              </a:rPr>
              <a:t>Is Very, Very, Human</a:t>
            </a:r>
            <a:r>
              <a:rPr lang="en-US" sz="3200" dirty="0">
                <a:solidFill>
                  <a:schemeClr val="tx1">
                    <a:lumMod val="65000"/>
                    <a:lumOff val="35000"/>
                  </a:schemeClr>
                </a:solidFill>
              </a:rPr>
              <a:t>.</a:t>
            </a:r>
            <a:endParaRPr lang="en-US" sz="3200" dirty="0">
              <a:solidFill>
                <a:schemeClr val="tx1">
                  <a:lumMod val="65000"/>
                  <a:lumOff val="35000"/>
                </a:schemeClr>
              </a:solidFill>
              <a:latin typeface="Cormorant" panose="00000500000000000000" pitchFamily="2" charset="0"/>
            </a:endParaRPr>
          </a:p>
        </p:txBody>
      </p:sp>
      <p:pic>
        <p:nvPicPr>
          <p:cNvPr id="4" name="Content Placeholder 3" descr="A group of people posing for the camera&#10;&#10;Description automatically generated">
            <a:extLst>
              <a:ext uri="{FF2B5EF4-FFF2-40B4-BE49-F238E27FC236}">
                <a16:creationId xmlns:a16="http://schemas.microsoft.com/office/drawing/2014/main" id="{B923D169-C0B5-4F21-A7D4-4155C80E01D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790521" y="3895221"/>
            <a:ext cx="4868863" cy="1248279"/>
          </a:xfrm>
        </p:spPr>
      </p:pic>
      <p:sp>
        <p:nvSpPr>
          <p:cNvPr id="6" name="TextBox 5"/>
          <p:cNvSpPr txBox="1"/>
          <p:nvPr/>
        </p:nvSpPr>
        <p:spPr>
          <a:xfrm>
            <a:off x="1667773" y="3314625"/>
            <a:ext cx="6991611" cy="846454"/>
          </a:xfrm>
          <a:prstGeom prst="rect">
            <a:avLst/>
          </a:prstGeom>
          <a:solidFill>
            <a:schemeClr val="bg1"/>
          </a:solidFill>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prstClr val="black">
                    <a:lumMod val="65000"/>
                    <a:lumOff val="35000"/>
                  </a:prstClr>
                </a:solidFill>
                <a:effectLst/>
                <a:uLnTx/>
                <a:uFillTx/>
                <a:latin typeface="Cormorant" panose="00000500000000000000" pitchFamily="2" charset="0"/>
                <a:ea typeface="+mn-ea"/>
                <a:cs typeface="+mn-cs"/>
              </a:rPr>
              <a:t>Curiosity   |   Courage   |   Connection</a:t>
            </a:r>
          </a:p>
        </p:txBody>
      </p:sp>
    </p:spTree>
    <p:extLst>
      <p:ext uri="{BB962C8B-B14F-4D97-AF65-F5344CB8AC3E}">
        <p14:creationId xmlns:p14="http://schemas.microsoft.com/office/powerpoint/2010/main" val="4060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42900" y="480060"/>
            <a:ext cx="2744434" cy="2194560"/>
          </a:xfrm>
        </p:spPr>
        <p:txBody>
          <a:bodyPr vert="horz" lIns="91440" tIns="45720" rIns="91440" bIns="45720" rtlCol="0" anchor="b">
            <a:normAutofit/>
          </a:bodyPr>
          <a:lstStyle/>
          <a:p>
            <a:pPr defTabSz="914400"/>
            <a:r>
              <a:rPr lang="en-US" sz="3300" spc="-50" dirty="0">
                <a:solidFill>
                  <a:schemeClr val="bg1">
                    <a:lumMod val="50000"/>
                  </a:schemeClr>
                </a:solidFill>
              </a:rPr>
              <a:t>Once Upon A Time…</a:t>
            </a:r>
            <a:br>
              <a:rPr lang="en-US" sz="3300" spc="-50" dirty="0">
                <a:solidFill>
                  <a:schemeClr val="bg1">
                    <a:lumMod val="50000"/>
                  </a:schemeClr>
                </a:solidFill>
              </a:rPr>
            </a:br>
            <a:r>
              <a:rPr lang="en-US" sz="3300" spc="-50" dirty="0">
                <a:solidFill>
                  <a:schemeClr val="bg1">
                    <a:lumMod val="50000"/>
                  </a:schemeClr>
                </a:solidFill>
              </a:rPr>
              <a:t>I Had A Dirty Little Secret</a:t>
            </a:r>
          </a:p>
        </p:txBody>
      </p:sp>
      <p:pic>
        <p:nvPicPr>
          <p:cNvPr id="3" name="Picture 2">
            <a:extLst>
              <a:ext uri="{FF2B5EF4-FFF2-40B4-BE49-F238E27FC236}">
                <a16:creationId xmlns:a16="http://schemas.microsoft.com/office/drawing/2014/main" id="{4CAAF73E-E9ED-43EC-AC10-BE8532CF5B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Tree>
    <p:extLst>
      <p:ext uri="{BB962C8B-B14F-4D97-AF65-F5344CB8AC3E}">
        <p14:creationId xmlns:p14="http://schemas.microsoft.com/office/powerpoint/2010/main" val="427545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erson in a white shirt&#10;&#10;Description automatically generated">
            <a:extLst>
              <a:ext uri="{FF2B5EF4-FFF2-40B4-BE49-F238E27FC236}">
                <a16:creationId xmlns:a16="http://schemas.microsoft.com/office/drawing/2014/main" id="{DACE0C52-E541-4101-AF0A-6910CF6449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051" y="-5966"/>
            <a:ext cx="9144023" cy="3686297"/>
          </a:xfrm>
          <a:prstGeom prst="rect">
            <a:avLst/>
          </a:prstGeom>
        </p:spPr>
      </p:pic>
      <p:sp>
        <p:nvSpPr>
          <p:cNvPr id="18" name="Rectangle 17">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5">
            <a:extLst>
              <a:ext uri="{FF2B5EF4-FFF2-40B4-BE49-F238E27FC236}">
                <a16:creationId xmlns:a16="http://schemas.microsoft.com/office/drawing/2014/main" id="{FA5DA078-7505-45C4-89DD-17F0D02C4742}"/>
              </a:ext>
            </a:extLst>
          </p:cNvPr>
          <p:cNvSpPr txBox="1">
            <a:spLocks/>
          </p:cNvSpPr>
          <p:nvPr/>
        </p:nvSpPr>
        <p:spPr>
          <a:xfrm>
            <a:off x="484805" y="3787356"/>
            <a:ext cx="7827578" cy="1012315"/>
          </a:xfrm>
          <a:prstGeom prst="rect">
            <a:avLst/>
          </a:prstGeom>
        </p:spPr>
        <p:txBody>
          <a:bodyPr vert="horz" lIns="91440" tIns="45720" rIns="91440" bIns="45720" rtlCol="0" anchor="b" anchorCtr="0">
            <a:normAutofit/>
          </a:bodyPr>
          <a:lstStyle>
            <a:lvl1pPr algn="l" defTabSz="685800" rtl="0" eaLnBrk="1" latinLnBrk="0" hangingPunct="1">
              <a:lnSpc>
                <a:spcPct val="85000"/>
              </a:lnSpc>
              <a:spcBef>
                <a:spcPct val="0"/>
              </a:spcBef>
              <a:buNone/>
              <a:defRPr sz="6000" b="0" kern="1200" spc="-38" baseline="0">
                <a:solidFill>
                  <a:schemeClr val="tx1">
                    <a:lumMod val="85000"/>
                    <a:lumOff val="15000"/>
                  </a:schemeClr>
                </a:solidFill>
                <a:latin typeface="Cormorant" panose="00000500000000000000" pitchFamily="2" charset="0"/>
                <a:ea typeface="+mj-ea"/>
                <a:cs typeface="+mj-cs"/>
              </a:defRPr>
            </a:lvl1pPr>
          </a:lstStyle>
          <a:p>
            <a:pPr marL="0" marR="0" lvl="0" indent="0" algn="l" defTabSz="685800" rtl="0" eaLnBrk="1" fontAlgn="auto" latinLnBrk="0" hangingPunct="1">
              <a:lnSpc>
                <a:spcPct val="85000"/>
              </a:lnSpc>
              <a:spcBef>
                <a:spcPct val="0"/>
              </a:spcBef>
              <a:spcAft>
                <a:spcPts val="0"/>
              </a:spcAft>
              <a:buClrTx/>
              <a:buSzTx/>
              <a:buFontTx/>
              <a:buNone/>
              <a:tabLst/>
              <a:defRPr/>
            </a:pPr>
            <a:r>
              <a:rPr kumimoji="0" lang="en-US" sz="6000" b="0" i="0" u="none" strike="noStrike" kern="1200" cap="none" spc="-38" normalizeH="0" baseline="0" noProof="0" dirty="0">
                <a:ln>
                  <a:noFill/>
                </a:ln>
                <a:solidFill>
                  <a:prstClr val="black">
                    <a:lumMod val="85000"/>
                    <a:lumOff val="15000"/>
                  </a:prstClr>
                </a:solidFill>
                <a:effectLst/>
                <a:uLnTx/>
                <a:uFillTx/>
                <a:latin typeface="Cormorant" panose="00000500000000000000" pitchFamily="2" charset="0"/>
                <a:ea typeface="+mj-ea"/>
                <a:cs typeface="+mj-cs"/>
              </a:rPr>
              <a:t>Sure, you need all that….</a:t>
            </a:r>
          </a:p>
        </p:txBody>
      </p:sp>
      <p:sp>
        <p:nvSpPr>
          <p:cNvPr id="8" name="TextBox 7">
            <a:extLst>
              <a:ext uri="{FF2B5EF4-FFF2-40B4-BE49-F238E27FC236}">
                <a16:creationId xmlns:a16="http://schemas.microsoft.com/office/drawing/2014/main" id="{6AF14E67-24FE-4A15-ADA2-AF9FDDDAC3D3}"/>
              </a:ext>
            </a:extLst>
          </p:cNvPr>
          <p:cNvSpPr txBox="1"/>
          <p:nvPr/>
        </p:nvSpPr>
        <p:spPr>
          <a:xfrm>
            <a:off x="5697415" y="424780"/>
            <a:ext cx="12185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sp>
        <p:nvSpPr>
          <p:cNvPr id="9" name="Rectangle 8">
            <a:extLst>
              <a:ext uri="{FF2B5EF4-FFF2-40B4-BE49-F238E27FC236}">
                <a16:creationId xmlns:a16="http://schemas.microsoft.com/office/drawing/2014/main" id="{5BDD08B0-A0D0-44D2-969B-4ED6A7AE669A}"/>
              </a:ext>
            </a:extLst>
          </p:cNvPr>
          <p:cNvSpPr/>
          <p:nvPr/>
        </p:nvSpPr>
        <p:spPr>
          <a:xfrm>
            <a:off x="4786694" y="1233068"/>
            <a:ext cx="103323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Research</a:t>
            </a:r>
          </a:p>
        </p:txBody>
      </p:sp>
      <p:sp>
        <p:nvSpPr>
          <p:cNvPr id="10" name="Rectangle 9">
            <a:extLst>
              <a:ext uri="{FF2B5EF4-FFF2-40B4-BE49-F238E27FC236}">
                <a16:creationId xmlns:a16="http://schemas.microsoft.com/office/drawing/2014/main" id="{71C11181-017A-4916-9718-4B269C255CAC}"/>
              </a:ext>
            </a:extLst>
          </p:cNvPr>
          <p:cNvSpPr/>
          <p:nvPr/>
        </p:nvSpPr>
        <p:spPr>
          <a:xfrm>
            <a:off x="8076502" y="917118"/>
            <a:ext cx="71853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Focus</a:t>
            </a:r>
          </a:p>
        </p:txBody>
      </p:sp>
      <p:sp>
        <p:nvSpPr>
          <p:cNvPr id="13" name="Rectangle 12">
            <a:extLst>
              <a:ext uri="{FF2B5EF4-FFF2-40B4-BE49-F238E27FC236}">
                <a16:creationId xmlns:a16="http://schemas.microsoft.com/office/drawing/2014/main" id="{83962A51-C935-4601-AEF5-DA70092DE6A1}"/>
              </a:ext>
            </a:extLst>
          </p:cNvPr>
          <p:cNvSpPr/>
          <p:nvPr/>
        </p:nvSpPr>
        <p:spPr>
          <a:xfrm>
            <a:off x="7513496" y="154509"/>
            <a:ext cx="12450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Persistence</a:t>
            </a:r>
          </a:p>
        </p:txBody>
      </p:sp>
    </p:spTree>
    <p:extLst>
      <p:ext uri="{BB962C8B-B14F-4D97-AF65-F5344CB8AC3E}">
        <p14:creationId xmlns:p14="http://schemas.microsoft.com/office/powerpoint/2010/main" val="91613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42900" y="480059"/>
            <a:ext cx="2744434" cy="4477423"/>
          </a:xfrm>
        </p:spPr>
        <p:txBody>
          <a:bodyPr vert="horz" lIns="91440" tIns="45720" rIns="91440" bIns="45720" rtlCol="0" anchor="b">
            <a:noAutofit/>
          </a:bodyPr>
          <a:lstStyle/>
          <a:p>
            <a:pPr defTabSz="914400"/>
            <a:r>
              <a:rPr lang="en-US" sz="3600" spc="-50" dirty="0">
                <a:solidFill>
                  <a:schemeClr val="tx1">
                    <a:lumMod val="65000"/>
                    <a:lumOff val="35000"/>
                  </a:schemeClr>
                </a:solidFill>
              </a:rPr>
              <a:t>But My Dirty Little Secret—</a:t>
            </a:r>
            <a:br>
              <a:rPr lang="en-US" sz="3600" spc="-50" dirty="0">
                <a:solidFill>
                  <a:schemeClr val="tx1">
                    <a:lumMod val="65000"/>
                    <a:lumOff val="35000"/>
                  </a:schemeClr>
                </a:solidFill>
              </a:rPr>
            </a:br>
            <a:br>
              <a:rPr lang="en-US" sz="3600" spc="-50" dirty="0">
                <a:solidFill>
                  <a:schemeClr val="tx1">
                    <a:lumMod val="65000"/>
                    <a:lumOff val="35000"/>
                  </a:schemeClr>
                </a:solidFill>
              </a:rPr>
            </a:br>
            <a:r>
              <a:rPr lang="en-US" sz="3600" spc="-50" dirty="0">
                <a:solidFill>
                  <a:schemeClr val="tx1">
                    <a:lumMod val="65000"/>
                    <a:lumOff val="35000"/>
                  </a:schemeClr>
                </a:solidFill>
              </a:rPr>
              <a:t>Personal Relationships</a:t>
            </a:r>
            <a:br>
              <a:rPr lang="en-US" sz="3600" spc="-50" dirty="0">
                <a:solidFill>
                  <a:schemeClr val="tx1">
                    <a:lumMod val="65000"/>
                    <a:lumOff val="35000"/>
                  </a:schemeClr>
                </a:solidFill>
              </a:rPr>
            </a:br>
            <a:br>
              <a:rPr lang="en-US" sz="3600" spc="-50" dirty="0">
                <a:solidFill>
                  <a:schemeClr val="tx1">
                    <a:lumMod val="65000"/>
                    <a:lumOff val="35000"/>
                  </a:schemeClr>
                </a:solidFill>
              </a:rPr>
            </a:br>
            <a:r>
              <a:rPr lang="en-US" sz="3600" spc="-50" dirty="0">
                <a:solidFill>
                  <a:schemeClr val="tx1">
                    <a:lumMod val="65000"/>
                    <a:lumOff val="35000"/>
                  </a:schemeClr>
                </a:solidFill>
              </a:rPr>
              <a:t>Were Really </a:t>
            </a:r>
            <a:br>
              <a:rPr lang="en-US" sz="3600" spc="-50" dirty="0">
                <a:solidFill>
                  <a:schemeClr val="tx1">
                    <a:lumMod val="65000"/>
                    <a:lumOff val="35000"/>
                  </a:schemeClr>
                </a:solidFill>
              </a:rPr>
            </a:br>
            <a:r>
              <a:rPr lang="en-US" sz="3600" spc="-50" dirty="0">
                <a:solidFill>
                  <a:schemeClr val="tx1">
                    <a:lumMod val="65000"/>
                    <a:lumOff val="35000"/>
                  </a:schemeClr>
                </a:solidFill>
              </a:rPr>
              <a:t>The Key To Success!</a:t>
            </a:r>
          </a:p>
        </p:txBody>
      </p:sp>
      <p:pic>
        <p:nvPicPr>
          <p:cNvPr id="3" name="Picture 2" descr="A close up of a device&#10;&#10;Description automatically generated">
            <a:extLst>
              <a:ext uri="{FF2B5EF4-FFF2-40B4-BE49-F238E27FC236}">
                <a16:creationId xmlns:a16="http://schemas.microsoft.com/office/drawing/2014/main" id="{97940CA5-776C-4E43-9E56-C7B4A007D1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20" name="Rectangle 1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6702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F6D32-D642-459D-9CE2-756F200C4C1E}"/>
              </a:ext>
            </a:extLst>
          </p:cNvPr>
          <p:cNvSpPr>
            <a:spLocks noGrp="1"/>
          </p:cNvSpPr>
          <p:nvPr>
            <p:ph type="title"/>
          </p:nvPr>
        </p:nvSpPr>
        <p:spPr>
          <a:xfrm>
            <a:off x="3967315" y="479322"/>
            <a:ext cx="4689988" cy="2764512"/>
          </a:xfrm>
        </p:spPr>
        <p:txBody>
          <a:bodyPr vert="horz" lIns="91440" tIns="45720" rIns="91440" bIns="45720" rtlCol="0" anchor="b">
            <a:normAutofit fontScale="90000"/>
          </a:bodyPr>
          <a:lstStyle/>
          <a:p>
            <a:pPr defTabSz="914400"/>
            <a:r>
              <a:rPr lang="en-US" sz="8000" spc="-50" dirty="0">
                <a:latin typeface="+mj-lt"/>
              </a:rPr>
              <a:t>I met my goal…and…</a:t>
            </a:r>
          </a:p>
        </p:txBody>
      </p:sp>
      <p:sp>
        <p:nvSpPr>
          <p:cNvPr id="3" name="Text Placeholder 2">
            <a:extLst>
              <a:ext uri="{FF2B5EF4-FFF2-40B4-BE49-F238E27FC236}">
                <a16:creationId xmlns:a16="http://schemas.microsoft.com/office/drawing/2014/main" id="{D8A1621B-12F2-45C4-B03A-BF8A4BB3E359}"/>
              </a:ext>
            </a:extLst>
          </p:cNvPr>
          <p:cNvSpPr>
            <a:spLocks noGrp="1"/>
          </p:cNvSpPr>
          <p:nvPr>
            <p:ph type="body" idx="1"/>
          </p:nvPr>
        </p:nvSpPr>
        <p:spPr>
          <a:xfrm>
            <a:off x="3973689" y="3341715"/>
            <a:ext cx="4955822" cy="928962"/>
          </a:xfrm>
        </p:spPr>
        <p:txBody>
          <a:bodyPr vert="horz" lIns="91440" tIns="45720" rIns="91440" bIns="45720" rtlCol="0">
            <a:normAutofit/>
          </a:bodyPr>
          <a:lstStyle/>
          <a:p>
            <a:pPr defTabSz="914400">
              <a:spcBef>
                <a:spcPts val="1200"/>
              </a:spcBef>
              <a:spcAft>
                <a:spcPts val="200"/>
              </a:spcAft>
            </a:pPr>
            <a:r>
              <a:rPr lang="en-US" sz="2400" spc="200" dirty="0">
                <a:solidFill>
                  <a:schemeClr val="tx1">
                    <a:lumMod val="85000"/>
                    <a:lumOff val="15000"/>
                  </a:schemeClr>
                </a:solidFill>
              </a:rPr>
              <a:t>Transformed my fears into unstoppable momentum </a:t>
            </a:r>
          </a:p>
        </p:txBody>
      </p:sp>
      <p:pic>
        <p:nvPicPr>
          <p:cNvPr id="5" name="Picture 4" descr="A top view of a large rock&#10;&#10;Description automatically generated">
            <a:extLst>
              <a:ext uri="{FF2B5EF4-FFF2-40B4-BE49-F238E27FC236}">
                <a16:creationId xmlns:a16="http://schemas.microsoft.com/office/drawing/2014/main" id="{0CD17B2F-15DA-43F5-9FA1-527B486BA3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292" y="465540"/>
            <a:ext cx="2861399" cy="3815199"/>
          </a:xfrm>
          <a:prstGeom prst="rect">
            <a:avLst/>
          </a:prstGeom>
        </p:spPr>
      </p:pic>
      <p:cxnSp>
        <p:nvCxnSpPr>
          <p:cNvPr id="18" name="Straight Connector 17">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4971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ake, indoor, table&#10;&#10;Description automatically generated">
            <a:extLst>
              <a:ext uri="{FF2B5EF4-FFF2-40B4-BE49-F238E27FC236}">
                <a16:creationId xmlns:a16="http://schemas.microsoft.com/office/drawing/2014/main" id="{EC8FDDD1-3D1E-4701-8C5E-A70B9DC853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 y="10"/>
            <a:ext cx="9144023" cy="3686297"/>
          </a:xfrm>
          <a:prstGeom prst="rect">
            <a:avLst/>
          </a:prstGeom>
        </p:spPr>
      </p:pic>
      <p:sp>
        <p:nvSpPr>
          <p:cNvPr id="33" name="Rectangle 32">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08703" y="3480319"/>
            <a:ext cx="8835297" cy="1643994"/>
          </a:xfrm>
        </p:spPr>
        <p:txBody>
          <a:bodyPr vert="horz" lIns="91440" tIns="45720" rIns="91440" bIns="45720" rtlCol="0" anchor="b">
            <a:noAutofit/>
          </a:bodyPr>
          <a:lstStyle/>
          <a:p>
            <a:pPr defTabSz="914400"/>
            <a:r>
              <a:rPr lang="en-US" sz="3600" spc="-50" dirty="0">
                <a:solidFill>
                  <a:schemeClr val="tx1"/>
                </a:solidFill>
              </a:rPr>
              <a:t>My New Mission: Turn My Hard-Won Lessons </a:t>
            </a:r>
            <a:br>
              <a:rPr lang="en-US" sz="3600" spc="-50" dirty="0">
                <a:solidFill>
                  <a:schemeClr val="tx1"/>
                </a:solidFill>
              </a:rPr>
            </a:br>
            <a:r>
              <a:rPr lang="en-US" sz="3600" spc="-50" dirty="0">
                <a:solidFill>
                  <a:schemeClr val="tx1"/>
                </a:solidFill>
              </a:rPr>
              <a:t>Into Your Easy Steps.</a:t>
            </a:r>
          </a:p>
        </p:txBody>
      </p:sp>
      <p:sp>
        <p:nvSpPr>
          <p:cNvPr id="35" name="Rectangle 34">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7787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CA32E-FFE4-4966-ACAF-9C0285D31486}"/>
              </a:ext>
            </a:extLst>
          </p:cNvPr>
          <p:cNvSpPr>
            <a:spLocks noGrp="1"/>
          </p:cNvSpPr>
          <p:nvPr>
            <p:ph type="title"/>
          </p:nvPr>
        </p:nvSpPr>
        <p:spPr>
          <a:xfrm>
            <a:off x="3886200" y="882315"/>
            <a:ext cx="4776107" cy="681961"/>
          </a:xfrm>
        </p:spPr>
        <p:txBody>
          <a:bodyPr vert="horz" lIns="91440" tIns="45720" rIns="91440" bIns="45720" rtlCol="0" anchor="b">
            <a:normAutofit fontScale="90000"/>
          </a:bodyPr>
          <a:lstStyle/>
          <a:p>
            <a:pPr defTabSz="914400"/>
            <a:r>
              <a:rPr lang="en-US" sz="4800" kern="1200" spc="-50" baseline="0" dirty="0">
                <a:solidFill>
                  <a:schemeClr val="tx1">
                    <a:lumMod val="75000"/>
                    <a:lumOff val="25000"/>
                  </a:schemeClr>
                </a:solidFill>
              </a:rPr>
              <a:t>Agenda</a:t>
            </a:r>
          </a:p>
        </p:txBody>
      </p:sp>
      <p:pic>
        <p:nvPicPr>
          <p:cNvPr id="3" name="Picture 2" descr="A close up of a piece of paper&#10;&#10;Description automatically generated">
            <a:extLst>
              <a:ext uri="{FF2B5EF4-FFF2-40B4-BE49-F238E27FC236}">
                <a16:creationId xmlns:a16="http://schemas.microsoft.com/office/drawing/2014/main" id="{91126013-341A-4F21-A652-99C012C5CE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9096"/>
            <a:ext cx="3490702" cy="5152595"/>
          </a:xfrm>
          <a:prstGeom prst="rect">
            <a:avLst/>
          </a:prstGeom>
        </p:spPr>
      </p:pic>
      <p:sp>
        <p:nvSpPr>
          <p:cNvPr id="6" name="Text Placeholder 5">
            <a:extLst>
              <a:ext uri="{FF2B5EF4-FFF2-40B4-BE49-F238E27FC236}">
                <a16:creationId xmlns:a16="http://schemas.microsoft.com/office/drawing/2014/main" id="{2F16A876-69F6-4D60-9FCD-0CED66FABF8F}"/>
              </a:ext>
            </a:extLst>
          </p:cNvPr>
          <p:cNvSpPr>
            <a:spLocks noGrp="1"/>
          </p:cNvSpPr>
          <p:nvPr>
            <p:ph type="body" sz="half" idx="2"/>
          </p:nvPr>
        </p:nvSpPr>
        <p:spPr>
          <a:xfrm>
            <a:off x="3886200" y="1649185"/>
            <a:ext cx="4776107" cy="3237445"/>
          </a:xfrm>
        </p:spPr>
        <p:txBody>
          <a:bodyPr vert="horz" lIns="0" tIns="45720" rIns="0" bIns="45720" rtlCol="0">
            <a:normAutofit/>
          </a:bodyPr>
          <a:lstStyle/>
          <a:p>
            <a:pPr marL="285750" indent="-285750" defTabSz="914400">
              <a:buFont typeface="Wingdings" panose="05000000000000000000" pitchFamily="2" charset="2"/>
              <a:buChar char="q"/>
            </a:pPr>
            <a:r>
              <a:rPr lang="en-US" sz="1600" dirty="0">
                <a:solidFill>
                  <a:schemeClr val="tx1">
                    <a:lumMod val="75000"/>
                    <a:lumOff val="25000"/>
                  </a:schemeClr>
                </a:solidFill>
                <a:latin typeface="Cormorant" panose="00000500000000000000" pitchFamily="2" charset="0"/>
              </a:rPr>
              <a:t> Why They Don’t Take Your Calls (and what to do next)</a:t>
            </a:r>
          </a:p>
          <a:p>
            <a:pPr marL="285750" indent="-285750" defTabSz="914400">
              <a:buFont typeface="Wingdings" panose="05000000000000000000" pitchFamily="2" charset="2"/>
              <a:buChar char="q"/>
            </a:pPr>
            <a:r>
              <a:rPr lang="en-US" sz="1600" dirty="0">
                <a:solidFill>
                  <a:schemeClr val="tx1">
                    <a:lumMod val="75000"/>
                    <a:lumOff val="25000"/>
                  </a:schemeClr>
                </a:solidFill>
                <a:latin typeface="Cormorant" panose="00000500000000000000" pitchFamily="2" charset="0"/>
              </a:rPr>
              <a:t> The Five Worst Mistakes (and how to avoid them) </a:t>
            </a:r>
          </a:p>
          <a:p>
            <a:pPr marL="285750" indent="-285750" defTabSz="914400">
              <a:buFont typeface="Wingdings" panose="05000000000000000000" pitchFamily="2" charset="2"/>
              <a:buChar char="q"/>
            </a:pPr>
            <a:r>
              <a:rPr lang="en-US" sz="1600" dirty="0">
                <a:solidFill>
                  <a:schemeClr val="tx1">
                    <a:lumMod val="75000"/>
                    <a:lumOff val="25000"/>
                  </a:schemeClr>
                </a:solidFill>
                <a:latin typeface="Cormorant" panose="00000500000000000000" pitchFamily="2" charset="0"/>
              </a:rPr>
              <a:t> How To Prepare For Your Call (and get invited back)</a:t>
            </a:r>
          </a:p>
          <a:p>
            <a:pPr marL="285750" indent="-285750" defTabSz="914400">
              <a:buFont typeface="Wingdings" panose="05000000000000000000" pitchFamily="2" charset="2"/>
              <a:buChar char="q"/>
            </a:pPr>
            <a:r>
              <a:rPr lang="en-US" sz="1600" dirty="0">
                <a:solidFill>
                  <a:schemeClr val="tx1">
                    <a:lumMod val="75000"/>
                    <a:lumOff val="25000"/>
                  </a:schemeClr>
                </a:solidFill>
                <a:latin typeface="Cormorant" panose="00000500000000000000" pitchFamily="2" charset="0"/>
              </a:rPr>
              <a:t> The Magic of Micro-Engagement</a:t>
            </a:r>
          </a:p>
          <a:p>
            <a:pPr marL="285750" indent="-285750" defTabSz="914400">
              <a:buFont typeface="Wingdings" panose="05000000000000000000" pitchFamily="2" charset="2"/>
              <a:buChar char="q"/>
            </a:pPr>
            <a:r>
              <a:rPr lang="en-US" sz="1600" dirty="0">
                <a:solidFill>
                  <a:schemeClr val="tx1">
                    <a:lumMod val="75000"/>
                    <a:lumOff val="25000"/>
                  </a:schemeClr>
                </a:solidFill>
                <a:latin typeface="Cormorant" panose="00000500000000000000" pitchFamily="2" charset="0"/>
              </a:rPr>
              <a:t>The Easier Road To Q4 Success</a:t>
            </a:r>
          </a:p>
          <a:p>
            <a:pPr marL="285750" indent="-285750" defTabSz="914400">
              <a:buFont typeface="Wingdings" panose="05000000000000000000" pitchFamily="2" charset="2"/>
              <a:buChar char="q"/>
            </a:pPr>
            <a:r>
              <a:rPr lang="en-US" sz="1600" dirty="0">
                <a:solidFill>
                  <a:schemeClr val="tx1">
                    <a:lumMod val="75000"/>
                    <a:lumOff val="25000"/>
                  </a:schemeClr>
                </a:solidFill>
                <a:latin typeface="Cormorant" panose="00000500000000000000" pitchFamily="2" charset="0"/>
              </a:rPr>
              <a:t> Your Next Wins</a:t>
            </a:r>
          </a:p>
        </p:txBody>
      </p:sp>
    </p:spTree>
    <p:extLst>
      <p:ext uri="{BB962C8B-B14F-4D97-AF65-F5344CB8AC3E}">
        <p14:creationId xmlns:p14="http://schemas.microsoft.com/office/powerpoint/2010/main" val="298979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erson jumping in the air&#10;&#10;Description automatically generated">
            <a:extLst>
              <a:ext uri="{FF2B5EF4-FFF2-40B4-BE49-F238E27FC236}">
                <a16:creationId xmlns:a16="http://schemas.microsoft.com/office/drawing/2014/main" id="{7BAD8864-4C1C-427E-A250-43A5CFDB33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2359" y="-2"/>
            <a:ext cx="3476465" cy="5143489"/>
          </a:xfrm>
          <a:prstGeom prst="rect">
            <a:avLst/>
          </a:prstGeom>
        </p:spPr>
      </p:pic>
      <p:sp>
        <p:nvSpPr>
          <p:cNvPr id="18" name="Rectangle 17">
            <a:extLst>
              <a:ext uri="{FF2B5EF4-FFF2-40B4-BE49-F238E27FC236}">
                <a16:creationId xmlns:a16="http://schemas.microsoft.com/office/drawing/2014/main" id="{E699E1B2-D8B1-4F35-A42A-4E52B2D9A2E9}"/>
              </a:ext>
            </a:extLst>
          </p:cNvPr>
          <p:cNvSpPr/>
          <p:nvPr/>
        </p:nvSpPr>
        <p:spPr>
          <a:xfrm>
            <a:off x="3681410" y="744627"/>
            <a:ext cx="4716632" cy="2130007"/>
          </a:xfrm>
          <a:prstGeom prst="rect">
            <a:avLst/>
          </a:prstGeom>
        </p:spPr>
        <p:txBody>
          <a:bodyPr wrap="square">
            <a:spAutoFit/>
          </a:bodyPr>
          <a:lstStyle/>
          <a:p>
            <a:pPr>
              <a:lnSpc>
                <a:spcPct val="107000"/>
              </a:lnSpc>
              <a:spcAft>
                <a:spcPts val="800"/>
              </a:spcAft>
            </a:pPr>
            <a:r>
              <a:rPr lang="en-US" sz="24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Getting in front of the right federal buyers is a million-dollar problem.</a:t>
            </a:r>
          </a:p>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Nearly 50% of </a:t>
            </a:r>
            <a:r>
              <a:rPr lang="en-US" sz="1600" dirty="0" err="1">
                <a:latin typeface="Calibri" panose="020F0502020204030204" pitchFamily="34" charset="0"/>
                <a:ea typeface="Calibri" panose="020F0502020204030204" pitchFamily="34" charset="0"/>
                <a:cs typeface="Times New Roman" panose="02020603050405020304" pitchFamily="18" charset="0"/>
              </a:rPr>
              <a:t>govcon</a:t>
            </a:r>
            <a:r>
              <a:rPr lang="en-US" sz="1600" dirty="0">
                <a:latin typeface="Calibri" panose="020F0502020204030204" pitchFamily="34" charset="0"/>
                <a:ea typeface="Calibri" panose="020F0502020204030204" pitchFamily="34" charset="0"/>
                <a:cs typeface="Times New Roman" panose="02020603050405020304" pitchFamily="18" charset="0"/>
              </a:rPr>
              <a:t> c-suite execs said this is their top challenge. </a:t>
            </a:r>
          </a:p>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33% said failure to solve this problem will cost them $1M - $10M million this year.</a:t>
            </a:r>
          </a:p>
        </p:txBody>
      </p:sp>
      <p:sp>
        <p:nvSpPr>
          <p:cNvPr id="19" name="Rectangle 18">
            <a:extLst>
              <a:ext uri="{FF2B5EF4-FFF2-40B4-BE49-F238E27FC236}">
                <a16:creationId xmlns:a16="http://schemas.microsoft.com/office/drawing/2014/main" id="{AE144961-2C0E-4C69-B69F-5039247F1195}"/>
              </a:ext>
            </a:extLst>
          </p:cNvPr>
          <p:cNvSpPr/>
          <p:nvPr/>
        </p:nvSpPr>
        <p:spPr>
          <a:xfrm>
            <a:off x="3939606" y="3520261"/>
            <a:ext cx="5019736" cy="967765"/>
          </a:xfrm>
          <a:prstGeom prst="rect">
            <a:avLst/>
          </a:prstGeom>
        </p:spPr>
        <p:txBody>
          <a:bodyPr wrap="square">
            <a:spAutoFit/>
          </a:bodyPr>
          <a:lstStyle/>
          <a:p>
            <a:pPr>
              <a:lnSpc>
                <a:spcPct val="107000"/>
              </a:lnSpc>
              <a:spcAft>
                <a:spcPts val="800"/>
              </a:spcAft>
            </a:pPr>
            <a:r>
              <a:rPr lang="en-US" sz="24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Who else has this problem…</a:t>
            </a:r>
          </a:p>
          <a:p>
            <a:pPr>
              <a:lnSpc>
                <a:spcPct val="107000"/>
              </a:lnSpc>
              <a:spcAft>
                <a:spcPts val="800"/>
              </a:spcAft>
            </a:pPr>
            <a:r>
              <a:rPr lang="en-US" sz="24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And wants to know how to solve it?</a:t>
            </a:r>
          </a:p>
        </p:txBody>
      </p:sp>
      <p:sp>
        <p:nvSpPr>
          <p:cNvPr id="5" name="TextBox 4">
            <a:extLst>
              <a:ext uri="{FF2B5EF4-FFF2-40B4-BE49-F238E27FC236}">
                <a16:creationId xmlns:a16="http://schemas.microsoft.com/office/drawing/2014/main" id="{A4A5A09C-651E-41B5-9DA8-0389849C003D}"/>
              </a:ext>
            </a:extLst>
          </p:cNvPr>
          <p:cNvSpPr txBox="1"/>
          <p:nvPr/>
        </p:nvSpPr>
        <p:spPr>
          <a:xfrm>
            <a:off x="745958" y="1565607"/>
            <a:ext cx="2800338" cy="1569660"/>
          </a:xfrm>
          <a:prstGeom prst="rect">
            <a:avLst/>
          </a:prstGeom>
          <a:noFill/>
        </p:spPr>
        <p:txBody>
          <a:bodyPr wrap="square" rtlCol="0">
            <a:spAutoFit/>
          </a:bodyPr>
          <a:lstStyle/>
          <a:p>
            <a:pPr algn="ctr"/>
            <a:r>
              <a:rPr lang="en-US" sz="3200" dirty="0">
                <a:solidFill>
                  <a:schemeClr val="tx1">
                    <a:lumMod val="65000"/>
                    <a:lumOff val="35000"/>
                  </a:schemeClr>
                </a:solidFill>
                <a:latin typeface="Cormorant" panose="00000500000000000000" pitchFamily="2" charset="0"/>
              </a:rPr>
              <a:t>Federal Buyers? Who Needs ‘</a:t>
            </a:r>
            <a:r>
              <a:rPr lang="en-US" sz="3200" dirty="0" err="1">
                <a:solidFill>
                  <a:schemeClr val="tx1">
                    <a:lumMod val="65000"/>
                    <a:lumOff val="35000"/>
                  </a:schemeClr>
                </a:solidFill>
                <a:latin typeface="Cormorant" panose="00000500000000000000" pitchFamily="2" charset="0"/>
              </a:rPr>
              <a:t>Em</a:t>
            </a:r>
            <a:r>
              <a:rPr lang="en-US" sz="3200" dirty="0">
                <a:solidFill>
                  <a:schemeClr val="tx1">
                    <a:lumMod val="65000"/>
                    <a:lumOff val="35000"/>
                  </a:schemeClr>
                </a:solidFill>
                <a:latin typeface="Cormorant" panose="00000500000000000000" pitchFamily="2" charset="0"/>
              </a:rPr>
              <a:t>?</a:t>
            </a:r>
          </a:p>
        </p:txBody>
      </p:sp>
    </p:spTree>
    <p:extLst>
      <p:ext uri="{BB962C8B-B14F-4D97-AF65-F5344CB8AC3E}">
        <p14:creationId xmlns:p14="http://schemas.microsoft.com/office/powerpoint/2010/main" val="26249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p:txBody>
          <a:bodyPr anchor="ctr">
            <a:normAutofit/>
          </a:bodyPr>
          <a:lstStyle/>
          <a:p>
            <a:r>
              <a:rPr lang="en-US" sz="2700" dirty="0">
                <a:solidFill>
                  <a:schemeClr val="tx2">
                    <a:lumMod val="50000"/>
                  </a:schemeClr>
                </a:solidFill>
                <a:latin typeface="Cormorant" panose="00000500000000000000" pitchFamily="2" charset="0"/>
              </a:rPr>
              <a:t>So, What Do Contracting Officers Think Of Vendors?</a:t>
            </a:r>
          </a:p>
        </p:txBody>
      </p:sp>
      <p:pic>
        <p:nvPicPr>
          <p:cNvPr id="9" name="Content Placeholder 8" descr="A close up of a person&#10;&#10;Description automatically generated">
            <a:extLst>
              <a:ext uri="{FF2B5EF4-FFF2-40B4-BE49-F238E27FC236}">
                <a16:creationId xmlns:a16="http://schemas.microsoft.com/office/drawing/2014/main" id="{FDC0F6BC-CF8D-486B-934A-97DC0C13C5A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20877" y="1161022"/>
            <a:ext cx="2131711" cy="3193800"/>
          </a:xfrm>
        </p:spPr>
      </p:pic>
      <p:pic>
        <p:nvPicPr>
          <p:cNvPr id="11" name="Content Placeholder 10" descr="A picture containing object, indoor, thread, floor&#10;&#10;Description automatically generated">
            <a:extLst>
              <a:ext uri="{FF2B5EF4-FFF2-40B4-BE49-F238E27FC236}">
                <a16:creationId xmlns:a16="http://schemas.microsoft.com/office/drawing/2014/main" id="{16EFE8C1-42D8-4CF0-86E6-01985D6CD4C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284705" y="1161022"/>
            <a:ext cx="4258401" cy="3193800"/>
          </a:xfrm>
        </p:spPr>
      </p:pic>
    </p:spTree>
    <p:extLst>
      <p:ext uri="{BB962C8B-B14F-4D97-AF65-F5344CB8AC3E}">
        <p14:creationId xmlns:p14="http://schemas.microsoft.com/office/powerpoint/2010/main" val="6691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699E1B2-D8B1-4F35-A42A-4E52B2D9A2E9}"/>
              </a:ext>
            </a:extLst>
          </p:cNvPr>
          <p:cNvSpPr/>
          <p:nvPr/>
        </p:nvSpPr>
        <p:spPr>
          <a:xfrm>
            <a:off x="3816524" y="2324774"/>
            <a:ext cx="4716632" cy="1808316"/>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They don’t return my calls or emails.</a:t>
            </a:r>
          </a:p>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 I never get past a first meeting.</a:t>
            </a:r>
          </a:p>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 Small business specialists don’t help.</a:t>
            </a:r>
          </a:p>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Tons of meetings, nothing ever happens.</a:t>
            </a:r>
          </a:p>
          <a:p>
            <a:pPr marL="285750" indent="-28575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They always pick the other guys.</a:t>
            </a:r>
          </a:p>
        </p:txBody>
      </p:sp>
      <p:sp>
        <p:nvSpPr>
          <p:cNvPr id="19" name="Rectangle 18">
            <a:extLst>
              <a:ext uri="{FF2B5EF4-FFF2-40B4-BE49-F238E27FC236}">
                <a16:creationId xmlns:a16="http://schemas.microsoft.com/office/drawing/2014/main" id="{AE144961-2C0E-4C69-B69F-5039247F1195}"/>
              </a:ext>
            </a:extLst>
          </p:cNvPr>
          <p:cNvSpPr/>
          <p:nvPr/>
        </p:nvSpPr>
        <p:spPr>
          <a:xfrm>
            <a:off x="4792102" y="1136791"/>
            <a:ext cx="2337246" cy="470000"/>
          </a:xfrm>
          <a:prstGeom prst="rect">
            <a:avLst/>
          </a:prstGeom>
        </p:spPr>
        <p:txBody>
          <a:bodyPr wrap="square">
            <a:spAutoFit/>
          </a:bodyPr>
          <a:lstStyle/>
          <a:p>
            <a:pPr>
              <a:lnSpc>
                <a:spcPct val="107000"/>
              </a:lnSpc>
              <a:spcAft>
                <a:spcPts val="800"/>
              </a:spcAft>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&lt;&lt; POLL &gt;&gt;</a:t>
            </a:r>
          </a:p>
        </p:txBody>
      </p:sp>
      <p:sp>
        <p:nvSpPr>
          <p:cNvPr id="5" name="TextBox 4">
            <a:extLst>
              <a:ext uri="{FF2B5EF4-FFF2-40B4-BE49-F238E27FC236}">
                <a16:creationId xmlns:a16="http://schemas.microsoft.com/office/drawing/2014/main" id="{A4A5A09C-651E-41B5-9DA8-0389849C003D}"/>
              </a:ext>
            </a:extLst>
          </p:cNvPr>
          <p:cNvSpPr txBox="1"/>
          <p:nvPr/>
        </p:nvSpPr>
        <p:spPr>
          <a:xfrm>
            <a:off x="515500" y="554564"/>
            <a:ext cx="2800338" cy="2554545"/>
          </a:xfrm>
          <a:prstGeom prst="rect">
            <a:avLst/>
          </a:prstGeom>
          <a:noFill/>
        </p:spPr>
        <p:txBody>
          <a:bodyPr wrap="square" rtlCol="0">
            <a:spAutoFit/>
          </a:bodyPr>
          <a:lstStyle/>
          <a:p>
            <a:pPr algn="ctr"/>
            <a:r>
              <a:rPr lang="en-US" sz="3200" dirty="0">
                <a:solidFill>
                  <a:schemeClr val="tx1">
                    <a:lumMod val="65000"/>
                    <a:lumOff val="35000"/>
                  </a:schemeClr>
                </a:solidFill>
                <a:latin typeface="Cormorant" panose="00000500000000000000" pitchFamily="2" charset="0"/>
              </a:rPr>
              <a:t>What’s Your Top Challenge To Getting In Front Of Federal Buyers?</a:t>
            </a:r>
          </a:p>
        </p:txBody>
      </p:sp>
    </p:spTree>
    <p:extLst>
      <p:ext uri="{BB962C8B-B14F-4D97-AF65-F5344CB8AC3E}">
        <p14:creationId xmlns:p14="http://schemas.microsoft.com/office/powerpoint/2010/main" val="20154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9EB7-BE46-43E7-BC3B-E7126CAA09FE}"/>
              </a:ext>
            </a:extLst>
          </p:cNvPr>
          <p:cNvSpPr>
            <a:spLocks noGrp="1"/>
          </p:cNvSpPr>
          <p:nvPr>
            <p:ph type="title"/>
          </p:nvPr>
        </p:nvSpPr>
        <p:spPr/>
        <p:txBody>
          <a:bodyPr>
            <a:normAutofit fontScale="90000"/>
          </a:bodyPr>
          <a:lstStyle/>
          <a:p>
            <a:r>
              <a:rPr lang="en-US" dirty="0"/>
              <a:t>What’s the one thing</a:t>
            </a:r>
            <a:br>
              <a:rPr lang="en-US" dirty="0"/>
            </a:br>
            <a:r>
              <a:rPr lang="en-US" dirty="0"/>
              <a:t>that’s always true</a:t>
            </a:r>
            <a:br>
              <a:rPr lang="en-US" dirty="0"/>
            </a:br>
            <a:r>
              <a:rPr lang="en-US" dirty="0"/>
              <a:t>when they don’t </a:t>
            </a:r>
            <a:br>
              <a:rPr lang="en-US" dirty="0"/>
            </a:br>
            <a:r>
              <a:rPr lang="en-US" dirty="0"/>
              <a:t>take your call?</a:t>
            </a:r>
          </a:p>
        </p:txBody>
      </p:sp>
      <p:sp>
        <p:nvSpPr>
          <p:cNvPr id="3" name="Text Placeholder 2">
            <a:extLst>
              <a:ext uri="{FF2B5EF4-FFF2-40B4-BE49-F238E27FC236}">
                <a16:creationId xmlns:a16="http://schemas.microsoft.com/office/drawing/2014/main" id="{77631B60-77F8-4F44-8B56-5D9DB76BA056}"/>
              </a:ext>
            </a:extLst>
          </p:cNvPr>
          <p:cNvSpPr>
            <a:spLocks noGrp="1"/>
          </p:cNvSpPr>
          <p:nvPr>
            <p:ph type="body" idx="1"/>
          </p:nvPr>
        </p:nvSpPr>
        <p:spPr/>
        <p:txBody>
          <a:bodyPr/>
          <a:lstStyle/>
          <a:p>
            <a:r>
              <a:rPr lang="en-US" dirty="0">
                <a:solidFill>
                  <a:srgbClr val="FF0000"/>
                </a:solidFill>
              </a:rPr>
              <a:t>Just that. they didn’t pick up your call.</a:t>
            </a:r>
          </a:p>
        </p:txBody>
      </p:sp>
    </p:spTree>
    <p:extLst>
      <p:ext uri="{BB962C8B-B14F-4D97-AF65-F5344CB8AC3E}">
        <p14:creationId xmlns:p14="http://schemas.microsoft.com/office/powerpoint/2010/main" val="26678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342900" y="445769"/>
            <a:ext cx="2400300" cy="3634618"/>
          </a:xfrm>
        </p:spPr>
        <p:txBody>
          <a:bodyPr anchor="ctr">
            <a:normAutofit fontScale="90000"/>
          </a:bodyPr>
          <a:lstStyle/>
          <a:p>
            <a:r>
              <a:rPr lang="en-US" sz="2700" dirty="0">
                <a:solidFill>
                  <a:schemeClr val="tx2">
                    <a:lumMod val="50000"/>
                  </a:schemeClr>
                </a:solidFill>
                <a:latin typeface="Cormorant" panose="00000500000000000000" pitchFamily="2" charset="0"/>
              </a:rPr>
              <a:t>Why They </a:t>
            </a:r>
            <a:br>
              <a:rPr lang="en-US" sz="2700" dirty="0">
                <a:solidFill>
                  <a:schemeClr val="tx2">
                    <a:lumMod val="50000"/>
                  </a:schemeClr>
                </a:solidFill>
                <a:latin typeface="Cormorant" panose="00000500000000000000" pitchFamily="2" charset="0"/>
              </a:rPr>
            </a:br>
            <a:r>
              <a:rPr lang="en-US" dirty="0">
                <a:solidFill>
                  <a:schemeClr val="tx2">
                    <a:lumMod val="50000"/>
                  </a:schemeClr>
                </a:solidFill>
              </a:rPr>
              <a:t>Actually </a:t>
            </a:r>
            <a:br>
              <a:rPr lang="en-US" dirty="0">
                <a:solidFill>
                  <a:schemeClr val="tx2">
                    <a:lumMod val="50000"/>
                  </a:schemeClr>
                </a:solidFill>
              </a:rPr>
            </a:br>
            <a:r>
              <a:rPr lang="en-US" sz="2700" dirty="0">
                <a:solidFill>
                  <a:schemeClr val="tx2">
                    <a:lumMod val="50000"/>
                  </a:schemeClr>
                </a:solidFill>
                <a:latin typeface="Cormorant" panose="00000500000000000000" pitchFamily="2" charset="0"/>
              </a:rPr>
              <a:t>Don’t </a:t>
            </a:r>
            <a:br>
              <a:rPr lang="en-US" sz="2700" dirty="0">
                <a:solidFill>
                  <a:schemeClr val="tx2">
                    <a:lumMod val="50000"/>
                  </a:schemeClr>
                </a:solidFill>
                <a:latin typeface="Cormorant" panose="00000500000000000000" pitchFamily="2" charset="0"/>
              </a:rPr>
            </a:br>
            <a:r>
              <a:rPr lang="en-US" sz="2700" dirty="0">
                <a:solidFill>
                  <a:schemeClr val="tx2">
                    <a:lumMod val="50000"/>
                  </a:schemeClr>
                </a:solidFill>
                <a:latin typeface="Cormorant" panose="00000500000000000000" pitchFamily="2" charset="0"/>
              </a:rPr>
              <a:t>Take Your Calls</a:t>
            </a:r>
            <a:br>
              <a:rPr lang="en-US" sz="2700" dirty="0">
                <a:solidFill>
                  <a:schemeClr val="tx2">
                    <a:lumMod val="50000"/>
                  </a:schemeClr>
                </a:solidFill>
                <a:latin typeface="Cormorant" panose="00000500000000000000" pitchFamily="2" charset="0"/>
              </a:rPr>
            </a:br>
            <a:br>
              <a:rPr lang="en-US" sz="2700" dirty="0">
                <a:solidFill>
                  <a:schemeClr val="tx2">
                    <a:lumMod val="50000"/>
                  </a:schemeClr>
                </a:solidFill>
                <a:latin typeface="Cormorant" panose="00000500000000000000" pitchFamily="2" charset="0"/>
              </a:rPr>
            </a:br>
            <a:br>
              <a:rPr lang="en-US" sz="2700" dirty="0">
                <a:solidFill>
                  <a:schemeClr val="tx2">
                    <a:lumMod val="50000"/>
                  </a:schemeClr>
                </a:solidFill>
                <a:latin typeface="Cormorant" panose="00000500000000000000" pitchFamily="2" charset="0"/>
              </a:rPr>
            </a:br>
            <a:r>
              <a:rPr lang="en-US" dirty="0">
                <a:solidFill>
                  <a:schemeClr val="tx2">
                    <a:lumMod val="50000"/>
                  </a:schemeClr>
                </a:solidFill>
              </a:rPr>
              <a:t>(And What To Do Instead)</a:t>
            </a:r>
            <a:br>
              <a:rPr lang="en-US" sz="2700" dirty="0">
                <a:solidFill>
                  <a:schemeClr val="tx2">
                    <a:lumMod val="50000"/>
                  </a:schemeClr>
                </a:solidFill>
                <a:latin typeface="Cormorant" panose="00000500000000000000" pitchFamily="2" charset="0"/>
              </a:rPr>
            </a:br>
            <a:br>
              <a:rPr lang="en-US" sz="2700" dirty="0">
                <a:solidFill>
                  <a:schemeClr val="tx2">
                    <a:lumMod val="50000"/>
                  </a:schemeClr>
                </a:solidFill>
                <a:latin typeface="Cormorant" panose="00000500000000000000" pitchFamily="2" charset="0"/>
              </a:rPr>
            </a:br>
            <a:br>
              <a:rPr lang="en-US" sz="2700" dirty="0">
                <a:solidFill>
                  <a:schemeClr val="tx2">
                    <a:lumMod val="50000"/>
                  </a:schemeClr>
                </a:solidFill>
                <a:latin typeface="Cormorant" panose="00000500000000000000" pitchFamily="2" charset="0"/>
              </a:rPr>
            </a:br>
            <a:endParaRPr lang="en-US" sz="2700" dirty="0">
              <a:solidFill>
                <a:schemeClr val="tx2">
                  <a:lumMod val="50000"/>
                </a:schemeClr>
              </a:solidFill>
              <a:latin typeface="Cormorant" panose="00000500000000000000" pitchFamily="2" charset="0"/>
            </a:endParaRPr>
          </a:p>
        </p:txBody>
      </p:sp>
      <p:sp>
        <p:nvSpPr>
          <p:cNvPr id="4" name="Content Placeholder 3">
            <a:extLst>
              <a:ext uri="{FF2B5EF4-FFF2-40B4-BE49-F238E27FC236}">
                <a16:creationId xmlns:a16="http://schemas.microsoft.com/office/drawing/2014/main" id="{EC94C59C-8B1A-43B3-85DE-6B533F18E279}"/>
              </a:ext>
            </a:extLst>
          </p:cNvPr>
          <p:cNvSpPr>
            <a:spLocks noGrp="1"/>
          </p:cNvSpPr>
          <p:nvPr>
            <p:ph idx="1"/>
          </p:nvPr>
        </p:nvSpPr>
        <p:spPr>
          <a:xfrm>
            <a:off x="3200400" y="548640"/>
            <a:ext cx="5855368" cy="2691865"/>
          </a:xfrm>
        </p:spPr>
        <p:txBody>
          <a:bodyPr>
            <a:noAutofit/>
          </a:bodyPr>
          <a:lstStyle/>
          <a:p>
            <a:pPr>
              <a:buFont typeface="Wingdings" panose="05000000000000000000" pitchFamily="2" charset="2"/>
              <a:buChar char="Ø"/>
            </a:pPr>
            <a:r>
              <a:rPr lang="en-US" sz="2400" dirty="0"/>
              <a:t>   Rude voicemails</a:t>
            </a:r>
          </a:p>
          <a:p>
            <a:pPr>
              <a:buFont typeface="Wingdings" panose="05000000000000000000" pitchFamily="2" charset="2"/>
              <a:buChar char="Ø"/>
            </a:pPr>
            <a:r>
              <a:rPr lang="en-US" sz="2400" dirty="0"/>
              <a:t>   Inappropriate questions</a:t>
            </a:r>
          </a:p>
          <a:p>
            <a:pPr>
              <a:buFont typeface="Wingdings" panose="05000000000000000000" pitchFamily="2" charset="2"/>
              <a:buChar char="Ø"/>
            </a:pPr>
            <a:r>
              <a:rPr lang="en-US" sz="2400" dirty="0"/>
              <a:t>   Solicitations on the street</a:t>
            </a:r>
          </a:p>
          <a:p>
            <a:pPr>
              <a:buFont typeface="Wingdings" panose="05000000000000000000" pitchFamily="2" charset="2"/>
              <a:buChar char="Ø"/>
            </a:pPr>
            <a:r>
              <a:rPr lang="en-US" sz="2400" dirty="0"/>
              <a:t>   Out of the office!</a:t>
            </a:r>
          </a:p>
          <a:p>
            <a:pPr>
              <a:buFont typeface="Wingdings" panose="05000000000000000000" pitchFamily="2" charset="2"/>
              <a:buChar char="Ø"/>
            </a:pPr>
            <a:r>
              <a:rPr lang="en-US" sz="2400" dirty="0"/>
              <a:t>   I don’t buy what you offer.</a:t>
            </a:r>
          </a:p>
          <a:p>
            <a:pPr>
              <a:buFont typeface="Wingdings" panose="05000000000000000000" pitchFamily="2" charset="2"/>
              <a:buChar char="Ø"/>
            </a:pPr>
            <a:r>
              <a:rPr lang="en-US" sz="2400" dirty="0"/>
              <a:t>   I don’t need what you do right now.</a:t>
            </a:r>
          </a:p>
          <a:p>
            <a:pPr>
              <a:buFont typeface="Wingdings" panose="05000000000000000000" pitchFamily="2" charset="2"/>
              <a:buChar char="Ø"/>
            </a:pPr>
            <a:endParaRPr lang="en-US" sz="2400" dirty="0"/>
          </a:p>
        </p:txBody>
      </p:sp>
      <p:sp>
        <p:nvSpPr>
          <p:cNvPr id="5" name="TextBox 4">
            <a:extLst>
              <a:ext uri="{FF2B5EF4-FFF2-40B4-BE49-F238E27FC236}">
                <a16:creationId xmlns:a16="http://schemas.microsoft.com/office/drawing/2014/main" id="{CA0C7761-F19B-48BA-9339-C7B08E8C672E}"/>
              </a:ext>
            </a:extLst>
          </p:cNvPr>
          <p:cNvSpPr txBox="1"/>
          <p:nvPr/>
        </p:nvSpPr>
        <p:spPr>
          <a:xfrm>
            <a:off x="3665103" y="3647768"/>
            <a:ext cx="4925961" cy="1323439"/>
          </a:xfrm>
          <a:prstGeom prst="rect">
            <a:avLst/>
          </a:prstGeom>
          <a:noFill/>
        </p:spPr>
        <p:txBody>
          <a:bodyPr wrap="square" rtlCol="0">
            <a:spAutoFit/>
          </a:bodyPr>
          <a:lstStyle/>
          <a:p>
            <a:r>
              <a:rPr lang="en-US" sz="4000" i="1" dirty="0">
                <a:solidFill>
                  <a:schemeClr val="tx2">
                    <a:lumMod val="50000"/>
                  </a:schemeClr>
                </a:solidFill>
                <a:latin typeface="Cormorant" panose="00000500000000000000" pitchFamily="2" charset="0"/>
              </a:rPr>
              <a:t>It’s not personal! </a:t>
            </a:r>
            <a:br>
              <a:rPr lang="en-US" sz="4000" i="1" dirty="0">
                <a:solidFill>
                  <a:schemeClr val="tx2">
                    <a:lumMod val="50000"/>
                  </a:schemeClr>
                </a:solidFill>
                <a:latin typeface="Cormorant" panose="00000500000000000000" pitchFamily="2" charset="0"/>
              </a:rPr>
            </a:br>
            <a:r>
              <a:rPr lang="en-US" sz="4000" i="1" dirty="0">
                <a:solidFill>
                  <a:schemeClr val="tx2">
                    <a:lumMod val="50000"/>
                  </a:schemeClr>
                </a:solidFill>
                <a:latin typeface="Cormorant" panose="00000500000000000000" pitchFamily="2" charset="0"/>
              </a:rPr>
              <a:t>It’s business.</a:t>
            </a:r>
            <a:endParaRPr lang="en-US" sz="4000" dirty="0"/>
          </a:p>
        </p:txBody>
      </p:sp>
    </p:spTree>
    <p:extLst>
      <p:ext uri="{BB962C8B-B14F-4D97-AF65-F5344CB8AC3E}">
        <p14:creationId xmlns:p14="http://schemas.microsoft.com/office/powerpoint/2010/main" val="22261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sitting at a desk in front of a window&#10;&#10;Description automatically generated">
            <a:extLst>
              <a:ext uri="{FF2B5EF4-FFF2-40B4-BE49-F238E27FC236}">
                <a16:creationId xmlns:a16="http://schemas.microsoft.com/office/drawing/2014/main" id="{A4BF9954-022A-428F-A7B3-BEC7A90B466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
          <a:stretch/>
        </p:blipFill>
        <p:spPr>
          <a:xfrm>
            <a:off x="12" y="10"/>
            <a:ext cx="5667666" cy="5143490"/>
          </a:xfrm>
          <a:prstGeom prst="rect">
            <a:avLst/>
          </a:prstGeom>
        </p:spPr>
      </p:pic>
      <p:sp>
        <p:nvSpPr>
          <p:cNvPr id="17" name="Rectangle 16">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C24603-1094-428D-BEF9-9A0F9D974DFE}"/>
              </a:ext>
            </a:extLst>
          </p:cNvPr>
          <p:cNvSpPr>
            <a:spLocks noGrp="1"/>
          </p:cNvSpPr>
          <p:nvPr>
            <p:ph type="title"/>
          </p:nvPr>
        </p:nvSpPr>
        <p:spPr>
          <a:xfrm>
            <a:off x="6072663" y="480060"/>
            <a:ext cx="2744435" cy="2194560"/>
          </a:xfrm>
        </p:spPr>
        <p:txBody>
          <a:bodyPr vert="horz" lIns="91440" tIns="45720" rIns="91440" bIns="45720" rtlCol="0" anchor="b">
            <a:normAutofit/>
          </a:bodyPr>
          <a:lstStyle/>
          <a:p>
            <a:pPr defTabSz="914400"/>
            <a:r>
              <a:rPr lang="en-US" sz="3300" spc="-50" dirty="0">
                <a:solidFill>
                  <a:schemeClr val="tx1">
                    <a:lumMod val="65000"/>
                    <a:lumOff val="35000"/>
                  </a:schemeClr>
                </a:solidFill>
              </a:rPr>
              <a:t>The Heart of Darkness of Federal Sales</a:t>
            </a:r>
          </a:p>
        </p:txBody>
      </p:sp>
      <p:sp>
        <p:nvSpPr>
          <p:cNvPr id="4" name="Text Placeholder 3">
            <a:extLst>
              <a:ext uri="{FF2B5EF4-FFF2-40B4-BE49-F238E27FC236}">
                <a16:creationId xmlns:a16="http://schemas.microsoft.com/office/drawing/2014/main" id="{D13BF003-83F8-420B-86B6-E387DC67CFA6}"/>
              </a:ext>
            </a:extLst>
          </p:cNvPr>
          <p:cNvSpPr>
            <a:spLocks noGrp="1"/>
          </p:cNvSpPr>
          <p:nvPr>
            <p:ph type="body" sz="half" idx="2"/>
          </p:nvPr>
        </p:nvSpPr>
        <p:spPr>
          <a:xfrm>
            <a:off x="6072663" y="2683563"/>
            <a:ext cx="2744435" cy="1165860"/>
          </a:xfrm>
        </p:spPr>
        <p:txBody>
          <a:bodyPr vert="horz" lIns="91440" tIns="45720" rIns="91440" bIns="45720" rtlCol="0">
            <a:normAutofit/>
          </a:bodyPr>
          <a:lstStyle/>
          <a:p>
            <a:pPr defTabSz="914400">
              <a:spcBef>
                <a:spcPts val="1200"/>
              </a:spcBef>
              <a:spcAft>
                <a:spcPts val="200"/>
              </a:spcAft>
            </a:pPr>
            <a:r>
              <a:rPr lang="en-US" sz="1100" cap="all" spc="200" dirty="0">
                <a:solidFill>
                  <a:schemeClr val="tx1">
                    <a:lumMod val="65000"/>
                    <a:lumOff val="35000"/>
                  </a:schemeClr>
                </a:solidFill>
                <a:latin typeface="+mj-lt"/>
              </a:rPr>
              <a:t>Come with me…</a:t>
            </a:r>
          </a:p>
        </p:txBody>
      </p:sp>
      <p:sp>
        <p:nvSpPr>
          <p:cNvPr id="19" name="Rectangle 18">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015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94613" y="476209"/>
            <a:ext cx="2767693" cy="1486406"/>
          </a:xfrm>
        </p:spPr>
        <p:txBody>
          <a:bodyPr vert="horz" lIns="91440" tIns="45720" rIns="91440" bIns="45720" rtlCol="0" anchor="b">
            <a:normAutofit/>
          </a:bodyPr>
          <a:lstStyle/>
          <a:p>
            <a:pPr defTabSz="914400"/>
            <a:r>
              <a:rPr lang="en-US" sz="3000" spc="-50" dirty="0">
                <a:latin typeface="+mj-lt"/>
              </a:rPr>
              <a:t>The Rule That Can Open Doors:</a:t>
            </a:r>
            <a:br>
              <a:rPr lang="en-US" sz="3000" spc="-50" dirty="0">
                <a:latin typeface="+mj-lt"/>
              </a:rPr>
            </a:br>
            <a:r>
              <a:rPr lang="en-US" sz="3000" spc="-50" dirty="0">
                <a:latin typeface="+mj-lt"/>
              </a:rPr>
              <a:t>FAR Part 15.201</a:t>
            </a:r>
          </a:p>
        </p:txBody>
      </p:sp>
      <p:pic>
        <p:nvPicPr>
          <p:cNvPr id="9" name="Picture 8" descr="A red curtain&#10;&#10;Description automatically generated">
            <a:extLst>
              <a:ext uri="{FF2B5EF4-FFF2-40B4-BE49-F238E27FC236}">
                <a16:creationId xmlns:a16="http://schemas.microsoft.com/office/drawing/2014/main" id="{875B0283-991A-4509-A368-9B1BB540C7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99" y="918257"/>
            <a:ext cx="5182351" cy="3109410"/>
          </a:xfrm>
          <a:prstGeom prst="rect">
            <a:avLst/>
          </a:prstGeom>
        </p:spPr>
      </p:pic>
      <p:sp>
        <p:nvSpPr>
          <p:cNvPr id="7" name="Text Placeholder 6">
            <a:extLst>
              <a:ext uri="{FF2B5EF4-FFF2-40B4-BE49-F238E27FC236}">
                <a16:creationId xmlns:a16="http://schemas.microsoft.com/office/drawing/2014/main" id="{D5AFC59E-2102-4545-A086-E434FC599656}"/>
              </a:ext>
            </a:extLst>
          </p:cNvPr>
          <p:cNvSpPr>
            <a:spLocks noGrp="1"/>
          </p:cNvSpPr>
          <p:nvPr>
            <p:ph type="body" sz="half" idx="4294967295"/>
          </p:nvPr>
        </p:nvSpPr>
        <p:spPr>
          <a:xfrm>
            <a:off x="5894613" y="2026454"/>
            <a:ext cx="2767693" cy="2375366"/>
          </a:xfrm>
        </p:spPr>
        <p:txBody>
          <a:bodyPr vert="horz" lIns="0" tIns="45720" rIns="0" bIns="45720" rtlCol="0">
            <a:normAutofit/>
          </a:bodyPr>
          <a:lstStyle/>
          <a:p>
            <a:pPr defTabSz="914400"/>
            <a:endParaRPr lang="en-US" dirty="0"/>
          </a:p>
          <a:p>
            <a:pPr defTabSz="914400"/>
            <a:r>
              <a:rPr lang="en-US" dirty="0"/>
              <a:t>“Exchanges with industry…”</a:t>
            </a:r>
            <a:br>
              <a:rPr lang="en-US" dirty="0"/>
            </a:br>
            <a:br>
              <a:rPr lang="en-US" dirty="0"/>
            </a:br>
            <a:r>
              <a:rPr lang="en-US" i="1" dirty="0"/>
              <a:t>“…from the earliest identification </a:t>
            </a:r>
            <a:br>
              <a:rPr lang="en-US" i="1" dirty="0"/>
            </a:br>
            <a:r>
              <a:rPr lang="en-US" i="1" dirty="0"/>
              <a:t>of a requirement through receipt </a:t>
            </a:r>
            <a:br>
              <a:rPr lang="en-US" i="1" dirty="0"/>
            </a:br>
            <a:r>
              <a:rPr lang="en-US" i="1" dirty="0"/>
              <a:t>of proposals, are encouraged.”</a:t>
            </a:r>
          </a:p>
          <a:p>
            <a:pPr defTabSz="914400"/>
            <a:endParaRPr lang="en-US" b="1" dirty="0"/>
          </a:p>
        </p:txBody>
      </p:sp>
      <p:sp>
        <p:nvSpPr>
          <p:cNvPr id="6" name="Slide Number Placeholder 5">
            <a:extLst>
              <a:ext uri="{FF2B5EF4-FFF2-40B4-BE49-F238E27FC236}">
                <a16:creationId xmlns:a16="http://schemas.microsoft.com/office/drawing/2014/main" id="{7A43E06D-C142-48F4-9B7C-C8D20FBD828E}"/>
              </a:ext>
            </a:extLst>
          </p:cNvPr>
          <p:cNvSpPr>
            <a:spLocks noGrp="1"/>
          </p:cNvSpPr>
          <p:nvPr>
            <p:ph type="sldNum" sz="quarter" idx="12"/>
          </p:nvPr>
        </p:nvSpPr>
        <p:spPr>
          <a:xfrm>
            <a:off x="7425343" y="4844838"/>
            <a:ext cx="984019" cy="273844"/>
          </a:xfrm>
        </p:spPr>
        <p:txBody>
          <a:bodyPr vert="horz" lIns="91440" tIns="45720" rIns="91440" bIns="45720" rtlCol="0" anchor="ctr">
            <a:normAutofit/>
          </a:bodyPr>
          <a:lstStyle/>
          <a:p>
            <a:pPr defTabSz="914400">
              <a:spcAft>
                <a:spcPts val="600"/>
              </a:spcAft>
            </a:pPr>
            <a:fld id="{BDB14E71-D356-4511-B327-935CDDE36FE2}" type="slidenum">
              <a:rPr lang="en-US" sz="1050"/>
              <a:pPr defTabSz="914400">
                <a:spcAft>
                  <a:spcPts val="600"/>
                </a:spcAft>
              </a:pPr>
              <a:t>40</a:t>
            </a:fld>
            <a:endParaRPr lang="en-US" sz="1050"/>
          </a:p>
        </p:txBody>
      </p:sp>
    </p:spTree>
    <p:extLst>
      <p:ext uri="{BB962C8B-B14F-4D97-AF65-F5344CB8AC3E}">
        <p14:creationId xmlns:p14="http://schemas.microsoft.com/office/powerpoint/2010/main" val="1418001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02C9-6E7D-4189-8594-479280337EA8}"/>
              </a:ext>
            </a:extLst>
          </p:cNvPr>
          <p:cNvSpPr>
            <a:spLocks noGrp="1"/>
          </p:cNvSpPr>
          <p:nvPr>
            <p:ph type="title"/>
          </p:nvPr>
        </p:nvSpPr>
        <p:spPr/>
        <p:txBody>
          <a:bodyPr>
            <a:normAutofit/>
          </a:bodyPr>
          <a:lstStyle/>
          <a:p>
            <a:r>
              <a:rPr lang="en-US" dirty="0"/>
              <a:t>The Five Worst Mistakes CO/KO’s Say That Vendors Make</a:t>
            </a:r>
            <a:endParaRPr lang="en-US" i="1" dirty="0"/>
          </a:p>
        </p:txBody>
      </p:sp>
      <p:sp>
        <p:nvSpPr>
          <p:cNvPr id="3" name="Text Placeholder 2">
            <a:extLst>
              <a:ext uri="{FF2B5EF4-FFF2-40B4-BE49-F238E27FC236}">
                <a16:creationId xmlns:a16="http://schemas.microsoft.com/office/drawing/2014/main" id="{CA0391B5-B53F-44B2-88F6-18C8A4ED2410}"/>
              </a:ext>
            </a:extLst>
          </p:cNvPr>
          <p:cNvSpPr>
            <a:spLocks noGrp="1"/>
          </p:cNvSpPr>
          <p:nvPr>
            <p:ph type="body" idx="1"/>
          </p:nvPr>
        </p:nvSpPr>
        <p:spPr/>
        <p:txBody>
          <a:bodyPr/>
          <a:lstStyle/>
          <a:p>
            <a:r>
              <a:rPr lang="en-US" dirty="0"/>
              <a:t>(and what to do instead)</a:t>
            </a:r>
          </a:p>
        </p:txBody>
      </p:sp>
    </p:spTree>
    <p:extLst>
      <p:ext uri="{BB962C8B-B14F-4D97-AF65-F5344CB8AC3E}">
        <p14:creationId xmlns:p14="http://schemas.microsoft.com/office/powerpoint/2010/main" val="3185673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3800" spc="-50" dirty="0">
                <a:solidFill>
                  <a:schemeClr val="tx1">
                    <a:lumMod val="85000"/>
                    <a:lumOff val="15000"/>
                  </a:schemeClr>
                </a:solidFill>
                <a:latin typeface="+mj-lt"/>
              </a:rPr>
              <a:t>Top Mistake #5:  </a:t>
            </a:r>
            <a:br>
              <a:rPr lang="en-US" sz="3800" spc="-50" dirty="0">
                <a:solidFill>
                  <a:schemeClr val="tx1">
                    <a:lumMod val="85000"/>
                    <a:lumOff val="15000"/>
                  </a:schemeClr>
                </a:solidFill>
                <a:latin typeface="+mj-lt"/>
              </a:rPr>
            </a:br>
            <a:br>
              <a:rPr lang="en-US" sz="3800" spc="-50" dirty="0">
                <a:solidFill>
                  <a:schemeClr val="tx1">
                    <a:lumMod val="85000"/>
                    <a:lumOff val="15000"/>
                  </a:schemeClr>
                </a:solidFill>
                <a:latin typeface="+mj-lt"/>
              </a:rPr>
            </a:br>
            <a:r>
              <a:rPr lang="en-US" sz="3800" spc="-50" dirty="0">
                <a:solidFill>
                  <a:schemeClr val="tx1">
                    <a:lumMod val="85000"/>
                    <a:lumOff val="15000"/>
                  </a:schemeClr>
                </a:solidFill>
                <a:latin typeface="+mj-lt"/>
              </a:rPr>
              <a:t>“Ask Me About Something</a:t>
            </a:r>
            <a:br>
              <a:rPr lang="en-US" sz="3800" spc="-50" dirty="0">
                <a:solidFill>
                  <a:schemeClr val="tx1">
                    <a:lumMod val="85000"/>
                    <a:lumOff val="15000"/>
                  </a:schemeClr>
                </a:solidFill>
                <a:latin typeface="+mj-lt"/>
              </a:rPr>
            </a:br>
            <a:r>
              <a:rPr lang="en-US" sz="3800" spc="-50" dirty="0">
                <a:solidFill>
                  <a:schemeClr val="tx1">
                    <a:lumMod val="85000"/>
                    <a:lumOff val="15000"/>
                  </a:schemeClr>
                </a:solidFill>
                <a:latin typeface="+mj-lt"/>
              </a:rPr>
              <a:t>I Don’t Do”</a:t>
            </a:r>
          </a:p>
        </p:txBody>
      </p:sp>
      <p:pic>
        <p:nvPicPr>
          <p:cNvPr id="4" name="Picture 3" descr="A picture containing cutting, person, indoor, table&#10;&#10;Description automatically generated">
            <a:extLst>
              <a:ext uri="{FF2B5EF4-FFF2-40B4-BE49-F238E27FC236}">
                <a16:creationId xmlns:a16="http://schemas.microsoft.com/office/drawing/2014/main" id="{E8414083-B92D-4696-9E9C-0D93B11892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 b="-4"/>
          <a:stretch/>
        </p:blipFill>
        <p:spPr>
          <a:xfrm>
            <a:off x="20" y="10"/>
            <a:ext cx="3476465" cy="5143489"/>
          </a:xfrm>
          <a:prstGeom prst="rect">
            <a:avLst/>
          </a:prstGeom>
        </p:spPr>
      </p:pic>
    </p:spTree>
    <p:extLst>
      <p:ext uri="{BB962C8B-B14F-4D97-AF65-F5344CB8AC3E}">
        <p14:creationId xmlns:p14="http://schemas.microsoft.com/office/powerpoint/2010/main" val="2555422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5047500" y="479322"/>
            <a:ext cx="3609804" cy="2764512"/>
          </a:xfrm>
        </p:spPr>
        <p:txBody>
          <a:bodyPr vert="horz" lIns="91440" tIns="45720" rIns="91440" bIns="45720" rtlCol="0" anchor="b">
            <a:normAutofit/>
          </a:bodyPr>
          <a:lstStyle/>
          <a:p>
            <a:pPr defTabSz="914400"/>
            <a:br>
              <a:rPr lang="en-US" sz="2600" spc="-50" dirty="0">
                <a:solidFill>
                  <a:schemeClr val="tx1">
                    <a:lumMod val="85000"/>
                    <a:lumOff val="15000"/>
                  </a:schemeClr>
                </a:solidFill>
                <a:latin typeface="+mj-lt"/>
              </a:rPr>
            </a:br>
            <a:br>
              <a:rPr lang="en-US" sz="2600" spc="-50" dirty="0">
                <a:solidFill>
                  <a:schemeClr val="tx1">
                    <a:lumMod val="85000"/>
                    <a:lumOff val="15000"/>
                  </a:schemeClr>
                </a:solidFill>
                <a:latin typeface="+mj-lt"/>
              </a:rPr>
            </a:br>
            <a:r>
              <a:rPr lang="en-US" sz="2600" spc="-50" dirty="0">
                <a:solidFill>
                  <a:schemeClr val="tx1">
                    <a:lumMod val="85000"/>
                    <a:lumOff val="15000"/>
                  </a:schemeClr>
                </a:solidFill>
                <a:latin typeface="+mj-lt"/>
              </a:rPr>
              <a:t>Better Tactic #5: </a:t>
            </a:r>
            <a:br>
              <a:rPr lang="en-US" sz="2600" spc="-50" dirty="0">
                <a:solidFill>
                  <a:schemeClr val="tx1">
                    <a:lumMod val="85000"/>
                    <a:lumOff val="15000"/>
                  </a:schemeClr>
                </a:solidFill>
                <a:latin typeface="+mj-lt"/>
              </a:rPr>
            </a:br>
            <a:br>
              <a:rPr lang="en-US" sz="2600" spc="-50" dirty="0">
                <a:solidFill>
                  <a:schemeClr val="tx1">
                    <a:lumMod val="85000"/>
                    <a:lumOff val="15000"/>
                  </a:schemeClr>
                </a:solidFill>
                <a:latin typeface="+mj-lt"/>
              </a:rPr>
            </a:br>
            <a:r>
              <a:rPr lang="en-US" sz="2600" spc="-50" dirty="0">
                <a:solidFill>
                  <a:schemeClr val="tx1">
                    <a:lumMod val="85000"/>
                    <a:lumOff val="15000"/>
                  </a:schemeClr>
                </a:solidFill>
                <a:latin typeface="+mj-lt"/>
              </a:rPr>
              <a:t>“</a:t>
            </a:r>
            <a:r>
              <a:rPr lang="en-US" sz="2600" i="1" spc="-50" dirty="0">
                <a:solidFill>
                  <a:schemeClr val="tx1">
                    <a:lumMod val="85000"/>
                    <a:lumOff val="15000"/>
                  </a:schemeClr>
                </a:solidFill>
                <a:latin typeface="+mj-lt"/>
              </a:rPr>
              <a:t>Ask Me About Something </a:t>
            </a:r>
            <a:br>
              <a:rPr lang="en-US" sz="2600" i="1" spc="-50" dirty="0">
                <a:solidFill>
                  <a:schemeClr val="tx1">
                    <a:lumMod val="85000"/>
                    <a:lumOff val="15000"/>
                  </a:schemeClr>
                </a:solidFill>
                <a:latin typeface="+mj-lt"/>
              </a:rPr>
            </a:br>
            <a:r>
              <a:rPr lang="en-US" sz="2600" i="1" spc="-50" dirty="0">
                <a:solidFill>
                  <a:schemeClr val="tx1">
                    <a:lumMod val="85000"/>
                    <a:lumOff val="15000"/>
                  </a:schemeClr>
                </a:solidFill>
                <a:latin typeface="+mj-lt"/>
              </a:rPr>
              <a:t>I DO</a:t>
            </a:r>
            <a:r>
              <a:rPr lang="en-US" sz="2600" spc="-50" dirty="0">
                <a:solidFill>
                  <a:schemeClr val="tx1">
                    <a:lumMod val="85000"/>
                    <a:lumOff val="15000"/>
                  </a:schemeClr>
                </a:solidFill>
                <a:latin typeface="+mj-lt"/>
              </a:rPr>
              <a:t> </a:t>
            </a:r>
            <a:r>
              <a:rPr lang="en-US" sz="2600" i="1" spc="-50" dirty="0">
                <a:solidFill>
                  <a:schemeClr val="tx1">
                    <a:lumMod val="85000"/>
                    <a:lumOff val="15000"/>
                  </a:schemeClr>
                </a:solidFill>
                <a:latin typeface="+mj-lt"/>
              </a:rPr>
              <a:t>Handle.”</a:t>
            </a:r>
          </a:p>
        </p:txBody>
      </p:sp>
      <p:pic>
        <p:nvPicPr>
          <p:cNvPr id="5" name="Content Placeholder 4" descr="A person sitting in front of a computer&#10;&#10;Description automatically generated">
            <a:extLst>
              <a:ext uri="{FF2B5EF4-FFF2-40B4-BE49-F238E27FC236}">
                <a16:creationId xmlns:a16="http://schemas.microsoft.com/office/drawing/2014/main" id="{6E882669-B094-4171-9AD9-10B110332BE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4571980" cy="5143490"/>
          </a:xfrm>
          <a:prstGeom prst="rect">
            <a:avLst/>
          </a:prstGeom>
        </p:spPr>
      </p:pic>
    </p:spTree>
    <p:extLst>
      <p:ext uri="{BB962C8B-B14F-4D97-AF65-F5344CB8AC3E}">
        <p14:creationId xmlns:p14="http://schemas.microsoft.com/office/powerpoint/2010/main" val="3759033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342900" y="445769"/>
            <a:ext cx="2400300" cy="2794736"/>
          </a:xfrm>
        </p:spPr>
        <p:txBody>
          <a:bodyPr anchor="ctr">
            <a:normAutofit/>
          </a:bodyPr>
          <a:lstStyle/>
          <a:p>
            <a:r>
              <a:rPr lang="en-US" sz="2700" dirty="0">
                <a:solidFill>
                  <a:schemeClr val="tx2">
                    <a:lumMod val="50000"/>
                  </a:schemeClr>
                </a:solidFill>
                <a:latin typeface="Cormorant" panose="00000500000000000000" pitchFamily="2" charset="0"/>
              </a:rPr>
              <a:t>Top Mistake #4:</a:t>
            </a:r>
            <a:br>
              <a:rPr lang="en-US" sz="2700" dirty="0">
                <a:solidFill>
                  <a:schemeClr val="tx2">
                    <a:lumMod val="50000"/>
                  </a:schemeClr>
                </a:solidFill>
                <a:latin typeface="Cormorant" panose="00000500000000000000" pitchFamily="2" charset="0"/>
              </a:rPr>
            </a:br>
            <a:br>
              <a:rPr lang="en-US" sz="2700" dirty="0">
                <a:solidFill>
                  <a:schemeClr val="tx2">
                    <a:lumMod val="50000"/>
                  </a:schemeClr>
                </a:solidFill>
                <a:latin typeface="Cormorant" panose="00000500000000000000" pitchFamily="2" charset="0"/>
              </a:rPr>
            </a:br>
            <a:r>
              <a:rPr lang="en-US" sz="2700" dirty="0">
                <a:solidFill>
                  <a:schemeClr val="tx2">
                    <a:lumMod val="50000"/>
                  </a:schemeClr>
                </a:solidFill>
                <a:latin typeface="Cormorant" panose="00000500000000000000" pitchFamily="2" charset="0"/>
              </a:rPr>
              <a:t>“Ask Me</a:t>
            </a:r>
            <a:br>
              <a:rPr lang="en-US" sz="2700" dirty="0">
                <a:solidFill>
                  <a:schemeClr val="tx2">
                    <a:lumMod val="50000"/>
                  </a:schemeClr>
                </a:solidFill>
                <a:latin typeface="Cormorant" panose="00000500000000000000" pitchFamily="2" charset="0"/>
              </a:rPr>
            </a:br>
            <a:r>
              <a:rPr lang="en-US" sz="2700" dirty="0">
                <a:solidFill>
                  <a:schemeClr val="tx2">
                    <a:lumMod val="50000"/>
                  </a:schemeClr>
                </a:solidFill>
                <a:latin typeface="Cormorant" panose="00000500000000000000" pitchFamily="2" charset="0"/>
              </a:rPr>
              <a:t>Who Won the Contract.”</a:t>
            </a:r>
          </a:p>
        </p:txBody>
      </p:sp>
      <p:pic>
        <p:nvPicPr>
          <p:cNvPr id="5" name="Content Placeholder 4" descr="A picture containing container&#10;&#10;Description automatically generated">
            <a:extLst>
              <a:ext uri="{FF2B5EF4-FFF2-40B4-BE49-F238E27FC236}">
                <a16:creationId xmlns:a16="http://schemas.microsoft.com/office/drawing/2014/main" id="{02F1D28C-BE79-49CF-A9AF-6475C76CCD0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61740" y="549275"/>
            <a:ext cx="4732020" cy="3943350"/>
          </a:xfrm>
        </p:spPr>
      </p:pic>
    </p:spTree>
    <p:extLst>
      <p:ext uri="{BB962C8B-B14F-4D97-AF65-F5344CB8AC3E}">
        <p14:creationId xmlns:p14="http://schemas.microsoft.com/office/powerpoint/2010/main" val="2621914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4994491" y="1393722"/>
            <a:ext cx="3609804" cy="2764512"/>
          </a:xfrm>
        </p:spPr>
        <p:txBody>
          <a:bodyPr vert="horz" lIns="91440" tIns="45720" rIns="91440" bIns="45720" rtlCol="0" anchor="b">
            <a:noAutofit/>
          </a:bodyPr>
          <a:lstStyle/>
          <a:p>
            <a:pPr defTabSz="914400"/>
            <a:r>
              <a:rPr lang="en-US" sz="4400" i="1" spc="-50" dirty="0">
                <a:solidFill>
                  <a:schemeClr val="tx1">
                    <a:lumMod val="85000"/>
                    <a:lumOff val="15000"/>
                  </a:schemeClr>
                </a:solidFill>
                <a:latin typeface="+mj-lt"/>
              </a:rPr>
              <a:t>Better Tactic #4:</a:t>
            </a:r>
            <a:br>
              <a:rPr lang="en-US" sz="4400" i="1" spc="-50" dirty="0">
                <a:solidFill>
                  <a:schemeClr val="tx1">
                    <a:lumMod val="85000"/>
                    <a:lumOff val="15000"/>
                  </a:schemeClr>
                </a:solidFill>
                <a:latin typeface="+mj-lt"/>
              </a:rPr>
            </a:br>
            <a:br>
              <a:rPr lang="en-US" sz="4400" i="1" spc="-50" dirty="0">
                <a:solidFill>
                  <a:schemeClr val="tx1">
                    <a:lumMod val="85000"/>
                    <a:lumOff val="15000"/>
                  </a:schemeClr>
                </a:solidFill>
                <a:latin typeface="+mj-lt"/>
              </a:rPr>
            </a:br>
            <a:r>
              <a:rPr lang="en-US" sz="4400" i="1" spc="-50" dirty="0">
                <a:solidFill>
                  <a:schemeClr val="tx1">
                    <a:lumMod val="85000"/>
                    <a:lumOff val="15000"/>
                  </a:schemeClr>
                </a:solidFill>
                <a:latin typeface="+mj-lt"/>
              </a:rPr>
              <a:t>Research Awards Yourself.</a:t>
            </a:r>
          </a:p>
        </p:txBody>
      </p:sp>
      <p:pic>
        <p:nvPicPr>
          <p:cNvPr id="5" name="Content Placeholder 4" descr="A close up of a keyboard&#10;&#10;Description automatically generated">
            <a:extLst>
              <a:ext uri="{FF2B5EF4-FFF2-40B4-BE49-F238E27FC236}">
                <a16:creationId xmlns:a16="http://schemas.microsoft.com/office/drawing/2014/main" id="{58C2D1CD-5E00-4FFE-AD69-26E4E3E6921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4571980" cy="5143490"/>
          </a:xfrm>
          <a:prstGeom prst="rect">
            <a:avLst/>
          </a:prstGeom>
        </p:spPr>
      </p:pic>
    </p:spTree>
    <p:extLst>
      <p:ext uri="{BB962C8B-B14F-4D97-AF65-F5344CB8AC3E}">
        <p14:creationId xmlns:p14="http://schemas.microsoft.com/office/powerpoint/2010/main" val="2696013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6105832" y="479322"/>
            <a:ext cx="2666461" cy="2764512"/>
          </a:xfrm>
        </p:spPr>
        <p:txBody>
          <a:bodyPr vert="horz" lIns="91440" tIns="45720" rIns="91440" bIns="45720" rtlCol="0" anchor="b">
            <a:normAutofit/>
          </a:bodyPr>
          <a:lstStyle/>
          <a:p>
            <a:pPr defTabSz="914400"/>
            <a:r>
              <a:rPr lang="en-US" sz="3100" spc="-50" dirty="0">
                <a:solidFill>
                  <a:schemeClr val="tx1">
                    <a:lumMod val="85000"/>
                    <a:lumOff val="15000"/>
                  </a:schemeClr>
                </a:solidFill>
                <a:latin typeface="+mj-lt"/>
              </a:rPr>
              <a:t>Top Mistake #3:</a:t>
            </a:r>
            <a:br>
              <a:rPr lang="en-US" sz="3100" spc="-50" dirty="0">
                <a:solidFill>
                  <a:schemeClr val="tx1">
                    <a:lumMod val="85000"/>
                    <a:lumOff val="15000"/>
                  </a:schemeClr>
                </a:solidFill>
                <a:latin typeface="+mj-lt"/>
              </a:rPr>
            </a:br>
            <a:br>
              <a:rPr lang="en-US" sz="3100" spc="-50" dirty="0">
                <a:solidFill>
                  <a:schemeClr val="tx1">
                    <a:lumMod val="85000"/>
                    <a:lumOff val="15000"/>
                  </a:schemeClr>
                </a:solidFill>
                <a:latin typeface="+mj-lt"/>
              </a:rPr>
            </a:br>
            <a:r>
              <a:rPr lang="en-US" sz="3100" spc="-50" dirty="0">
                <a:solidFill>
                  <a:schemeClr val="tx1">
                    <a:lumMod val="85000"/>
                    <a:lumOff val="15000"/>
                  </a:schemeClr>
                </a:solidFill>
                <a:latin typeface="+mj-lt"/>
              </a:rPr>
              <a:t>“Ask Me For Matchmaking With Primes.”</a:t>
            </a:r>
          </a:p>
        </p:txBody>
      </p:sp>
      <p:pic>
        <p:nvPicPr>
          <p:cNvPr id="5" name="Content Placeholder 4" descr="A picture containing table, indoor, red, glass&#10;&#10;Description automatically generated">
            <a:extLst>
              <a:ext uri="{FF2B5EF4-FFF2-40B4-BE49-F238E27FC236}">
                <a16:creationId xmlns:a16="http://schemas.microsoft.com/office/drawing/2014/main" id="{E35A96D3-0BC7-4881-8BE1-27DC20A167A2}"/>
              </a:ext>
            </a:extLst>
          </p:cNvPr>
          <p:cNvPicPr>
            <a:picLocks noGrp="1" noChangeAspect="1"/>
          </p:cNvPicPr>
          <p:nvPr>
            <p:ph idx="1"/>
          </p:nvPr>
        </p:nvPicPr>
        <p:blipFill>
          <a:blip r:embed="rId2"/>
          <a:stretch>
            <a:fillRect/>
          </a:stretch>
        </p:blipFill>
        <p:spPr>
          <a:xfrm>
            <a:off x="475499" y="878441"/>
            <a:ext cx="5184163" cy="2993854"/>
          </a:xfrm>
          <a:prstGeom prst="rect">
            <a:avLst/>
          </a:prstGeom>
        </p:spPr>
      </p:pic>
    </p:spTree>
    <p:extLst>
      <p:ext uri="{BB962C8B-B14F-4D97-AF65-F5344CB8AC3E}">
        <p14:creationId xmlns:p14="http://schemas.microsoft.com/office/powerpoint/2010/main" val="13609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5047500" y="479322"/>
            <a:ext cx="3609804" cy="2764512"/>
          </a:xfrm>
        </p:spPr>
        <p:txBody>
          <a:bodyPr vert="horz" lIns="91440" tIns="45720" rIns="91440" bIns="45720" rtlCol="0" anchor="b">
            <a:normAutofit/>
          </a:bodyPr>
          <a:lstStyle/>
          <a:p>
            <a:pPr defTabSz="914400"/>
            <a:r>
              <a:rPr lang="en-US" sz="3800" i="1" spc="-50">
                <a:solidFill>
                  <a:schemeClr val="tx1">
                    <a:lumMod val="85000"/>
                    <a:lumOff val="15000"/>
                  </a:schemeClr>
                </a:solidFill>
                <a:latin typeface="+mj-lt"/>
              </a:rPr>
              <a:t>Better Tactic #3:</a:t>
            </a:r>
            <a:br>
              <a:rPr lang="en-US" sz="3800" i="1" spc="-50">
                <a:solidFill>
                  <a:schemeClr val="tx1">
                    <a:lumMod val="85000"/>
                    <a:lumOff val="15000"/>
                  </a:schemeClr>
                </a:solidFill>
                <a:latin typeface="+mj-lt"/>
              </a:rPr>
            </a:br>
            <a:br>
              <a:rPr lang="en-US" sz="3800" i="1" spc="-50">
                <a:solidFill>
                  <a:schemeClr val="tx1">
                    <a:lumMod val="85000"/>
                    <a:lumOff val="15000"/>
                  </a:schemeClr>
                </a:solidFill>
                <a:latin typeface="+mj-lt"/>
              </a:rPr>
            </a:br>
            <a:r>
              <a:rPr lang="en-US" sz="3800" i="1" spc="-50">
                <a:solidFill>
                  <a:schemeClr val="tx1">
                    <a:lumMod val="85000"/>
                    <a:lumOff val="15000"/>
                  </a:schemeClr>
                </a:solidFill>
                <a:latin typeface="+mj-lt"/>
              </a:rPr>
              <a:t>Do Your Own Networking &amp;  Matchmaking </a:t>
            </a:r>
          </a:p>
        </p:txBody>
      </p:sp>
      <p:pic>
        <p:nvPicPr>
          <p:cNvPr id="7" name="Picture 6" descr="A group of people standing in front of a computer&#10;&#10;Description automatically generated">
            <a:extLst>
              <a:ext uri="{FF2B5EF4-FFF2-40B4-BE49-F238E27FC236}">
                <a16:creationId xmlns:a16="http://schemas.microsoft.com/office/drawing/2014/main" id="{23EE8E05-8A86-4B9F-8C2E-7A306FC9A2E3}"/>
              </a:ext>
            </a:extLst>
          </p:cNvPr>
          <p:cNvPicPr>
            <a:picLocks noChangeAspect="1"/>
          </p:cNvPicPr>
          <p:nvPr/>
        </p:nvPicPr>
        <p:blipFill>
          <a:blip r:embed="rId2"/>
          <a:stretch>
            <a:fillRect/>
          </a:stretch>
        </p:blipFill>
        <p:spPr>
          <a:xfrm>
            <a:off x="0" y="0"/>
            <a:ext cx="3899140" cy="5168627"/>
          </a:xfrm>
          <a:prstGeom prst="rect">
            <a:avLst/>
          </a:prstGeom>
        </p:spPr>
      </p:pic>
    </p:spTree>
    <p:extLst>
      <p:ext uri="{BB962C8B-B14F-4D97-AF65-F5344CB8AC3E}">
        <p14:creationId xmlns:p14="http://schemas.microsoft.com/office/powerpoint/2010/main" val="2638107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3573537" y="492110"/>
            <a:ext cx="5250612" cy="2764512"/>
          </a:xfrm>
        </p:spPr>
        <p:txBody>
          <a:bodyPr vert="horz" lIns="91440" tIns="45720" rIns="91440" bIns="45720" rtlCol="0" anchor="b">
            <a:noAutofit/>
          </a:bodyPr>
          <a:lstStyle/>
          <a:p>
            <a:pPr defTabSz="914400"/>
            <a:r>
              <a:rPr lang="en-US" sz="3600" spc="-50" dirty="0">
                <a:solidFill>
                  <a:schemeClr val="tx1">
                    <a:lumMod val="85000"/>
                    <a:lumOff val="15000"/>
                  </a:schemeClr>
                </a:solidFill>
                <a:latin typeface="+mj-lt"/>
              </a:rPr>
              <a:t>Top Mistake #1:</a:t>
            </a:r>
            <a:br>
              <a:rPr lang="en-US" sz="3600" spc="-50" dirty="0">
                <a:solidFill>
                  <a:schemeClr val="tx1">
                    <a:lumMod val="85000"/>
                    <a:lumOff val="15000"/>
                  </a:schemeClr>
                </a:solidFill>
                <a:latin typeface="+mj-lt"/>
              </a:rPr>
            </a:br>
            <a:br>
              <a:rPr lang="en-US" sz="3600" spc="-50" dirty="0">
                <a:solidFill>
                  <a:schemeClr val="tx1">
                    <a:lumMod val="85000"/>
                    <a:lumOff val="15000"/>
                  </a:schemeClr>
                </a:solidFill>
                <a:latin typeface="+mj-lt"/>
              </a:rPr>
            </a:br>
            <a:r>
              <a:rPr lang="en-US" sz="3600" spc="-50" dirty="0">
                <a:solidFill>
                  <a:schemeClr val="tx1">
                    <a:lumMod val="85000"/>
                    <a:lumOff val="15000"/>
                  </a:schemeClr>
                </a:solidFill>
                <a:latin typeface="+mj-lt"/>
              </a:rPr>
              <a:t>Go Fishing.</a:t>
            </a:r>
            <a:br>
              <a:rPr lang="en-US" sz="3600" spc="-50" dirty="0">
                <a:solidFill>
                  <a:schemeClr val="tx1">
                    <a:lumMod val="85000"/>
                    <a:lumOff val="15000"/>
                  </a:schemeClr>
                </a:solidFill>
                <a:latin typeface="+mj-lt"/>
              </a:rPr>
            </a:br>
            <a:br>
              <a:rPr lang="en-US" sz="3600" spc="-50" dirty="0">
                <a:solidFill>
                  <a:schemeClr val="tx1">
                    <a:lumMod val="85000"/>
                    <a:lumOff val="15000"/>
                  </a:schemeClr>
                </a:solidFill>
                <a:latin typeface="+mj-lt"/>
              </a:rPr>
            </a:br>
            <a:r>
              <a:rPr lang="en-US" sz="3600" spc="-50" dirty="0">
                <a:solidFill>
                  <a:schemeClr val="tx1">
                    <a:lumMod val="85000"/>
                    <a:lumOff val="15000"/>
                  </a:schemeClr>
                </a:solidFill>
                <a:latin typeface="+mj-lt"/>
              </a:rPr>
              <a:t>“Got anything coming up?”</a:t>
            </a:r>
          </a:p>
        </p:txBody>
      </p:sp>
      <p:pic>
        <p:nvPicPr>
          <p:cNvPr id="5" name="Content Placeholder 4" descr="A close up of a device&#10;&#10;Description automatically generated">
            <a:extLst>
              <a:ext uri="{FF2B5EF4-FFF2-40B4-BE49-F238E27FC236}">
                <a16:creationId xmlns:a16="http://schemas.microsoft.com/office/drawing/2014/main" id="{301F1E33-05A7-4307-BCA0-901BED82D876}"/>
              </a:ext>
            </a:extLst>
          </p:cNvPr>
          <p:cNvPicPr>
            <a:picLocks noGrp="1" noChangeAspect="1"/>
          </p:cNvPicPr>
          <p:nvPr>
            <p:ph idx="1"/>
          </p:nvPr>
        </p:nvPicPr>
        <p:blipFill>
          <a:blip r:embed="rId2"/>
          <a:stretch>
            <a:fillRect/>
          </a:stretch>
        </p:blipFill>
        <p:spPr>
          <a:xfrm>
            <a:off x="545292" y="465540"/>
            <a:ext cx="2861399" cy="3815199"/>
          </a:xfrm>
          <a:prstGeom prst="rect">
            <a:avLst/>
          </a:prstGeom>
        </p:spPr>
      </p:pic>
    </p:spTree>
    <p:extLst>
      <p:ext uri="{BB962C8B-B14F-4D97-AF65-F5344CB8AC3E}">
        <p14:creationId xmlns:p14="http://schemas.microsoft.com/office/powerpoint/2010/main" val="3341895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31B0-620B-475E-A58D-37CD93F8CE4C}"/>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3800" i="1" spc="-50" dirty="0">
                <a:solidFill>
                  <a:schemeClr val="tx1">
                    <a:lumMod val="85000"/>
                    <a:lumOff val="15000"/>
                  </a:schemeClr>
                </a:solidFill>
                <a:latin typeface="+mj-lt"/>
              </a:rPr>
              <a:t>Better Tactic #1:</a:t>
            </a:r>
            <a:br>
              <a:rPr lang="en-US" sz="3800" i="1" spc="-50" dirty="0">
                <a:solidFill>
                  <a:schemeClr val="tx1">
                    <a:lumMod val="85000"/>
                    <a:lumOff val="15000"/>
                  </a:schemeClr>
                </a:solidFill>
                <a:latin typeface="+mj-lt"/>
              </a:rPr>
            </a:br>
            <a:br>
              <a:rPr lang="en-US" sz="3800" i="1" spc="-50" dirty="0">
                <a:solidFill>
                  <a:schemeClr val="tx1">
                    <a:lumMod val="85000"/>
                    <a:lumOff val="15000"/>
                  </a:schemeClr>
                </a:solidFill>
                <a:latin typeface="+mj-lt"/>
              </a:rPr>
            </a:br>
            <a:r>
              <a:rPr lang="en-US" sz="3800" i="1" spc="-50" dirty="0">
                <a:solidFill>
                  <a:schemeClr val="tx1">
                    <a:lumMod val="85000"/>
                    <a:lumOff val="15000"/>
                  </a:schemeClr>
                </a:solidFill>
                <a:latin typeface="+mj-lt"/>
              </a:rPr>
              <a:t>“Have A Specific Ask About Something I Do.”</a:t>
            </a:r>
          </a:p>
        </p:txBody>
      </p:sp>
      <p:pic>
        <p:nvPicPr>
          <p:cNvPr id="5" name="Content Placeholder 4" descr="A picture containing person, woman, indoor&#10;&#10;Description automatically generated">
            <a:extLst>
              <a:ext uri="{FF2B5EF4-FFF2-40B4-BE49-F238E27FC236}">
                <a16:creationId xmlns:a16="http://schemas.microsoft.com/office/drawing/2014/main" id="{4EA1E800-FEA1-48CE-A52C-70ADC8DE561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3476465" cy="5143489"/>
          </a:xfrm>
          <a:prstGeom prst="rect">
            <a:avLst/>
          </a:prstGeom>
        </p:spPr>
      </p:pic>
    </p:spTree>
    <p:extLst>
      <p:ext uri="{BB962C8B-B14F-4D97-AF65-F5344CB8AC3E}">
        <p14:creationId xmlns:p14="http://schemas.microsoft.com/office/powerpoint/2010/main" val="291591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device, gauge&#10;&#10;Description automatically generated">
            <a:extLst>
              <a:ext uri="{FF2B5EF4-FFF2-40B4-BE49-F238E27FC236}">
                <a16:creationId xmlns:a16="http://schemas.microsoft.com/office/drawing/2014/main" id="{FE9076AE-80C1-4879-A885-75349218833A}"/>
              </a:ext>
            </a:extLst>
          </p:cNvPr>
          <p:cNvPicPr>
            <a:picLocks noChangeAspect="1"/>
          </p:cNvPicPr>
          <p:nvPr/>
        </p:nvPicPr>
        <p:blipFill rotWithShape="1">
          <a:blip r:embed="rId3"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447828"/>
            <a:ext cx="9143980" cy="5143490"/>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22960" y="569214"/>
            <a:ext cx="7543800" cy="2674620"/>
          </a:xfrm>
        </p:spPr>
        <p:txBody>
          <a:bodyPr vert="horz" lIns="91440" tIns="45720" rIns="91440" bIns="45720" rtlCol="0" anchor="b">
            <a:normAutofit/>
          </a:bodyPr>
          <a:lstStyle/>
          <a:p>
            <a:pPr defTabSz="914400"/>
            <a:r>
              <a:rPr lang="en-US" i="1" spc="-50" dirty="0"/>
              <a:t>Expert</a:t>
            </a:r>
            <a:r>
              <a:rPr lang="en-US" spc="-50" dirty="0"/>
              <a:t>, </a:t>
            </a:r>
            <a:r>
              <a:rPr lang="en-US" i="1" spc="-50" dirty="0"/>
              <a:t>Right?</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5038" y="3341715"/>
            <a:ext cx="7875410" cy="857250"/>
          </a:xfrm>
        </p:spPr>
        <p:txBody>
          <a:bodyPr vert="horz" lIns="91440" tIns="45720" rIns="91440" bIns="45720" rtlCol="0">
            <a:normAutofit fontScale="92500"/>
          </a:bodyPr>
          <a:lstStyle/>
          <a:p>
            <a:pPr defTabSz="914400">
              <a:spcBef>
                <a:spcPts val="1200"/>
              </a:spcBef>
              <a:spcAft>
                <a:spcPts val="200"/>
              </a:spcAft>
            </a:pPr>
            <a:r>
              <a:rPr lang="en-US" sz="2400" spc="200" dirty="0"/>
              <a:t>25 years. Books. Webinars. Thousands of clients. </a:t>
            </a:r>
            <a:r>
              <a:rPr lang="en-US" sz="2400" b="1" spc="200" dirty="0">
                <a:solidFill>
                  <a:srgbClr val="FFC000"/>
                </a:solidFill>
                <a:latin typeface="Cormorant" panose="00000500000000000000" pitchFamily="2" charset="0"/>
              </a:rPr>
              <a:t>Millions of dollars in wins for them. </a:t>
            </a:r>
          </a:p>
        </p:txBody>
      </p:sp>
      <p:cxnSp>
        <p:nvCxnSpPr>
          <p:cNvPr id="29" name="Straight Connector 17">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30" name="Rectangle 19">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1">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632938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4CB7C-9919-421B-8C3D-8214AB93C658}"/>
              </a:ext>
            </a:extLst>
          </p:cNvPr>
          <p:cNvSpPr>
            <a:spLocks noGrp="1"/>
          </p:cNvSpPr>
          <p:nvPr>
            <p:ph type="ctrTitle"/>
          </p:nvPr>
        </p:nvSpPr>
        <p:spPr>
          <a:xfrm>
            <a:off x="723900" y="482600"/>
            <a:ext cx="4691270" cy="3790506"/>
          </a:xfrm>
        </p:spPr>
        <p:txBody>
          <a:bodyPr anchor="ctr">
            <a:normAutofit/>
          </a:bodyPr>
          <a:lstStyle/>
          <a:p>
            <a:pPr algn="r"/>
            <a:br>
              <a:rPr lang="en-US" sz="5600" dirty="0"/>
            </a:br>
            <a:r>
              <a:rPr lang="en-US" sz="5600" dirty="0"/>
              <a:t>“I’m a small business.</a:t>
            </a:r>
            <a:br>
              <a:rPr lang="en-US" sz="5600" dirty="0"/>
            </a:br>
            <a:r>
              <a:rPr lang="en-US" sz="5600" dirty="0"/>
              <a:t>What do you have for me?”</a:t>
            </a:r>
          </a:p>
        </p:txBody>
      </p:sp>
      <p:sp>
        <p:nvSpPr>
          <p:cNvPr id="6" name="Subtitle 5">
            <a:extLst>
              <a:ext uri="{FF2B5EF4-FFF2-40B4-BE49-F238E27FC236}">
                <a16:creationId xmlns:a16="http://schemas.microsoft.com/office/drawing/2014/main" id="{985AADC2-5E00-4533-A6AD-A1D93313CC7E}"/>
              </a:ext>
            </a:extLst>
          </p:cNvPr>
          <p:cNvSpPr>
            <a:spLocks noGrp="1"/>
          </p:cNvSpPr>
          <p:nvPr>
            <p:ph type="subTitle" idx="1"/>
          </p:nvPr>
        </p:nvSpPr>
        <p:spPr>
          <a:xfrm>
            <a:off x="5903246" y="482600"/>
            <a:ext cx="2506116" cy="3790506"/>
          </a:xfrm>
        </p:spPr>
        <p:txBody>
          <a:bodyPr anchor="ctr">
            <a:noAutofit/>
          </a:bodyPr>
          <a:lstStyle/>
          <a:p>
            <a:r>
              <a:rPr lang="en-US" sz="4000" dirty="0"/>
              <a:t>Oh yeah, and just in case…</a:t>
            </a:r>
          </a:p>
          <a:p>
            <a:r>
              <a:rPr lang="en-US" sz="4000" dirty="0"/>
              <a:t>Avoid The Biggest Goof.</a:t>
            </a:r>
          </a:p>
        </p:txBody>
      </p:sp>
    </p:spTree>
    <p:extLst>
      <p:ext uri="{BB962C8B-B14F-4D97-AF65-F5344CB8AC3E}">
        <p14:creationId xmlns:p14="http://schemas.microsoft.com/office/powerpoint/2010/main" val="21440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A81ED8E9-58C6-444A-96E5-091B540C21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9107" y="114953"/>
            <a:ext cx="3224893" cy="3224893"/>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00100" y="538734"/>
            <a:ext cx="7543800" cy="2674620"/>
          </a:xfrm>
        </p:spPr>
        <p:txBody>
          <a:bodyPr/>
          <a:lstStyle/>
          <a:p>
            <a:r>
              <a:rPr lang="en-US" i="1" dirty="0"/>
              <a:t>3 Ways To </a:t>
            </a:r>
            <a:br>
              <a:rPr lang="en-US" i="1" dirty="0"/>
            </a:br>
            <a:r>
              <a:rPr lang="en-US" i="1" dirty="0"/>
              <a:t>Prepare For Your Call…</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p:txBody>
          <a:bodyPr/>
          <a:lstStyle/>
          <a:p>
            <a:r>
              <a:rPr lang="en-US" i="1" dirty="0">
                <a:solidFill>
                  <a:schemeClr val="tx1"/>
                </a:solidFill>
              </a:rPr>
              <a:t>And Get invited back!  </a:t>
            </a:r>
            <a:r>
              <a:rPr lang="en-US" i="1" dirty="0">
                <a:solidFill>
                  <a:schemeClr val="tx1"/>
                </a:solidFill>
                <a:sym typeface="Wingdings" panose="05000000000000000000" pitchFamily="2" charset="2"/>
              </a:rPr>
              <a:t></a:t>
            </a:r>
            <a:endParaRPr lang="en-US" i="1" dirty="0">
              <a:solidFill>
                <a:schemeClr val="tx1"/>
              </a:solidFill>
            </a:endParaRPr>
          </a:p>
        </p:txBody>
      </p:sp>
    </p:spTree>
    <p:extLst>
      <p:ext uri="{BB962C8B-B14F-4D97-AF65-F5344CB8AC3E}">
        <p14:creationId xmlns:p14="http://schemas.microsoft.com/office/powerpoint/2010/main" val="4277343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245514" y="336709"/>
            <a:ext cx="5669303" cy="761998"/>
          </a:xfrm>
          <a:prstGeom prst="rect">
            <a:avLst/>
          </a:prstGeom>
          <a:noFill/>
        </p:spPr>
        <p:txBody>
          <a:bodyPr vert="horz" lIns="91440" tIns="45720" rIns="91440" bIns="45720" rtlCol="0" anchor="b">
            <a:normAutofit fontScale="90000"/>
          </a:bodyPr>
          <a:lstStyle/>
          <a:p>
            <a:pPr defTabSz="914400">
              <a:defRPr/>
            </a:pPr>
            <a:r>
              <a:rPr lang="en-US" dirty="0">
                <a:solidFill>
                  <a:schemeClr val="tx1">
                    <a:lumMod val="65000"/>
                    <a:lumOff val="35000"/>
                  </a:schemeClr>
                </a:solidFill>
                <a:latin typeface="Cormorant" panose="00000500000000000000" pitchFamily="2" charset="0"/>
              </a:rPr>
              <a:t>3 Ways To Prepare For Your Call </a:t>
            </a:r>
          </a:p>
        </p:txBody>
      </p:sp>
      <p:sp>
        <p:nvSpPr>
          <p:cNvPr id="8" name="TextBox 7">
            <a:extLst>
              <a:ext uri="{FF2B5EF4-FFF2-40B4-BE49-F238E27FC236}">
                <a16:creationId xmlns:a16="http://schemas.microsoft.com/office/drawing/2014/main" id="{FC5C5902-3CDB-4CA8-8833-649E490BA6DC}"/>
              </a:ext>
            </a:extLst>
          </p:cNvPr>
          <p:cNvSpPr txBox="1"/>
          <p:nvPr/>
        </p:nvSpPr>
        <p:spPr>
          <a:xfrm>
            <a:off x="4128437" y="989119"/>
            <a:ext cx="4569008" cy="3877985"/>
          </a:xfrm>
          <a:prstGeom prst="rect">
            <a:avLst/>
          </a:prstGeom>
          <a:noFill/>
        </p:spPr>
        <p:txBody>
          <a:bodyPr wrap="none" rtlCol="0">
            <a:spAutoFit/>
          </a:bodyPr>
          <a:lstStyle/>
          <a:p>
            <a:r>
              <a:rPr lang="en-US" sz="3600" i="1" dirty="0">
                <a:solidFill>
                  <a:schemeClr val="tx1">
                    <a:lumMod val="65000"/>
                    <a:lumOff val="35000"/>
                  </a:schemeClr>
                </a:solidFill>
                <a:latin typeface="Cormorant" panose="00000500000000000000" pitchFamily="2" charset="0"/>
              </a:rPr>
              <a:t>So you get invited back</a:t>
            </a:r>
          </a:p>
          <a:p>
            <a:endParaRPr lang="en-US" sz="2400" dirty="0">
              <a:latin typeface="Cormorant" panose="00000500000000000000" pitchFamily="2" charset="0"/>
            </a:endParaRPr>
          </a:p>
          <a:p>
            <a:r>
              <a:rPr lang="en-US" sz="2800" b="1" dirty="0"/>
              <a:t>1. Research the PERSON </a:t>
            </a:r>
            <a:br>
              <a:rPr lang="en-US" sz="2800" b="1" dirty="0"/>
            </a:br>
            <a:r>
              <a:rPr lang="en-US" sz="2800" b="1" dirty="0"/>
              <a:t>you’re calling</a:t>
            </a:r>
          </a:p>
          <a:p>
            <a:endParaRPr lang="en-US" sz="2800" dirty="0"/>
          </a:p>
          <a:p>
            <a:r>
              <a:rPr lang="en-US" sz="2800" dirty="0"/>
              <a:t>As well as where, and </a:t>
            </a:r>
            <a:r>
              <a:rPr lang="en-US" sz="2800" i="1" dirty="0"/>
              <a:t>when, </a:t>
            </a:r>
            <a:br>
              <a:rPr lang="en-US" sz="2800" dirty="0"/>
            </a:br>
            <a:r>
              <a:rPr lang="en-US" sz="2800" dirty="0"/>
              <a:t>they might need what you do</a:t>
            </a:r>
            <a:br>
              <a:rPr lang="en-US" sz="2800" dirty="0"/>
            </a:br>
            <a:endParaRPr lang="en-US" sz="2800" dirty="0"/>
          </a:p>
          <a:p>
            <a:endParaRPr lang="en-US" dirty="0"/>
          </a:p>
        </p:txBody>
      </p:sp>
      <p:pic>
        <p:nvPicPr>
          <p:cNvPr id="3" name="Picture 2" descr="A picture containing indoor, table, sitting, kitchenware&#10;&#10;Description automatically generated">
            <a:extLst>
              <a:ext uri="{FF2B5EF4-FFF2-40B4-BE49-F238E27FC236}">
                <a16:creationId xmlns:a16="http://schemas.microsoft.com/office/drawing/2014/main" id="{D36052A1-C957-4A90-A9AE-9C73601DAD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668" y="1921135"/>
            <a:ext cx="3181735" cy="2123658"/>
          </a:xfrm>
          <a:prstGeom prst="rect">
            <a:avLst/>
          </a:prstGeom>
        </p:spPr>
      </p:pic>
    </p:spTree>
    <p:extLst>
      <p:ext uri="{BB962C8B-B14F-4D97-AF65-F5344CB8AC3E}">
        <p14:creationId xmlns:p14="http://schemas.microsoft.com/office/powerpoint/2010/main" val="38465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353091" y="218762"/>
            <a:ext cx="5669303" cy="761998"/>
          </a:xfrm>
          <a:prstGeom prst="rect">
            <a:avLst/>
          </a:prstGeom>
          <a:noFill/>
        </p:spPr>
        <p:txBody>
          <a:bodyPr vert="horz" lIns="91440" tIns="45720" rIns="91440" bIns="45720" rtlCol="0" anchor="b">
            <a:normAutofit fontScale="90000"/>
          </a:bodyPr>
          <a:lstStyle/>
          <a:p>
            <a:pPr defTabSz="914400">
              <a:defRPr/>
            </a:pPr>
            <a:r>
              <a:rPr lang="en-US" dirty="0">
                <a:solidFill>
                  <a:schemeClr val="tx1">
                    <a:lumMod val="65000"/>
                    <a:lumOff val="35000"/>
                  </a:schemeClr>
                </a:solidFill>
                <a:latin typeface="Cormorant" panose="00000500000000000000" pitchFamily="2" charset="0"/>
              </a:rPr>
              <a:t>3 Ways To Prepare For Your Call </a:t>
            </a:r>
          </a:p>
        </p:txBody>
      </p:sp>
      <p:sp>
        <p:nvSpPr>
          <p:cNvPr id="8" name="TextBox 7">
            <a:extLst>
              <a:ext uri="{FF2B5EF4-FFF2-40B4-BE49-F238E27FC236}">
                <a16:creationId xmlns:a16="http://schemas.microsoft.com/office/drawing/2014/main" id="{FC5C5902-3CDB-4CA8-8833-649E490BA6DC}"/>
              </a:ext>
            </a:extLst>
          </p:cNvPr>
          <p:cNvSpPr txBox="1"/>
          <p:nvPr/>
        </p:nvSpPr>
        <p:spPr>
          <a:xfrm>
            <a:off x="3524076" y="980760"/>
            <a:ext cx="5643533" cy="2769989"/>
          </a:xfrm>
          <a:prstGeom prst="rect">
            <a:avLst/>
          </a:prstGeom>
          <a:noFill/>
        </p:spPr>
        <p:txBody>
          <a:bodyPr wrap="none" rtlCol="0">
            <a:spAutoFit/>
          </a:bodyPr>
          <a:lstStyle/>
          <a:p>
            <a:r>
              <a:rPr lang="en-US" sz="3600" i="1" dirty="0">
                <a:solidFill>
                  <a:schemeClr val="tx1">
                    <a:lumMod val="65000"/>
                    <a:lumOff val="35000"/>
                  </a:schemeClr>
                </a:solidFill>
                <a:latin typeface="Cormorant" panose="00000500000000000000" pitchFamily="2" charset="0"/>
              </a:rPr>
              <a:t>So you get invited back</a:t>
            </a:r>
          </a:p>
          <a:p>
            <a:endParaRPr lang="en-US" sz="2400" dirty="0">
              <a:latin typeface="Cormorant" panose="00000500000000000000" pitchFamily="2" charset="0"/>
            </a:endParaRPr>
          </a:p>
          <a:p>
            <a:r>
              <a:rPr lang="en-US" sz="2400" b="1" dirty="0"/>
              <a:t>2. Know what the agency buys</a:t>
            </a:r>
          </a:p>
          <a:p>
            <a:r>
              <a:rPr lang="en-US" sz="2400" b="1" dirty="0"/>
              <a:t>and what’s happening to their budget</a:t>
            </a:r>
            <a:br>
              <a:rPr lang="en-US" sz="2400" dirty="0"/>
            </a:br>
            <a:endParaRPr lang="en-US" sz="2400" dirty="0"/>
          </a:p>
          <a:p>
            <a:r>
              <a:rPr lang="en-US" sz="2400" dirty="0"/>
              <a:t>(Up </a:t>
            </a:r>
            <a:r>
              <a:rPr lang="en-US" sz="2400" i="1" dirty="0"/>
              <a:t>or </a:t>
            </a:r>
            <a:r>
              <a:rPr lang="en-US" sz="2400" dirty="0"/>
              <a:t>down both represent opportunities!)</a:t>
            </a:r>
          </a:p>
          <a:p>
            <a:endParaRPr lang="en-US" dirty="0"/>
          </a:p>
        </p:txBody>
      </p:sp>
      <p:pic>
        <p:nvPicPr>
          <p:cNvPr id="3" name="Picture 2" descr="A hand holding a card&#10;&#10;Description automatically generated">
            <a:extLst>
              <a:ext uri="{FF2B5EF4-FFF2-40B4-BE49-F238E27FC236}">
                <a16:creationId xmlns:a16="http://schemas.microsoft.com/office/drawing/2014/main" id="{0C3C83DA-B353-4F4E-A517-78D52A2CC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97" y="1476876"/>
            <a:ext cx="3282979" cy="2189747"/>
          </a:xfrm>
          <a:prstGeom prst="rect">
            <a:avLst/>
          </a:prstGeom>
        </p:spPr>
      </p:pic>
    </p:spTree>
    <p:extLst>
      <p:ext uri="{BB962C8B-B14F-4D97-AF65-F5344CB8AC3E}">
        <p14:creationId xmlns:p14="http://schemas.microsoft.com/office/powerpoint/2010/main" val="2994985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263444" y="224162"/>
            <a:ext cx="5669303" cy="761998"/>
          </a:xfrm>
          <a:prstGeom prst="rect">
            <a:avLst/>
          </a:prstGeom>
          <a:noFill/>
        </p:spPr>
        <p:txBody>
          <a:bodyPr vert="horz" lIns="91440" tIns="45720" rIns="91440" bIns="45720" rtlCol="0" anchor="b">
            <a:normAutofit fontScale="90000"/>
          </a:bodyPr>
          <a:lstStyle/>
          <a:p>
            <a:pPr defTabSz="914400">
              <a:defRPr/>
            </a:pPr>
            <a:r>
              <a:rPr lang="en-US" dirty="0">
                <a:solidFill>
                  <a:schemeClr val="tx1">
                    <a:lumMod val="65000"/>
                    <a:lumOff val="35000"/>
                  </a:schemeClr>
                </a:solidFill>
                <a:latin typeface="Cormorant" panose="00000500000000000000" pitchFamily="2" charset="0"/>
              </a:rPr>
              <a:t>3 Ways To Prepare For Your Call </a:t>
            </a:r>
          </a:p>
        </p:txBody>
      </p:sp>
      <p:sp>
        <p:nvSpPr>
          <p:cNvPr id="8" name="TextBox 7">
            <a:extLst>
              <a:ext uri="{FF2B5EF4-FFF2-40B4-BE49-F238E27FC236}">
                <a16:creationId xmlns:a16="http://schemas.microsoft.com/office/drawing/2014/main" id="{FC5C5902-3CDB-4CA8-8833-649E490BA6DC}"/>
              </a:ext>
            </a:extLst>
          </p:cNvPr>
          <p:cNvSpPr txBox="1"/>
          <p:nvPr/>
        </p:nvSpPr>
        <p:spPr>
          <a:xfrm>
            <a:off x="3520714" y="986160"/>
            <a:ext cx="5359842" cy="2431435"/>
          </a:xfrm>
          <a:prstGeom prst="rect">
            <a:avLst/>
          </a:prstGeom>
          <a:noFill/>
        </p:spPr>
        <p:txBody>
          <a:bodyPr wrap="square" rtlCol="0">
            <a:spAutoFit/>
          </a:bodyPr>
          <a:lstStyle/>
          <a:p>
            <a:r>
              <a:rPr lang="en-US" sz="3600" i="1" dirty="0">
                <a:solidFill>
                  <a:schemeClr val="tx1">
                    <a:lumMod val="65000"/>
                    <a:lumOff val="35000"/>
                  </a:schemeClr>
                </a:solidFill>
                <a:latin typeface="Cormorant" panose="00000500000000000000" pitchFamily="2" charset="0"/>
              </a:rPr>
              <a:t>So you get invited back</a:t>
            </a:r>
          </a:p>
          <a:p>
            <a:endParaRPr lang="en-US" sz="2400" dirty="0">
              <a:latin typeface="Cormorant" panose="00000500000000000000" pitchFamily="2" charset="0"/>
            </a:endParaRPr>
          </a:p>
          <a:p>
            <a:r>
              <a:rPr lang="en-US" sz="2800" b="1" dirty="0"/>
              <a:t>3. Relax and be </a:t>
            </a:r>
            <a:r>
              <a:rPr lang="en-US" sz="2800" b="1" i="1" dirty="0"/>
              <a:t>yourself! </a:t>
            </a:r>
          </a:p>
          <a:p>
            <a:r>
              <a:rPr lang="en-US" sz="2800" b="1" dirty="0"/>
              <a:t>Connect with the </a:t>
            </a:r>
            <a:r>
              <a:rPr lang="en-US" sz="2800" b="1" i="1" dirty="0"/>
              <a:t>person they are</a:t>
            </a:r>
            <a:r>
              <a:rPr lang="en-US" sz="2800" b="1" dirty="0"/>
              <a:t>.</a:t>
            </a:r>
          </a:p>
          <a:p>
            <a:endParaRPr lang="en-US" i="1" dirty="0">
              <a:solidFill>
                <a:schemeClr val="bg2">
                  <a:lumMod val="50000"/>
                </a:schemeClr>
              </a:solidFill>
            </a:endParaRPr>
          </a:p>
          <a:p>
            <a:endParaRPr lang="en-US" dirty="0"/>
          </a:p>
        </p:txBody>
      </p:sp>
      <p:pic>
        <p:nvPicPr>
          <p:cNvPr id="6" name="Picture 5" descr="A group of people posing for a photo&#10;&#10;Description automatically generated">
            <a:extLst>
              <a:ext uri="{FF2B5EF4-FFF2-40B4-BE49-F238E27FC236}">
                <a16:creationId xmlns:a16="http://schemas.microsoft.com/office/drawing/2014/main" id="{59272A6E-A22C-4232-B10F-FFD54033F2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83882"/>
            <a:ext cx="3306377" cy="2197768"/>
          </a:xfrm>
          <a:prstGeom prst="rect">
            <a:avLst/>
          </a:prstGeom>
        </p:spPr>
      </p:pic>
    </p:spTree>
    <p:extLst>
      <p:ext uri="{BB962C8B-B14F-4D97-AF65-F5344CB8AC3E}">
        <p14:creationId xmlns:p14="http://schemas.microsoft.com/office/powerpoint/2010/main" val="392009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5790645-8324-43CA-8E26-1B0119DEA2D3}"/>
              </a:ext>
            </a:extLst>
          </p:cNvPr>
          <p:cNvSpPr>
            <a:spLocks noGrp="1"/>
          </p:cNvSpPr>
          <p:nvPr>
            <p:ph type="title"/>
          </p:nvPr>
        </p:nvSpPr>
        <p:spPr>
          <a:xfrm>
            <a:off x="5047500" y="479322"/>
            <a:ext cx="3609804" cy="2764512"/>
          </a:xfrm>
        </p:spPr>
        <p:txBody>
          <a:bodyPr vert="horz" lIns="91440" tIns="45720" rIns="91440" bIns="45720" rtlCol="0" anchor="b">
            <a:normAutofit/>
          </a:bodyPr>
          <a:lstStyle/>
          <a:p>
            <a:pPr defTabSz="914400"/>
            <a:r>
              <a:rPr lang="en-US" sz="4800" spc="-50" dirty="0">
                <a:latin typeface="Cormorant" panose="00000500000000000000" pitchFamily="2" charset="0"/>
              </a:rPr>
              <a:t>Got Goals?</a:t>
            </a:r>
            <a:br>
              <a:rPr lang="en-US" sz="4800" spc="-50" dirty="0">
                <a:latin typeface="Cormorant" panose="00000500000000000000" pitchFamily="2" charset="0"/>
              </a:rPr>
            </a:br>
            <a:r>
              <a:rPr lang="en-US" sz="4800" spc="-50" dirty="0">
                <a:latin typeface="Cormorant" panose="00000500000000000000" pitchFamily="2" charset="0"/>
              </a:rPr>
              <a:t>Great!</a:t>
            </a:r>
          </a:p>
        </p:txBody>
      </p:sp>
      <p:sp>
        <p:nvSpPr>
          <p:cNvPr id="6" name="Text Placeholder 5">
            <a:extLst>
              <a:ext uri="{FF2B5EF4-FFF2-40B4-BE49-F238E27FC236}">
                <a16:creationId xmlns:a16="http://schemas.microsoft.com/office/drawing/2014/main" id="{F4298379-2FD6-46D4-93C9-119C82640EB7}"/>
              </a:ext>
            </a:extLst>
          </p:cNvPr>
          <p:cNvSpPr>
            <a:spLocks noGrp="1"/>
          </p:cNvSpPr>
          <p:nvPr>
            <p:ph type="body" idx="1"/>
          </p:nvPr>
        </p:nvSpPr>
        <p:spPr>
          <a:xfrm>
            <a:off x="5047499" y="3341715"/>
            <a:ext cx="3621826" cy="928962"/>
          </a:xfrm>
        </p:spPr>
        <p:txBody>
          <a:bodyPr vert="horz" lIns="91440" tIns="45720" rIns="91440" bIns="45720" rtlCol="0">
            <a:normAutofit/>
          </a:bodyPr>
          <a:lstStyle/>
          <a:p>
            <a:pPr defTabSz="914400">
              <a:spcBef>
                <a:spcPts val="1200"/>
              </a:spcBef>
              <a:spcAft>
                <a:spcPts val="200"/>
              </a:spcAft>
            </a:pPr>
            <a:r>
              <a:rPr lang="en-US" spc="200" dirty="0">
                <a:solidFill>
                  <a:schemeClr val="tx1">
                    <a:lumMod val="85000"/>
                    <a:lumOff val="15000"/>
                  </a:schemeClr>
                </a:solidFill>
              </a:rPr>
              <a:t>What might a major federal business goal be?</a:t>
            </a:r>
          </a:p>
        </p:txBody>
      </p:sp>
      <p:pic>
        <p:nvPicPr>
          <p:cNvPr id="4" name="Picture 3" descr="A body of water with a mountain in the background&#10;&#10;Description automatically generated">
            <a:extLst>
              <a:ext uri="{FF2B5EF4-FFF2-40B4-BE49-F238E27FC236}">
                <a16:creationId xmlns:a16="http://schemas.microsoft.com/office/drawing/2014/main" id="{1FF767D4-16DD-4E46-A18B-BD733AAD68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571980" cy="5143490"/>
          </a:xfrm>
          <a:prstGeom prst="rect">
            <a:avLst/>
          </a:prstGeom>
        </p:spPr>
      </p:pic>
      <p:cxnSp>
        <p:nvCxnSpPr>
          <p:cNvPr id="19" name="Straight Connector 1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89" y="325755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327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15790645-8324-43CA-8E26-1B0119DEA2D3}"/>
              </a:ext>
            </a:extLst>
          </p:cNvPr>
          <p:cNvSpPr>
            <a:spLocks noGrp="1"/>
          </p:cNvSpPr>
          <p:nvPr>
            <p:ph type="title"/>
          </p:nvPr>
        </p:nvSpPr>
        <p:spPr>
          <a:xfrm>
            <a:off x="347070" y="1278089"/>
            <a:ext cx="2744434" cy="2194560"/>
          </a:xfrm>
        </p:spPr>
        <p:txBody>
          <a:bodyPr vert="horz" lIns="91440" tIns="45720" rIns="91440" bIns="45720" rtlCol="0" anchor="b">
            <a:normAutofit/>
          </a:bodyPr>
          <a:lstStyle/>
          <a:p>
            <a:pPr defTabSz="914400"/>
            <a:r>
              <a:rPr lang="en-US" sz="4800" spc="-50" dirty="0">
                <a:solidFill>
                  <a:schemeClr val="tx1">
                    <a:lumMod val="65000"/>
                    <a:lumOff val="35000"/>
                  </a:schemeClr>
                </a:solidFill>
                <a:latin typeface="Cormorant" panose="00000500000000000000" pitchFamily="2" charset="0"/>
              </a:rPr>
              <a:t>You’re in a hurry.</a:t>
            </a:r>
            <a:br>
              <a:rPr lang="en-US" sz="4800" spc="-50" dirty="0">
                <a:solidFill>
                  <a:schemeClr val="tx1">
                    <a:lumMod val="65000"/>
                    <a:lumOff val="35000"/>
                  </a:schemeClr>
                </a:solidFill>
                <a:latin typeface="Cormorant" panose="00000500000000000000" pitchFamily="2" charset="0"/>
              </a:rPr>
            </a:br>
            <a:endParaRPr lang="en-US" sz="4800" spc="-50" dirty="0">
              <a:solidFill>
                <a:schemeClr val="tx1">
                  <a:lumMod val="65000"/>
                  <a:lumOff val="35000"/>
                </a:schemeClr>
              </a:solidFill>
              <a:latin typeface="Cormorant" panose="00000500000000000000" pitchFamily="2" charset="0"/>
            </a:endParaRPr>
          </a:p>
        </p:txBody>
      </p:sp>
      <p:pic>
        <p:nvPicPr>
          <p:cNvPr id="3" name="Picture 2" descr="A clock on a red surface&#10;&#10;Description automatically generated">
            <a:extLst>
              <a:ext uri="{FF2B5EF4-FFF2-40B4-BE49-F238E27FC236}">
                <a16:creationId xmlns:a16="http://schemas.microsoft.com/office/drawing/2014/main" id="{C300E747-D05C-427B-8124-CBD87B59CA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438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5790645-8324-43CA-8E26-1B0119DEA2D3}"/>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4800" spc="-50" dirty="0">
                <a:latin typeface="Cormorant" panose="00000500000000000000" pitchFamily="2" charset="0"/>
              </a:rPr>
              <a:t>Your buyer…</a:t>
            </a:r>
          </a:p>
        </p:txBody>
      </p:sp>
      <p:pic>
        <p:nvPicPr>
          <p:cNvPr id="3" name="Picture 2" descr="A close up of a sign&#10;&#10;Description automatically generated">
            <a:extLst>
              <a:ext uri="{FF2B5EF4-FFF2-40B4-BE49-F238E27FC236}">
                <a16:creationId xmlns:a16="http://schemas.microsoft.com/office/drawing/2014/main" id="{BBAD64B6-158C-4FAF-B2B4-F5F4783824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465" cy="5143489"/>
          </a:xfrm>
          <a:prstGeom prst="rect">
            <a:avLst/>
          </a:prstGeom>
        </p:spPr>
      </p:pic>
      <p:cxnSp>
        <p:nvCxnSpPr>
          <p:cNvPr id="19" name="Straight Connector 1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A74B583-C9B8-46F3-8DA9-E9E468EAA87D}"/>
              </a:ext>
            </a:extLst>
          </p:cNvPr>
          <p:cNvSpPr/>
          <p:nvPr/>
        </p:nvSpPr>
        <p:spPr>
          <a:xfrm>
            <a:off x="4018195" y="3243834"/>
            <a:ext cx="2153154"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a:noFill/>
                </a:ln>
                <a:solidFill>
                  <a:prstClr val="black"/>
                </a:solidFill>
                <a:effectLst/>
                <a:uLnTx/>
                <a:uFillTx/>
                <a:latin typeface="Cormorant" panose="00000500000000000000" pitchFamily="2" charset="0"/>
                <a:ea typeface="+mn-ea"/>
                <a:cs typeface="+mn-cs"/>
              </a:rPr>
              <a:t>not so much.</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21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5C45A2-921A-4485-A75B-6239B22D96BF}"/>
              </a:ext>
            </a:extLst>
          </p:cNvPr>
          <p:cNvSpPr>
            <a:spLocks noGrp="1"/>
          </p:cNvSpPr>
          <p:nvPr>
            <p:ph type="title"/>
          </p:nvPr>
        </p:nvSpPr>
        <p:spPr>
          <a:xfrm>
            <a:off x="3245672" y="1908209"/>
            <a:ext cx="5379365" cy="705679"/>
          </a:xfrm>
        </p:spPr>
        <p:txBody>
          <a:bodyPr vert="horz" lIns="91440" tIns="45720" rIns="91440" bIns="45720" rtlCol="0" anchor="ctr">
            <a:normAutofit fontScale="90000"/>
          </a:bodyPr>
          <a:lstStyle/>
          <a:p>
            <a:pPr defTabSz="914400"/>
            <a:br>
              <a:rPr lang="en-US" sz="5000" spc="-50" dirty="0">
                <a:solidFill>
                  <a:schemeClr val="tx2"/>
                </a:solidFill>
              </a:rPr>
            </a:br>
            <a:r>
              <a:rPr lang="en-US" sz="3600" spc="-50" dirty="0">
                <a:solidFill>
                  <a:schemeClr val="tx2"/>
                </a:solidFill>
                <a:latin typeface="Cormorant" panose="00000500000000000000" pitchFamily="2" charset="0"/>
              </a:rPr>
              <a:t>“Who are you, again?”</a:t>
            </a: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177703"/>
            <a:ext cx="0" cy="24003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752594"/>
            <a:ext cx="9141619" cy="39090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58BB4057-BA69-487E-8458-1202B3EEDB5F}"/>
              </a:ext>
            </a:extLst>
          </p:cNvPr>
          <p:cNvSpPr/>
          <p:nvPr/>
        </p:nvSpPr>
        <p:spPr>
          <a:xfrm>
            <a:off x="1114930" y="1287323"/>
            <a:ext cx="2221828"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dirty="0">
                <a:ln>
                  <a:noFill/>
                </a:ln>
                <a:solidFill>
                  <a:srgbClr val="EEECE1"/>
                </a:solidFill>
                <a:effectLst/>
                <a:uLnTx/>
                <a:uFillTx/>
                <a:latin typeface="Cormorant" panose="00000500000000000000" pitchFamily="2" charset="0"/>
                <a:ea typeface="+mn-ea"/>
                <a:cs typeface="+mn-cs"/>
              </a:rPr>
              <a:t>Except Q4…</a:t>
            </a:r>
            <a:br>
              <a:rPr kumimoji="0" lang="en-US" sz="3600" b="0" i="0" u="none" strike="noStrike" kern="1200" cap="none" spc="-50" normalizeH="0" baseline="0" noProof="0" dirty="0">
                <a:ln>
                  <a:noFill/>
                </a:ln>
                <a:solidFill>
                  <a:srgbClr val="EEECE1"/>
                </a:solidFill>
                <a:effectLst/>
                <a:uLnTx/>
                <a:uFillTx/>
                <a:latin typeface="Cormorant" panose="00000500000000000000" pitchFamily="2" charset="0"/>
                <a:ea typeface="+mn-ea"/>
                <a:cs typeface="+mn-cs"/>
              </a:rPr>
            </a:br>
            <a:r>
              <a:rPr kumimoji="0" lang="en-US" sz="3600" b="0" i="0" u="none" strike="noStrike" kern="1200" cap="none" spc="-50" normalizeH="0" baseline="0" noProof="0" dirty="0">
                <a:ln>
                  <a:noFill/>
                </a:ln>
                <a:solidFill>
                  <a:srgbClr val="EEECE1"/>
                </a:solidFill>
                <a:effectLst/>
                <a:uLnTx/>
                <a:uFillTx/>
                <a:latin typeface="Cormorant" panose="00000500000000000000" pitchFamily="2" charset="0"/>
                <a:ea typeface="+mn-ea"/>
                <a:cs typeface="+mn-cs"/>
              </a:rPr>
              <a:t>but even then:</a:t>
            </a:r>
            <a:endParaRPr kumimoji="0" lang="en-US" sz="3600" b="0" i="0" u="none" strike="noStrike" kern="1200" cap="none" spc="0" normalizeH="0" baseline="0" noProof="0" dirty="0">
              <a:ln>
                <a:noFill/>
              </a:ln>
              <a:solidFill>
                <a:prstClr val="white"/>
              </a:solidFill>
              <a:effectLst/>
              <a:uLnTx/>
              <a:uFillTx/>
              <a:latin typeface="Cormorant" panose="00000500000000000000" pitchFamily="2" charset="0"/>
              <a:ea typeface="+mn-ea"/>
              <a:cs typeface="+mn-cs"/>
            </a:endParaRPr>
          </a:p>
        </p:txBody>
      </p:sp>
    </p:spTree>
    <p:extLst>
      <p:ext uri="{BB962C8B-B14F-4D97-AF65-F5344CB8AC3E}">
        <p14:creationId xmlns:p14="http://schemas.microsoft.com/office/powerpoint/2010/main" val="4014364983"/>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5790645-8324-43CA-8E26-1B0119DEA2D3}"/>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4800" spc="-50" dirty="0">
                <a:latin typeface="Cormorant" panose="00000500000000000000" pitchFamily="2" charset="0"/>
              </a:rPr>
              <a:t>What’s the risk of rushing the relationship?</a:t>
            </a:r>
          </a:p>
        </p:txBody>
      </p:sp>
      <p:pic>
        <p:nvPicPr>
          <p:cNvPr id="3" name="Picture 2" descr="A red clock hanging on the wall&#10;&#10;Description automatically generated">
            <a:extLst>
              <a:ext uri="{FF2B5EF4-FFF2-40B4-BE49-F238E27FC236}">
                <a16:creationId xmlns:a16="http://schemas.microsoft.com/office/drawing/2014/main" id="{6BE9D98E-B0F6-4501-929E-DD66300FDA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465" cy="5143489"/>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22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A81ED8E9-58C6-444A-96E5-091B540C21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6307" y="18941"/>
            <a:ext cx="3224893" cy="3224893"/>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p:txBody>
          <a:bodyPr/>
          <a:lstStyle/>
          <a:p>
            <a:r>
              <a:rPr lang="en-US" i="1" dirty="0"/>
              <a:t>Me? Just Three. </a:t>
            </a:r>
            <a:br>
              <a:rPr lang="en-US" i="1" dirty="0"/>
            </a:br>
            <a:r>
              <a:rPr lang="en-US" i="1" dirty="0"/>
              <a:t>Little. Tiny. </a:t>
            </a:r>
            <a:br>
              <a:rPr lang="en-US" i="1" dirty="0"/>
            </a:br>
            <a:r>
              <a:rPr lang="en-US" i="1" dirty="0"/>
              <a:t>Federal Contracts.</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2960" y="3365482"/>
            <a:ext cx="7989346" cy="857250"/>
          </a:xfrm>
        </p:spPr>
        <p:txBody>
          <a:bodyPr>
            <a:normAutofit/>
          </a:bodyPr>
          <a:lstStyle/>
          <a:p>
            <a:r>
              <a:rPr lang="en-US" dirty="0">
                <a:solidFill>
                  <a:srgbClr val="C00000"/>
                </a:solidFill>
              </a:rPr>
              <a:t>Just Based on conversations With Friends. No big proposals.</a:t>
            </a:r>
          </a:p>
          <a:p>
            <a:r>
              <a:rPr lang="en-US" dirty="0"/>
              <a:t>Not one worth more than $10,000.</a:t>
            </a:r>
          </a:p>
        </p:txBody>
      </p:sp>
    </p:spTree>
    <p:extLst>
      <p:ext uri="{BB962C8B-B14F-4D97-AF65-F5344CB8AC3E}">
        <p14:creationId xmlns:p14="http://schemas.microsoft.com/office/powerpoint/2010/main" val="2449500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790645-8324-43CA-8E26-1B0119DEA2D3}"/>
              </a:ext>
            </a:extLst>
          </p:cNvPr>
          <p:cNvSpPr>
            <a:spLocks noGrp="1"/>
          </p:cNvSpPr>
          <p:nvPr>
            <p:ph type="title"/>
          </p:nvPr>
        </p:nvSpPr>
        <p:spPr>
          <a:xfrm>
            <a:off x="822960" y="569214"/>
            <a:ext cx="7543800" cy="2674620"/>
          </a:xfrm>
        </p:spPr>
        <p:txBody>
          <a:bodyPr/>
          <a:lstStyle/>
          <a:p>
            <a:r>
              <a:rPr lang="en-US" dirty="0"/>
              <a:t>Take your time.</a:t>
            </a:r>
            <a:br>
              <a:rPr lang="en-US" dirty="0"/>
            </a:br>
            <a:r>
              <a:rPr lang="en-US" dirty="0"/>
              <a:t>What could you win?</a:t>
            </a:r>
          </a:p>
        </p:txBody>
      </p:sp>
      <p:sp>
        <p:nvSpPr>
          <p:cNvPr id="6" name="Text Placeholder 5">
            <a:extLst>
              <a:ext uri="{FF2B5EF4-FFF2-40B4-BE49-F238E27FC236}">
                <a16:creationId xmlns:a16="http://schemas.microsoft.com/office/drawing/2014/main" id="{F4298379-2FD6-46D4-93C9-119C82640EB7}"/>
              </a:ext>
            </a:extLst>
          </p:cNvPr>
          <p:cNvSpPr>
            <a:spLocks noGrp="1"/>
          </p:cNvSpPr>
          <p:nvPr>
            <p:ph type="body" idx="1"/>
          </p:nvPr>
        </p:nvSpPr>
        <p:spPr/>
        <p:txBody>
          <a:bodyPr/>
          <a:lstStyle/>
          <a:p>
            <a:r>
              <a:rPr lang="en-US" dirty="0"/>
              <a:t>What’re you afraid of missing? </a:t>
            </a:r>
          </a:p>
          <a:p>
            <a:r>
              <a:rPr lang="en-US" dirty="0"/>
              <a:t>How could you temper that risk?</a:t>
            </a:r>
          </a:p>
        </p:txBody>
      </p:sp>
    </p:spTree>
    <p:extLst>
      <p:ext uri="{BB962C8B-B14F-4D97-AF65-F5344CB8AC3E}">
        <p14:creationId xmlns:p14="http://schemas.microsoft.com/office/powerpoint/2010/main" val="3513772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67315" y="479321"/>
            <a:ext cx="4689988" cy="2745063"/>
          </a:xfrm>
        </p:spPr>
        <p:txBody>
          <a:bodyPr vert="horz" lIns="91440" tIns="45720" rIns="91440" bIns="45720" rtlCol="0" anchor="b">
            <a:normAutofit/>
          </a:bodyPr>
          <a:lstStyle/>
          <a:p>
            <a:pPr defTabSz="914400"/>
            <a:r>
              <a:rPr lang="en-US" spc="-50" dirty="0">
                <a:solidFill>
                  <a:schemeClr val="tx1">
                    <a:lumMod val="85000"/>
                    <a:lumOff val="15000"/>
                  </a:schemeClr>
                </a:solidFill>
                <a:latin typeface="Cormorant" panose="00000500000000000000" pitchFamily="2" charset="0"/>
              </a:rPr>
              <a:t>How do you fill a jar of marbles?</a:t>
            </a:r>
            <a:br>
              <a:rPr lang="en-US" spc="-50" dirty="0">
                <a:solidFill>
                  <a:schemeClr val="tx1">
                    <a:lumMod val="85000"/>
                    <a:lumOff val="15000"/>
                  </a:schemeClr>
                </a:solidFill>
                <a:effectLst>
                  <a:outerShdw blurRad="38100" dist="38100" dir="2700000" algn="tl">
                    <a:srgbClr val="000000">
                      <a:alpha val="43137"/>
                    </a:srgbClr>
                  </a:outerShdw>
                </a:effectLst>
                <a:latin typeface="Cormorant" panose="00000500000000000000" pitchFamily="2" charset="0"/>
              </a:rPr>
            </a:br>
            <a:br>
              <a:rPr lang="en-US" spc="-50" dirty="0">
                <a:solidFill>
                  <a:schemeClr val="tx1">
                    <a:lumMod val="85000"/>
                    <a:lumOff val="15000"/>
                  </a:schemeClr>
                </a:solidFill>
                <a:effectLst>
                  <a:outerShdw blurRad="38100" dist="38100" dir="2700000" algn="tl">
                    <a:srgbClr val="000000">
                      <a:alpha val="43137"/>
                    </a:srgbClr>
                  </a:outerShdw>
                </a:effectLst>
                <a:latin typeface="Cormorant" panose="00000500000000000000" pitchFamily="2" charset="0"/>
              </a:rPr>
            </a:br>
            <a:endParaRPr lang="en-US" spc="-50" dirty="0">
              <a:solidFill>
                <a:schemeClr val="tx1">
                  <a:lumMod val="85000"/>
                  <a:lumOff val="15000"/>
                </a:schemeClr>
              </a:solidFill>
              <a:latin typeface="Cormorant" panose="00000500000000000000" pitchFamily="2"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33507" y="833507"/>
            <a:ext cx="5143499" cy="3476485"/>
          </a:xfrm>
          <a:prstGeom prst="rect">
            <a:avLst/>
          </a:prstGeom>
        </p:spPr>
      </p:pic>
      <p:cxnSp>
        <p:nvCxnSpPr>
          <p:cNvPr id="17" name="Straight Connector 1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187992-279B-43C9-9E45-3D1E5D0B5E8D}"/>
              </a:ext>
            </a:extLst>
          </p:cNvPr>
          <p:cNvSpPr txBox="1"/>
          <p:nvPr/>
        </p:nvSpPr>
        <p:spPr>
          <a:xfrm>
            <a:off x="3967315" y="3692058"/>
            <a:ext cx="4689988" cy="954107"/>
          </a:xfrm>
          <a:prstGeom prst="rect">
            <a:avLst/>
          </a:prstGeom>
          <a:noFill/>
        </p:spPr>
        <p:txBody>
          <a:bodyPr wrap="square" rtlCol="0">
            <a:spAutoFit/>
          </a:bodyPr>
          <a:lstStyle/>
          <a:p>
            <a:r>
              <a:rPr lang="en-US" sz="2800" spc="-50" dirty="0">
                <a:solidFill>
                  <a:schemeClr val="tx1">
                    <a:lumMod val="85000"/>
                    <a:lumOff val="15000"/>
                  </a:schemeClr>
                </a:solidFill>
                <a:latin typeface="Cormorant" panose="00000500000000000000" pitchFamily="2" charset="0"/>
              </a:rPr>
              <a:t>Trust is built one small interaction at a time.</a:t>
            </a:r>
            <a:endParaRPr lang="en-US" sz="2800" dirty="0"/>
          </a:p>
        </p:txBody>
      </p:sp>
    </p:spTree>
    <p:extLst>
      <p:ext uri="{BB962C8B-B14F-4D97-AF65-F5344CB8AC3E}">
        <p14:creationId xmlns:p14="http://schemas.microsoft.com/office/powerpoint/2010/main" val="1236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67315" y="479322"/>
            <a:ext cx="4689988" cy="2764512"/>
          </a:xfrm>
        </p:spPr>
        <p:txBody>
          <a:bodyPr vert="horz" lIns="91440" tIns="45720" rIns="91440" bIns="45720" rtlCol="0" anchor="b">
            <a:noAutofit/>
          </a:bodyPr>
          <a:lstStyle/>
          <a:p>
            <a:pPr defTabSz="914400"/>
            <a:r>
              <a:rPr lang="en-US" spc="-50" dirty="0">
                <a:solidFill>
                  <a:schemeClr val="tx1">
                    <a:lumMod val="85000"/>
                    <a:lumOff val="15000"/>
                  </a:schemeClr>
                </a:solidFill>
                <a:latin typeface="Cormorant" panose="00000500000000000000" pitchFamily="2" charset="0"/>
              </a:rPr>
              <a:t>Let’s Look At</a:t>
            </a:r>
            <a:br>
              <a:rPr lang="en-US" spc="-50" dirty="0">
                <a:solidFill>
                  <a:schemeClr val="tx1">
                    <a:lumMod val="85000"/>
                    <a:lumOff val="15000"/>
                  </a:schemeClr>
                </a:solidFill>
                <a:latin typeface="Cormorant" panose="00000500000000000000" pitchFamily="2" charset="0"/>
              </a:rPr>
            </a:br>
            <a:br>
              <a:rPr lang="en-US" spc="-50" dirty="0">
                <a:solidFill>
                  <a:schemeClr val="tx1">
                    <a:lumMod val="85000"/>
                    <a:lumOff val="15000"/>
                  </a:schemeClr>
                </a:solidFill>
                <a:latin typeface="Cormorant" panose="00000500000000000000" pitchFamily="2" charset="0"/>
              </a:rPr>
            </a:br>
            <a:r>
              <a:rPr lang="en-US" spc="-50" dirty="0">
                <a:solidFill>
                  <a:schemeClr val="tx1">
                    <a:lumMod val="85000"/>
                    <a:lumOff val="15000"/>
                  </a:schemeClr>
                </a:solidFill>
                <a:latin typeface="Cormorant" panose="00000500000000000000" pitchFamily="2" charset="0"/>
              </a:rPr>
              <a:t>“Marble Jar” Opportunities</a:t>
            </a:r>
            <a:br>
              <a:rPr lang="en-US" spc="-50" dirty="0">
                <a:solidFill>
                  <a:schemeClr val="tx1">
                    <a:lumMod val="85000"/>
                    <a:lumOff val="15000"/>
                  </a:schemeClr>
                </a:solidFill>
                <a:latin typeface="Cormorant" panose="00000500000000000000" pitchFamily="2" charset="0"/>
              </a:rPr>
            </a:br>
            <a:br>
              <a:rPr lang="en-US" spc="-50" dirty="0">
                <a:solidFill>
                  <a:schemeClr val="tx1">
                    <a:lumMod val="85000"/>
                    <a:lumOff val="15000"/>
                  </a:schemeClr>
                </a:solidFill>
                <a:latin typeface="Cormorant" panose="00000500000000000000" pitchFamily="2" charset="0"/>
              </a:rPr>
            </a:br>
            <a:r>
              <a:rPr lang="en-US" spc="-50" dirty="0">
                <a:solidFill>
                  <a:schemeClr val="tx1">
                    <a:lumMod val="85000"/>
                    <a:lumOff val="15000"/>
                  </a:schemeClr>
                </a:solidFill>
                <a:latin typeface="Cormorant" panose="00000500000000000000" pitchFamily="2" charset="0"/>
              </a:rPr>
              <a:t>More Closely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33507" y="833507"/>
            <a:ext cx="5143499" cy="3476485"/>
          </a:xfrm>
          <a:prstGeom prst="rect">
            <a:avLst/>
          </a:prstGeom>
        </p:spPr>
      </p:pic>
      <p:cxnSp>
        <p:nvCxnSpPr>
          <p:cNvPr id="16" name="Straight Connector 15">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470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0484ADC-63F7-45EB-B023-589A1475B725}"/>
              </a:ext>
            </a:extLst>
          </p:cNvPr>
          <p:cNvSpPr>
            <a:spLocks noGrp="1"/>
          </p:cNvSpPr>
          <p:nvPr>
            <p:ph type="title"/>
          </p:nvPr>
        </p:nvSpPr>
        <p:spPr>
          <a:xfrm>
            <a:off x="129540" y="531495"/>
            <a:ext cx="3665220" cy="2194560"/>
          </a:xfrm>
        </p:spPr>
        <p:txBody>
          <a:bodyPr vert="horz" lIns="91440" tIns="45720" rIns="91440" bIns="45720" rtlCol="0" anchor="b">
            <a:normAutofit/>
          </a:bodyPr>
          <a:lstStyle/>
          <a:p>
            <a:pPr defTabSz="914400"/>
            <a:r>
              <a:rPr lang="en-US" sz="3200" spc="-50" dirty="0">
                <a:solidFill>
                  <a:schemeClr val="tx1">
                    <a:lumMod val="65000"/>
                    <a:lumOff val="35000"/>
                  </a:schemeClr>
                </a:solidFill>
                <a:latin typeface="Cormorant" panose="00000500000000000000" pitchFamily="2" charset="0"/>
              </a:rPr>
              <a:t>CONCEPT: </a:t>
            </a:r>
            <a:br>
              <a:rPr lang="en-US" sz="3600" spc="-50" dirty="0">
                <a:solidFill>
                  <a:schemeClr val="tx1">
                    <a:lumMod val="65000"/>
                    <a:lumOff val="35000"/>
                  </a:schemeClr>
                </a:solidFill>
                <a:latin typeface="Cormorant" panose="00000500000000000000" pitchFamily="2" charset="0"/>
              </a:rPr>
            </a:br>
            <a:r>
              <a:rPr lang="en-US" sz="2800" spc="-50" dirty="0">
                <a:solidFill>
                  <a:schemeClr val="tx1">
                    <a:lumMod val="65000"/>
                    <a:lumOff val="35000"/>
                  </a:schemeClr>
                </a:solidFill>
                <a:latin typeface="Cormorant" panose="00000500000000000000" pitchFamily="2" charset="0"/>
              </a:rPr>
              <a:t>Micro-Engagements!</a:t>
            </a:r>
          </a:p>
        </p:txBody>
      </p:sp>
      <p:pic>
        <p:nvPicPr>
          <p:cNvPr id="2053" name="Picture 2" descr="Related image">
            <a:extLst>
              <a:ext uri="{FF2B5EF4-FFF2-40B4-BE49-F238E27FC236}">
                <a16:creationId xmlns:a16="http://schemas.microsoft.com/office/drawing/2014/main" id="{A224648F-ADA2-4014-9841-2ADF4649F130}"/>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479799" y="10"/>
            <a:ext cx="5664200" cy="51434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E581169A-6720-40C5-8088-D6498E29150F}"/>
              </a:ext>
            </a:extLst>
          </p:cNvPr>
          <p:cNvSpPr txBox="1">
            <a:spLocks/>
          </p:cNvSpPr>
          <p:nvPr/>
        </p:nvSpPr>
        <p:spPr>
          <a:xfrm>
            <a:off x="72923" y="3360341"/>
            <a:ext cx="3415502" cy="1493857"/>
          </a:xfrm>
          <a:prstGeom prst="rect">
            <a:avLst/>
          </a:prstGeom>
        </p:spPr>
        <p:txBody>
          <a:bodyPr vert="horz" lIns="91440" tIns="45720" rIns="91440" bIns="45720" rtlCol="0" anchor="b">
            <a:normAutofit fontScale="92500"/>
          </a:bodyPr>
          <a:lstStyle>
            <a:lvl1pPr algn="l" defTabSz="685800" rtl="0" eaLnBrk="1" latinLnBrk="0" hangingPunct="1">
              <a:lnSpc>
                <a:spcPct val="85000"/>
              </a:lnSpc>
              <a:spcBef>
                <a:spcPct val="0"/>
              </a:spcBef>
              <a:buNone/>
              <a:defRPr sz="2700" b="0" kern="1200" spc="-38" baseline="0">
                <a:solidFill>
                  <a:srgbClr val="FFFFFF"/>
                </a:solidFill>
                <a:latin typeface="+mj-lt"/>
                <a:ea typeface="+mj-ea"/>
                <a:cs typeface="+mj-cs"/>
              </a:defRPr>
            </a:lvl1pPr>
          </a:lstStyle>
          <a:p>
            <a:pPr defTabSz="914400"/>
            <a:r>
              <a:rPr lang="en-US" sz="3600" spc="-50" dirty="0">
                <a:solidFill>
                  <a:schemeClr val="tx1"/>
                </a:solidFill>
                <a:latin typeface="Cormorant" panose="00000500000000000000" pitchFamily="2" charset="0"/>
              </a:rPr>
              <a:t>Micro-Engagements</a:t>
            </a:r>
            <a:br>
              <a:rPr lang="en-US" sz="3600" spc="-50" dirty="0">
                <a:solidFill>
                  <a:schemeClr val="tx1"/>
                </a:solidFill>
                <a:latin typeface="Cormorant" panose="00000500000000000000" pitchFamily="2" charset="0"/>
              </a:rPr>
            </a:br>
            <a:r>
              <a:rPr lang="en-US" sz="3600" spc="-50" dirty="0">
                <a:solidFill>
                  <a:schemeClr val="tx1"/>
                </a:solidFill>
                <a:latin typeface="Cormorant" panose="00000500000000000000" pitchFamily="2" charset="0"/>
              </a:rPr>
              <a:t>Let You Fill The Jar Completely!</a:t>
            </a:r>
          </a:p>
        </p:txBody>
      </p:sp>
    </p:spTree>
    <p:extLst>
      <p:ext uri="{BB962C8B-B14F-4D97-AF65-F5344CB8AC3E}">
        <p14:creationId xmlns:p14="http://schemas.microsoft.com/office/powerpoint/2010/main" val="134858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B8ABED-288E-4191-AAFF-4A705EB65B08}"/>
              </a:ext>
            </a:extLst>
          </p:cNvPr>
          <p:cNvSpPr>
            <a:spLocks noGrp="1"/>
          </p:cNvSpPr>
          <p:nvPr>
            <p:ph type="title"/>
          </p:nvPr>
        </p:nvSpPr>
        <p:spPr>
          <a:xfrm>
            <a:off x="822960" y="214952"/>
            <a:ext cx="7543800" cy="1088068"/>
          </a:xfrm>
        </p:spPr>
        <p:txBody>
          <a:bodyPr>
            <a:normAutofit/>
          </a:bodyPr>
          <a:lstStyle/>
          <a:p>
            <a:r>
              <a:rPr lang="en-US" dirty="0">
                <a:latin typeface="Cormorant" panose="00000500000000000000" pitchFamily="2" charset="0"/>
              </a:rPr>
              <a:t>Micro-Engagement:</a:t>
            </a:r>
          </a:p>
        </p:txBody>
      </p:sp>
      <p:graphicFrame>
        <p:nvGraphicFramePr>
          <p:cNvPr id="9" name="Content Placeholder 6">
            <a:extLst>
              <a:ext uri="{FF2B5EF4-FFF2-40B4-BE49-F238E27FC236}">
                <a16:creationId xmlns:a16="http://schemas.microsoft.com/office/drawing/2014/main" id="{65E47E3F-7811-41B3-8DD4-7CB724747EDC}"/>
              </a:ext>
            </a:extLst>
          </p:cNvPr>
          <p:cNvGraphicFramePr>
            <a:graphicFrameLocks noGrp="1"/>
          </p:cNvGraphicFramePr>
          <p:nvPr>
            <p:ph idx="1"/>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146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090D7-93CB-45CB-B760-85AF6C994217}"/>
              </a:ext>
            </a:extLst>
          </p:cNvPr>
          <p:cNvSpPr>
            <a:spLocks noGrp="1"/>
          </p:cNvSpPr>
          <p:nvPr>
            <p:ph type="title"/>
          </p:nvPr>
        </p:nvSpPr>
        <p:spPr>
          <a:xfrm>
            <a:off x="3221608" y="958374"/>
            <a:ext cx="5379365" cy="3790506"/>
          </a:xfrm>
        </p:spPr>
        <p:txBody>
          <a:bodyPr vert="horz" lIns="91440" tIns="45720" rIns="91440" bIns="45720" rtlCol="0" anchor="ctr">
            <a:normAutofit/>
          </a:bodyPr>
          <a:lstStyle/>
          <a:p>
            <a:pPr defTabSz="914400"/>
            <a:r>
              <a:rPr lang="en-US" sz="4800" spc="-50" dirty="0">
                <a:solidFill>
                  <a:schemeClr val="tx2"/>
                </a:solidFill>
                <a:latin typeface="Cormorant" panose="00000500000000000000" pitchFamily="2" charset="0"/>
              </a:rPr>
              <a:t>Each action has a purpose. For both of you!</a:t>
            </a:r>
            <a:br>
              <a:rPr lang="en-US" sz="5000" spc="-50" dirty="0">
                <a:solidFill>
                  <a:schemeClr val="tx2"/>
                </a:solidFill>
              </a:rPr>
            </a:br>
            <a:endParaRPr lang="en-US" sz="5000" spc="-50" dirty="0">
              <a:solidFill>
                <a:schemeClr val="tx2"/>
              </a:solidFill>
            </a:endParaRP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177703"/>
            <a:ext cx="0" cy="24003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752594"/>
            <a:ext cx="9141619" cy="39090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2098073"/>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DCA4-5131-4751-B7BA-646366EC38DF}"/>
              </a:ext>
            </a:extLst>
          </p:cNvPr>
          <p:cNvSpPr/>
          <p:nvPr/>
        </p:nvSpPr>
        <p:spPr>
          <a:xfrm>
            <a:off x="4727919" y="1662332"/>
            <a:ext cx="1659988"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A6C4A39-2DF7-4EF1-A0C8-FED753E9E2C6}"/>
              </a:ext>
            </a:extLst>
          </p:cNvPr>
          <p:cNvSpPr/>
          <p:nvPr/>
        </p:nvSpPr>
        <p:spPr>
          <a:xfrm>
            <a:off x="2756095" y="1662332"/>
            <a:ext cx="1659988"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72F4DEF-AB7B-44D3-9B09-4652BCAFB83A}"/>
              </a:ext>
            </a:extLst>
          </p:cNvPr>
          <p:cNvSpPr/>
          <p:nvPr/>
        </p:nvSpPr>
        <p:spPr>
          <a:xfrm>
            <a:off x="863990" y="1662332"/>
            <a:ext cx="1659988"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99E3DB5-0DD3-4F44-B8BB-19110EA6BC51}"/>
              </a:ext>
            </a:extLst>
          </p:cNvPr>
          <p:cNvSpPr/>
          <p:nvPr/>
        </p:nvSpPr>
        <p:spPr>
          <a:xfrm>
            <a:off x="6669258" y="1662332"/>
            <a:ext cx="1659988"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4894876F-1D4B-40DA-8949-A6179271FD19}"/>
              </a:ext>
            </a:extLst>
          </p:cNvPr>
          <p:cNvSpPr txBox="1">
            <a:spLocks/>
          </p:cNvSpPr>
          <p:nvPr/>
        </p:nvSpPr>
        <p:spPr>
          <a:xfrm>
            <a:off x="1424539" y="574264"/>
            <a:ext cx="7543800" cy="1088068"/>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marL="0" marR="0" lvl="0" indent="0" algn="l" defTabSz="6858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38" normalizeH="0" baseline="0" noProof="0" dirty="0">
                <a:ln>
                  <a:noFill/>
                </a:ln>
                <a:solidFill>
                  <a:prstClr val="black">
                    <a:lumMod val="75000"/>
                    <a:lumOff val="25000"/>
                  </a:prstClr>
                </a:solidFill>
                <a:effectLst/>
                <a:uLnTx/>
                <a:uFillTx/>
                <a:latin typeface="Cormorant" panose="00000500000000000000" pitchFamily="2" charset="0"/>
                <a:ea typeface="+mj-ea"/>
                <a:cs typeface="+mj-cs"/>
              </a:rPr>
              <a:t>What could be important to them?</a:t>
            </a:r>
          </a:p>
        </p:txBody>
      </p:sp>
      <p:sp>
        <p:nvSpPr>
          <p:cNvPr id="2" name="TextBox 1">
            <a:extLst>
              <a:ext uri="{FF2B5EF4-FFF2-40B4-BE49-F238E27FC236}">
                <a16:creationId xmlns:a16="http://schemas.microsoft.com/office/drawing/2014/main" id="{448835F5-F4BD-481A-AB23-469818140DB3}"/>
              </a:ext>
            </a:extLst>
          </p:cNvPr>
          <p:cNvSpPr txBox="1"/>
          <p:nvPr/>
        </p:nvSpPr>
        <p:spPr>
          <a:xfrm>
            <a:off x="854638" y="3733539"/>
            <a:ext cx="16599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Small Business Specialist</a:t>
            </a:r>
          </a:p>
        </p:txBody>
      </p:sp>
      <p:sp>
        <p:nvSpPr>
          <p:cNvPr id="9" name="TextBox 8">
            <a:extLst>
              <a:ext uri="{FF2B5EF4-FFF2-40B4-BE49-F238E27FC236}">
                <a16:creationId xmlns:a16="http://schemas.microsoft.com/office/drawing/2014/main" id="{DEEFCDDA-0DD0-4549-87A5-876942D669A8}"/>
              </a:ext>
            </a:extLst>
          </p:cNvPr>
          <p:cNvSpPr txBox="1"/>
          <p:nvPr/>
        </p:nvSpPr>
        <p:spPr>
          <a:xfrm>
            <a:off x="2620267" y="3689784"/>
            <a:ext cx="193164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Contracting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Officer / Specialist</a:t>
            </a:r>
          </a:p>
        </p:txBody>
      </p:sp>
      <p:sp>
        <p:nvSpPr>
          <p:cNvPr id="10" name="TextBox 9">
            <a:extLst>
              <a:ext uri="{FF2B5EF4-FFF2-40B4-BE49-F238E27FC236}">
                <a16:creationId xmlns:a16="http://schemas.microsoft.com/office/drawing/2014/main" id="{F62624FB-51A4-494D-8534-AA08A47E3D34}"/>
              </a:ext>
            </a:extLst>
          </p:cNvPr>
          <p:cNvSpPr txBox="1"/>
          <p:nvPr/>
        </p:nvSpPr>
        <p:spPr>
          <a:xfrm>
            <a:off x="6836526" y="3685929"/>
            <a:ext cx="151877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Stakeholder</a:t>
            </a:r>
          </a:p>
        </p:txBody>
      </p:sp>
      <p:sp>
        <p:nvSpPr>
          <p:cNvPr id="12" name="TextBox 11">
            <a:extLst>
              <a:ext uri="{FF2B5EF4-FFF2-40B4-BE49-F238E27FC236}">
                <a16:creationId xmlns:a16="http://schemas.microsoft.com/office/drawing/2014/main" id="{A16020A7-5A1D-456D-8D1F-491325B76649}"/>
              </a:ext>
            </a:extLst>
          </p:cNvPr>
          <p:cNvSpPr txBox="1"/>
          <p:nvPr/>
        </p:nvSpPr>
        <p:spPr>
          <a:xfrm>
            <a:off x="4572000" y="3674012"/>
            <a:ext cx="224443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End User/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Manager</a:t>
            </a:r>
          </a:p>
        </p:txBody>
      </p:sp>
    </p:spTree>
    <p:extLst>
      <p:ext uri="{BB962C8B-B14F-4D97-AF65-F5344CB8AC3E}">
        <p14:creationId xmlns:p14="http://schemas.microsoft.com/office/powerpoint/2010/main" val="1628156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 name="Title 1">
            <a:extLst>
              <a:ext uri="{FF2B5EF4-FFF2-40B4-BE49-F238E27FC236}">
                <a16:creationId xmlns:a16="http://schemas.microsoft.com/office/drawing/2014/main" id="{EF516BAC-F4A2-4812-B52E-1E1BAE1E35DF}"/>
              </a:ext>
            </a:extLst>
          </p:cNvPr>
          <p:cNvSpPr>
            <a:spLocks noGrp="1"/>
          </p:cNvSpPr>
          <p:nvPr>
            <p:ph type="title"/>
          </p:nvPr>
        </p:nvSpPr>
        <p:spPr>
          <a:xfrm>
            <a:off x="800100" y="226558"/>
            <a:ext cx="7543800" cy="891746"/>
          </a:xfrm>
        </p:spPr>
        <p:txBody>
          <a:bodyPr vert="horz" lIns="91440" tIns="45720" rIns="91440" bIns="45720" rtlCol="0" anchor="ctr">
            <a:normAutofit/>
          </a:bodyPr>
          <a:lstStyle/>
          <a:p>
            <a:pPr algn="ctr" defTabSz="914400"/>
            <a:r>
              <a:rPr lang="en-US" sz="2800" spc="-50" dirty="0">
                <a:latin typeface="Cormorant" panose="00000500000000000000" pitchFamily="2" charset="0"/>
              </a:rPr>
              <a:t>What kind of micro-engagement </a:t>
            </a:r>
            <a:br>
              <a:rPr lang="en-US" sz="2800" spc="-50" dirty="0">
                <a:latin typeface="Cormorant" panose="00000500000000000000" pitchFamily="2" charset="0"/>
              </a:rPr>
            </a:br>
            <a:r>
              <a:rPr lang="en-US" sz="2800" spc="-50" dirty="0">
                <a:latin typeface="Cormorant" panose="00000500000000000000" pitchFamily="2" charset="0"/>
              </a:rPr>
              <a:t>could you offer to your federal buyer?</a:t>
            </a:r>
          </a:p>
        </p:txBody>
      </p:sp>
      <p:graphicFrame>
        <p:nvGraphicFramePr>
          <p:cNvPr id="23" name="Content Placeholder 3">
            <a:extLst>
              <a:ext uri="{FF2B5EF4-FFF2-40B4-BE49-F238E27FC236}">
                <a16:creationId xmlns:a16="http://schemas.microsoft.com/office/drawing/2014/main" id="{97C38805-8AAF-4D06-857B-13F1487F0200}"/>
              </a:ext>
            </a:extLst>
          </p:cNvPr>
          <p:cNvGraphicFramePr>
            <a:graphicFrameLocks noGrp="1"/>
          </p:cNvGraphicFramePr>
          <p:nvPr>
            <p:ph sz="half" idx="1"/>
          </p:nvPr>
        </p:nvGraphicFramePr>
        <p:xfrm>
          <a:off x="891540" y="1009981"/>
          <a:ext cx="7475220" cy="23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694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 name="Title 1">
            <a:extLst>
              <a:ext uri="{FF2B5EF4-FFF2-40B4-BE49-F238E27FC236}">
                <a16:creationId xmlns:a16="http://schemas.microsoft.com/office/drawing/2014/main" id="{EF516BAC-F4A2-4812-B52E-1E1BAE1E35DF}"/>
              </a:ext>
            </a:extLst>
          </p:cNvPr>
          <p:cNvSpPr>
            <a:spLocks noGrp="1"/>
          </p:cNvSpPr>
          <p:nvPr>
            <p:ph type="title"/>
          </p:nvPr>
        </p:nvSpPr>
        <p:spPr>
          <a:xfrm>
            <a:off x="891540" y="95929"/>
            <a:ext cx="7543800" cy="891746"/>
          </a:xfrm>
        </p:spPr>
        <p:txBody>
          <a:bodyPr vert="horz" lIns="91440" tIns="45720" rIns="91440" bIns="45720" rtlCol="0" anchor="ctr">
            <a:normAutofit/>
          </a:bodyPr>
          <a:lstStyle/>
          <a:p>
            <a:pPr algn="ctr" defTabSz="914400"/>
            <a:r>
              <a:rPr lang="en-US" sz="2800" spc="-50" dirty="0">
                <a:latin typeface="Cormorant" panose="00000500000000000000" pitchFamily="2" charset="0"/>
              </a:rPr>
              <a:t>What kind of micro-engagement </a:t>
            </a:r>
            <a:br>
              <a:rPr lang="en-US" sz="2800" spc="-50" dirty="0">
                <a:latin typeface="Cormorant" panose="00000500000000000000" pitchFamily="2" charset="0"/>
              </a:rPr>
            </a:br>
            <a:r>
              <a:rPr lang="en-US" sz="2800" spc="-50" dirty="0">
                <a:latin typeface="Cormorant" panose="00000500000000000000" pitchFamily="2" charset="0"/>
              </a:rPr>
              <a:t>might they offer, and that you might MISS?</a:t>
            </a:r>
          </a:p>
        </p:txBody>
      </p:sp>
      <p:graphicFrame>
        <p:nvGraphicFramePr>
          <p:cNvPr id="23" name="Content Placeholder 3">
            <a:extLst>
              <a:ext uri="{FF2B5EF4-FFF2-40B4-BE49-F238E27FC236}">
                <a16:creationId xmlns:a16="http://schemas.microsoft.com/office/drawing/2014/main" id="{97C38805-8AAF-4D06-857B-13F1487F0200}"/>
              </a:ext>
            </a:extLst>
          </p:cNvPr>
          <p:cNvGraphicFramePr>
            <a:graphicFrameLocks noGrp="1"/>
          </p:cNvGraphicFramePr>
          <p:nvPr>
            <p:ph sz="half" idx="1"/>
            <p:extLst>
              <p:ext uri="{D42A27DB-BD31-4B8C-83A1-F6EECF244321}">
                <p14:modId xmlns:p14="http://schemas.microsoft.com/office/powerpoint/2010/main" val="1275808574"/>
              </p:ext>
            </p:extLst>
          </p:nvPr>
        </p:nvGraphicFramePr>
        <p:xfrm>
          <a:off x="891540" y="1009981"/>
          <a:ext cx="7475220" cy="23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132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5790645-8324-43CA-8E26-1B0119DEA2D3}"/>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3600" spc="-50" dirty="0">
                <a:latin typeface="Cormorant" panose="00000500000000000000" pitchFamily="2" charset="0"/>
              </a:rPr>
              <a:t>How About Milestones?</a:t>
            </a:r>
          </a:p>
        </p:txBody>
      </p:sp>
      <p:sp>
        <p:nvSpPr>
          <p:cNvPr id="6" name="Text Placeholder 5">
            <a:extLst>
              <a:ext uri="{FF2B5EF4-FFF2-40B4-BE49-F238E27FC236}">
                <a16:creationId xmlns:a16="http://schemas.microsoft.com/office/drawing/2014/main" id="{F4298379-2FD6-46D4-93C9-119C82640EB7}"/>
              </a:ext>
            </a:extLst>
          </p:cNvPr>
          <p:cNvSpPr>
            <a:spLocks noGrp="1"/>
          </p:cNvSpPr>
          <p:nvPr>
            <p:ph type="body" idx="1"/>
          </p:nvPr>
        </p:nvSpPr>
        <p:spPr>
          <a:xfrm>
            <a:off x="3967314" y="3341715"/>
            <a:ext cx="4702011" cy="928962"/>
          </a:xfrm>
        </p:spPr>
        <p:txBody>
          <a:bodyPr vert="horz" lIns="91440" tIns="45720" rIns="91440" bIns="45720" rtlCol="0">
            <a:noAutofit/>
          </a:bodyPr>
          <a:lstStyle/>
          <a:p>
            <a:pPr defTabSz="914400">
              <a:spcBef>
                <a:spcPts val="1200"/>
              </a:spcBef>
              <a:spcAft>
                <a:spcPts val="200"/>
              </a:spcAft>
            </a:pPr>
            <a:r>
              <a:rPr lang="en-US" spc="200" dirty="0">
                <a:solidFill>
                  <a:schemeClr val="tx1">
                    <a:lumMod val="85000"/>
                    <a:lumOff val="15000"/>
                  </a:schemeClr>
                </a:solidFill>
              </a:rPr>
              <a:t>Give you a sense of direction, of progress.</a:t>
            </a:r>
          </a:p>
          <a:p>
            <a:pPr defTabSz="914400">
              <a:spcBef>
                <a:spcPts val="1200"/>
              </a:spcBef>
              <a:spcAft>
                <a:spcPts val="200"/>
              </a:spcAft>
            </a:pPr>
            <a:r>
              <a:rPr lang="en-US" spc="200" dirty="0">
                <a:solidFill>
                  <a:schemeClr val="tx1">
                    <a:lumMod val="85000"/>
                    <a:lumOff val="15000"/>
                  </a:schemeClr>
                </a:solidFill>
              </a:rPr>
              <a:t>Keep you engaged.</a:t>
            </a:r>
          </a:p>
        </p:txBody>
      </p:sp>
      <p:pic>
        <p:nvPicPr>
          <p:cNvPr id="4" name="Picture 2" descr="Image result for jar rocks gravel sand and water">
            <a:extLst>
              <a:ext uri="{FF2B5EF4-FFF2-40B4-BE49-F238E27FC236}">
                <a16:creationId xmlns:a16="http://schemas.microsoft.com/office/drawing/2014/main" id="{6E89D20B-43DF-447E-8463-E7C0FFB746E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
          <a:stretch/>
        </p:blipFill>
        <p:spPr bwMode="auto">
          <a:xfrm>
            <a:off x="20" y="10"/>
            <a:ext cx="3476465" cy="514348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3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p:txBody>
          <a:bodyPr/>
          <a:lstStyle/>
          <a:p>
            <a:r>
              <a:rPr lang="en-US" i="1" dirty="0"/>
              <a:t>“FRAUD.”</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p:txBody>
          <a:bodyPr/>
          <a:lstStyle/>
          <a:p>
            <a:endParaRPr lang="en-US" dirty="0"/>
          </a:p>
        </p:txBody>
      </p:sp>
      <p:pic>
        <p:nvPicPr>
          <p:cNvPr id="3" name="Picture 2">
            <a:extLst>
              <a:ext uri="{FF2B5EF4-FFF2-40B4-BE49-F238E27FC236}">
                <a16:creationId xmlns:a16="http://schemas.microsoft.com/office/drawing/2014/main" id="{BD477BF9-DBF9-45D8-9314-133EBE5AF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0066" y="1376634"/>
            <a:ext cx="4039438" cy="1867200"/>
          </a:xfrm>
          <a:prstGeom prst="rect">
            <a:avLst/>
          </a:prstGeom>
        </p:spPr>
      </p:pic>
    </p:spTree>
    <p:extLst>
      <p:ext uri="{BB962C8B-B14F-4D97-AF65-F5344CB8AC3E}">
        <p14:creationId xmlns:p14="http://schemas.microsoft.com/office/powerpoint/2010/main" val="744608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D5B8ABED-288E-4191-AAFF-4A705EB65B08}"/>
              </a:ext>
            </a:extLst>
          </p:cNvPr>
          <p:cNvSpPr>
            <a:spLocks noGrp="1"/>
          </p:cNvSpPr>
          <p:nvPr>
            <p:ph type="title"/>
          </p:nvPr>
        </p:nvSpPr>
        <p:spPr>
          <a:xfrm>
            <a:off x="369277" y="387626"/>
            <a:ext cx="2313633" cy="4329630"/>
          </a:xfrm>
        </p:spPr>
        <p:txBody>
          <a:bodyPr anchor="ctr">
            <a:normAutofit/>
          </a:bodyPr>
          <a:lstStyle/>
          <a:p>
            <a:r>
              <a:rPr lang="en-US" dirty="0">
                <a:solidFill>
                  <a:schemeClr val="tx1">
                    <a:lumMod val="65000"/>
                    <a:lumOff val="35000"/>
                  </a:schemeClr>
                </a:solidFill>
                <a:latin typeface="Cormorant" panose="00000500000000000000" pitchFamily="2" charset="0"/>
              </a:rPr>
              <a:t>Milestone:</a:t>
            </a:r>
          </a:p>
        </p:txBody>
      </p:sp>
      <p:sp>
        <p:nvSpPr>
          <p:cNvPr id="24" name="Rectangle 1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 name="Content Placeholder 6">
            <a:extLst>
              <a:ext uri="{FF2B5EF4-FFF2-40B4-BE49-F238E27FC236}">
                <a16:creationId xmlns:a16="http://schemas.microsoft.com/office/drawing/2014/main" id="{B41C4B32-51AF-4F79-9AE7-7053579B6E13}"/>
              </a:ext>
            </a:extLst>
          </p:cNvPr>
          <p:cNvGraphicFramePr>
            <a:graphicFrameLocks noGrp="1"/>
          </p:cNvGraphicFramePr>
          <p:nvPr>
            <p:ph idx="1"/>
          </p:nvPr>
        </p:nvGraphicFramePr>
        <p:xfrm>
          <a:off x="3385248" y="479822"/>
          <a:ext cx="5269405" cy="4663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633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wall&#10;&#10;Description automatically generated">
            <a:extLst>
              <a:ext uri="{FF2B5EF4-FFF2-40B4-BE49-F238E27FC236}">
                <a16:creationId xmlns:a16="http://schemas.microsoft.com/office/drawing/2014/main" id="{015C8159-68CC-4E41-9208-90710D8CC5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 y="10"/>
            <a:ext cx="9144023" cy="3686297"/>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B59B84-C4BC-4936-87BE-73F4488B1959}"/>
              </a:ext>
            </a:extLst>
          </p:cNvPr>
          <p:cNvSpPr>
            <a:spLocks noGrp="1"/>
          </p:cNvSpPr>
          <p:nvPr>
            <p:ph type="title"/>
          </p:nvPr>
        </p:nvSpPr>
        <p:spPr>
          <a:xfrm>
            <a:off x="905743" y="4224711"/>
            <a:ext cx="7543800" cy="617220"/>
          </a:xfrm>
        </p:spPr>
        <p:txBody>
          <a:bodyPr vert="horz" lIns="91440" tIns="45720" rIns="91440" bIns="45720" rtlCol="0" anchor="b">
            <a:noAutofit/>
          </a:bodyPr>
          <a:lstStyle/>
          <a:p>
            <a:pPr algn="ctr" defTabSz="914400"/>
            <a:r>
              <a:rPr lang="en-US" sz="3600" spc="-50" dirty="0">
                <a:solidFill>
                  <a:schemeClr val="tx1">
                    <a:lumMod val="65000"/>
                    <a:lumOff val="35000"/>
                  </a:schemeClr>
                </a:solidFill>
                <a:latin typeface="Cormorant" panose="00000500000000000000" pitchFamily="2" charset="0"/>
              </a:rPr>
              <a:t>In Federal contracting, what could a milestone look like for you?</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5151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B59B84-C4BC-4936-87BE-73F4488B1959}"/>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3600" spc="-50" dirty="0">
                <a:latin typeface="Cormorant" panose="00000500000000000000" pitchFamily="2" charset="0"/>
              </a:rPr>
              <a:t>In Federal contracting, what could a milestone look like </a:t>
            </a:r>
            <a:r>
              <a:rPr lang="en-US" sz="3600" b="1" i="1" spc="-50" dirty="0">
                <a:latin typeface="Cormorant" panose="00000500000000000000" pitchFamily="2" charset="0"/>
              </a:rPr>
              <a:t>for your buyer</a:t>
            </a:r>
            <a:r>
              <a:rPr lang="en-US" sz="3600" spc="-50" dirty="0">
                <a:latin typeface="Cormorant" panose="00000500000000000000" pitchFamily="2" charset="0"/>
              </a:rPr>
              <a:t>?</a:t>
            </a:r>
          </a:p>
        </p:txBody>
      </p:sp>
      <p:sp>
        <p:nvSpPr>
          <p:cNvPr id="3" name="Text Placeholder 2">
            <a:extLst>
              <a:ext uri="{FF2B5EF4-FFF2-40B4-BE49-F238E27FC236}">
                <a16:creationId xmlns:a16="http://schemas.microsoft.com/office/drawing/2014/main" id="{5A89AFA7-5297-48F6-978E-362A40F8F9F6}"/>
              </a:ext>
            </a:extLst>
          </p:cNvPr>
          <p:cNvSpPr>
            <a:spLocks noGrp="1"/>
          </p:cNvSpPr>
          <p:nvPr>
            <p:ph type="body" idx="1"/>
          </p:nvPr>
        </p:nvSpPr>
        <p:spPr>
          <a:xfrm>
            <a:off x="3967314" y="3341715"/>
            <a:ext cx="4702011" cy="928962"/>
          </a:xfrm>
        </p:spPr>
        <p:txBody>
          <a:bodyPr vert="horz" lIns="91440" tIns="45720" rIns="91440" bIns="45720" rtlCol="0">
            <a:normAutofit/>
          </a:bodyPr>
          <a:lstStyle/>
          <a:p>
            <a:pPr defTabSz="914400">
              <a:spcBef>
                <a:spcPts val="1200"/>
              </a:spcBef>
              <a:spcAft>
                <a:spcPts val="200"/>
              </a:spcAft>
            </a:pPr>
            <a:r>
              <a:rPr lang="en-US" sz="2400" spc="200" dirty="0">
                <a:solidFill>
                  <a:schemeClr val="tx1">
                    <a:lumMod val="85000"/>
                    <a:lumOff val="15000"/>
                  </a:schemeClr>
                </a:solidFill>
              </a:rPr>
              <a:t>Oh. Them.</a:t>
            </a:r>
          </a:p>
          <a:p>
            <a:pPr defTabSz="914400">
              <a:spcBef>
                <a:spcPts val="1200"/>
              </a:spcBef>
              <a:spcAft>
                <a:spcPts val="200"/>
              </a:spcAft>
            </a:pPr>
            <a:r>
              <a:rPr lang="en-US" sz="2400" spc="200" dirty="0">
                <a:solidFill>
                  <a:schemeClr val="tx1">
                    <a:lumMod val="85000"/>
                    <a:lumOff val="15000"/>
                  </a:schemeClr>
                </a:solidFill>
              </a:rPr>
              <a:t>Yeah. It’s about </a:t>
            </a:r>
            <a:r>
              <a:rPr lang="en-US" sz="2400" i="1" spc="200" dirty="0" err="1">
                <a:solidFill>
                  <a:schemeClr val="tx1">
                    <a:lumMod val="85000"/>
                    <a:lumOff val="15000"/>
                  </a:schemeClr>
                </a:solidFill>
              </a:rPr>
              <a:t>THEm</a:t>
            </a:r>
            <a:r>
              <a:rPr lang="en-US" sz="2400" i="1" spc="200" dirty="0">
                <a:solidFill>
                  <a:schemeClr val="tx1">
                    <a:lumMod val="85000"/>
                    <a:lumOff val="15000"/>
                  </a:schemeClr>
                </a:solidFill>
              </a:rPr>
              <a:t>.</a:t>
            </a:r>
          </a:p>
        </p:txBody>
      </p:sp>
      <p:pic>
        <p:nvPicPr>
          <p:cNvPr id="5" name="Picture 4" descr="A picture containing wall, indoor&#10;&#10;Description automatically generated">
            <a:extLst>
              <a:ext uri="{FF2B5EF4-FFF2-40B4-BE49-F238E27FC236}">
                <a16:creationId xmlns:a16="http://schemas.microsoft.com/office/drawing/2014/main" id="{CE94D8B1-95DF-44C7-AABF-7E6EA11B92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465" cy="5143489"/>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12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A4BB52-DF11-4FEE-8DD6-6E9FD48AE348}"/>
              </a:ext>
            </a:extLst>
          </p:cNvPr>
          <p:cNvSpPr>
            <a:spLocks noGrp="1"/>
          </p:cNvSpPr>
          <p:nvPr>
            <p:ph type="title"/>
          </p:nvPr>
        </p:nvSpPr>
        <p:spPr>
          <a:xfrm>
            <a:off x="800100" y="3939702"/>
            <a:ext cx="7543800" cy="771536"/>
          </a:xfrm>
        </p:spPr>
        <p:txBody>
          <a:bodyPr>
            <a:normAutofit/>
          </a:bodyPr>
          <a:lstStyle/>
          <a:p>
            <a:pPr algn="ctr"/>
            <a:r>
              <a:rPr lang="en-US" dirty="0">
                <a:solidFill>
                  <a:schemeClr val="tx1">
                    <a:lumMod val="65000"/>
                    <a:lumOff val="35000"/>
                  </a:schemeClr>
                </a:solidFill>
                <a:latin typeface="Cormorant" panose="00000500000000000000" pitchFamily="2" charset="0"/>
              </a:rPr>
              <a:t>Some Milestone Examples</a:t>
            </a:r>
          </a:p>
        </p:txBody>
      </p:sp>
      <p:sp>
        <p:nvSpPr>
          <p:cNvPr id="15" name="Rectangle 14">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3">
            <a:extLst>
              <a:ext uri="{FF2B5EF4-FFF2-40B4-BE49-F238E27FC236}">
                <a16:creationId xmlns:a16="http://schemas.microsoft.com/office/drawing/2014/main" id="{10E93197-12A7-49AC-BB2A-C71799133D48}"/>
              </a:ext>
            </a:extLst>
          </p:cNvPr>
          <p:cNvGraphicFramePr>
            <a:graphicFrameLocks noGrp="1"/>
          </p:cNvGraphicFramePr>
          <p:nvPr>
            <p:ph idx="1"/>
          </p:nvPr>
        </p:nvGraphicFramePr>
        <p:xfrm>
          <a:off x="482599" y="190500"/>
          <a:ext cx="8175358" cy="3316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444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678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D351F1-B9CA-433E-AFF8-B40B6497CDB6}"/>
              </a:ext>
            </a:extLst>
          </p:cNvPr>
          <p:cNvSpPr>
            <a:spLocks noGrp="1"/>
          </p:cNvSpPr>
          <p:nvPr>
            <p:ph type="title"/>
          </p:nvPr>
        </p:nvSpPr>
        <p:spPr>
          <a:xfrm>
            <a:off x="0" y="3840480"/>
            <a:ext cx="9143999" cy="617220"/>
          </a:xfrm>
        </p:spPr>
        <p:txBody>
          <a:bodyPr vert="horz" lIns="91440" tIns="45720" rIns="91440" bIns="45720" rtlCol="0" anchor="b">
            <a:noAutofit/>
          </a:bodyPr>
          <a:lstStyle/>
          <a:p>
            <a:pPr algn="ctr" defTabSz="914400"/>
            <a:r>
              <a:rPr lang="en-US" sz="2800" spc="-50" dirty="0">
                <a:solidFill>
                  <a:schemeClr val="tx1">
                    <a:lumMod val="65000"/>
                    <a:lumOff val="35000"/>
                  </a:schemeClr>
                </a:solidFill>
                <a:latin typeface="Cormorant" panose="00000500000000000000" pitchFamily="2" charset="0"/>
              </a:rPr>
              <a:t>You &amp; Your Federal Buyer Are On This Journey Together.</a:t>
            </a:r>
          </a:p>
        </p:txBody>
      </p:sp>
      <p:pic>
        <p:nvPicPr>
          <p:cNvPr id="5" name="Picture 4" descr="A coffee mug&#10;&#10;Description automatically generated">
            <a:extLst>
              <a:ext uri="{FF2B5EF4-FFF2-40B4-BE49-F238E27FC236}">
                <a16:creationId xmlns:a16="http://schemas.microsoft.com/office/drawing/2014/main" id="{9D174316-4A52-43A5-8F79-D2935023AA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1856" y="482653"/>
            <a:ext cx="4081112" cy="2713940"/>
          </a:xfrm>
          <a:prstGeom prst="rect">
            <a:avLst/>
          </a:prstGeom>
        </p:spPr>
      </p:pic>
      <p:sp>
        <p:nvSpPr>
          <p:cNvPr id="37" name="Rectangle 36">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2054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3166AA5-8636-4A24-9951-A0732C01F2AD}"/>
              </a:ext>
            </a:extLst>
          </p:cNvPr>
          <p:cNvSpPr txBox="1"/>
          <p:nvPr/>
        </p:nvSpPr>
        <p:spPr>
          <a:xfrm>
            <a:off x="288454" y="946484"/>
            <a:ext cx="2927513" cy="1815377"/>
          </a:xfrm>
          <a:prstGeom prst="rect">
            <a:avLst/>
          </a:prstGeom>
        </p:spPr>
        <p:txBody>
          <a:bodyPr vert="horz" lIns="91440" tIns="45720" rIns="91440" bIns="45720" rtlCol="0">
            <a:normAutofit/>
          </a:bodyPr>
          <a:lstStyle/>
          <a:p>
            <a:pPr algn="ctr" defTabSz="914400">
              <a:lnSpc>
                <a:spcPct val="90000"/>
              </a:lnSpc>
              <a:spcAft>
                <a:spcPts val="600"/>
              </a:spcAft>
            </a:pPr>
            <a:r>
              <a:rPr lang="en-US" sz="2400" dirty="0">
                <a:solidFill>
                  <a:schemeClr val="tx1">
                    <a:lumMod val="65000"/>
                    <a:lumOff val="35000"/>
                  </a:schemeClr>
                </a:solidFill>
              </a:rPr>
              <a:t>It Took Me 25 Years</a:t>
            </a:r>
            <a:br>
              <a:rPr lang="en-US" sz="2400" dirty="0">
                <a:solidFill>
                  <a:schemeClr val="tx1">
                    <a:lumMod val="65000"/>
                    <a:lumOff val="35000"/>
                  </a:schemeClr>
                </a:solidFill>
              </a:rPr>
            </a:br>
            <a:r>
              <a:rPr lang="en-US" sz="2400" dirty="0">
                <a:solidFill>
                  <a:schemeClr val="tx1">
                    <a:lumMod val="65000"/>
                    <a:lumOff val="35000"/>
                  </a:schemeClr>
                </a:solidFill>
              </a:rPr>
              <a:t> To Figure This Out</a:t>
            </a:r>
            <a:br>
              <a:rPr lang="en-US" sz="2400" dirty="0">
                <a:solidFill>
                  <a:schemeClr val="tx1">
                    <a:lumMod val="65000"/>
                    <a:lumOff val="35000"/>
                  </a:schemeClr>
                </a:solidFill>
              </a:rPr>
            </a:br>
            <a:endParaRPr lang="en-US" sz="2400" dirty="0">
              <a:solidFill>
                <a:schemeClr val="tx1">
                  <a:lumMod val="65000"/>
                  <a:lumOff val="35000"/>
                </a:schemeClr>
              </a:solidFill>
            </a:endParaRPr>
          </a:p>
          <a:p>
            <a:pPr algn="ctr" defTabSz="914400">
              <a:lnSpc>
                <a:spcPct val="90000"/>
              </a:lnSpc>
              <a:spcAft>
                <a:spcPts val="600"/>
              </a:spcAft>
            </a:pPr>
            <a:r>
              <a:rPr lang="en-US" sz="2400" i="1" dirty="0">
                <a:solidFill>
                  <a:schemeClr val="tx1">
                    <a:lumMod val="65000"/>
                    <a:lumOff val="35000"/>
                  </a:schemeClr>
                </a:solidFill>
              </a:rPr>
              <a:t>And Over $1,000,000</a:t>
            </a:r>
            <a:br>
              <a:rPr lang="en-US" sz="2400" i="1" dirty="0">
                <a:solidFill>
                  <a:schemeClr val="tx1">
                    <a:lumMod val="65000"/>
                    <a:lumOff val="35000"/>
                  </a:schemeClr>
                </a:solidFill>
              </a:rPr>
            </a:br>
            <a:r>
              <a:rPr lang="en-US" sz="2400" i="1" dirty="0">
                <a:solidFill>
                  <a:schemeClr val="tx1">
                    <a:lumMod val="65000"/>
                    <a:lumOff val="35000"/>
                  </a:schemeClr>
                </a:solidFill>
              </a:rPr>
              <a:t> Lost Opportunity</a:t>
            </a:r>
            <a:endParaRPr lang="en-US" sz="1400" i="1" dirty="0">
              <a:solidFill>
                <a:schemeClr val="tx1">
                  <a:lumMod val="65000"/>
                  <a:lumOff val="35000"/>
                </a:schemeClr>
              </a:solidFill>
            </a:endParaRPr>
          </a:p>
        </p:txBody>
      </p:sp>
      <p:pic>
        <p:nvPicPr>
          <p:cNvPr id="8" name="Picture 7" descr="A person standing in front of a building&#10;&#10;Description automatically generated">
            <a:extLst>
              <a:ext uri="{FF2B5EF4-FFF2-40B4-BE49-F238E27FC236}">
                <a16:creationId xmlns:a16="http://schemas.microsoft.com/office/drawing/2014/main" id="{2C883B45-0C2F-4106-988D-A5D93EE7B3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292" y="10"/>
            <a:ext cx="5664708" cy="5143490"/>
          </a:xfrm>
          <a:prstGeom prst="rect">
            <a:avLst/>
          </a:prstGeom>
          <a:effectLst/>
        </p:spPr>
      </p:pic>
    </p:spTree>
    <p:extLst>
      <p:ext uri="{BB962C8B-B14F-4D97-AF65-F5344CB8AC3E}">
        <p14:creationId xmlns:p14="http://schemas.microsoft.com/office/powerpoint/2010/main" val="63036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2E8B-6B27-45E6-BA67-0AB3B1580D62}"/>
              </a:ext>
            </a:extLst>
          </p:cNvPr>
          <p:cNvSpPr>
            <a:spLocks noGrp="1"/>
          </p:cNvSpPr>
          <p:nvPr>
            <p:ph type="title"/>
          </p:nvPr>
        </p:nvSpPr>
        <p:spPr/>
        <p:txBody>
          <a:bodyPr>
            <a:normAutofit fontScale="90000"/>
          </a:bodyPr>
          <a:lstStyle/>
          <a:p>
            <a:pPr fontAlgn="base"/>
            <a:r>
              <a:rPr lang="en-US" dirty="0"/>
              <a:t>Start creating opportunities with your best federal prospects now…</a:t>
            </a:r>
          </a:p>
        </p:txBody>
      </p:sp>
    </p:spTree>
    <p:extLst>
      <p:ext uri="{BB962C8B-B14F-4D97-AF65-F5344CB8AC3E}">
        <p14:creationId xmlns:p14="http://schemas.microsoft.com/office/powerpoint/2010/main" val="17768824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2E8B-6B27-45E6-BA67-0AB3B1580D62}"/>
              </a:ext>
            </a:extLst>
          </p:cNvPr>
          <p:cNvSpPr>
            <a:spLocks noGrp="1"/>
          </p:cNvSpPr>
          <p:nvPr>
            <p:ph type="title"/>
          </p:nvPr>
        </p:nvSpPr>
        <p:spPr/>
        <p:txBody>
          <a:bodyPr>
            <a:normAutofit fontScale="90000"/>
          </a:bodyPr>
          <a:lstStyle/>
          <a:p>
            <a:pPr fontAlgn="base"/>
            <a:br>
              <a:rPr lang="en-US" dirty="0"/>
            </a:br>
            <a:r>
              <a:rPr lang="en-US" dirty="0"/>
              <a:t>…so you can win new work</a:t>
            </a:r>
            <a:br>
              <a:rPr lang="en-US" dirty="0"/>
            </a:br>
            <a:r>
              <a:rPr lang="en-US" dirty="0"/>
              <a:t>and grow your business, </a:t>
            </a:r>
            <a:br>
              <a:rPr lang="en-US" dirty="0"/>
            </a:br>
            <a:r>
              <a:rPr lang="en-US" dirty="0"/>
              <a:t>as you serve the country.</a:t>
            </a:r>
          </a:p>
        </p:txBody>
      </p:sp>
    </p:spTree>
    <p:extLst>
      <p:ext uri="{BB962C8B-B14F-4D97-AF65-F5344CB8AC3E}">
        <p14:creationId xmlns:p14="http://schemas.microsoft.com/office/powerpoint/2010/main" val="22710476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475499" y="3412671"/>
            <a:ext cx="8181805" cy="793242"/>
          </a:xfrm>
        </p:spPr>
        <p:txBody>
          <a:bodyPr vert="horz" lIns="91440" tIns="45720" rIns="91440" bIns="45720" rtlCol="0" anchor="b">
            <a:normAutofit/>
          </a:bodyPr>
          <a:lstStyle/>
          <a:p>
            <a:pPr defTabSz="914400"/>
            <a:r>
              <a:rPr lang="en-US" sz="2500" spc="-50" dirty="0">
                <a:solidFill>
                  <a:schemeClr val="tx1">
                    <a:lumMod val="85000"/>
                    <a:lumOff val="15000"/>
                  </a:schemeClr>
                </a:solidFill>
                <a:latin typeface="+mj-lt"/>
              </a:rPr>
              <a:t>Now, Back To My Mission: </a:t>
            </a:r>
            <a:br>
              <a:rPr lang="en-US" sz="2500" spc="-50" dirty="0">
                <a:solidFill>
                  <a:schemeClr val="tx1">
                    <a:lumMod val="85000"/>
                    <a:lumOff val="15000"/>
                  </a:schemeClr>
                </a:solidFill>
                <a:latin typeface="+mj-lt"/>
              </a:rPr>
            </a:br>
            <a:r>
              <a:rPr lang="en-US" sz="2500" spc="-50" dirty="0">
                <a:solidFill>
                  <a:schemeClr val="tx1">
                    <a:lumMod val="85000"/>
                    <a:lumOff val="15000"/>
                  </a:schemeClr>
                </a:solidFill>
                <a:latin typeface="+mj-lt"/>
              </a:rPr>
              <a:t>Turn My Hard-Won Lessons Into Your Easy Steps.</a:t>
            </a:r>
          </a:p>
        </p:txBody>
      </p:sp>
      <p:pic>
        <p:nvPicPr>
          <p:cNvPr id="3" name="Picture 2" descr="A picture containing cake, indoor, table&#10;&#10;Description automatically generated">
            <a:extLst>
              <a:ext uri="{FF2B5EF4-FFF2-40B4-BE49-F238E27FC236}">
                <a16:creationId xmlns:a16="http://schemas.microsoft.com/office/drawing/2014/main" id="{EC8FDDD1-3D1E-4701-8C5E-A70B9DC853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592" y="480060"/>
            <a:ext cx="6702573" cy="2702052"/>
          </a:xfrm>
          <a:prstGeom prst="rect">
            <a:avLst/>
          </a:prstGeom>
        </p:spPr>
      </p:pic>
      <p:cxnSp>
        <p:nvCxnSpPr>
          <p:cNvPr id="19" name="Straight Connector 1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4214077"/>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4377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0C63-FE82-4F0C-8B5E-1E49EF4825CB}"/>
              </a:ext>
            </a:extLst>
          </p:cNvPr>
          <p:cNvSpPr>
            <a:spLocks noGrp="1"/>
          </p:cNvSpPr>
          <p:nvPr>
            <p:ph type="title"/>
          </p:nvPr>
        </p:nvSpPr>
        <p:spPr>
          <a:xfrm>
            <a:off x="81666" y="334683"/>
            <a:ext cx="4358640" cy="2674620"/>
          </a:xfrm>
        </p:spPr>
        <p:txBody>
          <a:bodyPr>
            <a:normAutofit fontScale="90000"/>
          </a:bodyPr>
          <a:lstStyle/>
          <a:p>
            <a:r>
              <a:rPr lang="en-US" dirty="0"/>
              <a:t>Okay, Let’s Talk About September 30</a:t>
            </a:r>
            <a:r>
              <a:rPr lang="en-US" baseline="30000" dirty="0"/>
              <a:t>th</a:t>
            </a:r>
            <a:r>
              <a:rPr lang="en-US" dirty="0"/>
              <a:t>!</a:t>
            </a:r>
          </a:p>
        </p:txBody>
      </p:sp>
      <p:pic>
        <p:nvPicPr>
          <p:cNvPr id="5" name="Picture 4" descr="A close up of a clock&#10;&#10;Description automatically generated">
            <a:extLst>
              <a:ext uri="{FF2B5EF4-FFF2-40B4-BE49-F238E27FC236}">
                <a16:creationId xmlns:a16="http://schemas.microsoft.com/office/drawing/2014/main" id="{F097CC1A-C138-4615-8F3E-042293B54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0306" y="828"/>
            <a:ext cx="4703694" cy="4703694"/>
          </a:xfrm>
          <a:prstGeom prst="rect">
            <a:avLst/>
          </a:prstGeom>
        </p:spPr>
      </p:pic>
    </p:spTree>
    <p:extLst>
      <p:ext uri="{BB962C8B-B14F-4D97-AF65-F5344CB8AC3E}">
        <p14:creationId xmlns:p14="http://schemas.microsoft.com/office/powerpoint/2010/main" val="61113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2"/>
          <p:cNvSpPr txBox="1">
            <a:spLocks noGrp="1" noChangeArrowheads="1"/>
          </p:cNvSpPr>
          <p:nvPr>
            <p:ph type="title"/>
          </p:nvPr>
        </p:nvSpPr>
        <p:spPr>
          <a:xfrm>
            <a:off x="342900" y="480060"/>
            <a:ext cx="2744434" cy="2194560"/>
          </a:xfrm>
          <a:prstGeom prst="rect">
            <a:avLst/>
          </a:prstGeom>
        </p:spPr>
        <p:txBody>
          <a:bodyPr vert="horz" lIns="91440" tIns="45720" rIns="91440" bIns="45720" rtlCol="0" anchor="b">
            <a:normAutofit fontScale="90000"/>
          </a:bodyPr>
          <a:lstStyle/>
          <a:p>
            <a:pPr defTabSz="914400">
              <a:defRPr/>
            </a:pPr>
            <a:r>
              <a:rPr lang="en-US" sz="3300" spc="-50" dirty="0">
                <a:solidFill>
                  <a:schemeClr val="tx1">
                    <a:lumMod val="65000"/>
                    <a:lumOff val="35000"/>
                  </a:schemeClr>
                </a:solidFill>
              </a:rPr>
              <a:t>I could tell you</a:t>
            </a:r>
            <a:br>
              <a:rPr lang="en-US" sz="3300" spc="-50" dirty="0">
                <a:solidFill>
                  <a:schemeClr val="tx1">
                    <a:lumMod val="65000"/>
                    <a:lumOff val="35000"/>
                  </a:schemeClr>
                </a:solidFill>
              </a:rPr>
            </a:br>
            <a:r>
              <a:rPr lang="en-US" sz="3300" spc="-50" dirty="0">
                <a:solidFill>
                  <a:schemeClr val="tx1">
                    <a:lumMod val="65000"/>
                    <a:lumOff val="35000"/>
                  </a:schemeClr>
                </a:solidFill>
              </a:rPr>
              <a:t>firsthand </a:t>
            </a:r>
            <a:r>
              <a:rPr lang="en-US" sz="3300" i="1" spc="-50" dirty="0">
                <a:solidFill>
                  <a:schemeClr val="tx1">
                    <a:lumMod val="65000"/>
                    <a:lumOff val="35000"/>
                  </a:schemeClr>
                </a:solidFill>
              </a:rPr>
              <a:t>anything </a:t>
            </a:r>
            <a:r>
              <a:rPr lang="en-US" sz="3300" spc="-50" dirty="0">
                <a:solidFill>
                  <a:schemeClr val="tx1">
                    <a:lumMod val="65000"/>
                    <a:lumOff val="35000"/>
                  </a:schemeClr>
                </a:solidFill>
              </a:rPr>
              <a:t>about Federal business…</a:t>
            </a:r>
          </a:p>
        </p:txBody>
      </p:sp>
      <p:pic>
        <p:nvPicPr>
          <p:cNvPr id="4" name="Content Placeholder 3" descr="A close up of a keyboard&#10;&#10;Description automatically generated">
            <a:extLst>
              <a:ext uri="{FF2B5EF4-FFF2-40B4-BE49-F238E27FC236}">
                <a16:creationId xmlns:a16="http://schemas.microsoft.com/office/drawing/2014/main" id="{48326B75-E69C-4EB9-81C8-C8F5250A437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255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0C63-FE82-4F0C-8B5E-1E49EF4825CB}"/>
              </a:ext>
            </a:extLst>
          </p:cNvPr>
          <p:cNvSpPr>
            <a:spLocks noGrp="1"/>
          </p:cNvSpPr>
          <p:nvPr>
            <p:ph type="title"/>
          </p:nvPr>
        </p:nvSpPr>
        <p:spPr/>
        <p:txBody>
          <a:bodyPr>
            <a:normAutofit/>
          </a:bodyPr>
          <a:lstStyle/>
          <a:p>
            <a:r>
              <a:rPr lang="en-US" dirty="0"/>
              <a:t>What % Of Federal 2018 Contract Spend Happened in Q4?</a:t>
            </a:r>
          </a:p>
        </p:txBody>
      </p:sp>
      <p:sp>
        <p:nvSpPr>
          <p:cNvPr id="3" name="Text Placeholder 2">
            <a:extLst>
              <a:ext uri="{FF2B5EF4-FFF2-40B4-BE49-F238E27FC236}">
                <a16:creationId xmlns:a16="http://schemas.microsoft.com/office/drawing/2014/main" id="{091EB418-763C-428B-A403-FB117B3A1B60}"/>
              </a:ext>
            </a:extLst>
          </p:cNvPr>
          <p:cNvSpPr>
            <a:spLocks noGrp="1"/>
          </p:cNvSpPr>
          <p:nvPr>
            <p:ph type="body" idx="1"/>
          </p:nvPr>
        </p:nvSpPr>
        <p:spPr/>
        <p:txBody>
          <a:bodyPr/>
          <a:lstStyle/>
          <a:p>
            <a:r>
              <a:rPr lang="en-US" dirty="0"/>
              <a:t>Come on. Shout it out.</a:t>
            </a:r>
          </a:p>
        </p:txBody>
      </p:sp>
    </p:spTree>
    <p:extLst>
      <p:ext uri="{BB962C8B-B14F-4D97-AF65-F5344CB8AC3E}">
        <p14:creationId xmlns:p14="http://schemas.microsoft.com/office/powerpoint/2010/main" val="7416818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0B89F-7F6E-4375-9B73-6B7C9C01AABF}"/>
              </a:ext>
            </a:extLst>
          </p:cNvPr>
          <p:cNvSpPr>
            <a:spLocks noGrp="1"/>
          </p:cNvSpPr>
          <p:nvPr>
            <p:ph type="title"/>
          </p:nvPr>
        </p:nvSpPr>
        <p:spPr>
          <a:xfrm>
            <a:off x="332740" y="1004569"/>
            <a:ext cx="2400300" cy="1714500"/>
          </a:xfrm>
        </p:spPr>
        <p:txBody>
          <a:bodyPr>
            <a:noAutofit/>
          </a:bodyPr>
          <a:lstStyle/>
          <a:p>
            <a:r>
              <a:rPr lang="en-US" sz="4400" dirty="0">
                <a:solidFill>
                  <a:schemeClr val="accent2">
                    <a:lumMod val="25000"/>
                  </a:schemeClr>
                </a:solidFill>
              </a:rPr>
              <a:t>Take Your Best Shot.</a:t>
            </a:r>
          </a:p>
        </p:txBody>
      </p:sp>
      <p:grpSp>
        <p:nvGrpSpPr>
          <p:cNvPr id="13" name="Group 12">
            <a:extLst>
              <a:ext uri="{FF2B5EF4-FFF2-40B4-BE49-F238E27FC236}">
                <a16:creationId xmlns:a16="http://schemas.microsoft.com/office/drawing/2014/main" id="{5DD4A077-CE4F-4880-87DC-9CFE871E4C1D}"/>
              </a:ext>
            </a:extLst>
          </p:cNvPr>
          <p:cNvGrpSpPr/>
          <p:nvPr/>
        </p:nvGrpSpPr>
        <p:grpSpPr>
          <a:xfrm>
            <a:off x="3675341" y="753605"/>
            <a:ext cx="4412003" cy="3906760"/>
            <a:chOff x="3675341" y="753605"/>
            <a:chExt cx="4412003" cy="3906760"/>
          </a:xfrm>
        </p:grpSpPr>
        <p:sp>
          <p:nvSpPr>
            <p:cNvPr id="7" name="Rectangle 6">
              <a:extLst>
                <a:ext uri="{FF2B5EF4-FFF2-40B4-BE49-F238E27FC236}">
                  <a16:creationId xmlns:a16="http://schemas.microsoft.com/office/drawing/2014/main" id="{AC214726-C19F-4A10-A71F-AF03BC458A5F}"/>
                </a:ext>
              </a:extLst>
            </p:cNvPr>
            <p:cNvSpPr/>
            <p:nvPr/>
          </p:nvSpPr>
          <p:spPr>
            <a:xfrm>
              <a:off x="3675341" y="1297285"/>
              <a:ext cx="138211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25%</a:t>
              </a:r>
            </a:p>
          </p:txBody>
        </p:sp>
        <p:sp>
          <p:nvSpPr>
            <p:cNvPr id="8" name="Rectangle 7">
              <a:extLst>
                <a:ext uri="{FF2B5EF4-FFF2-40B4-BE49-F238E27FC236}">
                  <a16:creationId xmlns:a16="http://schemas.microsoft.com/office/drawing/2014/main" id="{B2FD5ADC-CA80-4B00-8488-3E7FC5E2DA32}"/>
                </a:ext>
              </a:extLst>
            </p:cNvPr>
            <p:cNvSpPr/>
            <p:nvPr/>
          </p:nvSpPr>
          <p:spPr>
            <a:xfrm>
              <a:off x="6695616" y="753605"/>
              <a:ext cx="139172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32%</a:t>
              </a:r>
            </a:p>
          </p:txBody>
        </p:sp>
        <p:sp>
          <p:nvSpPr>
            <p:cNvPr id="9" name="Rectangle 8">
              <a:extLst>
                <a:ext uri="{FF2B5EF4-FFF2-40B4-BE49-F238E27FC236}">
                  <a16:creationId xmlns:a16="http://schemas.microsoft.com/office/drawing/2014/main" id="{37B3CE36-84E0-45ED-A681-252F415C1B40}"/>
                </a:ext>
              </a:extLst>
            </p:cNvPr>
            <p:cNvSpPr/>
            <p:nvPr/>
          </p:nvSpPr>
          <p:spPr>
            <a:xfrm>
              <a:off x="6563360" y="3277255"/>
              <a:ext cx="1410964"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43%</a:t>
              </a:r>
            </a:p>
          </p:txBody>
        </p:sp>
        <p:sp>
          <p:nvSpPr>
            <p:cNvPr id="11" name="Rectangle 10">
              <a:extLst>
                <a:ext uri="{FF2B5EF4-FFF2-40B4-BE49-F238E27FC236}">
                  <a16:creationId xmlns:a16="http://schemas.microsoft.com/office/drawing/2014/main" id="{45FDBA16-6987-4A90-A8D0-2787FE1D111E}"/>
                </a:ext>
              </a:extLst>
            </p:cNvPr>
            <p:cNvSpPr/>
            <p:nvPr/>
          </p:nvSpPr>
          <p:spPr>
            <a:xfrm>
              <a:off x="5715098" y="2257404"/>
              <a:ext cx="139172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17%</a:t>
              </a:r>
            </a:p>
          </p:txBody>
        </p:sp>
        <p:sp>
          <p:nvSpPr>
            <p:cNvPr id="12" name="Rectangle 11">
              <a:extLst>
                <a:ext uri="{FF2B5EF4-FFF2-40B4-BE49-F238E27FC236}">
                  <a16:creationId xmlns:a16="http://schemas.microsoft.com/office/drawing/2014/main" id="{9B7FCEF4-6593-47BE-8FD6-B71556DDAF0C}"/>
                </a:ext>
              </a:extLst>
            </p:cNvPr>
            <p:cNvSpPr/>
            <p:nvPr/>
          </p:nvSpPr>
          <p:spPr>
            <a:xfrm>
              <a:off x="4396788" y="3737035"/>
              <a:ext cx="13917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57%</a:t>
              </a:r>
            </a:p>
          </p:txBody>
        </p:sp>
      </p:grpSp>
      <p:sp>
        <p:nvSpPr>
          <p:cNvPr id="14" name="Rectangle 13">
            <a:extLst>
              <a:ext uri="{FF2B5EF4-FFF2-40B4-BE49-F238E27FC236}">
                <a16:creationId xmlns:a16="http://schemas.microsoft.com/office/drawing/2014/main" id="{BCCAA13A-F50D-416F-96B4-877611C5DEA2}"/>
              </a:ext>
            </a:extLst>
          </p:cNvPr>
          <p:cNvSpPr/>
          <p:nvPr/>
        </p:nvSpPr>
        <p:spPr>
          <a:xfrm>
            <a:off x="4835010" y="1676935"/>
            <a:ext cx="2329484"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38%</a:t>
            </a:r>
          </a:p>
        </p:txBody>
      </p:sp>
    </p:spTree>
    <p:extLst>
      <p:ext uri="{BB962C8B-B14F-4D97-AF65-F5344CB8AC3E}">
        <p14:creationId xmlns:p14="http://schemas.microsoft.com/office/powerpoint/2010/main" val="18630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C2ABB-F156-4691-B0AC-C38DD419AE6D}"/>
              </a:ext>
            </a:extLst>
          </p:cNvPr>
          <p:cNvSpPr>
            <a:spLocks noGrp="1"/>
          </p:cNvSpPr>
          <p:nvPr>
            <p:ph type="title"/>
          </p:nvPr>
        </p:nvSpPr>
        <p:spPr>
          <a:xfrm>
            <a:off x="822960" y="569214"/>
            <a:ext cx="4133353" cy="2674620"/>
          </a:xfrm>
        </p:spPr>
        <p:txBody>
          <a:bodyPr>
            <a:normAutofit fontScale="90000"/>
          </a:bodyPr>
          <a:lstStyle/>
          <a:p>
            <a:r>
              <a:rPr lang="en-US" dirty="0"/>
              <a:t>What effect </a:t>
            </a:r>
            <a:br>
              <a:rPr lang="en-US" dirty="0"/>
            </a:br>
            <a:r>
              <a:rPr lang="en-US" dirty="0"/>
              <a:t>do you expect</a:t>
            </a:r>
            <a:br>
              <a:rPr lang="en-US" dirty="0"/>
            </a:br>
            <a:r>
              <a:rPr lang="en-US" dirty="0"/>
              <a:t>that’ll have on</a:t>
            </a:r>
            <a:br>
              <a:rPr lang="en-US" dirty="0"/>
            </a:br>
            <a:r>
              <a:rPr lang="en-US" dirty="0"/>
              <a:t>2019 Q4?</a:t>
            </a:r>
          </a:p>
        </p:txBody>
      </p:sp>
      <p:sp>
        <p:nvSpPr>
          <p:cNvPr id="4" name="Text Placeholder 3">
            <a:extLst>
              <a:ext uri="{FF2B5EF4-FFF2-40B4-BE49-F238E27FC236}">
                <a16:creationId xmlns:a16="http://schemas.microsoft.com/office/drawing/2014/main" id="{CC662C8B-F047-4D44-A90F-BC364E29DD90}"/>
              </a:ext>
            </a:extLst>
          </p:cNvPr>
          <p:cNvSpPr>
            <a:spLocks noGrp="1"/>
          </p:cNvSpPr>
          <p:nvPr>
            <p:ph type="body" idx="1"/>
          </p:nvPr>
        </p:nvSpPr>
        <p:spPr>
          <a:xfrm>
            <a:off x="822960" y="3339846"/>
            <a:ext cx="3868310" cy="857250"/>
          </a:xfrm>
        </p:spPr>
        <p:txBody>
          <a:bodyPr/>
          <a:lstStyle/>
          <a:p>
            <a:r>
              <a:rPr lang="en-US" dirty="0"/>
              <a:t>It’s Time to get calling!</a:t>
            </a:r>
          </a:p>
        </p:txBody>
      </p:sp>
      <p:pic>
        <p:nvPicPr>
          <p:cNvPr id="6" name="Picture 5" descr="A close up of a newspaper&#10;&#10;Description automatically generated">
            <a:extLst>
              <a:ext uri="{FF2B5EF4-FFF2-40B4-BE49-F238E27FC236}">
                <a16:creationId xmlns:a16="http://schemas.microsoft.com/office/drawing/2014/main" id="{32E820D2-3D08-41FC-9571-BA244BD85C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4887" y="0"/>
            <a:ext cx="4319113" cy="3243834"/>
          </a:xfrm>
          <a:prstGeom prst="rect">
            <a:avLst/>
          </a:prstGeom>
        </p:spPr>
      </p:pic>
    </p:spTree>
    <p:extLst>
      <p:ext uri="{BB962C8B-B14F-4D97-AF65-F5344CB8AC3E}">
        <p14:creationId xmlns:p14="http://schemas.microsoft.com/office/powerpoint/2010/main" val="6144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486696" y="471949"/>
            <a:ext cx="2738601" cy="1257452"/>
          </a:xfrm>
          <a:prstGeom prst="rect">
            <a:avLst/>
          </a:prstGeom>
        </p:spPr>
        <p:txBody>
          <a:bodyPr vert="horz" lIns="91440" tIns="45720" rIns="91440" bIns="45720" rtlCol="0" anchor="ctr">
            <a:normAutofit/>
          </a:bodyPr>
          <a:lstStyle/>
          <a:p>
            <a:pPr defTabSz="914400">
              <a:defRPr/>
            </a:pPr>
            <a:r>
              <a:rPr lang="en-US" sz="3200" dirty="0">
                <a:solidFill>
                  <a:schemeClr val="tx1">
                    <a:lumMod val="65000"/>
                    <a:lumOff val="35000"/>
                  </a:schemeClr>
                </a:solidFill>
                <a:latin typeface="Cormorant" panose="00000500000000000000" pitchFamily="2" charset="0"/>
              </a:rPr>
              <a:t>You Can Tackle Q4 Alone.</a:t>
            </a:r>
          </a:p>
        </p:txBody>
      </p:sp>
      <p:pic>
        <p:nvPicPr>
          <p:cNvPr id="3" name="Picture 2" descr="A person standing in front of a building&#10;&#10;Description automatically generated">
            <a:extLst>
              <a:ext uri="{FF2B5EF4-FFF2-40B4-BE49-F238E27FC236}">
                <a16:creationId xmlns:a16="http://schemas.microsoft.com/office/drawing/2014/main" id="{551A6EF5-1A79-4A06-A58C-6AC98BF5A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292" y="10"/>
            <a:ext cx="5664708" cy="5143490"/>
          </a:xfrm>
          <a:prstGeom prst="rect">
            <a:avLst/>
          </a:prstGeom>
          <a:effectLst/>
        </p:spPr>
      </p:pic>
      <p:sp>
        <p:nvSpPr>
          <p:cNvPr id="7" name="TextBox 6">
            <a:extLst>
              <a:ext uri="{FF2B5EF4-FFF2-40B4-BE49-F238E27FC236}">
                <a16:creationId xmlns:a16="http://schemas.microsoft.com/office/drawing/2014/main" id="{73166AA5-8636-4A24-9951-A0732C01F2AD}"/>
              </a:ext>
            </a:extLst>
          </p:cNvPr>
          <p:cNvSpPr txBox="1"/>
          <p:nvPr/>
        </p:nvSpPr>
        <p:spPr>
          <a:xfrm>
            <a:off x="202365" y="1871641"/>
            <a:ext cx="3022932" cy="2626031"/>
          </a:xfrm>
          <a:prstGeom prst="rect">
            <a:avLst/>
          </a:prstGeom>
        </p:spPr>
        <p:txBody>
          <a:bodyPr vert="horz" lIns="91440" tIns="45720" rIns="91440" bIns="45720" rtlCol="0">
            <a:normAutofit fontScale="85000" lnSpcReduction="10000"/>
          </a:bodyPr>
          <a:lstStyle/>
          <a:p>
            <a:pPr algn="ctr" defTabSz="914400">
              <a:lnSpc>
                <a:spcPct val="110000"/>
              </a:lnSpc>
              <a:spcAft>
                <a:spcPts val="600"/>
              </a:spcAft>
            </a:pPr>
            <a:r>
              <a:rPr lang="en-US" sz="2400" dirty="0">
                <a:solidFill>
                  <a:schemeClr val="tx1">
                    <a:lumMod val="65000"/>
                    <a:lumOff val="35000"/>
                  </a:schemeClr>
                </a:solidFill>
              </a:rPr>
              <a:t>Even With These Steps</a:t>
            </a:r>
          </a:p>
          <a:p>
            <a:pPr algn="ctr" defTabSz="914400">
              <a:lnSpc>
                <a:spcPct val="110000"/>
              </a:lnSpc>
              <a:spcAft>
                <a:spcPts val="600"/>
              </a:spcAft>
            </a:pPr>
            <a:r>
              <a:rPr lang="en-US" sz="2400" dirty="0">
                <a:solidFill>
                  <a:schemeClr val="tx1">
                    <a:lumMod val="65000"/>
                    <a:lumOff val="35000"/>
                  </a:schemeClr>
                </a:solidFill>
              </a:rPr>
              <a:t>Your Next Win</a:t>
            </a:r>
          </a:p>
          <a:p>
            <a:pPr algn="ctr" defTabSz="914400">
              <a:lnSpc>
                <a:spcPct val="110000"/>
              </a:lnSpc>
              <a:spcAft>
                <a:spcPts val="600"/>
              </a:spcAft>
            </a:pPr>
            <a:r>
              <a:rPr lang="en-US" sz="2400" dirty="0">
                <a:solidFill>
                  <a:schemeClr val="tx1">
                    <a:lumMod val="65000"/>
                    <a:lumOff val="35000"/>
                  </a:schemeClr>
                </a:solidFill>
              </a:rPr>
              <a:t> Could Still Take You</a:t>
            </a:r>
          </a:p>
          <a:p>
            <a:pPr algn="ctr" defTabSz="914400">
              <a:lnSpc>
                <a:spcPct val="110000"/>
              </a:lnSpc>
              <a:spcAft>
                <a:spcPts val="600"/>
              </a:spcAft>
            </a:pPr>
            <a:r>
              <a:rPr lang="en-US" sz="2400" dirty="0">
                <a:solidFill>
                  <a:schemeClr val="tx1">
                    <a:lumMod val="65000"/>
                    <a:lumOff val="35000"/>
                  </a:schemeClr>
                </a:solidFill>
              </a:rPr>
              <a:t>Over 12 months.</a:t>
            </a:r>
            <a:br>
              <a:rPr lang="en-US" sz="2400" dirty="0">
                <a:solidFill>
                  <a:schemeClr val="tx1">
                    <a:lumMod val="65000"/>
                    <a:lumOff val="35000"/>
                  </a:schemeClr>
                </a:solidFill>
              </a:rPr>
            </a:br>
            <a:endParaRPr lang="en-US" sz="2400" dirty="0">
              <a:solidFill>
                <a:schemeClr val="tx1">
                  <a:lumMod val="65000"/>
                  <a:lumOff val="35000"/>
                </a:schemeClr>
              </a:solidFill>
            </a:endParaRPr>
          </a:p>
          <a:p>
            <a:pPr algn="ctr" defTabSz="914400">
              <a:lnSpc>
                <a:spcPct val="110000"/>
              </a:lnSpc>
              <a:spcAft>
                <a:spcPts val="600"/>
              </a:spcAft>
            </a:pPr>
            <a:endParaRPr lang="en-US" sz="2400" dirty="0">
              <a:solidFill>
                <a:schemeClr val="tx1">
                  <a:lumMod val="65000"/>
                  <a:lumOff val="35000"/>
                </a:schemeClr>
              </a:solidFill>
            </a:endParaRPr>
          </a:p>
          <a:p>
            <a:pPr algn="ctr" defTabSz="914400">
              <a:lnSpc>
                <a:spcPct val="110000"/>
              </a:lnSpc>
              <a:spcAft>
                <a:spcPts val="600"/>
              </a:spcAft>
            </a:pPr>
            <a:r>
              <a:rPr lang="en-US" sz="2400" b="1" dirty="0">
                <a:solidFill>
                  <a:schemeClr val="tx1">
                    <a:lumMod val="65000"/>
                    <a:lumOff val="35000"/>
                  </a:schemeClr>
                </a:solidFill>
              </a:rPr>
              <a:t>And $30,000 to $233,000.</a:t>
            </a:r>
            <a:endParaRPr lang="en-US" sz="1400" b="1" dirty="0">
              <a:solidFill>
                <a:schemeClr val="tx1">
                  <a:lumMod val="65000"/>
                  <a:lumOff val="35000"/>
                </a:schemeClr>
              </a:solidFill>
            </a:endParaRPr>
          </a:p>
        </p:txBody>
      </p:sp>
    </p:spTree>
    <p:extLst>
      <p:ext uri="{BB962C8B-B14F-4D97-AF65-F5344CB8AC3E}">
        <p14:creationId xmlns:p14="http://schemas.microsoft.com/office/powerpoint/2010/main" val="41703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22C686-8067-4619-9B89-5D0E387058C5}"/>
              </a:ext>
            </a:extLst>
          </p:cNvPr>
          <p:cNvSpPr>
            <a:spLocks noGrp="1"/>
          </p:cNvSpPr>
          <p:nvPr>
            <p:ph type="title"/>
          </p:nvPr>
        </p:nvSpPr>
        <p:spPr/>
        <p:txBody>
          <a:bodyPr>
            <a:normAutofit/>
          </a:bodyPr>
          <a:lstStyle/>
          <a:p>
            <a:r>
              <a:rPr lang="en-US" i="1" dirty="0">
                <a:solidFill>
                  <a:schemeClr val="tx1">
                    <a:lumMod val="65000"/>
                    <a:lumOff val="35000"/>
                  </a:schemeClr>
                </a:solidFill>
              </a:rPr>
              <a:t>OR </a:t>
            </a:r>
            <a:br>
              <a:rPr lang="en-US" i="1" dirty="0">
                <a:solidFill>
                  <a:schemeClr val="tx1">
                    <a:lumMod val="65000"/>
                    <a:lumOff val="35000"/>
                  </a:schemeClr>
                </a:solidFill>
              </a:rPr>
            </a:br>
            <a:r>
              <a:rPr lang="en-US" i="1" dirty="0">
                <a:solidFill>
                  <a:schemeClr val="tx1">
                    <a:lumMod val="65000"/>
                    <a:lumOff val="35000"/>
                  </a:schemeClr>
                </a:solidFill>
              </a:rPr>
              <a:t>It can be easier.</a:t>
            </a:r>
            <a:endParaRPr lang="en-US" dirty="0">
              <a:solidFill>
                <a:schemeClr val="tx1">
                  <a:lumMod val="65000"/>
                  <a:lumOff val="35000"/>
                </a:schemeClr>
              </a:solidFill>
            </a:endParaRPr>
          </a:p>
        </p:txBody>
      </p:sp>
      <p:sp>
        <p:nvSpPr>
          <p:cNvPr id="3" name="Text Placeholder 2">
            <a:extLst>
              <a:ext uri="{FF2B5EF4-FFF2-40B4-BE49-F238E27FC236}">
                <a16:creationId xmlns:a16="http://schemas.microsoft.com/office/drawing/2014/main" id="{AE513A24-69DB-450C-8C50-004484ACF299}"/>
              </a:ext>
            </a:extLst>
          </p:cNvPr>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27284596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6" y="482599"/>
            <a:ext cx="3397313" cy="2222501"/>
          </a:xfrm>
        </p:spPr>
        <p:txBody>
          <a:bodyPr vert="horz" lIns="91440" tIns="45720" rIns="91440" bIns="45720" rtlCol="0" anchor="ctr">
            <a:normAutofit/>
          </a:bodyPr>
          <a:lstStyle/>
          <a:p>
            <a:pPr defTabSz="914400"/>
            <a:r>
              <a:rPr lang="en-US" sz="3200" spc="-50" dirty="0">
                <a:latin typeface="Cormorant" panose="00000500000000000000" pitchFamily="2" charset="0"/>
              </a:rPr>
              <a:t>How To Pick Your Best Federal Prospects </a:t>
            </a:r>
            <a:br>
              <a:rPr lang="en-US" sz="3200" spc="-50" dirty="0">
                <a:latin typeface="Cormorant" panose="00000500000000000000" pitchFamily="2" charset="0"/>
              </a:rPr>
            </a:br>
            <a:r>
              <a:rPr lang="en-US" sz="3200" i="1" spc="-50" dirty="0">
                <a:latin typeface="Cormorant" panose="00000500000000000000" pitchFamily="2" charset="0"/>
              </a:rPr>
              <a:t>Right Now</a:t>
            </a:r>
            <a:endParaRPr lang="en-US" sz="3200" spc="-50" dirty="0">
              <a:latin typeface="Cormorant" panose="00000500000000000000" pitchFamily="2" charset="0"/>
            </a:endParaRPr>
          </a:p>
        </p:txBody>
      </p:sp>
      <p:sp>
        <p:nvSpPr>
          <p:cNvPr id="4" name="TextBox 3"/>
          <p:cNvSpPr txBox="1"/>
          <p:nvPr/>
        </p:nvSpPr>
        <p:spPr>
          <a:xfrm>
            <a:off x="5356860" y="389689"/>
            <a:ext cx="3557848" cy="2414471"/>
          </a:xfrm>
          <a:prstGeom prst="rect">
            <a:avLst/>
          </a:prstGeom>
          <a:solidFill>
            <a:srgbClr val="4773AA"/>
          </a:solidFill>
          <a:ln w="12700">
            <a:solidFill>
              <a:schemeClr val="tx1"/>
            </a:solidFill>
          </a:ln>
        </p:spPr>
        <p:txBody>
          <a:bodyPr vert="horz" lIns="91440" tIns="45720" rIns="0" bIns="45720" rtlCol="0" anchor="ctr">
            <a:normAutofit fontScale="77500" lnSpcReduction="20000"/>
          </a:bodyPr>
          <a:lstStyle/>
          <a:p>
            <a:pPr algn="ctr" defTabSz="914400">
              <a:lnSpc>
                <a:spcPct val="90000"/>
              </a:lnSpc>
              <a:spcAft>
                <a:spcPts val="600"/>
              </a:spcAft>
              <a:buClr>
                <a:schemeClr val="accent1"/>
              </a:buClr>
              <a:buFont typeface="Calibri" panose="020F0502020204030204" pitchFamily="34" charset="0"/>
            </a:pPr>
            <a:r>
              <a:rPr lang="en-US" sz="2000" dirty="0">
                <a:solidFill>
                  <a:schemeClr val="bg1"/>
                </a:solidFill>
                <a:latin typeface="Cormorant" panose="00000500000000000000" pitchFamily="2" charset="0"/>
              </a:rPr>
              <a:t>These four actions help achieve these goals!</a:t>
            </a:r>
            <a:br>
              <a:rPr lang="en-US" sz="2000" b="1" dirty="0">
                <a:solidFill>
                  <a:schemeClr val="bg1"/>
                </a:solidFill>
              </a:rPr>
            </a:br>
            <a:endParaRPr lang="en-US" sz="2000" b="1" dirty="0">
              <a:solidFill>
                <a:schemeClr val="bg1"/>
              </a:solidFill>
            </a:endParaRP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Leads</a:t>
            </a: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Referrals</a:t>
            </a: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Proposals</a:t>
            </a: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“Add On” Modifications</a:t>
            </a: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Teaming Partners</a:t>
            </a: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Under the Radar Orders</a:t>
            </a:r>
          </a:p>
          <a:p>
            <a:pPr marL="285750" indent="-285750" defTabSz="914400">
              <a:lnSpc>
                <a:spcPct val="90000"/>
              </a:lnSpc>
              <a:spcAft>
                <a:spcPts val="600"/>
              </a:spcAft>
              <a:buClr>
                <a:schemeClr val="accent1"/>
              </a:buClr>
              <a:buFont typeface="Wingdings" panose="05000000000000000000" pitchFamily="2" charset="2"/>
              <a:buChar char="ü"/>
            </a:pPr>
            <a:r>
              <a:rPr lang="en-US" sz="2000" dirty="0">
                <a:solidFill>
                  <a:schemeClr val="bg1"/>
                </a:solidFill>
              </a:rPr>
              <a:t>New Customers</a:t>
            </a:r>
            <a:endParaRPr lang="en-US" sz="2000" b="1" dirty="0">
              <a:solidFill>
                <a:schemeClr val="bg1"/>
              </a:solidFill>
            </a:endParaRPr>
          </a:p>
        </p:txBody>
      </p:sp>
      <p:sp>
        <p:nvSpPr>
          <p:cNvPr id="10" name="Content Placeholder 2">
            <a:extLst>
              <a:ext uri="{FF2B5EF4-FFF2-40B4-BE49-F238E27FC236}">
                <a16:creationId xmlns:a16="http://schemas.microsoft.com/office/drawing/2014/main" id="{D25CA5E6-611D-4159-BCE3-43CEF91CDE2E}"/>
              </a:ext>
            </a:extLst>
          </p:cNvPr>
          <p:cNvSpPr>
            <a:spLocks noGrp="1"/>
          </p:cNvSpPr>
          <p:nvPr>
            <p:ph idx="1"/>
          </p:nvPr>
        </p:nvSpPr>
        <p:spPr>
          <a:xfrm>
            <a:off x="2093619" y="2598420"/>
            <a:ext cx="3204160" cy="1920240"/>
          </a:xfrm>
        </p:spPr>
        <p:txBody>
          <a:bodyPr>
            <a:normAutofit/>
          </a:bodyPr>
          <a:lstStyle/>
          <a:p>
            <a:pPr>
              <a:buFont typeface="Wingdings" panose="05000000000000000000" pitchFamily="2" charset="2"/>
              <a:buChar char="ü"/>
            </a:pPr>
            <a:r>
              <a:rPr lang="en-US" sz="2400" dirty="0">
                <a:solidFill>
                  <a:schemeClr val="tx1"/>
                </a:solidFill>
              </a:rPr>
              <a:t>Current Clients</a:t>
            </a:r>
          </a:p>
          <a:p>
            <a:pPr>
              <a:buFont typeface="Wingdings" panose="05000000000000000000" pitchFamily="2" charset="2"/>
              <a:buChar char="ü"/>
            </a:pPr>
            <a:r>
              <a:rPr lang="en-US" sz="2400" dirty="0">
                <a:solidFill>
                  <a:schemeClr val="tx1"/>
                </a:solidFill>
              </a:rPr>
              <a:t>Shadow Opportunities</a:t>
            </a:r>
          </a:p>
          <a:p>
            <a:pPr>
              <a:buFont typeface="Wingdings" panose="05000000000000000000" pitchFamily="2" charset="2"/>
              <a:buChar char="ü"/>
            </a:pPr>
            <a:r>
              <a:rPr lang="en-US" sz="2400" dirty="0">
                <a:solidFill>
                  <a:schemeClr val="tx1"/>
                </a:solidFill>
              </a:rPr>
              <a:t>Revise Your Pipeline</a:t>
            </a:r>
          </a:p>
          <a:p>
            <a:pPr>
              <a:buFont typeface="Wingdings" panose="05000000000000000000" pitchFamily="2" charset="2"/>
              <a:buChar char="ü"/>
            </a:pPr>
            <a:r>
              <a:rPr lang="en-US" sz="2400" dirty="0">
                <a:solidFill>
                  <a:schemeClr val="tx1"/>
                </a:solidFill>
              </a:rPr>
              <a:t>Revisit Their Forecast</a:t>
            </a:r>
          </a:p>
        </p:txBody>
      </p:sp>
    </p:spTree>
    <p:extLst>
      <p:ext uri="{BB962C8B-B14F-4D97-AF65-F5344CB8AC3E}">
        <p14:creationId xmlns:p14="http://schemas.microsoft.com/office/powerpoint/2010/main" val="26665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9820-43CE-4C6E-AE12-7AAD848E9535}"/>
              </a:ext>
            </a:extLst>
          </p:cNvPr>
          <p:cNvSpPr>
            <a:spLocks noGrp="1"/>
          </p:cNvSpPr>
          <p:nvPr>
            <p:ph type="title"/>
          </p:nvPr>
        </p:nvSpPr>
        <p:spPr>
          <a:xfrm>
            <a:off x="118109" y="214953"/>
            <a:ext cx="8816339" cy="726330"/>
          </a:xfrm>
        </p:spPr>
        <p:txBody>
          <a:bodyPr>
            <a:normAutofit/>
          </a:bodyPr>
          <a:lstStyle/>
          <a:p>
            <a:r>
              <a:rPr lang="en-US" dirty="0"/>
              <a:t>How To Spend Your Time Where The Money Is</a:t>
            </a:r>
          </a:p>
        </p:txBody>
      </p:sp>
      <p:sp>
        <p:nvSpPr>
          <p:cNvPr id="3" name="Content Placeholder 2">
            <a:extLst>
              <a:ext uri="{FF2B5EF4-FFF2-40B4-BE49-F238E27FC236}">
                <a16:creationId xmlns:a16="http://schemas.microsoft.com/office/drawing/2014/main" id="{8C06A86D-4FFF-484A-939D-65AD51415493}"/>
              </a:ext>
            </a:extLst>
          </p:cNvPr>
          <p:cNvSpPr>
            <a:spLocks noGrp="1"/>
          </p:cNvSpPr>
          <p:nvPr>
            <p:ph sz="half" idx="1"/>
          </p:nvPr>
        </p:nvSpPr>
        <p:spPr>
          <a:xfrm>
            <a:off x="358139" y="1205463"/>
            <a:ext cx="4168139" cy="3287798"/>
          </a:xfrm>
        </p:spPr>
        <p:txBody>
          <a:bodyPr>
            <a:normAutofit/>
          </a:bodyPr>
          <a:lstStyle/>
          <a:p>
            <a:pPr>
              <a:buFont typeface="Wingdings" panose="05000000000000000000" pitchFamily="2" charset="2"/>
              <a:buChar char="Ø"/>
            </a:pPr>
            <a:r>
              <a:rPr lang="en-US" sz="2400" dirty="0"/>
              <a:t> Be Top Of Mind</a:t>
            </a:r>
          </a:p>
          <a:p>
            <a:pPr>
              <a:buFont typeface="Wingdings" panose="05000000000000000000" pitchFamily="2" charset="2"/>
              <a:buChar char="Ø"/>
            </a:pPr>
            <a:r>
              <a:rPr lang="en-US" sz="2400" dirty="0"/>
              <a:t> Focus On The Easiest Wins</a:t>
            </a:r>
          </a:p>
          <a:p>
            <a:pPr>
              <a:buFont typeface="Wingdings" panose="05000000000000000000" pitchFamily="2" charset="2"/>
              <a:buChar char="Ø"/>
            </a:pPr>
            <a:r>
              <a:rPr lang="en-US" sz="2400" dirty="0"/>
              <a:t> Show Appreciation</a:t>
            </a:r>
          </a:p>
          <a:p>
            <a:pPr>
              <a:buFont typeface="Wingdings" panose="05000000000000000000" pitchFamily="2" charset="2"/>
              <a:buChar char="Ø"/>
            </a:pPr>
            <a:r>
              <a:rPr lang="en-US" sz="2400" dirty="0"/>
              <a:t> Talk To Your Buyers</a:t>
            </a:r>
          </a:p>
        </p:txBody>
      </p:sp>
      <p:sp>
        <p:nvSpPr>
          <p:cNvPr id="4" name="Content Placeholder 3">
            <a:extLst>
              <a:ext uri="{FF2B5EF4-FFF2-40B4-BE49-F238E27FC236}">
                <a16:creationId xmlns:a16="http://schemas.microsoft.com/office/drawing/2014/main" id="{731CE0FA-2B7D-4CED-86A7-CAAC04903288}"/>
              </a:ext>
            </a:extLst>
          </p:cNvPr>
          <p:cNvSpPr>
            <a:spLocks noGrp="1"/>
          </p:cNvSpPr>
          <p:nvPr>
            <p:ph sz="half" idx="2"/>
          </p:nvPr>
        </p:nvSpPr>
        <p:spPr>
          <a:xfrm>
            <a:off x="4244340" y="1205463"/>
            <a:ext cx="4829810" cy="3287798"/>
          </a:xfrm>
        </p:spPr>
        <p:txBody>
          <a:bodyPr/>
          <a:lstStyle/>
          <a:p>
            <a:pPr>
              <a:buFont typeface="Wingdings" panose="05000000000000000000" pitchFamily="2" charset="2"/>
              <a:buChar char="Ø"/>
            </a:pPr>
            <a:r>
              <a:rPr lang="en-US" sz="2400" dirty="0"/>
              <a:t>  Focus On Your Best Values</a:t>
            </a:r>
          </a:p>
          <a:p>
            <a:pPr>
              <a:buFont typeface="Wingdings" panose="05000000000000000000" pitchFamily="2" charset="2"/>
              <a:buChar char="Ø"/>
            </a:pPr>
            <a:r>
              <a:rPr lang="en-US" sz="2400" dirty="0"/>
              <a:t>  Be Where They Can Find You </a:t>
            </a:r>
            <a:br>
              <a:rPr lang="en-US" sz="2400" dirty="0"/>
            </a:br>
            <a:r>
              <a:rPr lang="en-US" sz="2400" dirty="0"/>
              <a:t>     When They Need You</a:t>
            </a:r>
          </a:p>
          <a:p>
            <a:pPr>
              <a:buFont typeface="Wingdings" panose="05000000000000000000" pitchFamily="2" charset="2"/>
              <a:buChar char="Ø"/>
            </a:pPr>
            <a:r>
              <a:rPr lang="en-US" sz="2400" dirty="0"/>
              <a:t>   Be Set Up For A </a:t>
            </a:r>
            <a:br>
              <a:rPr lang="en-US" sz="2400" dirty="0"/>
            </a:br>
            <a:r>
              <a:rPr lang="en-US" sz="2400" dirty="0"/>
              <a:t>      First Win In A New Agency</a:t>
            </a:r>
          </a:p>
          <a:p>
            <a:endParaRPr lang="en-US" dirty="0"/>
          </a:p>
          <a:p>
            <a:endParaRPr lang="en-US" dirty="0"/>
          </a:p>
        </p:txBody>
      </p:sp>
    </p:spTree>
    <p:extLst>
      <p:ext uri="{BB962C8B-B14F-4D97-AF65-F5344CB8AC3E}">
        <p14:creationId xmlns:p14="http://schemas.microsoft.com/office/powerpoint/2010/main" val="30978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22C686-8067-4619-9B89-5D0E387058C5}"/>
              </a:ext>
            </a:extLst>
          </p:cNvPr>
          <p:cNvSpPr>
            <a:spLocks noGrp="1"/>
          </p:cNvSpPr>
          <p:nvPr>
            <p:ph type="title"/>
          </p:nvPr>
        </p:nvSpPr>
        <p:spPr/>
        <p:txBody>
          <a:bodyPr>
            <a:normAutofit/>
          </a:bodyPr>
          <a:lstStyle/>
          <a:p>
            <a:r>
              <a:rPr lang="en-US" i="1" dirty="0">
                <a:solidFill>
                  <a:schemeClr val="tx1">
                    <a:lumMod val="65000"/>
                    <a:lumOff val="35000"/>
                  </a:schemeClr>
                </a:solidFill>
              </a:rPr>
              <a:t>Introducing…</a:t>
            </a:r>
            <a:br>
              <a:rPr lang="en-US" dirty="0">
                <a:solidFill>
                  <a:schemeClr val="tx1">
                    <a:lumMod val="65000"/>
                    <a:lumOff val="35000"/>
                  </a:schemeClr>
                </a:solidFill>
              </a:rPr>
            </a:br>
            <a:r>
              <a:rPr lang="en-US" dirty="0">
                <a:solidFill>
                  <a:schemeClr val="tx1">
                    <a:lumMod val="65000"/>
                    <a:lumOff val="35000"/>
                  </a:schemeClr>
                </a:solidFill>
              </a:rPr>
              <a:t>The Federal Q4 Online Planning Slam</a:t>
            </a:r>
          </a:p>
        </p:txBody>
      </p:sp>
      <p:sp>
        <p:nvSpPr>
          <p:cNvPr id="7" name="Text Placeholder 6">
            <a:extLst>
              <a:ext uri="{FF2B5EF4-FFF2-40B4-BE49-F238E27FC236}">
                <a16:creationId xmlns:a16="http://schemas.microsoft.com/office/drawing/2014/main" id="{371E8D23-26C4-42B3-9A00-2B8C0DBDB622}"/>
              </a:ext>
            </a:extLst>
          </p:cNvPr>
          <p:cNvSpPr>
            <a:spLocks noGrp="1"/>
          </p:cNvSpPr>
          <p:nvPr>
            <p:ph type="body" idx="1"/>
          </p:nvPr>
        </p:nvSpPr>
        <p:spPr>
          <a:xfrm>
            <a:off x="822960" y="3470475"/>
            <a:ext cx="7543800" cy="857250"/>
          </a:xfrm>
        </p:spPr>
        <p:txBody>
          <a:bodyPr>
            <a:normAutofit/>
          </a:bodyPr>
          <a:lstStyle/>
          <a:p>
            <a:r>
              <a:rPr lang="en-US" sz="2800" dirty="0">
                <a:solidFill>
                  <a:schemeClr val="tx1"/>
                </a:solidFill>
              </a:rPr>
              <a:t>Now through august 30</a:t>
            </a:r>
            <a:r>
              <a:rPr lang="en-US" sz="2800" baseline="30000" dirty="0">
                <a:solidFill>
                  <a:schemeClr val="tx1"/>
                </a:solidFill>
              </a:rPr>
              <a:t>th</a:t>
            </a:r>
            <a:r>
              <a:rPr lang="en-US" sz="2800" dirty="0">
                <a:solidFill>
                  <a:schemeClr val="tx1"/>
                </a:solidFill>
              </a:rPr>
              <a:t>…</a:t>
            </a:r>
          </a:p>
          <a:p>
            <a:endParaRPr lang="en-US" sz="2800" dirty="0">
              <a:solidFill>
                <a:schemeClr val="tx1"/>
              </a:solidFill>
            </a:endParaRPr>
          </a:p>
        </p:txBody>
      </p:sp>
    </p:spTree>
    <p:extLst>
      <p:ext uri="{BB962C8B-B14F-4D97-AF65-F5344CB8AC3E}">
        <p14:creationId xmlns:p14="http://schemas.microsoft.com/office/powerpoint/2010/main" val="1632210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22C686-8067-4619-9B89-5D0E387058C5}"/>
              </a:ext>
            </a:extLst>
          </p:cNvPr>
          <p:cNvSpPr>
            <a:spLocks noGrp="1"/>
          </p:cNvSpPr>
          <p:nvPr>
            <p:ph type="title"/>
          </p:nvPr>
        </p:nvSpPr>
        <p:spPr>
          <a:xfrm>
            <a:off x="822960" y="569214"/>
            <a:ext cx="7895924" cy="2674620"/>
          </a:xfrm>
        </p:spPr>
        <p:txBody>
          <a:bodyPr>
            <a:normAutofit fontScale="90000"/>
          </a:bodyPr>
          <a:lstStyle/>
          <a:p>
            <a:br>
              <a:rPr lang="en-US" i="1" dirty="0">
                <a:solidFill>
                  <a:schemeClr val="tx1">
                    <a:lumMod val="65000"/>
                    <a:lumOff val="35000"/>
                  </a:schemeClr>
                </a:solidFill>
              </a:rPr>
            </a:br>
            <a:r>
              <a:rPr lang="en-US" i="1" dirty="0">
                <a:solidFill>
                  <a:schemeClr val="tx1">
                    <a:lumMod val="65000"/>
                    <a:lumOff val="35000"/>
                  </a:schemeClr>
                </a:solidFill>
              </a:rPr>
              <a:t>Focused On Building The Connections You Need To WIN</a:t>
            </a:r>
            <a:br>
              <a:rPr lang="en-US" i="1" dirty="0">
                <a:solidFill>
                  <a:schemeClr val="tx1">
                    <a:lumMod val="65000"/>
                    <a:lumOff val="35000"/>
                  </a:schemeClr>
                </a:solidFill>
              </a:rPr>
            </a:br>
            <a:endParaRPr lang="en-US" dirty="0">
              <a:solidFill>
                <a:schemeClr val="tx1">
                  <a:lumMod val="65000"/>
                  <a:lumOff val="35000"/>
                </a:schemeClr>
              </a:solidFill>
            </a:endParaRPr>
          </a:p>
        </p:txBody>
      </p:sp>
      <p:sp>
        <p:nvSpPr>
          <p:cNvPr id="3" name="Text Placeholder 2">
            <a:extLst>
              <a:ext uri="{FF2B5EF4-FFF2-40B4-BE49-F238E27FC236}">
                <a16:creationId xmlns:a16="http://schemas.microsoft.com/office/drawing/2014/main" id="{F77D97F9-416F-4638-8A9B-1C5F91845DD8}"/>
              </a:ext>
            </a:extLst>
          </p:cNvPr>
          <p:cNvSpPr>
            <a:spLocks noGrp="1"/>
          </p:cNvSpPr>
          <p:nvPr>
            <p:ph type="body" idx="1"/>
          </p:nvPr>
        </p:nvSpPr>
        <p:spPr/>
        <p:txBody>
          <a:bodyPr/>
          <a:lstStyle/>
          <a:p>
            <a:r>
              <a:rPr lang="en-US" dirty="0"/>
              <a:t>Action plan, training, tools, coaching, </a:t>
            </a:r>
            <a:br>
              <a:rPr lang="en-US" dirty="0"/>
            </a:br>
            <a:r>
              <a:rPr lang="en-US" dirty="0"/>
              <a:t>network connections, And a whole lot more</a:t>
            </a:r>
          </a:p>
        </p:txBody>
      </p:sp>
    </p:spTree>
    <p:extLst>
      <p:ext uri="{BB962C8B-B14F-4D97-AF65-F5344CB8AC3E}">
        <p14:creationId xmlns:p14="http://schemas.microsoft.com/office/powerpoint/2010/main" val="42413767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EE48-2197-4E22-9CF5-E9CBC8B27A24}"/>
              </a:ext>
            </a:extLst>
          </p:cNvPr>
          <p:cNvSpPr>
            <a:spLocks noGrp="1"/>
          </p:cNvSpPr>
          <p:nvPr>
            <p:ph type="title"/>
          </p:nvPr>
        </p:nvSpPr>
        <p:spPr>
          <a:xfrm>
            <a:off x="800100" y="472440"/>
            <a:ext cx="7543800" cy="2674620"/>
          </a:xfrm>
        </p:spPr>
        <p:txBody>
          <a:bodyPr>
            <a:normAutofit/>
          </a:bodyPr>
          <a:lstStyle/>
          <a:p>
            <a:r>
              <a:rPr lang="en-US" dirty="0"/>
              <a:t>Win full registration for your whole team</a:t>
            </a:r>
            <a:br>
              <a:rPr lang="en-US" dirty="0"/>
            </a:br>
            <a:r>
              <a:rPr lang="en-US" dirty="0"/>
              <a:t>right now.</a:t>
            </a:r>
          </a:p>
        </p:txBody>
      </p:sp>
    </p:spTree>
    <p:extLst>
      <p:ext uri="{BB962C8B-B14F-4D97-AF65-F5344CB8AC3E}">
        <p14:creationId xmlns:p14="http://schemas.microsoft.com/office/powerpoint/2010/main" val="177103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large red chair in a room&#10;&#10;Description automatically generated">
            <a:extLst>
              <a:ext uri="{FF2B5EF4-FFF2-40B4-BE49-F238E27FC236}">
                <a16:creationId xmlns:a16="http://schemas.microsoft.com/office/drawing/2014/main" id="{6F73E716-02C1-4EEF-AAB4-9594E68DC1DB}"/>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1" b="-1"/>
          <a:stretch/>
        </p:blipFill>
        <p:spPr>
          <a:xfrm>
            <a:off x="20" y="10"/>
            <a:ext cx="9143980" cy="5143490"/>
          </a:xfrm>
          <a:prstGeom prst="rect">
            <a:avLst/>
          </a:prstGeom>
        </p:spPr>
      </p:pic>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822960" y="569214"/>
            <a:ext cx="7543800" cy="2674620"/>
          </a:xfrm>
        </p:spPr>
        <p:txBody>
          <a:bodyPr vert="horz" lIns="91440" tIns="45720" rIns="91440" bIns="45720" rtlCol="0" anchor="b">
            <a:normAutofit/>
          </a:bodyPr>
          <a:lstStyle/>
          <a:p>
            <a:pPr defTabSz="914400"/>
            <a:r>
              <a:rPr lang="en-US" i="1" spc="-50" dirty="0">
                <a:solidFill>
                  <a:srgbClr val="FFFFFF"/>
                </a:solidFill>
              </a:rPr>
              <a:t>Except This One Thing:</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825038" y="3341715"/>
            <a:ext cx="7543800" cy="857250"/>
          </a:xfrm>
        </p:spPr>
        <p:txBody>
          <a:bodyPr vert="horz" lIns="91440" tIns="45720" rIns="91440" bIns="45720" rtlCol="0">
            <a:normAutofit/>
          </a:bodyPr>
          <a:lstStyle/>
          <a:p>
            <a:pPr defTabSz="914400">
              <a:spcBef>
                <a:spcPts val="1200"/>
              </a:spcBef>
              <a:spcAft>
                <a:spcPts val="200"/>
              </a:spcAft>
            </a:pPr>
            <a:endParaRPr lang="en-US" sz="2400" spc="200">
              <a:solidFill>
                <a:srgbClr val="FFFFFF"/>
              </a:solidFill>
            </a:endParaRPr>
          </a:p>
        </p:txBody>
      </p:sp>
      <p:cxnSp>
        <p:nvCxnSpPr>
          <p:cNvPr id="18" name="Straight Connector 1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7731471"/>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82832-ED6F-49F6-9C62-74E2EB7069B8}"/>
              </a:ext>
            </a:extLst>
          </p:cNvPr>
          <p:cNvSpPr>
            <a:spLocks noGrp="1"/>
          </p:cNvSpPr>
          <p:nvPr>
            <p:ph type="title"/>
          </p:nvPr>
        </p:nvSpPr>
        <p:spPr>
          <a:xfrm>
            <a:off x="342900" y="719187"/>
            <a:ext cx="2744434" cy="2194560"/>
          </a:xfrm>
        </p:spPr>
        <p:txBody>
          <a:bodyPr vert="horz" lIns="91440" tIns="45720" rIns="91440" bIns="45720" rtlCol="0" anchor="b">
            <a:normAutofit fontScale="90000"/>
          </a:bodyPr>
          <a:lstStyle/>
          <a:p>
            <a:pPr defTabSz="914400"/>
            <a:r>
              <a:rPr lang="en-US" sz="3600" spc="-50" dirty="0">
                <a:solidFill>
                  <a:schemeClr val="tx1">
                    <a:lumMod val="65000"/>
                    <a:lumOff val="35000"/>
                  </a:schemeClr>
                </a:solidFill>
              </a:rPr>
              <a:t>I Found The Hearts of Gold That Can Grow Your Business.</a:t>
            </a:r>
          </a:p>
        </p:txBody>
      </p:sp>
      <p:sp>
        <p:nvSpPr>
          <p:cNvPr id="7" name="Text Placeholder 6">
            <a:extLst>
              <a:ext uri="{FF2B5EF4-FFF2-40B4-BE49-F238E27FC236}">
                <a16:creationId xmlns:a16="http://schemas.microsoft.com/office/drawing/2014/main" id="{F29F63B1-3AED-4D2B-8A5C-C5BF27DED664}"/>
              </a:ext>
            </a:extLst>
          </p:cNvPr>
          <p:cNvSpPr>
            <a:spLocks noGrp="1"/>
          </p:cNvSpPr>
          <p:nvPr>
            <p:ph type="body" idx="1"/>
          </p:nvPr>
        </p:nvSpPr>
        <p:spPr>
          <a:xfrm>
            <a:off x="342900" y="3355051"/>
            <a:ext cx="2744434" cy="1165860"/>
          </a:xfrm>
        </p:spPr>
        <p:txBody>
          <a:bodyPr vert="horz" lIns="91440" tIns="45720" rIns="91440" bIns="45720" rtlCol="0">
            <a:normAutofit/>
          </a:bodyPr>
          <a:lstStyle/>
          <a:p>
            <a:pPr defTabSz="914400">
              <a:spcBef>
                <a:spcPts val="1200"/>
              </a:spcBef>
              <a:spcAft>
                <a:spcPts val="200"/>
              </a:spcAft>
            </a:pPr>
            <a:r>
              <a:rPr lang="en-US" sz="1600" b="1" spc="200" dirty="0">
                <a:solidFill>
                  <a:srgbClr val="C00000"/>
                </a:solidFill>
              </a:rPr>
              <a:t>They Grew My Client’s business…</a:t>
            </a:r>
          </a:p>
          <a:p>
            <a:pPr defTabSz="914400">
              <a:spcBef>
                <a:spcPts val="1200"/>
              </a:spcBef>
              <a:spcAft>
                <a:spcPts val="200"/>
              </a:spcAft>
            </a:pPr>
            <a:r>
              <a:rPr lang="en-US" sz="1600" b="1" spc="200" dirty="0">
                <a:solidFill>
                  <a:srgbClr val="C00000"/>
                </a:solidFill>
              </a:rPr>
              <a:t>and My heart, too.</a:t>
            </a:r>
          </a:p>
        </p:txBody>
      </p:sp>
      <p:pic>
        <p:nvPicPr>
          <p:cNvPr id="3" name="Picture 2">
            <a:extLst>
              <a:ext uri="{FF2B5EF4-FFF2-40B4-BE49-F238E27FC236}">
                <a16:creationId xmlns:a16="http://schemas.microsoft.com/office/drawing/2014/main" id="{21FC1469-5AF7-4AEB-918C-1D589D7EB7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Tree>
    <p:extLst>
      <p:ext uri="{BB962C8B-B14F-4D97-AF65-F5344CB8AC3E}">
        <p14:creationId xmlns:p14="http://schemas.microsoft.com/office/powerpoint/2010/main" val="609722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95451" y="3443031"/>
            <a:ext cx="5192784" cy="868869"/>
          </a:xfrm>
        </p:spPr>
        <p:txBody>
          <a:bodyPr>
            <a:normAutofit fontScale="70000" lnSpcReduction="20000"/>
          </a:bodyPr>
          <a:lstStyle/>
          <a:p>
            <a:endParaRPr lang="en-US" dirty="0"/>
          </a:p>
          <a:p>
            <a:br>
              <a:rPr lang="en-US" sz="2400" dirty="0"/>
            </a:br>
            <a:br>
              <a:rPr lang="en-US" sz="2400" dirty="0"/>
            </a:br>
            <a:endParaRPr lang="en-US" dirty="0"/>
          </a:p>
        </p:txBody>
      </p:sp>
      <p:pic>
        <p:nvPicPr>
          <p:cNvPr id="4" name="Picture 3">
            <a:extLst>
              <a:ext uri="{FF2B5EF4-FFF2-40B4-BE49-F238E27FC236}">
                <a16:creationId xmlns:a16="http://schemas.microsoft.com/office/drawing/2014/main" id="{25F37B86-44CA-4C4C-BB82-18886D7AE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7420" y="225392"/>
            <a:ext cx="2426482" cy="719066"/>
          </a:xfrm>
          <a:prstGeom prst="rect">
            <a:avLst/>
          </a:prstGeom>
        </p:spPr>
      </p:pic>
      <p:sp>
        <p:nvSpPr>
          <p:cNvPr id="5" name="TextBox 4">
            <a:extLst>
              <a:ext uri="{FF2B5EF4-FFF2-40B4-BE49-F238E27FC236}">
                <a16:creationId xmlns:a16="http://schemas.microsoft.com/office/drawing/2014/main" id="{B22E55E4-087C-485D-AA91-50EBB9FB2DC1}"/>
              </a:ext>
            </a:extLst>
          </p:cNvPr>
          <p:cNvSpPr txBox="1"/>
          <p:nvPr/>
        </p:nvSpPr>
        <p:spPr>
          <a:xfrm>
            <a:off x="4022427" y="4846320"/>
            <a:ext cx="1144865" cy="215444"/>
          </a:xfrm>
          <a:prstGeom prst="rect">
            <a:avLst/>
          </a:prstGeom>
          <a:noFill/>
        </p:spPr>
        <p:txBody>
          <a:bodyPr wrap="none" rtlCol="0">
            <a:spAutoFit/>
          </a:bodyPr>
          <a:lstStyle/>
          <a:p>
            <a:r>
              <a:rPr lang="en-US" sz="800" dirty="0"/>
              <a:t>© Summit Insight 2019</a:t>
            </a:r>
          </a:p>
        </p:txBody>
      </p:sp>
      <p:sp>
        <p:nvSpPr>
          <p:cNvPr id="6" name="Title 3">
            <a:extLst>
              <a:ext uri="{FF2B5EF4-FFF2-40B4-BE49-F238E27FC236}">
                <a16:creationId xmlns:a16="http://schemas.microsoft.com/office/drawing/2014/main" id="{D7E95943-A572-46AE-AEA9-E18B21ECB759}"/>
              </a:ext>
            </a:extLst>
          </p:cNvPr>
          <p:cNvSpPr txBox="1">
            <a:spLocks/>
          </p:cNvSpPr>
          <p:nvPr/>
        </p:nvSpPr>
        <p:spPr>
          <a:xfrm>
            <a:off x="264556" y="225391"/>
            <a:ext cx="7543800" cy="1088068"/>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3200" dirty="0">
                <a:latin typeface="Cormorant" panose="00000500000000000000" pitchFamily="2" charset="0"/>
              </a:rPr>
              <a:t>Thank you!</a:t>
            </a:r>
            <a:br>
              <a:rPr lang="en-US" sz="3200" dirty="0">
                <a:latin typeface="Cormorant" panose="00000500000000000000" pitchFamily="2" charset="0"/>
              </a:rPr>
            </a:br>
            <a:r>
              <a:rPr lang="en-US" sz="3200" dirty="0">
                <a:latin typeface="Cormorant" panose="00000500000000000000" pitchFamily="2" charset="0"/>
              </a:rPr>
              <a:t>Judy Bradt, CEO</a:t>
            </a:r>
          </a:p>
        </p:txBody>
      </p:sp>
      <p:sp>
        <p:nvSpPr>
          <p:cNvPr id="8" name="TextBox 7">
            <a:extLst>
              <a:ext uri="{FF2B5EF4-FFF2-40B4-BE49-F238E27FC236}">
                <a16:creationId xmlns:a16="http://schemas.microsoft.com/office/drawing/2014/main" id="{3FFB336E-2497-4C91-A440-87648AB455C4}"/>
              </a:ext>
            </a:extLst>
          </p:cNvPr>
          <p:cNvSpPr txBox="1"/>
          <p:nvPr/>
        </p:nvSpPr>
        <p:spPr>
          <a:xfrm>
            <a:off x="3336902" y="831600"/>
            <a:ext cx="5536409" cy="3600986"/>
          </a:xfrm>
          <a:prstGeom prst="rect">
            <a:avLst/>
          </a:prstGeom>
          <a:noFill/>
        </p:spPr>
        <p:txBody>
          <a:bodyPr wrap="square" rtlCol="0">
            <a:spAutoFit/>
          </a:bodyPr>
          <a:lstStyle/>
          <a:p>
            <a:r>
              <a:rPr lang="en-US" sz="2400" dirty="0">
                <a:latin typeface="Cormorant" panose="00000500000000000000" pitchFamily="2" charset="0"/>
              </a:rPr>
              <a:t>Your Next Wins:</a:t>
            </a:r>
          </a:p>
          <a:p>
            <a:pPr marL="457200" indent="-457200">
              <a:buAutoNum type="arabicPeriod"/>
            </a:pPr>
            <a:endParaRPr lang="en-US" sz="2000" dirty="0">
              <a:latin typeface="Cormorant" panose="00000500000000000000" pitchFamily="2" charset="0"/>
            </a:endParaRPr>
          </a:p>
          <a:p>
            <a:pPr marL="457200" indent="-457200">
              <a:buAutoNum type="arabicPeriod"/>
            </a:pPr>
            <a:r>
              <a:rPr lang="en-US" sz="2000" dirty="0">
                <a:latin typeface="Cormorant" panose="00000500000000000000" pitchFamily="2" charset="0"/>
              </a:rPr>
              <a:t>Pick the next winning team</a:t>
            </a:r>
            <a:br>
              <a:rPr lang="en-US" sz="2000" dirty="0">
                <a:latin typeface="Cormorant" panose="00000500000000000000" pitchFamily="2" charset="0"/>
              </a:rPr>
            </a:br>
            <a:endParaRPr lang="en-US" sz="2000" dirty="0">
              <a:latin typeface="Cormorant" panose="00000500000000000000" pitchFamily="2" charset="0"/>
            </a:endParaRPr>
          </a:p>
          <a:p>
            <a:pPr marL="457200" indent="-457200">
              <a:buAutoNum type="arabicPeriod"/>
            </a:pPr>
            <a:r>
              <a:rPr lang="en-US" sz="2000" dirty="0">
                <a:latin typeface="Cormorant" panose="00000500000000000000" pitchFamily="2" charset="0"/>
              </a:rPr>
              <a:t>Check out </a:t>
            </a:r>
            <a:r>
              <a:rPr lang="en-US" sz="2000" b="1" dirty="0">
                <a:latin typeface="Cormorant" panose="00000500000000000000" pitchFamily="2" charset="0"/>
              </a:rPr>
              <a:t>GrowFedBiz.com/Q4-Planning-Slam</a:t>
            </a:r>
            <a:br>
              <a:rPr lang="en-US" sz="2000" dirty="0">
                <a:latin typeface="Cormorant" panose="00000500000000000000" pitchFamily="2" charset="0"/>
              </a:rPr>
            </a:br>
            <a:endParaRPr lang="en-US" sz="2000" dirty="0">
              <a:latin typeface="Cormorant" panose="00000500000000000000" pitchFamily="2" charset="0"/>
            </a:endParaRPr>
          </a:p>
          <a:p>
            <a:pPr marL="457200" indent="-457200">
              <a:buAutoNum type="arabicPeriod"/>
            </a:pPr>
            <a:r>
              <a:rPr lang="en-US" sz="2000" dirty="0">
                <a:latin typeface="Cormorant" panose="00000500000000000000" pitchFamily="2" charset="0"/>
              </a:rPr>
              <a:t>Let’s talk on site.</a:t>
            </a:r>
            <a:br>
              <a:rPr lang="en-US" sz="2000" dirty="0">
                <a:latin typeface="Cormorant" panose="00000500000000000000" pitchFamily="2" charset="0"/>
              </a:rPr>
            </a:br>
            <a:endParaRPr lang="en-US" sz="2000" dirty="0">
              <a:latin typeface="Cormorant" panose="00000500000000000000" pitchFamily="2" charset="0"/>
            </a:endParaRPr>
          </a:p>
          <a:p>
            <a:pPr marL="457200" indent="-457200">
              <a:buAutoNum type="arabicPeriod"/>
            </a:pPr>
            <a:r>
              <a:rPr lang="en-US" sz="2000" dirty="0">
                <a:latin typeface="Cormorant" panose="00000500000000000000" pitchFamily="2" charset="0"/>
              </a:rPr>
              <a:t>Book a chat   </a:t>
            </a:r>
            <a:r>
              <a:rPr lang="en-US" sz="2000" dirty="0">
                <a:solidFill>
                  <a:schemeClr val="tx1">
                    <a:lumMod val="75000"/>
                    <a:lumOff val="25000"/>
                  </a:schemeClr>
                </a:solidFill>
                <a:latin typeface="Cormorant" panose="00000500000000000000" pitchFamily="2" charset="0"/>
                <a:hlinkClick r:id="rId4">
                  <a:extLst>
                    <a:ext uri="{A12FA001-AC4F-418D-AE19-62706E023703}">
                      <ahyp:hlinkClr xmlns:ahyp="http://schemas.microsoft.com/office/drawing/2018/hyperlinkcolor" val="tx"/>
                    </a:ext>
                  </a:extLst>
                </a:hlinkClick>
              </a:rPr>
              <a:t>https://judybradt.as.me</a:t>
            </a:r>
            <a:br>
              <a:rPr lang="en-US" sz="2000" dirty="0">
                <a:solidFill>
                  <a:schemeClr val="tx1">
                    <a:lumMod val="75000"/>
                    <a:lumOff val="25000"/>
                  </a:schemeClr>
                </a:solidFill>
                <a:latin typeface="Cormorant" panose="00000500000000000000" pitchFamily="2" charset="0"/>
              </a:rPr>
            </a:br>
            <a:r>
              <a:rPr lang="en-US" sz="2000" dirty="0">
                <a:latin typeface="Cormorant" panose="00000500000000000000" pitchFamily="2" charset="0"/>
              </a:rPr>
              <a:t>(703) 627 1074</a:t>
            </a:r>
          </a:p>
          <a:p>
            <a:endParaRPr lang="en-US" sz="2400" dirty="0">
              <a:latin typeface="Cormorant" panose="00000500000000000000" pitchFamily="2" charset="0"/>
            </a:endParaRPr>
          </a:p>
        </p:txBody>
      </p:sp>
      <p:pic>
        <p:nvPicPr>
          <p:cNvPr id="9" name="Picture 8" descr="A person posing for the camera&#10;&#10;Description automatically generated">
            <a:extLst>
              <a:ext uri="{FF2B5EF4-FFF2-40B4-BE49-F238E27FC236}">
                <a16:creationId xmlns:a16="http://schemas.microsoft.com/office/drawing/2014/main" id="{1FBA34F4-13EA-4AD4-875D-F68834DC57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556" y="1313459"/>
            <a:ext cx="2893446" cy="2966154"/>
          </a:xfrm>
          <a:prstGeom prst="rect">
            <a:avLst/>
          </a:prstGeom>
        </p:spPr>
      </p:pic>
    </p:spTree>
    <p:extLst>
      <p:ext uri="{BB962C8B-B14F-4D97-AF65-F5344CB8AC3E}">
        <p14:creationId xmlns:p14="http://schemas.microsoft.com/office/powerpoint/2010/main" val="2056067052"/>
      </p:ext>
    </p:extLst>
  </p:cSld>
  <p:clrMapOvr>
    <a:masterClrMapping/>
  </p:clrMapOvr>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7F7F7F"/>
      </a:dk2>
      <a:lt2>
        <a:srgbClr val="EEECE1"/>
      </a:lt2>
      <a:accent1>
        <a:srgbClr val="C00000"/>
      </a:accent1>
      <a:accent2>
        <a:srgbClr val="D8D8D8"/>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trospect">
  <a:themeElements>
    <a:clrScheme name="Custom 5">
      <a:dk1>
        <a:sysClr val="windowText" lastClr="000000"/>
      </a:dk1>
      <a:lt1>
        <a:sysClr val="window" lastClr="FFFFFF"/>
      </a:lt1>
      <a:dk2>
        <a:srgbClr val="7F7F7F"/>
      </a:dk2>
      <a:lt2>
        <a:srgbClr val="EEECE1"/>
      </a:lt2>
      <a:accent1>
        <a:srgbClr val="C00000"/>
      </a:accent1>
      <a:accent2>
        <a:srgbClr val="D8D8D8"/>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1310</Words>
  <Application>Microsoft Macintosh PowerPoint</Application>
  <PresentationFormat>On-screen Show (16:9)</PresentationFormat>
  <Paragraphs>263</Paragraphs>
  <Slides>91</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91</vt:i4>
      </vt:variant>
    </vt:vector>
  </HeadingPairs>
  <TitlesOfParts>
    <vt:vector size="102" baseType="lpstr">
      <vt:lpstr>century gothic</vt:lpstr>
      <vt:lpstr>Calibri</vt:lpstr>
      <vt:lpstr>century gothic</vt:lpstr>
      <vt:lpstr>Baskerville Old Face</vt:lpstr>
      <vt:lpstr>Wingdings</vt:lpstr>
      <vt:lpstr>Arial</vt:lpstr>
      <vt:lpstr>Cormorant</vt:lpstr>
      <vt:lpstr>Calibri Light</vt:lpstr>
      <vt:lpstr>Retrospect</vt:lpstr>
      <vt:lpstr>1_Custom Design</vt:lpstr>
      <vt:lpstr>1_Retrospect</vt:lpstr>
      <vt:lpstr>PowerPoint Presentation</vt:lpstr>
      <vt:lpstr>PowerPoint Presentation</vt:lpstr>
      <vt:lpstr>Once Upon A Time… I Had A Dirty Little Secret</vt:lpstr>
      <vt:lpstr>The Heart of Darkness of Federal Sales</vt:lpstr>
      <vt:lpstr>Expert, Right?</vt:lpstr>
      <vt:lpstr>Me? Just Three.  Little. Tiny.  Federal Contracts.</vt:lpstr>
      <vt:lpstr>“FRAUD.”</vt:lpstr>
      <vt:lpstr>I could tell you firsthand anything about Federal business…</vt:lpstr>
      <vt:lpstr>Except This One Thing:</vt:lpstr>
      <vt:lpstr>How Do People  Win Serious Federal Contracts?</vt:lpstr>
      <vt:lpstr> I Knew It Was  Your Biggest Problem.</vt:lpstr>
      <vt:lpstr> And the people who did know… weren’t talking.</vt:lpstr>
      <vt:lpstr>I Figured It  Didn’t Really Matter.</vt:lpstr>
      <vt:lpstr>Then This Happened…</vt:lpstr>
      <vt:lpstr>The Big Contract </vt:lpstr>
      <vt:lpstr>It Was All Going Great! </vt:lpstr>
      <vt:lpstr>“When Are You Making The Introductions?”</vt:lpstr>
      <vt:lpstr>WHOOPS.</vt:lpstr>
      <vt:lpstr>New Mission: Thousands of Calls. Hundreds of Leads.</vt:lpstr>
      <vt:lpstr>Three Little Problems </vt:lpstr>
      <vt:lpstr>JUST DO IT.</vt:lpstr>
      <vt:lpstr>Open Plan. Pick Up Phone… And… </vt:lpstr>
      <vt:lpstr>Awkward. </vt:lpstr>
      <vt:lpstr>Then This Happened.</vt:lpstr>
      <vt:lpstr> </vt:lpstr>
      <vt:lpstr>Who told me just what I needed to succeed  </vt:lpstr>
      <vt:lpstr>There Was No “Heart of Darkness.”</vt:lpstr>
      <vt:lpstr>Three Things Hit Me.</vt:lpstr>
      <vt:lpstr>Federal Sales Is Very, Very, Human.</vt:lpstr>
      <vt:lpstr>PowerPoint Presentation</vt:lpstr>
      <vt:lpstr>But My Dirty Little Secret—  Personal Relationships  Were Really  The Key To Success!</vt:lpstr>
      <vt:lpstr>I met my goal…and…</vt:lpstr>
      <vt:lpstr>My New Mission: Turn My Hard-Won Lessons  Into Your Easy Steps.</vt:lpstr>
      <vt:lpstr>Agenda</vt:lpstr>
      <vt:lpstr>PowerPoint Presentation</vt:lpstr>
      <vt:lpstr>So, What Do Contracting Officers Think Of Vendors?</vt:lpstr>
      <vt:lpstr>PowerPoint Presentation</vt:lpstr>
      <vt:lpstr>What’s the one thing that’s always true when they don’t  take your call?</vt:lpstr>
      <vt:lpstr>Why They  Actually  Don’t  Take Your Calls   (And What To Do Instead)   </vt:lpstr>
      <vt:lpstr>The Rule That Can Open Doors: FAR Part 15.201</vt:lpstr>
      <vt:lpstr>The Five Worst Mistakes CO/KO’s Say That Vendors Make</vt:lpstr>
      <vt:lpstr>Top Mistake #5:    “Ask Me About Something I Don’t Do”</vt:lpstr>
      <vt:lpstr>  Better Tactic #5:   “Ask Me About Something  I DO Handle.”</vt:lpstr>
      <vt:lpstr>Top Mistake #4:  “Ask Me Who Won the Contract.”</vt:lpstr>
      <vt:lpstr>Better Tactic #4:  Research Awards Yourself.</vt:lpstr>
      <vt:lpstr>Top Mistake #3:  “Ask Me For Matchmaking With Primes.”</vt:lpstr>
      <vt:lpstr>Better Tactic #3:  Do Your Own Networking &amp;  Matchmaking </vt:lpstr>
      <vt:lpstr>Top Mistake #1:  Go Fishing.  “Got anything coming up?”</vt:lpstr>
      <vt:lpstr>Better Tactic #1:  “Have A Specific Ask About Something I Do.”</vt:lpstr>
      <vt:lpstr> “I’m a small business. What do you have for me?”</vt:lpstr>
      <vt:lpstr>3 Ways To  Prepare For Your Call…</vt:lpstr>
      <vt:lpstr>3 Ways To Prepare For Your Call </vt:lpstr>
      <vt:lpstr>3 Ways To Prepare For Your Call </vt:lpstr>
      <vt:lpstr>3 Ways To Prepare For Your Call </vt:lpstr>
      <vt:lpstr>Got Goals? Great!</vt:lpstr>
      <vt:lpstr>You’re in a hurry. </vt:lpstr>
      <vt:lpstr>Your buyer…</vt:lpstr>
      <vt:lpstr> “Who are you, again?”</vt:lpstr>
      <vt:lpstr>What’s the risk of rushing the relationship?</vt:lpstr>
      <vt:lpstr>Take your time. What could you win?</vt:lpstr>
      <vt:lpstr>How do you fill a jar of marbles?  </vt:lpstr>
      <vt:lpstr>Let’s Look At  “Marble Jar” Opportunities  More Closely</vt:lpstr>
      <vt:lpstr>CONCEPT:  Micro-Engagements!</vt:lpstr>
      <vt:lpstr>Micro-Engagement:</vt:lpstr>
      <vt:lpstr>Each action has a purpose. For both of you! </vt:lpstr>
      <vt:lpstr>PowerPoint Presentation</vt:lpstr>
      <vt:lpstr>What kind of micro-engagement  could you offer to your federal buyer?</vt:lpstr>
      <vt:lpstr>What kind of micro-engagement  might they offer, and that you might MISS?</vt:lpstr>
      <vt:lpstr>How About Milestones?</vt:lpstr>
      <vt:lpstr>Milestone:</vt:lpstr>
      <vt:lpstr>In Federal contracting, what could a milestone look like for you?</vt:lpstr>
      <vt:lpstr>In Federal contracting, what could a milestone look like for your buyer?</vt:lpstr>
      <vt:lpstr>Some Milestone Examples</vt:lpstr>
      <vt:lpstr>You &amp; Your Federal Buyer Are On This Journey Together.</vt:lpstr>
      <vt:lpstr>PowerPoint Presentation</vt:lpstr>
      <vt:lpstr>Start creating opportunities with your best federal prospects now…</vt:lpstr>
      <vt:lpstr> …so you can win new work and grow your business,  as you serve the country.</vt:lpstr>
      <vt:lpstr>Now, Back To My Mission:  Turn My Hard-Won Lessons Into Your Easy Steps.</vt:lpstr>
      <vt:lpstr>Okay, Let’s Talk About September 30th!</vt:lpstr>
      <vt:lpstr>What % Of Federal 2018 Contract Spend Happened in Q4?</vt:lpstr>
      <vt:lpstr>Take Your Best Shot.</vt:lpstr>
      <vt:lpstr>What effect  do you expect that’ll have on 2019 Q4?</vt:lpstr>
      <vt:lpstr>You Can Tackle Q4 Alone.</vt:lpstr>
      <vt:lpstr>OR  It can be easier.</vt:lpstr>
      <vt:lpstr>How To Pick Your Best Federal Prospects  Right Now</vt:lpstr>
      <vt:lpstr>How To Spend Your Time Where The Money Is</vt:lpstr>
      <vt:lpstr>Introducing… The Federal Q4 Online Planning Slam</vt:lpstr>
      <vt:lpstr> Focused On Building The Connections You Need To WIN </vt:lpstr>
      <vt:lpstr>Win full registration for your whole team right now.</vt:lpstr>
      <vt:lpstr>I Found The Hearts of Gold That Can Grow Your Business.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BRADT</dc:creator>
  <cp:lastModifiedBy>Earl Morgan</cp:lastModifiedBy>
  <cp:revision>16</cp:revision>
  <dcterms:created xsi:type="dcterms:W3CDTF">2019-04-17T21:45:01Z</dcterms:created>
  <dcterms:modified xsi:type="dcterms:W3CDTF">2019-06-11T15:08:08Z</dcterms:modified>
</cp:coreProperties>
</file>