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4" r:id="rId4"/>
    <p:sldId id="273" r:id="rId5"/>
    <p:sldId id="272" r:id="rId6"/>
    <p:sldId id="271" r:id="rId7"/>
    <p:sldId id="275" r:id="rId8"/>
    <p:sldId id="270" r:id="rId9"/>
    <p:sldId id="269" r:id="rId10"/>
    <p:sldId id="268" r:id="rId11"/>
    <p:sldId id="267" r:id="rId12"/>
    <p:sldId id="266" r:id="rId13"/>
    <p:sldId id="265" r:id="rId14"/>
    <p:sldId id="264" r:id="rId15"/>
    <p:sldId id="263" r:id="rId16"/>
    <p:sldId id="262" r:id="rId17"/>
    <p:sldId id="261" r:id="rId18"/>
    <p:sldId id="258" r:id="rId19"/>
    <p:sldId id="25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6"/>
    <p:restoredTop sz="94627"/>
  </p:normalViewPr>
  <p:slideViewPr>
    <p:cSldViewPr snapToGrid="0" snapToObjects="1">
      <p:cViewPr varScale="1">
        <p:scale>
          <a:sx n="117" d="100"/>
          <a:sy n="117" d="100"/>
        </p:scale>
        <p:origin x="57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4899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5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5/30/19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5/30/19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3">
            <a:alphaModFix/>
            <a:duotone>
              <a:schemeClr val="bg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3A63-BC4D-BA46-A2FA-8703BD07F02A}"/>
              </a:ext>
            </a:extLst>
          </p:cNvPr>
          <p:cNvSpPr>
            <a:spLocks noGrp="1"/>
          </p:cNvSpPr>
          <p:nvPr>
            <p:ph type="ctrTitle"/>
          </p:nvPr>
        </p:nvSpPr>
        <p:spPr/>
        <p:txBody>
          <a:bodyPr/>
          <a:lstStyle/>
          <a:p>
            <a:endParaRPr lang="en-US" dirty="0"/>
          </a:p>
        </p:txBody>
      </p:sp>
      <p:pic>
        <p:nvPicPr>
          <p:cNvPr id="7" name="Picture 6" descr="A group of colorful buildings&#10;&#10;Description automatically generated">
            <a:extLst>
              <a:ext uri="{FF2B5EF4-FFF2-40B4-BE49-F238E27FC236}">
                <a16:creationId xmlns:a16="http://schemas.microsoft.com/office/drawing/2014/main" id="{664E27E2-0918-794F-9767-1D7D068D181C}"/>
              </a:ext>
            </a:extLst>
          </p:cNvPr>
          <p:cNvPicPr>
            <a:picLocks noChangeAspect="1"/>
          </p:cNvPicPr>
          <p:nvPr/>
        </p:nvPicPr>
        <p:blipFill>
          <a:blip r:embed="rId2"/>
          <a:stretch>
            <a:fillRect/>
          </a:stretch>
        </p:blipFill>
        <p:spPr>
          <a:xfrm>
            <a:off x="12878" y="0"/>
            <a:ext cx="12179121" cy="6858000"/>
          </a:xfrm>
          <a:prstGeom prst="rect">
            <a:avLst/>
          </a:prstGeom>
        </p:spPr>
      </p:pic>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7" name="Rectangle 16">
            <a:extLst>
              <a:ext uri="{FF2B5EF4-FFF2-40B4-BE49-F238E27FC236}">
                <a16:creationId xmlns:a16="http://schemas.microsoft.com/office/drawing/2014/main" id="{C0E00026-E9EF-7140-9994-59DCE2B8E7C6}"/>
              </a:ext>
            </a:extLst>
          </p:cNvPr>
          <p:cNvSpPr/>
          <p:nvPr/>
        </p:nvSpPr>
        <p:spPr>
          <a:xfrm>
            <a:off x="284813" y="177588"/>
            <a:ext cx="4381712" cy="3764825"/>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6FADCF-B848-B349-B5D6-D661CD46568C}"/>
              </a:ext>
            </a:extLst>
          </p:cNvPr>
          <p:cNvSpPr txBox="1"/>
          <p:nvPr/>
        </p:nvSpPr>
        <p:spPr>
          <a:xfrm>
            <a:off x="269823" y="291366"/>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
        <p:nvSpPr>
          <p:cNvPr id="18" name="TextBox 17">
            <a:extLst>
              <a:ext uri="{FF2B5EF4-FFF2-40B4-BE49-F238E27FC236}">
                <a16:creationId xmlns:a16="http://schemas.microsoft.com/office/drawing/2014/main" id="{53DE4683-A10C-A145-B07E-B64C628706D4}"/>
              </a:ext>
            </a:extLst>
          </p:cNvPr>
          <p:cNvSpPr txBox="1"/>
          <p:nvPr/>
        </p:nvSpPr>
        <p:spPr>
          <a:xfrm>
            <a:off x="299803" y="622086"/>
            <a:ext cx="4237057" cy="2277547"/>
          </a:xfrm>
          <a:prstGeom prst="rect">
            <a:avLst/>
          </a:prstGeom>
          <a:noFill/>
        </p:spPr>
        <p:txBody>
          <a:bodyPr wrap="none" rtlCol="0">
            <a:spAutoFit/>
          </a:bodyPr>
          <a:lstStyle/>
          <a:p>
            <a:r>
              <a:rPr lang="en-US" sz="14200" dirty="0">
                <a:solidFill>
                  <a:schemeClr val="bg1"/>
                </a:solidFill>
                <a:latin typeface="Helvetica" pitchFamily="2" charset="0"/>
              </a:rPr>
              <a:t>2019</a:t>
            </a:r>
          </a:p>
        </p:txBody>
      </p:sp>
    </p:spTree>
    <p:extLst>
      <p:ext uri="{BB962C8B-B14F-4D97-AF65-F5344CB8AC3E}">
        <p14:creationId xmlns:p14="http://schemas.microsoft.com/office/powerpoint/2010/main" val="25898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0432-A6D4-8C45-A066-1AC2BCFF984E}"/>
              </a:ext>
            </a:extLst>
          </p:cNvPr>
          <p:cNvSpPr>
            <a:spLocks noGrp="1"/>
          </p:cNvSpPr>
          <p:nvPr>
            <p:ph type="title"/>
          </p:nvPr>
        </p:nvSpPr>
        <p:spPr/>
        <p:txBody>
          <a:bodyPr/>
          <a:lstStyle/>
          <a:p>
            <a:r>
              <a:rPr lang="en-US" dirty="0"/>
              <a:t>How Do You Recover for a Government-Caused Delay? </a:t>
            </a:r>
          </a:p>
        </p:txBody>
      </p:sp>
      <p:sp>
        <p:nvSpPr>
          <p:cNvPr id="3" name="Content Placeholder 2">
            <a:extLst>
              <a:ext uri="{FF2B5EF4-FFF2-40B4-BE49-F238E27FC236}">
                <a16:creationId xmlns:a16="http://schemas.microsoft.com/office/drawing/2014/main" id="{6E893E21-3EF0-ED4B-8F06-9A9B916AB43B}"/>
              </a:ext>
            </a:extLst>
          </p:cNvPr>
          <p:cNvSpPr>
            <a:spLocks noGrp="1"/>
          </p:cNvSpPr>
          <p:nvPr>
            <p:ph idx="1"/>
          </p:nvPr>
        </p:nvSpPr>
        <p:spPr/>
        <p:txBody>
          <a:bodyPr/>
          <a:lstStyle/>
          <a:p>
            <a:pPr marL="0" indent="0">
              <a:buNone/>
            </a:pPr>
            <a:r>
              <a:rPr lang="en-US" dirty="0"/>
              <a:t>Two Routes: Request for Equitable Adjustment and/or a Claim: </a:t>
            </a:r>
          </a:p>
          <a:p>
            <a:pPr>
              <a:buFont typeface="Wingdings" pitchFamily="2" charset="2"/>
              <a:buChar char="§"/>
            </a:pPr>
            <a:r>
              <a:rPr lang="en-US" dirty="0"/>
              <a:t>REA will seek additional costs to contractor caused by Government delay </a:t>
            </a:r>
          </a:p>
          <a:p>
            <a:pPr>
              <a:buFont typeface="Wingdings" pitchFamily="2" charset="2"/>
              <a:buChar char="§"/>
            </a:pPr>
            <a:r>
              <a:rPr lang="en-US" dirty="0"/>
              <a:t>Claim is substantially similar in content but requires certification language (FAR Part 33) to obligate the Government to respond within 60 days and provide appeal rights (upon denial or “deemed denial”)</a:t>
            </a:r>
          </a:p>
          <a:p>
            <a:pPr>
              <a:buFont typeface="Wingdings" pitchFamily="2" charset="2"/>
              <a:buChar char="§"/>
            </a:pPr>
            <a:r>
              <a:rPr lang="en-US" dirty="0"/>
              <a:t>Both submitted to contracting officer and should include narrative of facts and a “sum certain” </a:t>
            </a:r>
          </a:p>
        </p:txBody>
      </p:sp>
    </p:spTree>
    <p:extLst>
      <p:ext uri="{BB962C8B-B14F-4D97-AF65-F5344CB8AC3E}">
        <p14:creationId xmlns:p14="http://schemas.microsoft.com/office/powerpoint/2010/main" val="228874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1D08-9BC6-0345-AB6A-403DC3D5D3B0}"/>
              </a:ext>
            </a:extLst>
          </p:cNvPr>
          <p:cNvSpPr>
            <a:spLocks noGrp="1"/>
          </p:cNvSpPr>
          <p:nvPr>
            <p:ph type="title"/>
          </p:nvPr>
        </p:nvSpPr>
        <p:spPr/>
        <p:txBody>
          <a:bodyPr/>
          <a:lstStyle/>
          <a:p>
            <a:r>
              <a:rPr lang="en-US" dirty="0"/>
              <a:t>How Do You </a:t>
            </a:r>
            <a:r>
              <a:rPr lang="en-US" i="1" dirty="0"/>
              <a:t>Prepare</a:t>
            </a:r>
            <a:r>
              <a:rPr lang="en-US" dirty="0"/>
              <a:t> to Recover for a Government-Caused Delay? </a:t>
            </a:r>
          </a:p>
        </p:txBody>
      </p:sp>
      <p:sp>
        <p:nvSpPr>
          <p:cNvPr id="3" name="Content Placeholder 2">
            <a:extLst>
              <a:ext uri="{FF2B5EF4-FFF2-40B4-BE49-F238E27FC236}">
                <a16:creationId xmlns:a16="http://schemas.microsoft.com/office/drawing/2014/main" id="{9FA59214-5A24-9548-A9EA-60865C8E41C9}"/>
              </a:ext>
            </a:extLst>
          </p:cNvPr>
          <p:cNvSpPr>
            <a:spLocks noGrp="1"/>
          </p:cNvSpPr>
          <p:nvPr>
            <p:ph idx="1"/>
          </p:nvPr>
        </p:nvSpPr>
        <p:spPr/>
        <p:txBody>
          <a:bodyPr/>
          <a:lstStyle/>
          <a:p>
            <a:r>
              <a:rPr lang="en-US" dirty="0"/>
              <a:t>In general, communication with CO is key </a:t>
            </a:r>
          </a:p>
          <a:p>
            <a:r>
              <a:rPr lang="en-US" dirty="0"/>
              <a:t>Develop a good relationship, but don’t be a pushover! </a:t>
            </a:r>
          </a:p>
          <a:p>
            <a:r>
              <a:rPr lang="en-US" dirty="0"/>
              <a:t>Put all pertinent conversations in writing </a:t>
            </a:r>
          </a:p>
          <a:p>
            <a:r>
              <a:rPr lang="en-US" dirty="0"/>
              <a:t>Know and understand the FAR clauses related to delay that apply to your contract </a:t>
            </a:r>
          </a:p>
          <a:p>
            <a:r>
              <a:rPr lang="en-US" dirty="0"/>
              <a:t>Be aware of notice requirements and obligation to timely inform Government (</a:t>
            </a:r>
            <a:r>
              <a:rPr lang="en-US" i="1" dirty="0"/>
              <a:t>Nova Group/Tutor </a:t>
            </a:r>
            <a:r>
              <a:rPr lang="en-US" i="1" dirty="0" err="1"/>
              <a:t>Saliba</a:t>
            </a:r>
            <a:r>
              <a:rPr lang="en-US" i="1" dirty="0"/>
              <a:t> v. U.S</a:t>
            </a:r>
            <a:r>
              <a:rPr lang="en-US" dirty="0"/>
              <a:t>., 125 Fed. Cl. 468 (2016)(great discussion helpful to contractors in event Government claims no timely notice) </a:t>
            </a:r>
          </a:p>
        </p:txBody>
      </p:sp>
    </p:spTree>
    <p:extLst>
      <p:ext uri="{BB962C8B-B14F-4D97-AF65-F5344CB8AC3E}">
        <p14:creationId xmlns:p14="http://schemas.microsoft.com/office/powerpoint/2010/main" val="184088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59C1-DD65-F64F-B653-ADFA638A7CB1}"/>
              </a:ext>
            </a:extLst>
          </p:cNvPr>
          <p:cNvSpPr>
            <a:spLocks noGrp="1"/>
          </p:cNvSpPr>
          <p:nvPr>
            <p:ph type="title"/>
          </p:nvPr>
        </p:nvSpPr>
        <p:spPr/>
        <p:txBody>
          <a:bodyPr/>
          <a:lstStyle/>
          <a:p>
            <a:pPr algn="ctr"/>
            <a:r>
              <a:rPr lang="en-US" dirty="0"/>
              <a:t>A </a:t>
            </a:r>
            <a:r>
              <a:rPr lang="en-US" i="1" dirty="0"/>
              <a:t>Contractor</a:t>
            </a:r>
            <a:r>
              <a:rPr lang="en-US" dirty="0"/>
              <a:t> Delay May Be Excusable</a:t>
            </a:r>
          </a:p>
        </p:txBody>
      </p:sp>
      <p:sp>
        <p:nvSpPr>
          <p:cNvPr id="3" name="Content Placeholder 2">
            <a:extLst>
              <a:ext uri="{FF2B5EF4-FFF2-40B4-BE49-F238E27FC236}">
                <a16:creationId xmlns:a16="http://schemas.microsoft.com/office/drawing/2014/main" id="{247B1041-0C9C-4647-A6E6-5F832B34A148}"/>
              </a:ext>
            </a:extLst>
          </p:cNvPr>
          <p:cNvSpPr>
            <a:spLocks noGrp="1"/>
          </p:cNvSpPr>
          <p:nvPr>
            <p:ph idx="1"/>
          </p:nvPr>
        </p:nvSpPr>
        <p:spPr/>
        <p:txBody>
          <a:bodyPr>
            <a:normAutofit/>
          </a:bodyPr>
          <a:lstStyle/>
          <a:p>
            <a:pPr marL="0" indent="0">
              <a:buNone/>
            </a:pPr>
            <a:r>
              <a:rPr lang="en-US" sz="2400" dirty="0"/>
              <a:t>“Except for defaults of subcontractors at any tier, the Contractor shall not be in default because of any failure to perform this contract under its terms if the failure </a:t>
            </a:r>
            <a:r>
              <a:rPr lang="en-US" sz="2400" b="1" i="1" dirty="0"/>
              <a:t>arises from causes beyond the control and without the fault or negligence of the Contractor. </a:t>
            </a:r>
            <a:r>
              <a:rPr lang="en-US" sz="2400" dirty="0"/>
              <a:t>Examples of these causes are (1) acts of God or of the public enemy, (2) acts of the government in either its sovereign or contractual capacity, (3) fires, (4) floods, (5) epidemics, (6) quarantine restrictions, (7) strikes, (8) freight embargoes, and (9) unusually severe weather. In each instance, the failure to perform must be beyond the control and without the fault or negligence of the Contractor. </a:t>
            </a:r>
            <a:r>
              <a:rPr lang="en-US" sz="2400" i="1" dirty="0"/>
              <a:t>Default</a:t>
            </a:r>
            <a:r>
              <a:rPr lang="en-US" sz="2400" dirty="0"/>
              <a:t> includes failure to make progress in the work so as to endanger performance.” FAR 52.249-14</a:t>
            </a:r>
          </a:p>
        </p:txBody>
      </p:sp>
    </p:spTree>
    <p:extLst>
      <p:ext uri="{BB962C8B-B14F-4D97-AF65-F5344CB8AC3E}">
        <p14:creationId xmlns:p14="http://schemas.microsoft.com/office/powerpoint/2010/main" val="268626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81B4-19F7-374F-8C83-AD5A56CAF64A}"/>
              </a:ext>
            </a:extLst>
          </p:cNvPr>
          <p:cNvSpPr>
            <a:spLocks noGrp="1"/>
          </p:cNvSpPr>
          <p:nvPr>
            <p:ph type="title"/>
          </p:nvPr>
        </p:nvSpPr>
        <p:spPr/>
        <p:txBody>
          <a:bodyPr/>
          <a:lstStyle/>
          <a:p>
            <a:pPr algn="ctr"/>
            <a:r>
              <a:rPr lang="en-US" dirty="0"/>
              <a:t>A Contractor Delay May be Compensable</a:t>
            </a:r>
          </a:p>
        </p:txBody>
      </p:sp>
      <p:sp>
        <p:nvSpPr>
          <p:cNvPr id="3" name="Content Placeholder 2">
            <a:extLst>
              <a:ext uri="{FF2B5EF4-FFF2-40B4-BE49-F238E27FC236}">
                <a16:creationId xmlns:a16="http://schemas.microsoft.com/office/drawing/2014/main" id="{D76AE00D-25CE-6A4D-9F92-2D6611AAEF4B}"/>
              </a:ext>
            </a:extLst>
          </p:cNvPr>
          <p:cNvSpPr>
            <a:spLocks noGrp="1"/>
          </p:cNvSpPr>
          <p:nvPr>
            <p:ph idx="1"/>
          </p:nvPr>
        </p:nvSpPr>
        <p:spPr/>
        <p:txBody>
          <a:bodyPr/>
          <a:lstStyle/>
          <a:p>
            <a:r>
              <a:rPr lang="en-US" dirty="0"/>
              <a:t>If it’s not your fault, why should you have to pay for it? </a:t>
            </a:r>
          </a:p>
          <a:p>
            <a:r>
              <a:rPr lang="en-US" dirty="0"/>
              <a:t>Doesn’t cover issues you should have anticipated (ex, grounds maintenance delays caused by weather – should have issues built into your contract assumptions but can recover for “unusually severe weather") </a:t>
            </a:r>
          </a:p>
        </p:txBody>
      </p:sp>
    </p:spTree>
    <p:extLst>
      <p:ext uri="{BB962C8B-B14F-4D97-AF65-F5344CB8AC3E}">
        <p14:creationId xmlns:p14="http://schemas.microsoft.com/office/powerpoint/2010/main" val="223966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AA56-2384-734B-8313-2B1E36A63BDF}"/>
              </a:ext>
            </a:extLst>
          </p:cNvPr>
          <p:cNvSpPr>
            <a:spLocks noGrp="1"/>
          </p:cNvSpPr>
          <p:nvPr>
            <p:ph type="title"/>
          </p:nvPr>
        </p:nvSpPr>
        <p:spPr/>
        <p:txBody>
          <a:bodyPr/>
          <a:lstStyle/>
          <a:p>
            <a:r>
              <a:rPr lang="en-US" dirty="0"/>
              <a:t>Some Contractor Delays (Not Caused By Contractor) Are Not Compensable</a:t>
            </a:r>
          </a:p>
        </p:txBody>
      </p:sp>
      <p:sp>
        <p:nvSpPr>
          <p:cNvPr id="3" name="Content Placeholder 2">
            <a:extLst>
              <a:ext uri="{FF2B5EF4-FFF2-40B4-BE49-F238E27FC236}">
                <a16:creationId xmlns:a16="http://schemas.microsoft.com/office/drawing/2014/main" id="{D1B533F9-5EAE-6B48-89C6-01A1798E24CD}"/>
              </a:ext>
            </a:extLst>
          </p:cNvPr>
          <p:cNvSpPr>
            <a:spLocks noGrp="1"/>
          </p:cNvSpPr>
          <p:nvPr>
            <p:ph idx="1"/>
          </p:nvPr>
        </p:nvSpPr>
        <p:spPr/>
        <p:txBody>
          <a:bodyPr/>
          <a:lstStyle/>
          <a:p>
            <a:r>
              <a:rPr lang="en-US" dirty="0"/>
              <a:t>Contractor may get additional time but no money </a:t>
            </a:r>
          </a:p>
          <a:p>
            <a:r>
              <a:rPr lang="en-US" dirty="0"/>
              <a:t>Idea is it’s no one’s fault, so no one should have to pay (for instance, weather or employee strike) </a:t>
            </a:r>
          </a:p>
          <a:p>
            <a:r>
              <a:rPr lang="en-US" dirty="0"/>
              <a:t>Each party will absorb own costs (contractor gets more time to perform but will cost extra, and government absorbs costs by granting extension of time and extending contract rather than enforcing liquidated damages clause) </a:t>
            </a:r>
          </a:p>
        </p:txBody>
      </p:sp>
    </p:spTree>
    <p:extLst>
      <p:ext uri="{BB962C8B-B14F-4D97-AF65-F5344CB8AC3E}">
        <p14:creationId xmlns:p14="http://schemas.microsoft.com/office/powerpoint/2010/main" val="27390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r>
              <a:rPr lang="en-US" dirty="0"/>
              <a:t>Contractor-Caused Delays May Have Dire Consequences</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p:txBody>
          <a:bodyPr/>
          <a:lstStyle/>
          <a:p>
            <a:r>
              <a:rPr lang="en-US" dirty="0"/>
              <a:t>Termination for Default </a:t>
            </a:r>
          </a:p>
          <a:p>
            <a:r>
              <a:rPr lang="en-US" dirty="0"/>
              <a:t>CPARS Ratings </a:t>
            </a:r>
          </a:p>
          <a:p>
            <a:r>
              <a:rPr lang="en-US" dirty="0"/>
              <a:t>Loss of profit (or significant losses) </a:t>
            </a:r>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9972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F5A5-A45E-A74A-A605-6C2752753448}"/>
              </a:ext>
            </a:extLst>
          </p:cNvPr>
          <p:cNvSpPr>
            <a:spLocks noGrp="1"/>
          </p:cNvSpPr>
          <p:nvPr>
            <p:ph type="title"/>
          </p:nvPr>
        </p:nvSpPr>
        <p:spPr/>
        <p:txBody>
          <a:bodyPr/>
          <a:lstStyle/>
          <a:p>
            <a:pPr algn="ctr"/>
            <a:r>
              <a:rPr lang="en-US" dirty="0"/>
              <a:t>Takeaways</a:t>
            </a:r>
          </a:p>
        </p:txBody>
      </p:sp>
      <p:sp>
        <p:nvSpPr>
          <p:cNvPr id="3" name="Content Placeholder 2">
            <a:extLst>
              <a:ext uri="{FF2B5EF4-FFF2-40B4-BE49-F238E27FC236}">
                <a16:creationId xmlns:a16="http://schemas.microsoft.com/office/drawing/2014/main" id="{31105A5C-CFAC-5F48-A1CB-B73E4D69C971}"/>
              </a:ext>
            </a:extLst>
          </p:cNvPr>
          <p:cNvSpPr>
            <a:spLocks noGrp="1"/>
          </p:cNvSpPr>
          <p:nvPr>
            <p:ph idx="1"/>
          </p:nvPr>
        </p:nvSpPr>
        <p:spPr/>
        <p:txBody>
          <a:bodyPr/>
          <a:lstStyle/>
          <a:p>
            <a:r>
              <a:rPr lang="en-US" dirty="0"/>
              <a:t>Solid working relationship with CO and Government helps </a:t>
            </a:r>
          </a:p>
          <a:p>
            <a:r>
              <a:rPr lang="en-US" dirty="0"/>
              <a:t>Act quickly when faced with a delay </a:t>
            </a:r>
          </a:p>
          <a:p>
            <a:r>
              <a:rPr lang="en-US" dirty="0"/>
              <a:t>Paper trail </a:t>
            </a:r>
          </a:p>
          <a:p>
            <a:r>
              <a:rPr lang="en-US" dirty="0"/>
              <a:t>Know your contract and FAR clauses </a:t>
            </a:r>
          </a:p>
          <a:p>
            <a:pPr marL="0" indent="0">
              <a:buNone/>
            </a:pPr>
            <a:endParaRPr lang="en-US" dirty="0"/>
          </a:p>
        </p:txBody>
      </p:sp>
    </p:spTree>
    <p:extLst>
      <p:ext uri="{BB962C8B-B14F-4D97-AF65-F5344CB8AC3E}">
        <p14:creationId xmlns:p14="http://schemas.microsoft.com/office/powerpoint/2010/main" val="242383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F3FB-F195-424B-A67D-D1A4A8835EC2}"/>
              </a:ext>
            </a:extLst>
          </p:cNvPr>
          <p:cNvSpPr>
            <a:spLocks noGrp="1"/>
          </p:cNvSpPr>
          <p:nvPr>
            <p:ph type="title"/>
          </p:nvPr>
        </p:nvSpPr>
        <p:spPr/>
        <p:txBody>
          <a:bodyPr/>
          <a:lstStyle/>
          <a:p>
            <a:pPr algn="ctr"/>
            <a:r>
              <a:rPr lang="en-US" dirty="0"/>
              <a:t>Any Questions? 	</a:t>
            </a:r>
          </a:p>
        </p:txBody>
      </p:sp>
      <p:sp>
        <p:nvSpPr>
          <p:cNvPr id="3" name="Content Placeholder 2">
            <a:extLst>
              <a:ext uri="{FF2B5EF4-FFF2-40B4-BE49-F238E27FC236}">
                <a16:creationId xmlns:a16="http://schemas.microsoft.com/office/drawing/2014/main" id="{5D758F91-DCBB-9347-9A9D-ABF911F77663}"/>
              </a:ext>
            </a:extLst>
          </p:cNvPr>
          <p:cNvSpPr>
            <a:spLocks noGrp="1"/>
          </p:cNvSpPr>
          <p:nvPr>
            <p:ph idx="1"/>
          </p:nvPr>
        </p:nvSpPr>
        <p:spPr/>
        <p:txBody>
          <a:bodyPr/>
          <a:lstStyle/>
          <a:p>
            <a:pPr marL="0" indent="0" algn="ctr">
              <a:buNone/>
            </a:pPr>
            <a:r>
              <a:rPr lang="en-US" dirty="0"/>
              <a:t>Judge William Thomas </a:t>
            </a:r>
          </a:p>
          <a:p>
            <a:pPr marL="0" indent="0" algn="ctr">
              <a:buNone/>
            </a:pPr>
            <a:r>
              <a:rPr lang="en-US" dirty="0"/>
              <a:t>dbl2rt@gmail.com </a:t>
            </a:r>
          </a:p>
          <a:p>
            <a:pPr marL="0" indent="0" algn="ctr">
              <a:buNone/>
            </a:pPr>
            <a:endParaRPr lang="en-US" dirty="0"/>
          </a:p>
          <a:p>
            <a:pPr marL="0" indent="0" algn="ctr">
              <a:buNone/>
            </a:pPr>
            <a:r>
              <a:rPr lang="en-US" dirty="0"/>
              <a:t>Sarah </a:t>
            </a:r>
            <a:r>
              <a:rPr lang="en-US" dirty="0" err="1"/>
              <a:t>Schauerte</a:t>
            </a:r>
            <a:r>
              <a:rPr lang="en-US" dirty="0"/>
              <a:t> </a:t>
            </a:r>
            <a:r>
              <a:rPr lang="en-US" dirty="0" err="1"/>
              <a:t>Reida</a:t>
            </a:r>
            <a:r>
              <a:rPr lang="en-US" dirty="0"/>
              <a:t> </a:t>
            </a:r>
          </a:p>
          <a:p>
            <a:pPr marL="0" indent="0" algn="ctr">
              <a:buNone/>
            </a:pPr>
            <a:r>
              <a:rPr lang="en-US" dirty="0"/>
              <a:t>scs@legalmeetspractical.com</a:t>
            </a:r>
          </a:p>
          <a:p>
            <a:pPr marL="0" indent="0" algn="ctr">
              <a:buNone/>
            </a:pPr>
            <a:r>
              <a:rPr lang="en-US" dirty="0"/>
              <a:t>(703) 552-3220 </a:t>
            </a:r>
          </a:p>
        </p:txBody>
      </p:sp>
    </p:spTree>
    <p:extLst>
      <p:ext uri="{BB962C8B-B14F-4D97-AF65-F5344CB8AC3E}">
        <p14:creationId xmlns:p14="http://schemas.microsoft.com/office/powerpoint/2010/main" val="188529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770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4281-3071-FE4C-A57B-E3CDA6E4D3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9330D-5348-DC46-8A11-B11C5F9560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653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pPr algn="ctr"/>
            <a:r>
              <a:rPr lang="en-US" dirty="0"/>
              <a:t>Time Costs Money: Government Delays 	</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p:txBody>
          <a:bodyPr/>
          <a:lstStyle/>
          <a:p>
            <a:pPr marL="0" indent="0" algn="ctr">
              <a:buNone/>
            </a:pPr>
            <a:r>
              <a:rPr lang="en-US" dirty="0"/>
              <a:t>Judge William Thomas </a:t>
            </a:r>
          </a:p>
          <a:p>
            <a:pPr marL="0" indent="0" algn="ctr">
              <a:buNone/>
            </a:pPr>
            <a:endParaRPr lang="en-US" dirty="0"/>
          </a:p>
          <a:p>
            <a:pPr marL="0" indent="0" algn="ctr">
              <a:buNone/>
            </a:pPr>
            <a:r>
              <a:rPr lang="en-US" dirty="0"/>
              <a:t>Sarah (</a:t>
            </a:r>
            <a:r>
              <a:rPr lang="en-US" dirty="0" err="1"/>
              <a:t>Schauerte</a:t>
            </a:r>
            <a:r>
              <a:rPr lang="en-US" dirty="0"/>
              <a:t>) </a:t>
            </a:r>
            <a:r>
              <a:rPr lang="en-US" dirty="0" err="1"/>
              <a:t>Reida</a:t>
            </a:r>
            <a:r>
              <a:rPr lang="en-US" dirty="0"/>
              <a:t> </a:t>
            </a:r>
          </a:p>
          <a:p>
            <a:pPr marL="0" indent="0" algn="ctr">
              <a:buNone/>
            </a:pPr>
            <a:r>
              <a:rPr lang="en-US" dirty="0"/>
              <a:t>Legal Meets Practical, LLC </a:t>
            </a:r>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11211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1943-B783-9F49-A256-E5F80A4A0D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551C5C-3B8E-8E4E-85A5-5D3FC3FBC5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930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42E6-AAEC-3545-A2E7-558F5B1FFF8C}"/>
              </a:ext>
            </a:extLst>
          </p:cNvPr>
          <p:cNvSpPr>
            <a:spLocks noGrp="1"/>
          </p:cNvSpPr>
          <p:nvPr>
            <p:ph type="title"/>
          </p:nvPr>
        </p:nvSpPr>
        <p:spPr/>
        <p:txBody>
          <a:bodyPr>
            <a:normAutofit/>
          </a:bodyPr>
          <a:lstStyle/>
          <a:p>
            <a:r>
              <a:rPr lang="en-US" dirty="0"/>
              <a:t>Every Federal Contractor Should Know How to Address Delays in Performance </a:t>
            </a:r>
          </a:p>
        </p:txBody>
      </p:sp>
      <p:sp>
        <p:nvSpPr>
          <p:cNvPr id="3" name="Content Placeholder 2">
            <a:extLst>
              <a:ext uri="{FF2B5EF4-FFF2-40B4-BE49-F238E27FC236}">
                <a16:creationId xmlns:a16="http://schemas.microsoft.com/office/drawing/2014/main" id="{72B5AB47-416C-F541-ABE0-87B41494A308}"/>
              </a:ext>
            </a:extLst>
          </p:cNvPr>
          <p:cNvSpPr>
            <a:spLocks noGrp="1"/>
          </p:cNvSpPr>
          <p:nvPr>
            <p:ph idx="1"/>
          </p:nvPr>
        </p:nvSpPr>
        <p:spPr/>
        <p:txBody>
          <a:bodyPr/>
          <a:lstStyle/>
          <a:p>
            <a:r>
              <a:rPr lang="en-US" dirty="0"/>
              <a:t>Delays can be on both sides (contractor or government) </a:t>
            </a:r>
          </a:p>
          <a:p>
            <a:r>
              <a:rPr lang="en-US" dirty="0"/>
              <a:t>Some contractor delays are excusable </a:t>
            </a:r>
          </a:p>
          <a:p>
            <a:r>
              <a:rPr lang="en-US" dirty="0"/>
              <a:t>Some government delays are compensable (and know routes/necessary prep work!) </a:t>
            </a:r>
          </a:p>
          <a:p>
            <a:r>
              <a:rPr lang="en-US" dirty="0"/>
              <a:t>Contract clauses (should) address delays and proper contractor procedures</a:t>
            </a:r>
          </a:p>
          <a:p>
            <a:endParaRPr lang="en-US" dirty="0"/>
          </a:p>
        </p:txBody>
      </p:sp>
    </p:spTree>
    <p:extLst>
      <p:ext uri="{BB962C8B-B14F-4D97-AF65-F5344CB8AC3E}">
        <p14:creationId xmlns:p14="http://schemas.microsoft.com/office/powerpoint/2010/main" val="25433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ABEF-4197-AE45-9F6F-98C2B0005B61}"/>
              </a:ext>
            </a:extLst>
          </p:cNvPr>
          <p:cNvSpPr>
            <a:spLocks noGrp="1"/>
          </p:cNvSpPr>
          <p:nvPr>
            <p:ph type="title"/>
          </p:nvPr>
        </p:nvSpPr>
        <p:spPr/>
        <p:txBody>
          <a:bodyPr/>
          <a:lstStyle/>
          <a:p>
            <a:pPr algn="ctr"/>
            <a:r>
              <a:rPr lang="en-US" dirty="0"/>
              <a:t>Government-Caused Delays </a:t>
            </a:r>
          </a:p>
        </p:txBody>
      </p:sp>
      <p:sp>
        <p:nvSpPr>
          <p:cNvPr id="3" name="Content Placeholder 2">
            <a:extLst>
              <a:ext uri="{FF2B5EF4-FFF2-40B4-BE49-F238E27FC236}">
                <a16:creationId xmlns:a16="http://schemas.microsoft.com/office/drawing/2014/main" id="{AAE56986-6C57-1842-9E56-945FB9A57245}"/>
              </a:ext>
            </a:extLst>
          </p:cNvPr>
          <p:cNvSpPr>
            <a:spLocks noGrp="1"/>
          </p:cNvSpPr>
          <p:nvPr>
            <p:ph idx="1"/>
          </p:nvPr>
        </p:nvSpPr>
        <p:spPr/>
        <p:txBody>
          <a:bodyPr/>
          <a:lstStyle/>
          <a:p>
            <a:r>
              <a:rPr lang="en-US" dirty="0"/>
              <a:t>Government delay often called a “compensable” delay (i.e., contractor can recover additional cost and time caused by the delay) </a:t>
            </a:r>
          </a:p>
          <a:p>
            <a:r>
              <a:rPr lang="en-US" dirty="0"/>
              <a:t>Delays that are unforeseeable and beyond the contractor’s control </a:t>
            </a:r>
          </a:p>
          <a:p>
            <a:r>
              <a:rPr lang="en-US" dirty="0"/>
              <a:t>Common causes: direct change, suspension of work, and constructive changes </a:t>
            </a:r>
          </a:p>
          <a:p>
            <a:endParaRPr lang="en-US" dirty="0"/>
          </a:p>
        </p:txBody>
      </p:sp>
    </p:spTree>
    <p:extLst>
      <p:ext uri="{BB962C8B-B14F-4D97-AF65-F5344CB8AC3E}">
        <p14:creationId xmlns:p14="http://schemas.microsoft.com/office/powerpoint/2010/main" val="375868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1CAA-3BBB-4D41-ACD5-7ED8B3A219A6}"/>
              </a:ext>
            </a:extLst>
          </p:cNvPr>
          <p:cNvSpPr>
            <a:spLocks noGrp="1"/>
          </p:cNvSpPr>
          <p:nvPr>
            <p:ph type="title"/>
          </p:nvPr>
        </p:nvSpPr>
        <p:spPr/>
        <p:txBody>
          <a:bodyPr/>
          <a:lstStyle/>
          <a:p>
            <a:r>
              <a:rPr lang="en-US" dirty="0"/>
              <a:t>Direct Changes Made by the Government Can Cause Delay.</a:t>
            </a:r>
          </a:p>
        </p:txBody>
      </p:sp>
      <p:sp>
        <p:nvSpPr>
          <p:cNvPr id="3" name="Content Placeholder 2">
            <a:extLst>
              <a:ext uri="{FF2B5EF4-FFF2-40B4-BE49-F238E27FC236}">
                <a16:creationId xmlns:a16="http://schemas.microsoft.com/office/drawing/2014/main" id="{171455CA-E4BE-1843-AE46-40EEDB0AA4BB}"/>
              </a:ext>
            </a:extLst>
          </p:cNvPr>
          <p:cNvSpPr>
            <a:spLocks noGrp="1"/>
          </p:cNvSpPr>
          <p:nvPr>
            <p:ph idx="1"/>
          </p:nvPr>
        </p:nvSpPr>
        <p:spPr/>
        <p:txBody>
          <a:bodyPr/>
          <a:lstStyle/>
          <a:p>
            <a:r>
              <a:rPr lang="en-US" dirty="0"/>
              <a:t>Direct changes </a:t>
            </a:r>
            <a:r>
              <a:rPr lang="en-US" i="1" dirty="0"/>
              <a:t>in writing by the contracting officer </a:t>
            </a:r>
          </a:p>
          <a:p>
            <a:r>
              <a:rPr lang="en-US" dirty="0"/>
              <a:t>FAR Changes Clause comes into play and a Change Order should be issued to reflect the change </a:t>
            </a:r>
          </a:p>
          <a:p>
            <a:r>
              <a:rPr lang="en-US" dirty="0"/>
              <a:t>Change Order may be unilaterally issued but must meet certain requirements (can’t change the terms and conditions of the contract)</a:t>
            </a:r>
          </a:p>
          <a:p>
            <a:r>
              <a:rPr lang="en-US" i="1" dirty="0"/>
              <a:t>See</a:t>
            </a:r>
            <a:r>
              <a:rPr lang="en-US" dirty="0"/>
              <a:t> FAR Subpart 43.2</a:t>
            </a:r>
          </a:p>
        </p:txBody>
      </p:sp>
    </p:spTree>
    <p:extLst>
      <p:ext uri="{BB962C8B-B14F-4D97-AF65-F5344CB8AC3E}">
        <p14:creationId xmlns:p14="http://schemas.microsoft.com/office/powerpoint/2010/main" val="421882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463-AD00-CC4F-9DAD-0061BED5D8C6}"/>
              </a:ext>
            </a:extLst>
          </p:cNvPr>
          <p:cNvSpPr>
            <a:spLocks noGrp="1"/>
          </p:cNvSpPr>
          <p:nvPr>
            <p:ph type="title"/>
          </p:nvPr>
        </p:nvSpPr>
        <p:spPr/>
        <p:txBody>
          <a:bodyPr/>
          <a:lstStyle/>
          <a:p>
            <a:r>
              <a:rPr lang="en-US" dirty="0"/>
              <a:t>Suspension of Work Can Cause Delay </a:t>
            </a:r>
          </a:p>
        </p:txBody>
      </p:sp>
      <p:sp>
        <p:nvSpPr>
          <p:cNvPr id="3" name="Content Placeholder 2">
            <a:extLst>
              <a:ext uri="{FF2B5EF4-FFF2-40B4-BE49-F238E27FC236}">
                <a16:creationId xmlns:a16="http://schemas.microsoft.com/office/drawing/2014/main" id="{B515AB96-4FE2-2C43-916A-54C3EC78DCB9}"/>
              </a:ext>
            </a:extLst>
          </p:cNvPr>
          <p:cNvSpPr>
            <a:spLocks noGrp="1"/>
          </p:cNvSpPr>
          <p:nvPr>
            <p:ph idx="1"/>
          </p:nvPr>
        </p:nvSpPr>
        <p:spPr/>
        <p:txBody>
          <a:bodyPr/>
          <a:lstStyle/>
          <a:p>
            <a:r>
              <a:rPr lang="en-US" dirty="0"/>
              <a:t>FAR 52.242-14 – If a CO orders a suspension, delays are compensable if the suspension is for an unreasonable period of time (no profit) </a:t>
            </a:r>
          </a:p>
          <a:p>
            <a:r>
              <a:rPr lang="en-US" dirty="0"/>
              <a:t>Can also have a </a:t>
            </a:r>
            <a:r>
              <a:rPr lang="en-US" i="1" dirty="0"/>
              <a:t>constructive </a:t>
            </a:r>
            <a:r>
              <a:rPr lang="en-US" dirty="0"/>
              <a:t>suspension of work (ex, delays for Government convenience, delay in issuing Notice to Proceed, delay in site availability, contract interference, delays in issuing approvals, delays in inspections, delays in issuing changes)</a:t>
            </a:r>
          </a:p>
          <a:p>
            <a:pPr marL="0" indent="0">
              <a:buNone/>
            </a:pPr>
            <a:endParaRPr lang="en-US" dirty="0"/>
          </a:p>
        </p:txBody>
      </p:sp>
    </p:spTree>
    <p:extLst>
      <p:ext uri="{BB962C8B-B14F-4D97-AF65-F5344CB8AC3E}">
        <p14:creationId xmlns:p14="http://schemas.microsoft.com/office/powerpoint/2010/main" val="171181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463-AD00-CC4F-9DAD-0061BED5D8C6}"/>
              </a:ext>
            </a:extLst>
          </p:cNvPr>
          <p:cNvSpPr>
            <a:spLocks noGrp="1"/>
          </p:cNvSpPr>
          <p:nvPr>
            <p:ph type="title"/>
          </p:nvPr>
        </p:nvSpPr>
        <p:spPr/>
        <p:txBody>
          <a:bodyPr>
            <a:normAutofit/>
          </a:bodyPr>
          <a:lstStyle/>
          <a:p>
            <a:r>
              <a:rPr lang="en-US" dirty="0"/>
              <a:t>Know the Elements To Show in Order to Recover for Government Suspension of Work:</a:t>
            </a:r>
          </a:p>
        </p:txBody>
      </p:sp>
      <p:sp>
        <p:nvSpPr>
          <p:cNvPr id="3" name="Content Placeholder 2">
            <a:extLst>
              <a:ext uri="{FF2B5EF4-FFF2-40B4-BE49-F238E27FC236}">
                <a16:creationId xmlns:a16="http://schemas.microsoft.com/office/drawing/2014/main" id="{B515AB96-4FE2-2C43-916A-54C3EC78DCB9}"/>
              </a:ext>
            </a:extLst>
          </p:cNvPr>
          <p:cNvSpPr>
            <a:spLocks noGrp="1"/>
          </p:cNvSpPr>
          <p:nvPr>
            <p:ph idx="1"/>
          </p:nvPr>
        </p:nvSpPr>
        <p:spPr/>
        <p:txBody>
          <a:bodyPr/>
          <a:lstStyle/>
          <a:p>
            <a:r>
              <a:rPr lang="en-US" dirty="0"/>
              <a:t>Contract performance was delayed </a:t>
            </a:r>
          </a:p>
          <a:p>
            <a:r>
              <a:rPr lang="en-US" dirty="0"/>
              <a:t>Government directly caused the delay </a:t>
            </a:r>
          </a:p>
          <a:p>
            <a:r>
              <a:rPr lang="en-US" dirty="0"/>
              <a:t>Delay was for an unusual period of time </a:t>
            </a:r>
          </a:p>
          <a:p>
            <a:r>
              <a:rPr lang="en-US" dirty="0"/>
              <a:t>Delay injured the contractor in the form of additional expense or loss </a:t>
            </a:r>
          </a:p>
        </p:txBody>
      </p:sp>
    </p:spTree>
    <p:extLst>
      <p:ext uri="{BB962C8B-B14F-4D97-AF65-F5344CB8AC3E}">
        <p14:creationId xmlns:p14="http://schemas.microsoft.com/office/powerpoint/2010/main" val="302386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D311-1EBC-3041-9C44-C3A2D4004F39}"/>
              </a:ext>
            </a:extLst>
          </p:cNvPr>
          <p:cNvSpPr>
            <a:spLocks noGrp="1"/>
          </p:cNvSpPr>
          <p:nvPr>
            <p:ph type="title"/>
          </p:nvPr>
        </p:nvSpPr>
        <p:spPr/>
        <p:txBody>
          <a:bodyPr/>
          <a:lstStyle/>
          <a:p>
            <a:r>
              <a:rPr lang="en-US" dirty="0"/>
              <a:t>Constructive Change Causing Delay </a:t>
            </a:r>
          </a:p>
        </p:txBody>
      </p:sp>
      <p:sp>
        <p:nvSpPr>
          <p:cNvPr id="3" name="Content Placeholder 2">
            <a:extLst>
              <a:ext uri="{FF2B5EF4-FFF2-40B4-BE49-F238E27FC236}">
                <a16:creationId xmlns:a16="http://schemas.microsoft.com/office/drawing/2014/main" id="{2ACBC69B-B74A-2C40-B973-5868BD2F6EA6}"/>
              </a:ext>
            </a:extLst>
          </p:cNvPr>
          <p:cNvSpPr>
            <a:spLocks noGrp="1"/>
          </p:cNvSpPr>
          <p:nvPr>
            <p:ph idx="1"/>
          </p:nvPr>
        </p:nvSpPr>
        <p:spPr/>
        <p:txBody>
          <a:bodyPr>
            <a:normAutofit/>
          </a:bodyPr>
          <a:lstStyle/>
          <a:p>
            <a:r>
              <a:rPr lang="en-US" sz="2400" dirty="0"/>
              <a:t>A constructive change is a “change by implication” and occurs when the Contracting Officer or other authorized Government personnel, by their actions, changes the contract without specifically adhering to the requirements of the Changes clause.</a:t>
            </a:r>
          </a:p>
          <a:p>
            <a:r>
              <a:rPr lang="en-US" sz="2400" dirty="0"/>
              <a:t>Elements to show constructive change: </a:t>
            </a:r>
          </a:p>
          <a:p>
            <a:pPr lvl="1"/>
            <a:r>
              <a:rPr lang="en-US" sz="2000" dirty="0"/>
              <a:t>That the contractor performed work beyond the contractual requirements; and </a:t>
            </a:r>
          </a:p>
          <a:p>
            <a:pPr lvl="1"/>
            <a:r>
              <a:rPr lang="en-US" sz="2000" dirty="0"/>
              <a:t>The additional work was ordered – explicitly or impliedly – by the Government </a:t>
            </a:r>
          </a:p>
        </p:txBody>
      </p:sp>
    </p:spTree>
    <p:extLst>
      <p:ext uri="{BB962C8B-B14F-4D97-AF65-F5344CB8AC3E}">
        <p14:creationId xmlns:p14="http://schemas.microsoft.com/office/powerpoint/2010/main" val="283280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32D2-79C5-794D-AD16-C2F4CFEE2E0D}"/>
              </a:ext>
            </a:extLst>
          </p:cNvPr>
          <p:cNvSpPr>
            <a:spLocks noGrp="1"/>
          </p:cNvSpPr>
          <p:nvPr>
            <p:ph type="title"/>
          </p:nvPr>
        </p:nvSpPr>
        <p:spPr/>
        <p:txBody>
          <a:bodyPr/>
          <a:lstStyle/>
          <a:p>
            <a:r>
              <a:rPr lang="en-US" dirty="0"/>
              <a:t>How Do You Recover for a Government-Caused Delay? </a:t>
            </a:r>
          </a:p>
        </p:txBody>
      </p:sp>
      <p:sp>
        <p:nvSpPr>
          <p:cNvPr id="3" name="Content Placeholder 2">
            <a:extLst>
              <a:ext uri="{FF2B5EF4-FFF2-40B4-BE49-F238E27FC236}">
                <a16:creationId xmlns:a16="http://schemas.microsoft.com/office/drawing/2014/main" id="{2C3E7744-C320-CC4F-8974-CBAC06B95105}"/>
              </a:ext>
            </a:extLst>
          </p:cNvPr>
          <p:cNvSpPr>
            <a:spLocks noGrp="1"/>
          </p:cNvSpPr>
          <p:nvPr>
            <p:ph idx="1"/>
          </p:nvPr>
        </p:nvSpPr>
        <p:spPr/>
        <p:txBody>
          <a:bodyPr/>
          <a:lstStyle/>
          <a:p>
            <a:pPr marL="0" indent="0">
              <a:buNone/>
            </a:pPr>
            <a:r>
              <a:rPr lang="en-US" dirty="0"/>
              <a:t>Four Elements to Show Entitlement: </a:t>
            </a:r>
          </a:p>
          <a:p>
            <a:pPr marL="514350" indent="-514350">
              <a:buFont typeface="+mj-lt"/>
              <a:buAutoNum type="arabicPeriod"/>
            </a:pPr>
            <a:r>
              <a:rPr lang="en-US" dirty="0"/>
              <a:t>Show the extent of the delay with reasonable accuracy (for instance, pinpoint number of days) </a:t>
            </a:r>
          </a:p>
          <a:p>
            <a:pPr marL="514350" indent="-514350">
              <a:buFont typeface="+mj-lt"/>
              <a:buAutoNum type="arabicPeriod"/>
            </a:pPr>
            <a:r>
              <a:rPr lang="en-US" dirty="0"/>
              <a:t>Delay was proximately caused by Government’s actions </a:t>
            </a:r>
          </a:p>
          <a:p>
            <a:pPr marL="514350" indent="-514350">
              <a:buFont typeface="+mj-lt"/>
              <a:buAutoNum type="arabicPeriod"/>
            </a:pPr>
            <a:r>
              <a:rPr lang="en-US" dirty="0"/>
              <a:t>No concurrent delay on behalf of the contractor (if so, can get time but no $)</a:t>
            </a:r>
          </a:p>
          <a:p>
            <a:pPr marL="514350" indent="-514350">
              <a:buFont typeface="+mj-lt"/>
              <a:buAutoNum type="arabicPeriod"/>
            </a:pPr>
            <a:r>
              <a:rPr lang="en-US" dirty="0"/>
              <a:t>Delay caused specific, quantifiable damage to the contractor </a:t>
            </a:r>
          </a:p>
        </p:txBody>
      </p:sp>
    </p:spTree>
    <p:extLst>
      <p:ext uri="{BB962C8B-B14F-4D97-AF65-F5344CB8AC3E}">
        <p14:creationId xmlns:p14="http://schemas.microsoft.com/office/powerpoint/2010/main" val="224095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S19 Speaker Presentation Template" id="{A4784A72-5DE6-2F4D-BDB6-349A396C92AE}" vid="{8958504C-570E-4641-B859-577FCC9EE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966</Words>
  <Application>Microsoft Macintosh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Wingdings</vt:lpstr>
      <vt:lpstr>Office Theme</vt:lpstr>
      <vt:lpstr>PowerPoint Presentation</vt:lpstr>
      <vt:lpstr>Time Costs Money: Government Delays  </vt:lpstr>
      <vt:lpstr>Every Federal Contractor Should Know How to Address Delays in Performance </vt:lpstr>
      <vt:lpstr>Government-Caused Delays </vt:lpstr>
      <vt:lpstr>Direct Changes Made by the Government Can Cause Delay.</vt:lpstr>
      <vt:lpstr>Suspension of Work Can Cause Delay </vt:lpstr>
      <vt:lpstr>Know the Elements To Show in Order to Recover for Government Suspension of Work:</vt:lpstr>
      <vt:lpstr>Constructive Change Causing Delay </vt:lpstr>
      <vt:lpstr>How Do You Recover for a Government-Caused Delay? </vt:lpstr>
      <vt:lpstr>How Do You Recover for a Government-Caused Delay? </vt:lpstr>
      <vt:lpstr>How Do You Prepare to Recover for a Government-Caused Delay? </vt:lpstr>
      <vt:lpstr>A Contractor Delay May Be Excusable</vt:lpstr>
      <vt:lpstr>A Contractor Delay May be Compensable</vt:lpstr>
      <vt:lpstr>Some Contractor Delays (Not Caused By Contractor) Are Not Compensable</vt:lpstr>
      <vt:lpstr>Contractor-Caused Delays May Have Dire Consequences</vt:lpstr>
      <vt:lpstr>Takeaways</vt:lpstr>
      <vt:lpstr>Any Questions?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Reida</dc:creator>
  <cp:lastModifiedBy>Scott Reida</cp:lastModifiedBy>
  <cp:revision>6</cp:revision>
  <dcterms:created xsi:type="dcterms:W3CDTF">2019-05-30T16:09:21Z</dcterms:created>
  <dcterms:modified xsi:type="dcterms:W3CDTF">2019-05-30T17:03:52Z</dcterms:modified>
</cp:coreProperties>
</file>