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264" r:id="rId4"/>
    <p:sldId id="263" r:id="rId5"/>
    <p:sldId id="261" r:id="rId6"/>
    <p:sldId id="258" r:id="rId7"/>
    <p:sldId id="265" r:id="rId8"/>
    <p:sldId id="279" r:id="rId9"/>
    <p:sldId id="280" r:id="rId10"/>
    <p:sldId id="266" r:id="rId11"/>
    <p:sldId id="267" r:id="rId12"/>
    <p:sldId id="268" r:id="rId13"/>
    <p:sldId id="269" r:id="rId14"/>
    <p:sldId id="271" r:id="rId15"/>
    <p:sldId id="272" r:id="rId16"/>
    <p:sldId id="270" r:id="rId17"/>
    <p:sldId id="273" r:id="rId18"/>
    <p:sldId id="274" r:id="rId19"/>
    <p:sldId id="275" r:id="rId20"/>
    <p:sldId id="276" r:id="rId21"/>
    <p:sldId id="281" r:id="rId22"/>
    <p:sldId id="282" r:id="rId23"/>
    <p:sldId id="278" r:id="rId24"/>
    <p:sldId id="259" r:id="rId25"/>
    <p:sldId id="28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22"/>
    <p:restoredTop sz="94627"/>
  </p:normalViewPr>
  <p:slideViewPr>
    <p:cSldViewPr snapToGrid="0" snapToObjects="1">
      <p:cViewPr varScale="1">
        <p:scale>
          <a:sx n="99" d="100"/>
          <a:sy n="99" d="100"/>
        </p:scale>
        <p:origin x="7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A8539D-83FF-744B-BCDB-CFD6D3CAE060}" type="datetimeFigureOut">
              <a:rPr lang="en-US" smtClean="0"/>
              <a:t>6/11/19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03EF7-B1DF-2141-B7F0-ED57133FCEAA}" type="slidenum">
              <a:rPr lang="en-US" smtClean="0"/>
              <a:t>‹#›</a:t>
            </a:fld>
            <a:endParaRPr lang="en-US"/>
          </a:p>
        </p:txBody>
      </p:sp>
    </p:spTree>
    <p:extLst>
      <p:ext uri="{BB962C8B-B14F-4D97-AF65-F5344CB8AC3E}">
        <p14:creationId xmlns:p14="http://schemas.microsoft.com/office/powerpoint/2010/main" val="1121401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0F4EF-EB92-8B48-AE2A-ABED19F40C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FE2D79-A802-7C41-8B6B-EE0422B179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97A2F2-4127-B445-A55E-45EA0777D857}"/>
              </a:ext>
            </a:extLst>
          </p:cNvPr>
          <p:cNvSpPr>
            <a:spLocks noGrp="1"/>
          </p:cNvSpPr>
          <p:nvPr>
            <p:ph type="dt" sz="half" idx="10"/>
          </p:nvPr>
        </p:nvSpPr>
        <p:spPr/>
        <p:txBody>
          <a:bodyPr/>
          <a:lstStyle/>
          <a:p>
            <a:fld id="{97269F55-D039-DD4F-B29C-482608E358DF}" type="datetimeFigureOut">
              <a:rPr lang="en-US" smtClean="0"/>
              <a:t>6/11/19</a:t>
            </a:fld>
            <a:endParaRPr lang="en-US"/>
          </a:p>
        </p:txBody>
      </p:sp>
      <p:sp>
        <p:nvSpPr>
          <p:cNvPr id="5" name="Footer Placeholder 4">
            <a:extLst>
              <a:ext uri="{FF2B5EF4-FFF2-40B4-BE49-F238E27FC236}">
                <a16:creationId xmlns:a16="http://schemas.microsoft.com/office/drawing/2014/main" id="{D84CD425-03EA-CF49-8983-7EA81F82A7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F05C78-1503-584F-9345-3A6723369077}"/>
              </a:ext>
            </a:extLst>
          </p:cNvPr>
          <p:cNvSpPr>
            <a:spLocks noGrp="1"/>
          </p:cNvSpPr>
          <p:nvPr>
            <p:ph type="sldNum" sz="quarter" idx="12"/>
          </p:nvPr>
        </p:nvSpPr>
        <p:spPr/>
        <p:txBody>
          <a:bodyPr/>
          <a:lstStyle/>
          <a:p>
            <a:fld id="{6F9C022E-DA3A-AD41-9B14-BDD18D870C85}" type="slidenum">
              <a:rPr lang="en-US" smtClean="0"/>
              <a:t>‹#›</a:t>
            </a:fld>
            <a:endParaRPr lang="en-US"/>
          </a:p>
        </p:txBody>
      </p:sp>
      <p:pic>
        <p:nvPicPr>
          <p:cNvPr id="8" name="Picture 7" descr="A picture containing tree&#10;&#10;Description automatically generated">
            <a:extLst>
              <a:ext uri="{FF2B5EF4-FFF2-40B4-BE49-F238E27FC236}">
                <a16:creationId xmlns:a16="http://schemas.microsoft.com/office/drawing/2014/main" id="{CBA64DD7-21BB-C243-BC11-78B7EF65370E}"/>
              </a:ext>
            </a:extLst>
          </p:cNvPr>
          <p:cNvPicPr>
            <a:picLocks noChangeAspect="1"/>
          </p:cNvPicPr>
          <p:nvPr userDrawn="1"/>
        </p:nvPicPr>
        <p:blipFill rotWithShape="1">
          <a:blip r:embed="rId2"/>
          <a:srcRect l="5330" b="1822"/>
          <a:stretch/>
        </p:blipFill>
        <p:spPr>
          <a:xfrm>
            <a:off x="-14990" y="-1"/>
            <a:ext cx="12192000" cy="6858001"/>
          </a:xfrm>
          <a:prstGeom prst="rect">
            <a:avLst/>
          </a:prstGeom>
        </p:spPr>
      </p:pic>
    </p:spTree>
    <p:extLst>
      <p:ext uri="{BB962C8B-B14F-4D97-AF65-F5344CB8AC3E}">
        <p14:creationId xmlns:p14="http://schemas.microsoft.com/office/powerpoint/2010/main" val="3252840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81CE1-02C7-F54B-981B-F214DE3DC4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28D5A5-BCA9-AE43-A7E9-E626E1A70F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5DD834-F849-A64C-9A01-07E4F6987DDE}"/>
              </a:ext>
            </a:extLst>
          </p:cNvPr>
          <p:cNvSpPr>
            <a:spLocks noGrp="1"/>
          </p:cNvSpPr>
          <p:nvPr>
            <p:ph type="dt" sz="half" idx="10"/>
          </p:nvPr>
        </p:nvSpPr>
        <p:spPr/>
        <p:txBody>
          <a:bodyPr/>
          <a:lstStyle/>
          <a:p>
            <a:fld id="{97269F55-D039-DD4F-B29C-482608E358DF}" type="datetimeFigureOut">
              <a:rPr lang="en-US" smtClean="0"/>
              <a:t>6/11/19</a:t>
            </a:fld>
            <a:endParaRPr lang="en-US"/>
          </a:p>
        </p:txBody>
      </p:sp>
      <p:sp>
        <p:nvSpPr>
          <p:cNvPr id="5" name="Footer Placeholder 4">
            <a:extLst>
              <a:ext uri="{FF2B5EF4-FFF2-40B4-BE49-F238E27FC236}">
                <a16:creationId xmlns:a16="http://schemas.microsoft.com/office/drawing/2014/main" id="{1F119FF4-17D9-554E-A2C3-5C2AB78B5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DEB5A6-7F8C-8244-9C8C-C32835D48252}"/>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215083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231387-B437-6A40-B366-37E7D69FD4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688ABC-0911-FE4C-B624-1621297EA0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F2BF54-E6BE-8744-B0AA-C26E348770E2}"/>
              </a:ext>
            </a:extLst>
          </p:cNvPr>
          <p:cNvSpPr>
            <a:spLocks noGrp="1"/>
          </p:cNvSpPr>
          <p:nvPr>
            <p:ph type="dt" sz="half" idx="10"/>
          </p:nvPr>
        </p:nvSpPr>
        <p:spPr/>
        <p:txBody>
          <a:bodyPr/>
          <a:lstStyle/>
          <a:p>
            <a:fld id="{97269F55-D039-DD4F-B29C-482608E358DF}" type="datetimeFigureOut">
              <a:rPr lang="en-US" smtClean="0"/>
              <a:t>6/11/19</a:t>
            </a:fld>
            <a:endParaRPr lang="en-US"/>
          </a:p>
        </p:txBody>
      </p:sp>
      <p:sp>
        <p:nvSpPr>
          <p:cNvPr id="5" name="Footer Placeholder 4">
            <a:extLst>
              <a:ext uri="{FF2B5EF4-FFF2-40B4-BE49-F238E27FC236}">
                <a16:creationId xmlns:a16="http://schemas.microsoft.com/office/drawing/2014/main" id="{FC4565C0-67B5-1B4B-9F9F-9A970E29E8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ECFCBE-B61C-2848-9A0A-0A6330BEAACB}"/>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2489922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4D9E3-5613-7543-A864-381D05E3F1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039436-5B11-344F-9BBF-4262157315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9C8552-9793-FC46-AF7F-38AA4F9335FF}"/>
              </a:ext>
            </a:extLst>
          </p:cNvPr>
          <p:cNvSpPr>
            <a:spLocks noGrp="1"/>
          </p:cNvSpPr>
          <p:nvPr>
            <p:ph type="dt" sz="half" idx="10"/>
          </p:nvPr>
        </p:nvSpPr>
        <p:spPr/>
        <p:txBody>
          <a:bodyPr/>
          <a:lstStyle/>
          <a:p>
            <a:fld id="{97269F55-D039-DD4F-B29C-482608E358DF}" type="datetimeFigureOut">
              <a:rPr lang="en-US" smtClean="0"/>
              <a:t>6/11/19</a:t>
            </a:fld>
            <a:endParaRPr lang="en-US"/>
          </a:p>
        </p:txBody>
      </p:sp>
      <p:sp>
        <p:nvSpPr>
          <p:cNvPr id="5" name="Footer Placeholder 4">
            <a:extLst>
              <a:ext uri="{FF2B5EF4-FFF2-40B4-BE49-F238E27FC236}">
                <a16:creationId xmlns:a16="http://schemas.microsoft.com/office/drawing/2014/main" id="{8AB34906-E056-884D-A5EE-9E4199AF91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9B87B-097D-9C4D-9633-962017B7A35C}"/>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235535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24EA-E45E-4B4F-A6AC-BFE5C81C7F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C1E786-2EF2-CE48-840B-B920B3B009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5D3FFD-5969-F247-8511-A4FF3E73B7CC}"/>
              </a:ext>
            </a:extLst>
          </p:cNvPr>
          <p:cNvSpPr>
            <a:spLocks noGrp="1"/>
          </p:cNvSpPr>
          <p:nvPr>
            <p:ph type="dt" sz="half" idx="10"/>
          </p:nvPr>
        </p:nvSpPr>
        <p:spPr/>
        <p:txBody>
          <a:bodyPr/>
          <a:lstStyle/>
          <a:p>
            <a:fld id="{97269F55-D039-DD4F-B29C-482608E358DF}" type="datetimeFigureOut">
              <a:rPr lang="en-US" smtClean="0"/>
              <a:t>6/11/19</a:t>
            </a:fld>
            <a:endParaRPr lang="en-US"/>
          </a:p>
        </p:txBody>
      </p:sp>
      <p:sp>
        <p:nvSpPr>
          <p:cNvPr id="5" name="Footer Placeholder 4">
            <a:extLst>
              <a:ext uri="{FF2B5EF4-FFF2-40B4-BE49-F238E27FC236}">
                <a16:creationId xmlns:a16="http://schemas.microsoft.com/office/drawing/2014/main" id="{DC231A3D-D005-6A42-971C-603478A020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500DDC-A654-E348-ADF4-AFC0D86BEF05}"/>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3110831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EBDF8-F6BD-0D49-AA1A-0A00D2306F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7B410D-B87A-8149-B068-A5CE536CFF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AB1E5B-3A08-FA4E-80EB-078EA52721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5AAC23-C9E7-2149-BBA2-A4491197AFBB}"/>
              </a:ext>
            </a:extLst>
          </p:cNvPr>
          <p:cNvSpPr>
            <a:spLocks noGrp="1"/>
          </p:cNvSpPr>
          <p:nvPr>
            <p:ph type="dt" sz="half" idx="10"/>
          </p:nvPr>
        </p:nvSpPr>
        <p:spPr/>
        <p:txBody>
          <a:bodyPr/>
          <a:lstStyle/>
          <a:p>
            <a:fld id="{97269F55-D039-DD4F-B29C-482608E358DF}" type="datetimeFigureOut">
              <a:rPr lang="en-US" smtClean="0"/>
              <a:t>6/11/19</a:t>
            </a:fld>
            <a:endParaRPr lang="en-US"/>
          </a:p>
        </p:txBody>
      </p:sp>
      <p:sp>
        <p:nvSpPr>
          <p:cNvPr id="6" name="Footer Placeholder 5">
            <a:extLst>
              <a:ext uri="{FF2B5EF4-FFF2-40B4-BE49-F238E27FC236}">
                <a16:creationId xmlns:a16="http://schemas.microsoft.com/office/drawing/2014/main" id="{380DD40D-F8CA-864A-BEB6-F1C1BD273C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E01DCB-5E07-9249-973D-A59C8286CBC9}"/>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3071071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46BC0-C216-674C-ADA2-766BF0BDCD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6A44EE-70BB-EA40-95D2-FAAAD3544A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A55AB5-E4E4-D74D-A985-6A45639B5B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DA6768-F593-CD4A-AA01-C415BF847D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0B1DC2-0EB4-8F4A-85F0-C8A625A2AD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AAA6E3-0E74-0F43-89AB-0C528BE0F8F9}"/>
              </a:ext>
            </a:extLst>
          </p:cNvPr>
          <p:cNvSpPr>
            <a:spLocks noGrp="1"/>
          </p:cNvSpPr>
          <p:nvPr>
            <p:ph type="dt" sz="half" idx="10"/>
          </p:nvPr>
        </p:nvSpPr>
        <p:spPr/>
        <p:txBody>
          <a:bodyPr/>
          <a:lstStyle/>
          <a:p>
            <a:fld id="{97269F55-D039-DD4F-B29C-482608E358DF}" type="datetimeFigureOut">
              <a:rPr lang="en-US" smtClean="0"/>
              <a:t>6/11/19</a:t>
            </a:fld>
            <a:endParaRPr lang="en-US"/>
          </a:p>
        </p:txBody>
      </p:sp>
      <p:sp>
        <p:nvSpPr>
          <p:cNvPr id="8" name="Footer Placeholder 7">
            <a:extLst>
              <a:ext uri="{FF2B5EF4-FFF2-40B4-BE49-F238E27FC236}">
                <a16:creationId xmlns:a16="http://schemas.microsoft.com/office/drawing/2014/main" id="{04217A56-BC72-B347-A40D-58EAE3E052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AE0BC5-213C-F542-B78D-6DDAB29BF7F8}"/>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4066360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40675-F63C-E34B-9E55-BC9039F160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C43E3D-A59F-3044-A1F4-D5414DC60FF5}"/>
              </a:ext>
            </a:extLst>
          </p:cNvPr>
          <p:cNvSpPr>
            <a:spLocks noGrp="1"/>
          </p:cNvSpPr>
          <p:nvPr>
            <p:ph type="dt" sz="half" idx="10"/>
          </p:nvPr>
        </p:nvSpPr>
        <p:spPr/>
        <p:txBody>
          <a:bodyPr/>
          <a:lstStyle/>
          <a:p>
            <a:fld id="{97269F55-D039-DD4F-B29C-482608E358DF}" type="datetimeFigureOut">
              <a:rPr lang="en-US" smtClean="0"/>
              <a:t>6/11/19</a:t>
            </a:fld>
            <a:endParaRPr lang="en-US"/>
          </a:p>
        </p:txBody>
      </p:sp>
      <p:sp>
        <p:nvSpPr>
          <p:cNvPr id="4" name="Footer Placeholder 3">
            <a:extLst>
              <a:ext uri="{FF2B5EF4-FFF2-40B4-BE49-F238E27FC236}">
                <a16:creationId xmlns:a16="http://schemas.microsoft.com/office/drawing/2014/main" id="{EF8FD424-F792-D24D-BB46-8B73C10B96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349CF8-5548-DB40-9C7E-68DD6BD4EED7}"/>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338287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A13EF-C2E5-634A-A05B-E689EC5001A9}"/>
              </a:ext>
            </a:extLst>
          </p:cNvPr>
          <p:cNvSpPr>
            <a:spLocks noGrp="1"/>
          </p:cNvSpPr>
          <p:nvPr>
            <p:ph type="dt" sz="half" idx="10"/>
          </p:nvPr>
        </p:nvSpPr>
        <p:spPr/>
        <p:txBody>
          <a:bodyPr/>
          <a:lstStyle/>
          <a:p>
            <a:fld id="{97269F55-D039-DD4F-B29C-482608E358DF}" type="datetimeFigureOut">
              <a:rPr lang="en-US" smtClean="0"/>
              <a:t>6/11/19</a:t>
            </a:fld>
            <a:endParaRPr lang="en-US"/>
          </a:p>
        </p:txBody>
      </p:sp>
      <p:sp>
        <p:nvSpPr>
          <p:cNvPr id="3" name="Footer Placeholder 2">
            <a:extLst>
              <a:ext uri="{FF2B5EF4-FFF2-40B4-BE49-F238E27FC236}">
                <a16:creationId xmlns:a16="http://schemas.microsoft.com/office/drawing/2014/main" id="{64EF5F6C-3D58-0A46-A989-4B050BD510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079037-48C4-9141-BA0F-C262D0398C8C}"/>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518031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237B8-AB1D-7647-AD52-D1A1FCB1B8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91A034-F2E6-754B-A847-DBEA7DBC73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BA49B2-570A-3B49-AFB7-357B374FA1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4DA363-B117-0F4E-BB0C-9DADFB78CAFA}"/>
              </a:ext>
            </a:extLst>
          </p:cNvPr>
          <p:cNvSpPr>
            <a:spLocks noGrp="1"/>
          </p:cNvSpPr>
          <p:nvPr>
            <p:ph type="dt" sz="half" idx="10"/>
          </p:nvPr>
        </p:nvSpPr>
        <p:spPr/>
        <p:txBody>
          <a:bodyPr/>
          <a:lstStyle/>
          <a:p>
            <a:fld id="{97269F55-D039-DD4F-B29C-482608E358DF}" type="datetimeFigureOut">
              <a:rPr lang="en-US" smtClean="0"/>
              <a:t>6/11/19</a:t>
            </a:fld>
            <a:endParaRPr lang="en-US"/>
          </a:p>
        </p:txBody>
      </p:sp>
      <p:sp>
        <p:nvSpPr>
          <p:cNvPr id="6" name="Footer Placeholder 5">
            <a:extLst>
              <a:ext uri="{FF2B5EF4-FFF2-40B4-BE49-F238E27FC236}">
                <a16:creationId xmlns:a16="http://schemas.microsoft.com/office/drawing/2014/main" id="{913F74F0-5416-144C-B75A-19EC51DE7D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AD6BF9-323A-8A4C-996E-E9BBF1AE56A5}"/>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468231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B6FBC-CDE7-D54D-ABE9-29EE63D6B4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E8C6AE-621E-4E4C-B8A2-CF3C873FEE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77171F4-D2A9-5F4A-8D84-5F9E44B3EB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25F4E4-1BA2-FD4D-9CB2-F513C72842FC}"/>
              </a:ext>
            </a:extLst>
          </p:cNvPr>
          <p:cNvSpPr>
            <a:spLocks noGrp="1"/>
          </p:cNvSpPr>
          <p:nvPr>
            <p:ph type="dt" sz="half" idx="10"/>
          </p:nvPr>
        </p:nvSpPr>
        <p:spPr/>
        <p:txBody>
          <a:bodyPr/>
          <a:lstStyle/>
          <a:p>
            <a:fld id="{97269F55-D039-DD4F-B29C-482608E358DF}" type="datetimeFigureOut">
              <a:rPr lang="en-US" smtClean="0"/>
              <a:t>6/11/19</a:t>
            </a:fld>
            <a:endParaRPr lang="en-US"/>
          </a:p>
        </p:txBody>
      </p:sp>
      <p:sp>
        <p:nvSpPr>
          <p:cNvPr id="6" name="Footer Placeholder 5">
            <a:extLst>
              <a:ext uri="{FF2B5EF4-FFF2-40B4-BE49-F238E27FC236}">
                <a16:creationId xmlns:a16="http://schemas.microsoft.com/office/drawing/2014/main" id="{0669911B-8E5E-8A4A-B1BF-B4B23664AB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122A69-9E43-D844-B42B-A6EB0D1D933B}"/>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1972354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E69F1E-44CF-904D-AE23-CF1341DE81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02E794-4EC2-E844-AF62-0D50C548B6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45952-1E6F-B24D-B77F-97AE7C8E6B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269F55-D039-DD4F-B29C-482608E358DF}" type="datetimeFigureOut">
              <a:rPr lang="en-US" smtClean="0"/>
              <a:t>6/11/19</a:t>
            </a:fld>
            <a:endParaRPr lang="en-US"/>
          </a:p>
        </p:txBody>
      </p:sp>
      <p:sp>
        <p:nvSpPr>
          <p:cNvPr id="5" name="Footer Placeholder 4">
            <a:extLst>
              <a:ext uri="{FF2B5EF4-FFF2-40B4-BE49-F238E27FC236}">
                <a16:creationId xmlns:a16="http://schemas.microsoft.com/office/drawing/2014/main" id="{3D8B96EE-AEE1-4144-8BF8-3ABA88F89C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3B0BB3-940E-7E49-A330-0BD8285F59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9C022E-DA3A-AD41-9B14-BDD18D870C85}" type="slidenum">
              <a:rPr lang="en-US" smtClean="0"/>
              <a:t>‹#›</a:t>
            </a:fld>
            <a:endParaRPr lang="en-US"/>
          </a:p>
        </p:txBody>
      </p:sp>
      <p:sp>
        <p:nvSpPr>
          <p:cNvPr id="7" name="Rectangle 6">
            <a:extLst>
              <a:ext uri="{FF2B5EF4-FFF2-40B4-BE49-F238E27FC236}">
                <a16:creationId xmlns:a16="http://schemas.microsoft.com/office/drawing/2014/main" id="{56DE23AB-CD80-774C-862A-F070BA57704B}"/>
              </a:ext>
            </a:extLst>
          </p:cNvPr>
          <p:cNvSpPr/>
          <p:nvPr userDrawn="1"/>
        </p:nvSpPr>
        <p:spPr>
          <a:xfrm>
            <a:off x="21757" y="6028267"/>
            <a:ext cx="12148486" cy="829733"/>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                                       9</a:t>
            </a:r>
            <a:r>
              <a:rPr lang="en-US" sz="2400" baseline="30000" dirty="0"/>
              <a:t>th</a:t>
            </a:r>
            <a:r>
              <a:rPr lang="en-US" sz="2400" dirty="0"/>
              <a:t> Annual Veteran Entrepreneur Training Symposium</a:t>
            </a:r>
          </a:p>
          <a:p>
            <a:r>
              <a:rPr lang="en-US" sz="2000" dirty="0"/>
              <a:t>                                              </a:t>
            </a:r>
            <a:r>
              <a:rPr lang="en-US" sz="2400" dirty="0"/>
              <a:t>May 29 – 31,  2019 | San Antonio, Texas</a:t>
            </a:r>
            <a:endParaRPr lang="en-US" sz="2000" dirty="0"/>
          </a:p>
        </p:txBody>
      </p:sp>
      <p:pic>
        <p:nvPicPr>
          <p:cNvPr id="8" name="Picture 7" descr="A close up of a sign&#10;&#10;Description automatically generated">
            <a:extLst>
              <a:ext uri="{FF2B5EF4-FFF2-40B4-BE49-F238E27FC236}">
                <a16:creationId xmlns:a16="http://schemas.microsoft.com/office/drawing/2014/main" id="{0DF4521C-AD07-0345-971F-47B7565EE0D1}"/>
              </a:ext>
            </a:extLst>
          </p:cNvPr>
          <p:cNvPicPr>
            <a:picLocks noChangeAspect="1"/>
          </p:cNvPicPr>
          <p:nvPr userDrawn="1"/>
        </p:nvPicPr>
        <p:blipFill>
          <a:blip r:embed="rId13">
            <a:alphaModFix/>
            <a:duotone>
              <a:schemeClr val="bg2">
                <a:shade val="45000"/>
                <a:satMod val="135000"/>
              </a:schemeClr>
              <a:prstClr val="white"/>
            </a:duotone>
            <a:extLst>
              <a:ext uri="{BEBA8EAE-BF5A-486C-A8C5-ECC9F3942E4B}">
                <a14:imgProps xmlns:a14="http://schemas.microsoft.com/office/drawing/2010/main">
                  <a14:imgLayer r:embed="rId14">
                    <a14:imgEffect>
                      <a14:sharpenSoften amount="50000"/>
                    </a14:imgEffect>
                    <a14:imgEffect>
                      <a14:colorTemperature colorTemp="4700"/>
                    </a14:imgEffect>
                    <a14:imgEffect>
                      <a14:brightnessContrast bright="100000" contrast="-40000"/>
                    </a14:imgEffect>
                  </a14:imgLayer>
                </a14:imgProps>
              </a:ext>
            </a:extLst>
          </a:blip>
          <a:stretch>
            <a:fillRect/>
          </a:stretch>
        </p:blipFill>
        <p:spPr>
          <a:xfrm>
            <a:off x="160983" y="6173346"/>
            <a:ext cx="1732209" cy="513889"/>
          </a:xfrm>
          <a:prstGeom prst="rect">
            <a:avLst/>
          </a:prstGeom>
        </p:spPr>
      </p:pic>
    </p:spTree>
    <p:extLst>
      <p:ext uri="{BB962C8B-B14F-4D97-AF65-F5344CB8AC3E}">
        <p14:creationId xmlns:p14="http://schemas.microsoft.com/office/powerpoint/2010/main" val="164841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ecfr.gov/" TargetMode="External"/><Relationship Id="rId2" Type="http://schemas.openxmlformats.org/officeDocument/2006/relationships/hyperlink" Target="http://www.acquisition.go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fedbizassist.com/shop"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23A63-BC4D-BA46-A2FA-8703BD07F02A}"/>
              </a:ext>
            </a:extLst>
          </p:cNvPr>
          <p:cNvSpPr>
            <a:spLocks noGrp="1"/>
          </p:cNvSpPr>
          <p:nvPr>
            <p:ph type="ctrTitle"/>
          </p:nvPr>
        </p:nvSpPr>
        <p:spPr/>
        <p:txBody>
          <a:bodyPr/>
          <a:lstStyle/>
          <a:p>
            <a:endParaRPr lang="en-US" dirty="0"/>
          </a:p>
        </p:txBody>
      </p:sp>
      <p:pic>
        <p:nvPicPr>
          <p:cNvPr id="7" name="Picture 6" descr="A group of colorful buildings&#10;&#10;Description automatically generated">
            <a:extLst>
              <a:ext uri="{FF2B5EF4-FFF2-40B4-BE49-F238E27FC236}">
                <a16:creationId xmlns:a16="http://schemas.microsoft.com/office/drawing/2014/main" id="{664E27E2-0918-794F-9767-1D7D068D181C}"/>
              </a:ext>
            </a:extLst>
          </p:cNvPr>
          <p:cNvPicPr>
            <a:picLocks noChangeAspect="1"/>
          </p:cNvPicPr>
          <p:nvPr/>
        </p:nvPicPr>
        <p:blipFill>
          <a:blip r:embed="rId2"/>
          <a:stretch>
            <a:fillRect/>
          </a:stretch>
        </p:blipFill>
        <p:spPr>
          <a:xfrm>
            <a:off x="0" y="0"/>
            <a:ext cx="12179121" cy="6858000"/>
          </a:xfrm>
          <a:prstGeom prst="rect">
            <a:avLst/>
          </a:prstGeom>
        </p:spPr>
      </p:pic>
      <p:sp>
        <p:nvSpPr>
          <p:cNvPr id="8" name="Rectangle 7">
            <a:extLst>
              <a:ext uri="{FF2B5EF4-FFF2-40B4-BE49-F238E27FC236}">
                <a16:creationId xmlns:a16="http://schemas.microsoft.com/office/drawing/2014/main" id="{D4DF0BA0-6691-4D44-B506-5AE869FFB9AF}"/>
              </a:ext>
            </a:extLst>
          </p:cNvPr>
          <p:cNvSpPr/>
          <p:nvPr/>
        </p:nvSpPr>
        <p:spPr>
          <a:xfrm>
            <a:off x="21757" y="6028267"/>
            <a:ext cx="12148486" cy="829733"/>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                                       9</a:t>
            </a:r>
            <a:r>
              <a:rPr lang="en-US" sz="2400" baseline="30000" dirty="0"/>
              <a:t>th</a:t>
            </a:r>
            <a:r>
              <a:rPr lang="en-US" sz="2400" dirty="0"/>
              <a:t> Annual Veteran Entrepreneur Training Symposium</a:t>
            </a:r>
          </a:p>
          <a:p>
            <a:r>
              <a:rPr lang="en-US" sz="2000" dirty="0"/>
              <a:t>                                              </a:t>
            </a:r>
            <a:r>
              <a:rPr lang="en-US" sz="2400" dirty="0"/>
              <a:t>May 29 – 31,  2019 | San Antonio, Texas</a:t>
            </a:r>
            <a:endParaRPr lang="en-US" sz="2000" dirty="0"/>
          </a:p>
        </p:txBody>
      </p:sp>
      <p:pic>
        <p:nvPicPr>
          <p:cNvPr id="12" name="Picture 11" descr="A close up of a sign&#10;&#10;Description automatically generated">
            <a:extLst>
              <a:ext uri="{FF2B5EF4-FFF2-40B4-BE49-F238E27FC236}">
                <a16:creationId xmlns:a16="http://schemas.microsoft.com/office/drawing/2014/main" id="{EFF08DBB-972D-EB4C-B3FC-23A046904F09}"/>
              </a:ext>
            </a:extLst>
          </p:cNvPr>
          <p:cNvPicPr>
            <a:picLocks noChangeAspect="1"/>
          </p:cNvPicPr>
          <p:nvPr/>
        </p:nvPicPr>
        <p:blipFill>
          <a:blip r:embed="rId3">
            <a:alphaModFix/>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brightnessContrast bright="100000" contrast="-40000"/>
                    </a14:imgEffect>
                  </a14:imgLayer>
                </a14:imgProps>
              </a:ext>
            </a:extLst>
          </a:blip>
          <a:stretch>
            <a:fillRect/>
          </a:stretch>
        </p:blipFill>
        <p:spPr>
          <a:xfrm>
            <a:off x="160983" y="6173346"/>
            <a:ext cx="1732209" cy="513889"/>
          </a:xfrm>
          <a:prstGeom prst="rect">
            <a:avLst/>
          </a:prstGeom>
        </p:spPr>
      </p:pic>
      <p:sp>
        <p:nvSpPr>
          <p:cNvPr id="17" name="Rectangle 16">
            <a:extLst>
              <a:ext uri="{FF2B5EF4-FFF2-40B4-BE49-F238E27FC236}">
                <a16:creationId xmlns:a16="http://schemas.microsoft.com/office/drawing/2014/main" id="{C0E00026-E9EF-7140-9994-59DCE2B8E7C6}"/>
              </a:ext>
            </a:extLst>
          </p:cNvPr>
          <p:cNvSpPr/>
          <p:nvPr/>
        </p:nvSpPr>
        <p:spPr>
          <a:xfrm>
            <a:off x="284813" y="177588"/>
            <a:ext cx="4381712" cy="3764825"/>
          </a:xfrm>
          <a:prstGeom prst="rect">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6FADCF-B848-B349-B5D6-D661CD46568C}"/>
              </a:ext>
            </a:extLst>
          </p:cNvPr>
          <p:cNvSpPr txBox="1"/>
          <p:nvPr/>
        </p:nvSpPr>
        <p:spPr>
          <a:xfrm>
            <a:off x="7863512" y="3681207"/>
            <a:ext cx="4381712" cy="830997"/>
          </a:xfrm>
          <a:prstGeom prst="rect">
            <a:avLst/>
          </a:prstGeom>
          <a:noFill/>
        </p:spPr>
        <p:txBody>
          <a:bodyPr wrap="none" rtlCol="0">
            <a:spAutoFit/>
          </a:bodyPr>
          <a:lstStyle/>
          <a:p>
            <a:r>
              <a:rPr lang="en-US" sz="4800" dirty="0">
                <a:solidFill>
                  <a:schemeClr val="bg1"/>
                </a:solidFill>
                <a:latin typeface="Helvetica" pitchFamily="2" charset="0"/>
              </a:rPr>
              <a:t>SAN ANTONIO</a:t>
            </a:r>
          </a:p>
        </p:txBody>
      </p:sp>
      <p:sp>
        <p:nvSpPr>
          <p:cNvPr id="18" name="TextBox 17">
            <a:extLst>
              <a:ext uri="{FF2B5EF4-FFF2-40B4-BE49-F238E27FC236}">
                <a16:creationId xmlns:a16="http://schemas.microsoft.com/office/drawing/2014/main" id="{53DE4683-A10C-A145-B07E-B64C628706D4}"/>
              </a:ext>
            </a:extLst>
          </p:cNvPr>
          <p:cNvSpPr txBox="1"/>
          <p:nvPr/>
        </p:nvSpPr>
        <p:spPr>
          <a:xfrm>
            <a:off x="7893492" y="4011927"/>
            <a:ext cx="4237057" cy="2277547"/>
          </a:xfrm>
          <a:prstGeom prst="rect">
            <a:avLst/>
          </a:prstGeom>
          <a:noFill/>
        </p:spPr>
        <p:txBody>
          <a:bodyPr wrap="none" rtlCol="0">
            <a:spAutoFit/>
          </a:bodyPr>
          <a:lstStyle/>
          <a:p>
            <a:r>
              <a:rPr lang="en-US" sz="14200" dirty="0">
                <a:solidFill>
                  <a:schemeClr val="bg1"/>
                </a:solidFill>
                <a:latin typeface="Helvetica" pitchFamily="2" charset="0"/>
              </a:rPr>
              <a:t>2019</a:t>
            </a:r>
          </a:p>
        </p:txBody>
      </p:sp>
      <p:sp>
        <p:nvSpPr>
          <p:cNvPr id="3" name="TextBox 2">
            <a:extLst>
              <a:ext uri="{FF2B5EF4-FFF2-40B4-BE49-F238E27FC236}">
                <a16:creationId xmlns:a16="http://schemas.microsoft.com/office/drawing/2014/main" id="{9DB26F64-A040-4895-999F-1460FFD26A3B}"/>
              </a:ext>
            </a:extLst>
          </p:cNvPr>
          <p:cNvSpPr txBox="1"/>
          <p:nvPr/>
        </p:nvSpPr>
        <p:spPr>
          <a:xfrm>
            <a:off x="1812805" y="364328"/>
            <a:ext cx="9143999" cy="1754326"/>
          </a:xfrm>
          <a:prstGeom prst="rect">
            <a:avLst/>
          </a:prstGeom>
          <a:solidFill>
            <a:schemeClr val="bg2">
              <a:lumMod val="25000"/>
              <a:alpha val="40000"/>
            </a:schemeClr>
          </a:solidFill>
        </p:spPr>
        <p:txBody>
          <a:bodyPr wrap="square" rtlCol="0">
            <a:spAutoFit/>
          </a:bodyPr>
          <a:lstStyle/>
          <a:p>
            <a:pPr algn="ctr"/>
            <a:r>
              <a:rPr lang="en-US" sz="5400" b="1" dirty="0">
                <a:solidFill>
                  <a:schemeClr val="bg1"/>
                </a:solidFill>
                <a:latin typeface="Arial" panose="020B0604020202020204" pitchFamily="34" charset="0"/>
                <a:cs typeface="Arial" panose="020B0604020202020204" pitchFamily="34" charset="0"/>
              </a:rPr>
              <a:t>Flowdowns:  Are you FAR &amp; DFARS “Flowing”?</a:t>
            </a:r>
            <a:endParaRPr lang="en-US"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D962F5F-75AC-4AC3-AF2E-6FF6AF4BF183}"/>
              </a:ext>
            </a:extLst>
          </p:cNvPr>
          <p:cNvSpPr txBox="1"/>
          <p:nvPr/>
        </p:nvSpPr>
        <p:spPr>
          <a:xfrm>
            <a:off x="2198709" y="4514716"/>
            <a:ext cx="5389266" cy="1384995"/>
          </a:xfrm>
          <a:prstGeom prst="rect">
            <a:avLst/>
          </a:prstGeom>
          <a:solidFill>
            <a:schemeClr val="bg2">
              <a:lumMod val="25000"/>
              <a:alpha val="20000"/>
            </a:schemeClr>
          </a:solid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Presented by:</a:t>
            </a:r>
          </a:p>
          <a:p>
            <a:pPr algn="ctr"/>
            <a:r>
              <a:rPr lang="en-US" sz="2800" dirty="0">
                <a:solidFill>
                  <a:schemeClr val="bg1"/>
                </a:solidFill>
                <a:latin typeface="Arial" panose="020B0604020202020204" pitchFamily="34" charset="0"/>
                <a:cs typeface="Arial" panose="020B0604020202020204" pitchFamily="34" charset="0"/>
              </a:rPr>
              <a:t>Wayne Simpson, CFCM, CSCM</a:t>
            </a:r>
          </a:p>
          <a:p>
            <a:pPr algn="ctr"/>
            <a:r>
              <a:rPr lang="en-US" sz="2800" dirty="0">
                <a:solidFill>
                  <a:schemeClr val="bg1"/>
                </a:solidFill>
                <a:latin typeface="Arial" panose="020B0604020202020204" pitchFamily="34" charset="0"/>
                <a:cs typeface="Arial" panose="020B0604020202020204" pitchFamily="34" charset="0"/>
              </a:rPr>
              <a:t>May 30, 2019</a:t>
            </a:r>
          </a:p>
        </p:txBody>
      </p:sp>
    </p:spTree>
    <p:extLst>
      <p:ext uri="{BB962C8B-B14F-4D97-AF65-F5344CB8AC3E}">
        <p14:creationId xmlns:p14="http://schemas.microsoft.com/office/powerpoint/2010/main" val="2589861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E382C-9B6F-A64C-96E3-35C383842477}"/>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Federal Subcontract Management</a:t>
            </a:r>
          </a:p>
        </p:txBody>
      </p:sp>
      <p:sp>
        <p:nvSpPr>
          <p:cNvPr id="3" name="Content Placeholder 2">
            <a:extLst>
              <a:ext uri="{FF2B5EF4-FFF2-40B4-BE49-F238E27FC236}">
                <a16:creationId xmlns:a16="http://schemas.microsoft.com/office/drawing/2014/main" id="{1624AB6D-B9C2-A64E-AF36-E46D4BEE1667}"/>
              </a:ext>
            </a:extLst>
          </p:cNvPr>
          <p:cNvSpPr>
            <a:spLocks noGrp="1"/>
          </p:cNvSpPr>
          <p:nvPr>
            <p:ph idx="1"/>
          </p:nvPr>
        </p:nvSpPr>
        <p:spPr>
          <a:xfrm>
            <a:off x="838200" y="1407336"/>
            <a:ext cx="10515600" cy="4351338"/>
          </a:xfrm>
        </p:spPr>
        <p:txBody>
          <a:bodyPr>
            <a:normAutofit/>
          </a:bodyPr>
          <a:lstStyle/>
          <a:p>
            <a:pPr>
              <a:lnSpc>
                <a:spcPct val="100000"/>
              </a:lnSpc>
              <a:spcBef>
                <a:spcPts val="1200"/>
              </a:spcBef>
            </a:pPr>
            <a:r>
              <a:rPr lang="en-US" sz="3200" dirty="0">
                <a:latin typeface="Arial" panose="020B0604020202020204" pitchFamily="34" charset="0"/>
                <a:cs typeface="Arial" panose="020B0604020202020204" pitchFamily="34" charset="0"/>
              </a:rPr>
              <a:t>Governing Body of Law</a:t>
            </a:r>
          </a:p>
          <a:p>
            <a:pPr lvl="1">
              <a:lnSpc>
                <a:spcPct val="100000"/>
              </a:lnSpc>
              <a:spcBef>
                <a:spcPts val="1200"/>
              </a:spcBef>
            </a:pPr>
            <a:r>
              <a:rPr lang="en-US" sz="2800" dirty="0">
                <a:latin typeface="Arial" panose="020B0604020202020204" pitchFamily="34" charset="0"/>
                <a:cs typeface="Arial" panose="020B0604020202020204" pitchFamily="34" charset="0"/>
              </a:rPr>
              <a:t>Commercial contract law—not Federal Law</a:t>
            </a:r>
          </a:p>
          <a:p>
            <a:pPr lvl="1">
              <a:lnSpc>
                <a:spcPct val="100000"/>
              </a:lnSpc>
              <a:spcBef>
                <a:spcPts val="1200"/>
              </a:spcBef>
            </a:pPr>
            <a:r>
              <a:rPr lang="en-US" sz="2800" dirty="0">
                <a:latin typeface="Arial" panose="020B0604020202020204" pitchFamily="34" charset="0"/>
                <a:cs typeface="Arial" panose="020B0604020202020204" pitchFamily="34" charset="0"/>
              </a:rPr>
              <a:t>State-enacted versions of the Uniform Commercial Code</a:t>
            </a:r>
          </a:p>
          <a:p>
            <a:r>
              <a:rPr lang="en-US" sz="3200" dirty="0">
                <a:latin typeface="Arial" panose="020B0604020202020204" pitchFamily="34" charset="0"/>
                <a:cs typeface="Arial" panose="020B0604020202020204" pitchFamily="34" charset="0"/>
              </a:rPr>
              <a:t>Coordination is essential between prime contracts manager and subcontract manager</a:t>
            </a:r>
          </a:p>
          <a:p>
            <a:r>
              <a:rPr lang="en-US" sz="3200" dirty="0">
                <a:latin typeface="Arial" panose="020B0604020202020204" pitchFamily="34" charset="0"/>
                <a:cs typeface="Arial" panose="020B0604020202020204" pitchFamily="34" charset="0"/>
              </a:rPr>
              <a:t>Subcontractors/suppliers should be made aware of the flowdown requirements during the solicitation/proposal phase</a:t>
            </a:r>
          </a:p>
          <a:p>
            <a:endParaRPr lang="en-US" sz="3200" dirty="0"/>
          </a:p>
        </p:txBody>
      </p:sp>
    </p:spTree>
    <p:extLst>
      <p:ext uri="{BB962C8B-B14F-4D97-AF65-F5344CB8AC3E}">
        <p14:creationId xmlns:p14="http://schemas.microsoft.com/office/powerpoint/2010/main" val="3568371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E382C-9B6F-A64C-96E3-35C383842477}"/>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How Do I Know What to “Flowdown”?</a:t>
            </a:r>
          </a:p>
        </p:txBody>
      </p:sp>
      <p:sp>
        <p:nvSpPr>
          <p:cNvPr id="3" name="Content Placeholder 2">
            <a:extLst>
              <a:ext uri="{FF2B5EF4-FFF2-40B4-BE49-F238E27FC236}">
                <a16:creationId xmlns:a16="http://schemas.microsoft.com/office/drawing/2014/main" id="{1624AB6D-B9C2-A64E-AF36-E46D4BEE1667}"/>
              </a:ext>
            </a:extLst>
          </p:cNvPr>
          <p:cNvSpPr>
            <a:spLocks noGrp="1"/>
          </p:cNvSpPr>
          <p:nvPr>
            <p:ph idx="1"/>
          </p:nvPr>
        </p:nvSpPr>
        <p:spPr>
          <a:xfrm>
            <a:off x="838200" y="1407336"/>
            <a:ext cx="10515600" cy="4351338"/>
          </a:xfrm>
        </p:spPr>
        <p:txBody>
          <a:bodyPr>
            <a:normAutofit lnSpcReduction="10000"/>
          </a:bodyPr>
          <a:lstStyle/>
          <a:p>
            <a:pPr>
              <a:lnSpc>
                <a:spcPct val="100000"/>
              </a:lnSpc>
              <a:spcBef>
                <a:spcPts val="0"/>
              </a:spcBef>
              <a:spcAft>
                <a:spcPts val="1200"/>
              </a:spcAft>
            </a:pPr>
            <a:r>
              <a:rPr lang="en-US" sz="3200" dirty="0">
                <a:latin typeface="Arial" panose="020B0604020202020204" pitchFamily="34" charset="0"/>
                <a:cs typeface="Arial" panose="020B0604020202020204" pitchFamily="34" charset="0"/>
              </a:rPr>
              <a:t>Unless you have someone do this work for you, you will need to review each clause/provision in the FAR (and/or DFARS and other agency supplemental regulations) to determine if a flowdown is specified.</a:t>
            </a:r>
          </a:p>
          <a:p>
            <a:pPr lvl="1">
              <a:lnSpc>
                <a:spcPct val="100000"/>
              </a:lnSpc>
              <a:spcBef>
                <a:spcPts val="0"/>
              </a:spcBef>
              <a:spcAft>
                <a:spcPts val="1200"/>
              </a:spcAft>
            </a:pPr>
            <a:r>
              <a:rPr lang="en-US" sz="2800" dirty="0">
                <a:latin typeface="Arial" panose="020B0604020202020204" pitchFamily="34" charset="0"/>
                <a:cs typeface="Arial" panose="020B0604020202020204" pitchFamily="34" charset="0"/>
              </a:rPr>
              <a:t>The FAR has over 600 clauses/provisions</a:t>
            </a:r>
          </a:p>
          <a:p>
            <a:pPr lvl="1">
              <a:lnSpc>
                <a:spcPct val="100000"/>
              </a:lnSpc>
              <a:spcBef>
                <a:spcPts val="0"/>
              </a:spcBef>
              <a:spcAft>
                <a:spcPts val="1200"/>
              </a:spcAft>
            </a:pPr>
            <a:r>
              <a:rPr lang="en-US" sz="2800" dirty="0">
                <a:latin typeface="Arial" panose="020B0604020202020204" pitchFamily="34" charset="0"/>
                <a:cs typeface="Arial" panose="020B0604020202020204" pitchFamily="34" charset="0"/>
              </a:rPr>
              <a:t>The DFARS has hundreds of clauses/provisions</a:t>
            </a:r>
          </a:p>
          <a:p>
            <a:pPr lvl="1">
              <a:lnSpc>
                <a:spcPct val="100000"/>
              </a:lnSpc>
              <a:spcBef>
                <a:spcPts val="0"/>
              </a:spcBef>
              <a:spcAft>
                <a:spcPts val="1200"/>
              </a:spcAft>
            </a:pPr>
            <a:r>
              <a:rPr lang="en-US" sz="2800" dirty="0">
                <a:latin typeface="Arial" panose="020B0604020202020204" pitchFamily="34" charset="0"/>
                <a:cs typeface="Arial" panose="020B0604020202020204" pitchFamily="34" charset="0"/>
              </a:rPr>
              <a:t>Dozens of other Supplemental Agency Acquisition Regulations</a:t>
            </a:r>
          </a:p>
          <a:p>
            <a:endParaRPr lang="en-US" sz="3200" dirty="0"/>
          </a:p>
        </p:txBody>
      </p:sp>
    </p:spTree>
    <p:extLst>
      <p:ext uri="{BB962C8B-B14F-4D97-AF65-F5344CB8AC3E}">
        <p14:creationId xmlns:p14="http://schemas.microsoft.com/office/powerpoint/2010/main" val="4102483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E382C-9B6F-A64C-96E3-35C383842477}"/>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How Do I Know What to “Flowdown”?</a:t>
            </a:r>
          </a:p>
        </p:txBody>
      </p:sp>
      <p:sp>
        <p:nvSpPr>
          <p:cNvPr id="3" name="Content Placeholder 2">
            <a:extLst>
              <a:ext uri="{FF2B5EF4-FFF2-40B4-BE49-F238E27FC236}">
                <a16:creationId xmlns:a16="http://schemas.microsoft.com/office/drawing/2014/main" id="{1624AB6D-B9C2-A64E-AF36-E46D4BEE1667}"/>
              </a:ext>
            </a:extLst>
          </p:cNvPr>
          <p:cNvSpPr>
            <a:spLocks noGrp="1"/>
          </p:cNvSpPr>
          <p:nvPr>
            <p:ph idx="1"/>
          </p:nvPr>
        </p:nvSpPr>
        <p:spPr>
          <a:xfrm>
            <a:off x="838200" y="1407336"/>
            <a:ext cx="10515600" cy="4351338"/>
          </a:xfrm>
        </p:spPr>
        <p:txBody>
          <a:bodyPr>
            <a:normAutofit/>
          </a:bodyPr>
          <a:lstStyle/>
          <a:p>
            <a:pPr>
              <a:lnSpc>
                <a:spcPct val="100000"/>
              </a:lnSpc>
              <a:spcBef>
                <a:spcPts val="0"/>
              </a:spcBef>
              <a:spcAft>
                <a:spcPts val="1200"/>
              </a:spcAft>
            </a:pPr>
            <a:r>
              <a:rPr lang="en-US" sz="3200" dirty="0">
                <a:latin typeface="Arial" panose="020B0604020202020204" pitchFamily="34" charset="0"/>
                <a:cs typeface="Arial" panose="020B0604020202020204" pitchFamily="34" charset="0"/>
              </a:rPr>
              <a:t>The Federal Acquisition Regulations System is codified in Title 48 Code of Federal Regulations</a:t>
            </a:r>
          </a:p>
          <a:p>
            <a:pPr>
              <a:lnSpc>
                <a:spcPct val="100000"/>
              </a:lnSpc>
              <a:spcBef>
                <a:spcPts val="0"/>
              </a:spcBef>
              <a:spcAft>
                <a:spcPts val="1200"/>
              </a:spcAft>
            </a:pPr>
            <a:r>
              <a:rPr lang="en-US" sz="3200" dirty="0">
                <a:latin typeface="Arial" panose="020B0604020202020204" pitchFamily="34" charset="0"/>
                <a:cs typeface="Arial" panose="020B0604020202020204" pitchFamily="34" charset="0"/>
              </a:rPr>
              <a:t>Chapter 1 is the FAR</a:t>
            </a:r>
          </a:p>
          <a:p>
            <a:pPr>
              <a:lnSpc>
                <a:spcPct val="100000"/>
              </a:lnSpc>
              <a:spcBef>
                <a:spcPts val="0"/>
              </a:spcBef>
              <a:spcAft>
                <a:spcPts val="1200"/>
              </a:spcAft>
            </a:pPr>
            <a:r>
              <a:rPr lang="en-US" sz="3200" dirty="0">
                <a:latin typeface="Arial" panose="020B0604020202020204" pitchFamily="34" charset="0"/>
                <a:cs typeface="Arial" panose="020B0604020202020204" pitchFamily="34" charset="0"/>
              </a:rPr>
              <a:t>Chapter 2 is the DFARS</a:t>
            </a:r>
          </a:p>
          <a:p>
            <a:pPr lvl="1">
              <a:lnSpc>
                <a:spcPct val="100000"/>
              </a:lnSpc>
              <a:spcBef>
                <a:spcPts val="0"/>
              </a:spcBef>
              <a:spcAft>
                <a:spcPts val="1200"/>
              </a:spcAft>
            </a:pPr>
            <a:r>
              <a:rPr lang="en-US" sz="2800" dirty="0">
                <a:latin typeface="Arial" panose="020B0604020202020204" pitchFamily="34" charset="0"/>
                <a:cs typeface="Arial" panose="020B0604020202020204" pitchFamily="34" charset="0"/>
              </a:rPr>
              <a:t>Know where to find agency supplemental regulations</a:t>
            </a:r>
          </a:p>
          <a:p>
            <a:endParaRPr lang="en-US" sz="3200" dirty="0"/>
          </a:p>
        </p:txBody>
      </p:sp>
    </p:spTree>
    <p:extLst>
      <p:ext uri="{BB962C8B-B14F-4D97-AF65-F5344CB8AC3E}">
        <p14:creationId xmlns:p14="http://schemas.microsoft.com/office/powerpoint/2010/main" val="2466967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E382C-9B6F-A64C-96E3-35C383842477}"/>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How Do I Know What to “Flowdown”?</a:t>
            </a:r>
          </a:p>
        </p:txBody>
      </p:sp>
      <p:pic>
        <p:nvPicPr>
          <p:cNvPr id="4" name="Picture 3">
            <a:extLst>
              <a:ext uri="{FF2B5EF4-FFF2-40B4-BE49-F238E27FC236}">
                <a16:creationId xmlns:a16="http://schemas.microsoft.com/office/drawing/2014/main" id="{C491E0A4-493D-4854-9C1C-D8F113F990E7}"/>
              </a:ext>
            </a:extLst>
          </p:cNvPr>
          <p:cNvPicPr>
            <a:picLocks noChangeAspect="1"/>
          </p:cNvPicPr>
          <p:nvPr/>
        </p:nvPicPr>
        <p:blipFill>
          <a:blip r:embed="rId2"/>
          <a:stretch>
            <a:fillRect/>
          </a:stretch>
        </p:blipFill>
        <p:spPr>
          <a:xfrm>
            <a:off x="155970" y="1690688"/>
            <a:ext cx="11880059" cy="3795686"/>
          </a:xfrm>
          <a:prstGeom prst="rect">
            <a:avLst/>
          </a:prstGeom>
        </p:spPr>
      </p:pic>
    </p:spTree>
    <p:extLst>
      <p:ext uri="{BB962C8B-B14F-4D97-AF65-F5344CB8AC3E}">
        <p14:creationId xmlns:p14="http://schemas.microsoft.com/office/powerpoint/2010/main" val="3636855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E382C-9B6F-A64C-96E3-35C383842477}"/>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How Do I Know What to “Flowdown”?</a:t>
            </a:r>
          </a:p>
        </p:txBody>
      </p:sp>
      <p:pic>
        <p:nvPicPr>
          <p:cNvPr id="5" name="Picture 4">
            <a:extLst>
              <a:ext uri="{FF2B5EF4-FFF2-40B4-BE49-F238E27FC236}">
                <a16:creationId xmlns:a16="http://schemas.microsoft.com/office/drawing/2014/main" id="{E7FE30C3-503F-4A22-A363-2EA7ADE7B339}"/>
              </a:ext>
            </a:extLst>
          </p:cNvPr>
          <p:cNvPicPr>
            <a:picLocks noChangeAspect="1"/>
          </p:cNvPicPr>
          <p:nvPr/>
        </p:nvPicPr>
        <p:blipFill>
          <a:blip r:embed="rId2"/>
          <a:stretch>
            <a:fillRect/>
          </a:stretch>
        </p:blipFill>
        <p:spPr>
          <a:xfrm>
            <a:off x="703647" y="1444241"/>
            <a:ext cx="11261375" cy="4484746"/>
          </a:xfrm>
          <a:prstGeom prst="rect">
            <a:avLst/>
          </a:prstGeom>
        </p:spPr>
      </p:pic>
    </p:spTree>
    <p:extLst>
      <p:ext uri="{BB962C8B-B14F-4D97-AF65-F5344CB8AC3E}">
        <p14:creationId xmlns:p14="http://schemas.microsoft.com/office/powerpoint/2010/main" val="3535864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E382C-9B6F-A64C-96E3-35C383842477}"/>
              </a:ext>
            </a:extLst>
          </p:cNvPr>
          <p:cNvSpPr>
            <a:spLocks noGrp="1"/>
          </p:cNvSpPr>
          <p:nvPr>
            <p:ph type="title"/>
          </p:nvPr>
        </p:nvSpPr>
        <p:spPr>
          <a:xfrm>
            <a:off x="764498" y="-116732"/>
            <a:ext cx="10515600" cy="1325563"/>
          </a:xfrm>
        </p:spPr>
        <p:txBody>
          <a:bodyPr/>
          <a:lstStyle/>
          <a:p>
            <a:r>
              <a:rPr lang="en-US" b="1" dirty="0">
                <a:latin typeface="Arial" panose="020B0604020202020204" pitchFamily="34" charset="0"/>
                <a:cs typeface="Arial" panose="020B0604020202020204" pitchFamily="34" charset="0"/>
              </a:rPr>
              <a:t>How Do I Know What to “Flowdown”?</a:t>
            </a:r>
          </a:p>
        </p:txBody>
      </p:sp>
      <p:pic>
        <p:nvPicPr>
          <p:cNvPr id="4" name="Picture 3">
            <a:extLst>
              <a:ext uri="{FF2B5EF4-FFF2-40B4-BE49-F238E27FC236}">
                <a16:creationId xmlns:a16="http://schemas.microsoft.com/office/drawing/2014/main" id="{DA51AF37-CF4E-4C8B-BC82-343B46B784C1}"/>
              </a:ext>
            </a:extLst>
          </p:cNvPr>
          <p:cNvPicPr>
            <a:picLocks noChangeAspect="1"/>
          </p:cNvPicPr>
          <p:nvPr/>
        </p:nvPicPr>
        <p:blipFill>
          <a:blip r:embed="rId2"/>
          <a:stretch>
            <a:fillRect/>
          </a:stretch>
        </p:blipFill>
        <p:spPr>
          <a:xfrm>
            <a:off x="688670" y="929266"/>
            <a:ext cx="10814659" cy="4999468"/>
          </a:xfrm>
          <a:prstGeom prst="rect">
            <a:avLst/>
          </a:prstGeom>
        </p:spPr>
      </p:pic>
    </p:spTree>
    <p:extLst>
      <p:ext uri="{BB962C8B-B14F-4D97-AF65-F5344CB8AC3E}">
        <p14:creationId xmlns:p14="http://schemas.microsoft.com/office/powerpoint/2010/main" val="1259477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E382C-9B6F-A64C-96E3-35C383842477}"/>
              </a:ext>
            </a:extLst>
          </p:cNvPr>
          <p:cNvSpPr>
            <a:spLocks noGrp="1"/>
          </p:cNvSpPr>
          <p:nvPr>
            <p:ph type="title"/>
          </p:nvPr>
        </p:nvSpPr>
        <p:spPr>
          <a:xfrm>
            <a:off x="838200" y="81773"/>
            <a:ext cx="10515600" cy="1325563"/>
          </a:xfrm>
        </p:spPr>
        <p:txBody>
          <a:bodyPr/>
          <a:lstStyle/>
          <a:p>
            <a:r>
              <a:rPr lang="en-US" b="1" dirty="0">
                <a:latin typeface="Arial" panose="020B0604020202020204" pitchFamily="34" charset="0"/>
                <a:cs typeface="Arial" panose="020B0604020202020204" pitchFamily="34" charset="0"/>
              </a:rPr>
              <a:t>How Do I Know What to “Flowdown”?</a:t>
            </a:r>
          </a:p>
        </p:txBody>
      </p:sp>
      <p:sp>
        <p:nvSpPr>
          <p:cNvPr id="3" name="Content Placeholder 2">
            <a:extLst>
              <a:ext uri="{FF2B5EF4-FFF2-40B4-BE49-F238E27FC236}">
                <a16:creationId xmlns:a16="http://schemas.microsoft.com/office/drawing/2014/main" id="{1624AB6D-B9C2-A64E-AF36-E46D4BEE1667}"/>
              </a:ext>
            </a:extLst>
          </p:cNvPr>
          <p:cNvSpPr>
            <a:spLocks noGrp="1"/>
          </p:cNvSpPr>
          <p:nvPr>
            <p:ph idx="1"/>
          </p:nvPr>
        </p:nvSpPr>
        <p:spPr>
          <a:xfrm>
            <a:off x="838200" y="1407336"/>
            <a:ext cx="10515600" cy="4351338"/>
          </a:xfrm>
        </p:spPr>
        <p:txBody>
          <a:bodyPr>
            <a:normAutofit fontScale="85000" lnSpcReduction="10000"/>
          </a:bodyPr>
          <a:lstStyle/>
          <a:p>
            <a:pPr>
              <a:lnSpc>
                <a:spcPct val="110000"/>
              </a:lnSpc>
            </a:pPr>
            <a:r>
              <a:rPr lang="en-US" sz="3200" dirty="0">
                <a:latin typeface="Arial" panose="020B0604020202020204" pitchFamily="34" charset="0"/>
                <a:cs typeface="Arial" panose="020B0604020202020204" pitchFamily="34" charset="0"/>
              </a:rPr>
              <a:t>The clause “tells” you</a:t>
            </a:r>
          </a:p>
          <a:p>
            <a:pPr>
              <a:lnSpc>
                <a:spcPct val="110000"/>
              </a:lnSpc>
            </a:pPr>
            <a:r>
              <a:rPr lang="en-US" sz="3200" dirty="0">
                <a:latin typeface="Arial" panose="020B0604020202020204" pitchFamily="34" charset="0"/>
                <a:cs typeface="Arial" panose="020B0604020202020204" pitchFamily="34" charset="0"/>
              </a:rPr>
              <a:t>Example from the Flowdown requirement in FAR </a:t>
            </a:r>
            <a:r>
              <a:rPr lang="en-US" sz="3200" b="1" dirty="0">
                <a:latin typeface="Arial" panose="020B0604020202020204" pitchFamily="34" charset="0"/>
                <a:cs typeface="Arial" panose="020B0604020202020204" pitchFamily="34" charset="0"/>
              </a:rPr>
              <a:t>52.222-34 Project Labor Agreement, (MAY 2010)—</a:t>
            </a:r>
          </a:p>
          <a:p>
            <a:pPr marL="0" indent="0">
              <a:lnSpc>
                <a:spcPct val="110000"/>
              </a:lnSpc>
              <a:buNone/>
            </a:pPr>
            <a:r>
              <a:rPr lang="en-US" sz="3200" dirty="0">
                <a:latin typeface="Arial" panose="020B0604020202020204" pitchFamily="34" charset="0"/>
                <a:cs typeface="Arial" panose="020B0604020202020204" pitchFamily="34" charset="0"/>
              </a:rPr>
              <a:t>…….(f) </a:t>
            </a:r>
            <a:r>
              <a:rPr lang="en-US" sz="3200" i="1" dirty="0">
                <a:latin typeface="Arial" panose="020B0604020202020204" pitchFamily="34" charset="0"/>
                <a:cs typeface="Arial" panose="020B0604020202020204" pitchFamily="34" charset="0"/>
              </a:rPr>
              <a:t>Subcontracts</a:t>
            </a:r>
            <a:r>
              <a:rPr lang="en-US" sz="3200" dirty="0">
                <a:latin typeface="Arial" panose="020B0604020202020204" pitchFamily="34" charset="0"/>
                <a:cs typeface="Arial" panose="020B0604020202020204" pitchFamily="34" charset="0"/>
              </a:rPr>
              <a:t>. The Contractor shall require subcontractors engaged in construction on the construction project to agree to any project labor agreement negotiated by the prime contractor pursuant to this clause, and shall include the substance of paragraphs (d) through (f) of this clause in all subcontracts with subcontractors engaged in construction on the construction project.</a:t>
            </a:r>
          </a:p>
          <a:p>
            <a:endParaRPr lang="en-US" sz="3200" dirty="0"/>
          </a:p>
        </p:txBody>
      </p:sp>
    </p:spTree>
    <p:extLst>
      <p:ext uri="{BB962C8B-B14F-4D97-AF65-F5344CB8AC3E}">
        <p14:creationId xmlns:p14="http://schemas.microsoft.com/office/powerpoint/2010/main" val="2844699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E382C-9B6F-A64C-96E3-35C383842477}"/>
              </a:ext>
            </a:extLst>
          </p:cNvPr>
          <p:cNvSpPr>
            <a:spLocks noGrp="1"/>
          </p:cNvSpPr>
          <p:nvPr>
            <p:ph type="title"/>
          </p:nvPr>
        </p:nvSpPr>
        <p:spPr>
          <a:xfrm>
            <a:off x="838200" y="81773"/>
            <a:ext cx="10515600" cy="1325563"/>
          </a:xfrm>
        </p:spPr>
        <p:txBody>
          <a:bodyPr/>
          <a:lstStyle/>
          <a:p>
            <a:r>
              <a:rPr lang="en-US" b="1" dirty="0">
                <a:latin typeface="Arial" panose="020B0604020202020204" pitchFamily="34" charset="0"/>
                <a:cs typeface="Arial" panose="020B0604020202020204" pitchFamily="34" charset="0"/>
              </a:rPr>
              <a:t>How Do I Know What to “Flowdown”?</a:t>
            </a:r>
          </a:p>
        </p:txBody>
      </p:sp>
      <p:sp>
        <p:nvSpPr>
          <p:cNvPr id="3" name="Content Placeholder 2">
            <a:extLst>
              <a:ext uri="{FF2B5EF4-FFF2-40B4-BE49-F238E27FC236}">
                <a16:creationId xmlns:a16="http://schemas.microsoft.com/office/drawing/2014/main" id="{1624AB6D-B9C2-A64E-AF36-E46D4BEE1667}"/>
              </a:ext>
            </a:extLst>
          </p:cNvPr>
          <p:cNvSpPr>
            <a:spLocks noGrp="1"/>
          </p:cNvSpPr>
          <p:nvPr>
            <p:ph idx="1"/>
          </p:nvPr>
        </p:nvSpPr>
        <p:spPr>
          <a:xfrm>
            <a:off x="838200" y="1407336"/>
            <a:ext cx="10515600" cy="4351338"/>
          </a:xfrm>
        </p:spPr>
        <p:txBody>
          <a:bodyPr>
            <a:normAutofit fontScale="77500" lnSpcReduction="20000"/>
          </a:bodyPr>
          <a:lstStyle/>
          <a:p>
            <a:pPr>
              <a:lnSpc>
                <a:spcPct val="120000"/>
              </a:lnSpc>
              <a:spcBef>
                <a:spcPts val="1200"/>
              </a:spcBef>
            </a:pPr>
            <a:r>
              <a:rPr lang="en-US" sz="3200" dirty="0">
                <a:latin typeface="Arial" panose="020B0604020202020204" pitchFamily="34" charset="0"/>
                <a:cs typeface="Arial" panose="020B0604020202020204" pitchFamily="34" charset="0"/>
              </a:rPr>
              <a:t>The clause “tells” you</a:t>
            </a:r>
          </a:p>
          <a:p>
            <a:pPr>
              <a:lnSpc>
                <a:spcPct val="120000"/>
              </a:lnSpc>
              <a:spcBef>
                <a:spcPts val="1200"/>
              </a:spcBef>
            </a:pPr>
            <a:r>
              <a:rPr lang="en-US" sz="3200" dirty="0">
                <a:latin typeface="Arial" panose="020B0604020202020204" pitchFamily="34" charset="0"/>
                <a:cs typeface="Arial" panose="020B0604020202020204" pitchFamily="34" charset="0"/>
              </a:rPr>
              <a:t>Example from the Flowdown requirement in FAR </a:t>
            </a:r>
            <a:r>
              <a:rPr lang="en-US" sz="3200" b="1" dirty="0">
                <a:latin typeface="Arial" panose="020B0604020202020204" pitchFamily="34" charset="0"/>
                <a:cs typeface="Arial" panose="020B0604020202020204" pitchFamily="34" charset="0"/>
              </a:rPr>
              <a:t>52.222-35 Equal Opportunity for Veterans (OCT 2015)</a:t>
            </a:r>
          </a:p>
          <a:p>
            <a:pPr marL="0" indent="0">
              <a:lnSpc>
                <a:spcPct val="120000"/>
              </a:lnSpc>
              <a:spcBef>
                <a:spcPts val="1200"/>
              </a:spcBef>
              <a:buNone/>
            </a:pPr>
            <a:r>
              <a:rPr lang="en-US" sz="3200" dirty="0">
                <a:latin typeface="Arial" panose="020B0604020202020204" pitchFamily="34" charset="0"/>
                <a:cs typeface="Arial" panose="020B0604020202020204" pitchFamily="34" charset="0"/>
              </a:rPr>
              <a:t>(c) Subcontracts. The Contractor shall insert the terms of this clause in subcontracts of $150,000 or more unless exempted by rules, regulations, or orders of the Secretary of Labor. The Contractor shall act as specified by the Director, Office of Federal Contract Compliance Programs, to enforce the terms, including action for noncompliance. Such necessary changes in language may be made as shall be appropriate to identify properly the parties and their undertakings</a:t>
            </a:r>
          </a:p>
        </p:txBody>
      </p:sp>
    </p:spTree>
    <p:extLst>
      <p:ext uri="{BB962C8B-B14F-4D97-AF65-F5344CB8AC3E}">
        <p14:creationId xmlns:p14="http://schemas.microsoft.com/office/powerpoint/2010/main" val="3788862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E382C-9B6F-A64C-96E3-35C383842477}"/>
              </a:ext>
            </a:extLst>
          </p:cNvPr>
          <p:cNvSpPr>
            <a:spLocks noGrp="1"/>
          </p:cNvSpPr>
          <p:nvPr>
            <p:ph type="title"/>
          </p:nvPr>
        </p:nvSpPr>
        <p:spPr>
          <a:xfrm>
            <a:off x="838200" y="81773"/>
            <a:ext cx="10515600" cy="1325563"/>
          </a:xfrm>
        </p:spPr>
        <p:txBody>
          <a:bodyPr/>
          <a:lstStyle/>
          <a:p>
            <a:r>
              <a:rPr lang="en-US" b="1" dirty="0">
                <a:latin typeface="Arial" panose="020B0604020202020204" pitchFamily="34" charset="0"/>
                <a:cs typeface="Arial" panose="020B0604020202020204" pitchFamily="34" charset="0"/>
              </a:rPr>
              <a:t>How Do I Know What to “Flowdown”?</a:t>
            </a:r>
          </a:p>
        </p:txBody>
      </p:sp>
      <p:sp>
        <p:nvSpPr>
          <p:cNvPr id="3" name="Content Placeholder 2">
            <a:extLst>
              <a:ext uri="{FF2B5EF4-FFF2-40B4-BE49-F238E27FC236}">
                <a16:creationId xmlns:a16="http://schemas.microsoft.com/office/drawing/2014/main" id="{1624AB6D-B9C2-A64E-AF36-E46D4BEE1667}"/>
              </a:ext>
            </a:extLst>
          </p:cNvPr>
          <p:cNvSpPr>
            <a:spLocks noGrp="1"/>
          </p:cNvSpPr>
          <p:nvPr>
            <p:ph idx="1"/>
          </p:nvPr>
        </p:nvSpPr>
        <p:spPr>
          <a:xfrm>
            <a:off x="838199" y="1407336"/>
            <a:ext cx="10912813" cy="4351338"/>
          </a:xfrm>
        </p:spPr>
        <p:txBody>
          <a:bodyPr>
            <a:normAutofit fontScale="92500"/>
          </a:bodyPr>
          <a:lstStyle/>
          <a:p>
            <a:pPr>
              <a:lnSpc>
                <a:spcPct val="110000"/>
              </a:lnSpc>
              <a:spcBef>
                <a:spcPts val="1200"/>
              </a:spcBef>
            </a:pPr>
            <a:r>
              <a:rPr lang="en-US" sz="3200" b="1" dirty="0">
                <a:latin typeface="Arial" panose="020B0604020202020204" pitchFamily="34" charset="0"/>
                <a:cs typeface="Arial" panose="020B0604020202020204" pitchFamily="34" charset="0"/>
              </a:rPr>
              <a:t>52.203-16 Preventing Personal Conflicts of Interest (DEC 2011)</a:t>
            </a:r>
            <a:endParaRPr lang="en-US" sz="3200" dirty="0">
              <a:latin typeface="Arial" panose="020B0604020202020204" pitchFamily="34" charset="0"/>
              <a:cs typeface="Arial" panose="020B0604020202020204" pitchFamily="34" charset="0"/>
            </a:endParaRPr>
          </a:p>
          <a:p>
            <a:pPr>
              <a:lnSpc>
                <a:spcPct val="110000"/>
              </a:lnSpc>
            </a:pPr>
            <a:r>
              <a:rPr lang="en-US" dirty="0">
                <a:latin typeface="Arial" panose="020B0604020202020204" pitchFamily="34" charset="0"/>
                <a:cs typeface="Arial" panose="020B0604020202020204" pitchFamily="34" charset="0"/>
              </a:rPr>
              <a:t>(d) </a:t>
            </a:r>
            <a:r>
              <a:rPr lang="en-US" i="1" dirty="0">
                <a:latin typeface="Arial" panose="020B0604020202020204" pitchFamily="34" charset="0"/>
                <a:cs typeface="Arial" panose="020B0604020202020204" pitchFamily="34" charset="0"/>
              </a:rPr>
              <a:t>Subcontract flowdown</a:t>
            </a:r>
            <a:r>
              <a:rPr lang="en-US" dirty="0">
                <a:latin typeface="Arial" panose="020B0604020202020204" pitchFamily="34" charset="0"/>
                <a:cs typeface="Arial" panose="020B0604020202020204" pitchFamily="34" charset="0"/>
              </a:rPr>
              <a:t>. The Contractor shall include the substance of this clause, including this paragraph (d), in subcontracts—</a:t>
            </a:r>
          </a:p>
          <a:p>
            <a:pPr marL="457200" lvl="1" indent="0">
              <a:lnSpc>
                <a:spcPct val="110000"/>
              </a:lnSpc>
              <a:buNone/>
            </a:pPr>
            <a:r>
              <a:rPr lang="en-US" sz="2800" dirty="0">
                <a:latin typeface="Arial" panose="020B0604020202020204" pitchFamily="34" charset="0"/>
                <a:cs typeface="Arial" panose="020B0604020202020204" pitchFamily="34" charset="0"/>
              </a:rPr>
              <a:t>(1) That exceed $150,000; and</a:t>
            </a:r>
          </a:p>
          <a:p>
            <a:pPr marL="457200" lvl="1" indent="0">
              <a:lnSpc>
                <a:spcPct val="110000"/>
              </a:lnSpc>
              <a:buNone/>
            </a:pPr>
            <a:r>
              <a:rPr lang="en-US" sz="2800" dirty="0">
                <a:latin typeface="Arial" panose="020B0604020202020204" pitchFamily="34" charset="0"/>
                <a:cs typeface="Arial" panose="020B0604020202020204" pitchFamily="34" charset="0"/>
              </a:rPr>
              <a:t>(2) In which subcontractor employees will perform acquisition functions closely associated with inherently governmental functions (</a:t>
            </a:r>
            <a:r>
              <a:rPr lang="en-US" sz="2800" i="1" dirty="0">
                <a:latin typeface="Arial" panose="020B0604020202020204" pitchFamily="34" charset="0"/>
                <a:cs typeface="Arial" panose="020B0604020202020204" pitchFamily="34" charset="0"/>
              </a:rPr>
              <a:t>i.e.</a:t>
            </a:r>
            <a:r>
              <a:rPr lang="en-US" sz="2800" dirty="0">
                <a:latin typeface="Arial" panose="020B0604020202020204" pitchFamily="34" charset="0"/>
                <a:cs typeface="Arial" panose="020B0604020202020204" pitchFamily="34" charset="0"/>
              </a:rPr>
              <a:t>, instead of performance only by a self-employed individual).</a:t>
            </a:r>
          </a:p>
          <a:p>
            <a:pPr>
              <a:lnSpc>
                <a:spcPct val="110000"/>
              </a:lnSpc>
              <a:spcBef>
                <a:spcPts val="1200"/>
              </a:spcBef>
            </a:pPr>
            <a:endParaRPr lang="en-US" sz="3200" dirty="0"/>
          </a:p>
        </p:txBody>
      </p:sp>
    </p:spTree>
    <p:extLst>
      <p:ext uri="{BB962C8B-B14F-4D97-AF65-F5344CB8AC3E}">
        <p14:creationId xmlns:p14="http://schemas.microsoft.com/office/powerpoint/2010/main" val="3393471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E382C-9B6F-A64C-96E3-35C383842477}"/>
              </a:ext>
            </a:extLst>
          </p:cNvPr>
          <p:cNvSpPr>
            <a:spLocks noGrp="1"/>
          </p:cNvSpPr>
          <p:nvPr>
            <p:ph type="title"/>
          </p:nvPr>
        </p:nvSpPr>
        <p:spPr>
          <a:xfrm>
            <a:off x="838200" y="81773"/>
            <a:ext cx="10515600" cy="1325563"/>
          </a:xfrm>
        </p:spPr>
        <p:txBody>
          <a:bodyPr/>
          <a:lstStyle/>
          <a:p>
            <a:r>
              <a:rPr lang="en-US" b="1" dirty="0">
                <a:latin typeface="Arial" panose="020B0604020202020204" pitchFamily="34" charset="0"/>
                <a:cs typeface="Arial" panose="020B0604020202020204" pitchFamily="34" charset="0"/>
              </a:rPr>
              <a:t>How Do I Know What to “Flowdown”?</a:t>
            </a:r>
          </a:p>
        </p:txBody>
      </p:sp>
      <p:sp>
        <p:nvSpPr>
          <p:cNvPr id="3" name="Content Placeholder 2">
            <a:extLst>
              <a:ext uri="{FF2B5EF4-FFF2-40B4-BE49-F238E27FC236}">
                <a16:creationId xmlns:a16="http://schemas.microsoft.com/office/drawing/2014/main" id="{1624AB6D-B9C2-A64E-AF36-E46D4BEE1667}"/>
              </a:ext>
            </a:extLst>
          </p:cNvPr>
          <p:cNvSpPr>
            <a:spLocks noGrp="1"/>
          </p:cNvSpPr>
          <p:nvPr>
            <p:ph idx="1"/>
          </p:nvPr>
        </p:nvSpPr>
        <p:spPr>
          <a:xfrm>
            <a:off x="838199" y="1407336"/>
            <a:ext cx="10912813" cy="4351338"/>
          </a:xfrm>
        </p:spPr>
        <p:txBody>
          <a:bodyPr>
            <a:normAutofit/>
          </a:bodyPr>
          <a:lstStyle/>
          <a:p>
            <a:pPr>
              <a:lnSpc>
                <a:spcPct val="100000"/>
              </a:lnSpc>
              <a:spcBef>
                <a:spcPts val="1200"/>
              </a:spcBef>
            </a:pPr>
            <a:r>
              <a:rPr lang="en-US" sz="3200" b="1" dirty="0">
                <a:latin typeface="Arial" panose="020B0604020202020204" pitchFamily="34" charset="0"/>
                <a:cs typeface="Arial" panose="020B0604020202020204" pitchFamily="34" charset="0"/>
              </a:rPr>
              <a:t>252.204-7004—Level I Antiterrorism Awareness Training for Contractor (Feb 2019)</a:t>
            </a:r>
            <a:endParaRPr lang="en-US" sz="3200" dirty="0">
              <a:latin typeface="Arial" panose="020B0604020202020204" pitchFamily="34" charset="0"/>
              <a:cs typeface="Arial" panose="020B0604020202020204" pitchFamily="34" charset="0"/>
            </a:endParaRPr>
          </a:p>
          <a:p>
            <a:pPr>
              <a:lnSpc>
                <a:spcPct val="100000"/>
              </a:lnSpc>
            </a:pPr>
            <a:r>
              <a:rPr lang="en-US" dirty="0">
                <a:latin typeface="Arial" panose="020B0604020202020204" pitchFamily="34" charset="0"/>
                <a:cs typeface="Arial" panose="020B0604020202020204" pitchFamily="34" charset="0"/>
              </a:rPr>
              <a:t>(d)  </a:t>
            </a:r>
            <a:r>
              <a:rPr lang="en-US" i="1" dirty="0">
                <a:latin typeface="Arial" panose="020B0604020202020204" pitchFamily="34" charset="0"/>
                <a:cs typeface="Arial" panose="020B0604020202020204" pitchFamily="34" charset="0"/>
              </a:rPr>
              <a:t>Subcontracts</a:t>
            </a:r>
            <a:r>
              <a:rPr lang="en-US" dirty="0">
                <a:latin typeface="Arial" panose="020B0604020202020204" pitchFamily="34" charset="0"/>
                <a:cs typeface="Arial" panose="020B0604020202020204" pitchFamily="34" charset="0"/>
              </a:rPr>
              <a:t>.  The Contractor shall include the substance of this clause, including this paragraph (d), in subcontracts, including subcontracts for commercial items, when subcontractor performance requires routine physical access to a Federally-controlled facility or military installation. </a:t>
            </a:r>
          </a:p>
          <a:p>
            <a:pPr marL="0" indent="0">
              <a:lnSpc>
                <a:spcPct val="110000"/>
              </a:lnSpc>
              <a:spcBef>
                <a:spcPts val="1200"/>
              </a:spcBef>
              <a:buNone/>
            </a:pPr>
            <a:endParaRPr lang="en-US" sz="3200" dirty="0"/>
          </a:p>
        </p:txBody>
      </p:sp>
    </p:spTree>
    <p:extLst>
      <p:ext uri="{BB962C8B-B14F-4D97-AF65-F5344CB8AC3E}">
        <p14:creationId xmlns:p14="http://schemas.microsoft.com/office/powerpoint/2010/main" val="4136861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11DC7-065C-3D44-A3A8-D5B41C0C8099}"/>
              </a:ext>
            </a:extLst>
          </p:cNvPr>
          <p:cNvSpPr>
            <a:spLocks noGrp="1"/>
          </p:cNvSpPr>
          <p:nvPr>
            <p:ph type="title"/>
          </p:nvPr>
        </p:nvSpPr>
        <p:spPr>
          <a:xfrm>
            <a:off x="627184" y="257264"/>
            <a:ext cx="11099242" cy="1325563"/>
          </a:xfrm>
        </p:spPr>
        <p:txBody>
          <a:bodyPr>
            <a:normAutofit/>
          </a:bodyPr>
          <a:lstStyle/>
          <a:p>
            <a:r>
              <a:rPr lang="en-US" sz="4000" b="1" dirty="0">
                <a:latin typeface="Arial" panose="020B0604020202020204" pitchFamily="34" charset="0"/>
                <a:cs typeface="Arial" panose="020B0604020202020204" pitchFamily="34" charset="0"/>
              </a:rPr>
              <a:t>Flowdowns: Are you FAR &amp; DFARS Flowing?</a:t>
            </a:r>
          </a:p>
        </p:txBody>
      </p:sp>
      <p:sp>
        <p:nvSpPr>
          <p:cNvPr id="5" name="Rectangle 4">
            <a:extLst>
              <a:ext uri="{FF2B5EF4-FFF2-40B4-BE49-F238E27FC236}">
                <a16:creationId xmlns:a16="http://schemas.microsoft.com/office/drawing/2014/main" id="{EED38ED5-54D3-F746-B23F-4D21C5D68E0E}"/>
              </a:ext>
            </a:extLst>
          </p:cNvPr>
          <p:cNvSpPr/>
          <p:nvPr/>
        </p:nvSpPr>
        <p:spPr>
          <a:xfrm>
            <a:off x="21757" y="6028267"/>
            <a:ext cx="12148486" cy="829733"/>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                                       9</a:t>
            </a:r>
            <a:r>
              <a:rPr lang="en-US" sz="2400" baseline="30000" dirty="0"/>
              <a:t>th</a:t>
            </a:r>
            <a:r>
              <a:rPr lang="en-US" sz="2400" dirty="0"/>
              <a:t> Annual Veteran Entrepreneur Training Symposium</a:t>
            </a:r>
          </a:p>
          <a:p>
            <a:r>
              <a:rPr lang="en-US" sz="2000" dirty="0"/>
              <a:t>                                              </a:t>
            </a:r>
            <a:r>
              <a:rPr lang="en-US" sz="2400" dirty="0"/>
              <a:t>May 29 – 31,  2019 | San Antonio, Texas</a:t>
            </a:r>
            <a:endParaRPr lang="en-US" sz="2000" dirty="0"/>
          </a:p>
        </p:txBody>
      </p:sp>
      <p:pic>
        <p:nvPicPr>
          <p:cNvPr id="6" name="Picture 5" descr="A close up of a sign&#10;&#10;Description automatically generated">
            <a:extLst>
              <a:ext uri="{FF2B5EF4-FFF2-40B4-BE49-F238E27FC236}">
                <a16:creationId xmlns:a16="http://schemas.microsoft.com/office/drawing/2014/main" id="{BF3CB103-7BB8-1245-9B7E-901FB2A7C6AE}"/>
              </a:ext>
            </a:extLst>
          </p:cNvPr>
          <p:cNvPicPr>
            <a:picLocks noChangeAspect="1"/>
          </p:cNvPicPr>
          <p:nvPr/>
        </p:nvPicPr>
        <p:blipFill>
          <a:blip r:embed="rId2">
            <a:alphaModFix/>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brightnessContrast bright="100000" contrast="-40000"/>
                    </a14:imgEffect>
                  </a14:imgLayer>
                </a14:imgProps>
              </a:ext>
            </a:extLst>
          </a:blip>
          <a:stretch>
            <a:fillRect/>
          </a:stretch>
        </p:blipFill>
        <p:spPr>
          <a:xfrm>
            <a:off x="160983" y="6173346"/>
            <a:ext cx="1732209" cy="513889"/>
          </a:xfrm>
          <a:prstGeom prst="rect">
            <a:avLst/>
          </a:prstGeom>
        </p:spPr>
      </p:pic>
      <p:sp>
        <p:nvSpPr>
          <p:cNvPr id="4" name="TextBox 3">
            <a:extLst>
              <a:ext uri="{FF2B5EF4-FFF2-40B4-BE49-F238E27FC236}">
                <a16:creationId xmlns:a16="http://schemas.microsoft.com/office/drawing/2014/main" id="{9C28A7ED-684C-4598-B982-F32BEC74051A}"/>
              </a:ext>
            </a:extLst>
          </p:cNvPr>
          <p:cNvSpPr txBox="1"/>
          <p:nvPr/>
        </p:nvSpPr>
        <p:spPr>
          <a:xfrm>
            <a:off x="1575882" y="1776793"/>
            <a:ext cx="9007812" cy="3539430"/>
          </a:xfrm>
          <a:prstGeom prst="rect">
            <a:avLst/>
          </a:prstGeom>
          <a:solidFill>
            <a:schemeClr val="accent1">
              <a:lumMod val="60000"/>
              <a:lumOff val="40000"/>
              <a:alpha val="40000"/>
            </a:schemeClr>
          </a:solidFill>
        </p:spPr>
        <p:txBody>
          <a:bodyPr wrap="square" rtlCol="0">
            <a:spAutoFit/>
          </a:bodyPr>
          <a:lstStyle/>
          <a:p>
            <a:pPr algn="ctr"/>
            <a:r>
              <a:rPr lang="en-US" sz="2800" dirty="0">
                <a:latin typeface="Arial" panose="020B0604020202020204" pitchFamily="34" charset="0"/>
                <a:cs typeface="Arial" panose="020B0604020202020204" pitchFamily="34" charset="0"/>
              </a:rPr>
              <a:t>These presentation materials were prepared </a:t>
            </a:r>
          </a:p>
          <a:p>
            <a:pPr algn="ctr"/>
            <a:r>
              <a:rPr lang="en-US" sz="2800" dirty="0">
                <a:latin typeface="Arial" panose="020B0604020202020204" pitchFamily="34" charset="0"/>
                <a:cs typeface="Arial" panose="020B0604020202020204" pitchFamily="34" charset="0"/>
              </a:rPr>
              <a:t>May 17, 2019, and are considered current through Federal Acquisition Circular (FAC) 2019-02 which was in effect at the time.  FAC 2019-02 contains Final Rules effective May 6, 2019, and June 5, 2019.</a:t>
            </a:r>
          </a:p>
          <a:p>
            <a:pPr algn="ctr"/>
            <a:endParaRPr lang="en-US" sz="2800" dirty="0">
              <a:latin typeface="Arial" panose="020B0604020202020204" pitchFamily="34" charset="0"/>
              <a:cs typeface="Arial" panose="020B0604020202020204" pitchFamily="34" charset="0"/>
            </a:endParaRPr>
          </a:p>
          <a:p>
            <a:pPr algn="ctr"/>
            <a:r>
              <a:rPr lang="en-US" sz="2800" dirty="0">
                <a:latin typeface="Arial" panose="020B0604020202020204" pitchFamily="34" charset="0"/>
                <a:cs typeface="Arial" panose="020B0604020202020204" pitchFamily="34" charset="0"/>
              </a:rPr>
              <a:t>DFARS materials are current through the DFARS Update of April 30, 2019</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12116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E382C-9B6F-A64C-96E3-35C383842477}"/>
              </a:ext>
            </a:extLst>
          </p:cNvPr>
          <p:cNvSpPr>
            <a:spLocks noGrp="1"/>
          </p:cNvSpPr>
          <p:nvPr>
            <p:ph type="title"/>
          </p:nvPr>
        </p:nvSpPr>
        <p:spPr>
          <a:xfrm>
            <a:off x="838200" y="81773"/>
            <a:ext cx="10515600" cy="1325563"/>
          </a:xfrm>
        </p:spPr>
        <p:txBody>
          <a:bodyPr/>
          <a:lstStyle/>
          <a:p>
            <a:r>
              <a:rPr lang="en-US" b="1" dirty="0">
                <a:latin typeface="Arial" panose="020B0604020202020204" pitchFamily="34" charset="0"/>
                <a:cs typeface="Arial" panose="020B0604020202020204" pitchFamily="34" charset="0"/>
              </a:rPr>
              <a:t>How Do I Know What to “Flowdown”?</a:t>
            </a:r>
          </a:p>
        </p:txBody>
      </p:sp>
      <p:sp>
        <p:nvSpPr>
          <p:cNvPr id="3" name="Content Placeholder 2">
            <a:extLst>
              <a:ext uri="{FF2B5EF4-FFF2-40B4-BE49-F238E27FC236}">
                <a16:creationId xmlns:a16="http://schemas.microsoft.com/office/drawing/2014/main" id="{1624AB6D-B9C2-A64E-AF36-E46D4BEE1667}"/>
              </a:ext>
            </a:extLst>
          </p:cNvPr>
          <p:cNvSpPr>
            <a:spLocks noGrp="1"/>
          </p:cNvSpPr>
          <p:nvPr>
            <p:ph idx="1"/>
          </p:nvPr>
        </p:nvSpPr>
        <p:spPr>
          <a:xfrm>
            <a:off x="838199" y="1407336"/>
            <a:ext cx="10912813" cy="4351338"/>
          </a:xfrm>
        </p:spPr>
        <p:txBody>
          <a:bodyPr>
            <a:normAutofit fontScale="85000" lnSpcReduction="20000"/>
          </a:bodyPr>
          <a:lstStyle/>
          <a:p>
            <a:pPr>
              <a:lnSpc>
                <a:spcPct val="120000"/>
              </a:lnSpc>
              <a:spcBef>
                <a:spcPts val="1200"/>
              </a:spcBef>
            </a:pPr>
            <a:r>
              <a:rPr lang="en-US" sz="3200" b="1" dirty="0">
                <a:latin typeface="Arial" panose="020B0604020202020204" pitchFamily="34" charset="0"/>
                <a:cs typeface="Arial" panose="020B0604020202020204" pitchFamily="34" charset="0"/>
              </a:rPr>
              <a:t>252.247-7023  Transportation of Supplies by Sea (Feb 2019)</a:t>
            </a:r>
            <a:endParaRPr lang="en-US" sz="3200" dirty="0">
              <a:latin typeface="Arial" panose="020B0604020202020204" pitchFamily="34" charset="0"/>
              <a:cs typeface="Arial" panose="020B0604020202020204" pitchFamily="34" charset="0"/>
            </a:endParaRPr>
          </a:p>
          <a:p>
            <a:pPr>
              <a:lnSpc>
                <a:spcPct val="120000"/>
              </a:lnSpc>
            </a:pPr>
            <a:r>
              <a:rPr lang="en-US" dirty="0">
                <a:latin typeface="Arial" panose="020B0604020202020204" pitchFamily="34" charset="0"/>
                <a:cs typeface="Arial" panose="020B0604020202020204" pitchFamily="34" charset="0"/>
              </a:rPr>
              <a:t>(i)  In the award of subcontracts, for the types of supplies described in paragraph (b)(2) of this clause, including subcontracts for commercial items, the Contractor shall flow down the requirements of this clause as follows:   </a:t>
            </a:r>
          </a:p>
          <a:p>
            <a:pPr>
              <a:lnSpc>
                <a:spcPct val="120000"/>
              </a:lnSpc>
            </a:pPr>
            <a:r>
              <a:rPr lang="en-US" dirty="0">
                <a:latin typeface="Arial" panose="020B0604020202020204" pitchFamily="34" charset="0"/>
                <a:cs typeface="Arial" panose="020B0604020202020204" pitchFamily="34" charset="0"/>
              </a:rPr>
              <a:t>(1)  The Contractor shall insert the substance of this clause, including this paragraph (i), in subcontracts that exceed the simplified acquisition threshold in part 2 of the Federal Acquisition Regulation.</a:t>
            </a:r>
          </a:p>
          <a:p>
            <a:pPr>
              <a:lnSpc>
                <a:spcPct val="120000"/>
              </a:lnSpc>
            </a:pPr>
            <a:r>
              <a:rPr lang="en-US" dirty="0">
                <a:latin typeface="Arial" panose="020B0604020202020204" pitchFamily="34" charset="0"/>
                <a:cs typeface="Arial" panose="020B0604020202020204" pitchFamily="34" charset="0"/>
              </a:rPr>
              <a:t>(2)  The Contractor shall insert the substance of paragraphs (a) through (e) of this clause, and this paragraph (i), in subcontracts that are at or below the simplified acquisition threshold in part 2 of the Federal Acquisition Regulation.</a:t>
            </a:r>
          </a:p>
          <a:p>
            <a:pPr marL="0" indent="0">
              <a:lnSpc>
                <a:spcPct val="110000"/>
              </a:lnSpc>
              <a:spcBef>
                <a:spcPts val="1200"/>
              </a:spcBef>
              <a:buNone/>
            </a:pPr>
            <a:endParaRPr lang="en-US" sz="3200" dirty="0"/>
          </a:p>
        </p:txBody>
      </p:sp>
    </p:spTree>
    <p:extLst>
      <p:ext uri="{BB962C8B-B14F-4D97-AF65-F5344CB8AC3E}">
        <p14:creationId xmlns:p14="http://schemas.microsoft.com/office/powerpoint/2010/main" val="1460507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E382C-9B6F-A64C-96E3-35C383842477}"/>
              </a:ext>
            </a:extLst>
          </p:cNvPr>
          <p:cNvSpPr>
            <a:spLocks noGrp="1"/>
          </p:cNvSpPr>
          <p:nvPr>
            <p:ph type="title"/>
          </p:nvPr>
        </p:nvSpPr>
        <p:spPr>
          <a:xfrm>
            <a:off x="838200" y="81773"/>
            <a:ext cx="10515600" cy="1325563"/>
          </a:xfrm>
        </p:spPr>
        <p:txBody>
          <a:bodyPr/>
          <a:lstStyle/>
          <a:p>
            <a:r>
              <a:rPr lang="en-US" b="1" dirty="0">
                <a:latin typeface="Arial" panose="020B0604020202020204" pitchFamily="34" charset="0"/>
                <a:cs typeface="Arial" panose="020B0604020202020204" pitchFamily="34" charset="0"/>
              </a:rPr>
              <a:t>How to “Flowdown”</a:t>
            </a:r>
          </a:p>
        </p:txBody>
      </p:sp>
      <p:sp>
        <p:nvSpPr>
          <p:cNvPr id="3" name="Content Placeholder 2">
            <a:extLst>
              <a:ext uri="{FF2B5EF4-FFF2-40B4-BE49-F238E27FC236}">
                <a16:creationId xmlns:a16="http://schemas.microsoft.com/office/drawing/2014/main" id="{1624AB6D-B9C2-A64E-AF36-E46D4BEE1667}"/>
              </a:ext>
            </a:extLst>
          </p:cNvPr>
          <p:cNvSpPr>
            <a:spLocks noGrp="1"/>
          </p:cNvSpPr>
          <p:nvPr>
            <p:ph idx="1"/>
          </p:nvPr>
        </p:nvSpPr>
        <p:spPr>
          <a:xfrm>
            <a:off x="838199" y="1407336"/>
            <a:ext cx="10912813" cy="4351338"/>
          </a:xfrm>
        </p:spPr>
        <p:txBody>
          <a:bodyPr>
            <a:normAutofit/>
          </a:bodyPr>
          <a:lstStyle/>
          <a:p>
            <a:pPr>
              <a:lnSpc>
                <a:spcPct val="110000"/>
              </a:lnSpc>
              <a:spcBef>
                <a:spcPts val="1200"/>
              </a:spcBef>
            </a:pPr>
            <a:r>
              <a:rPr lang="en-US" sz="3200" dirty="0">
                <a:latin typeface="Arial" panose="020B0604020202020204" pitchFamily="34" charset="0"/>
                <a:cs typeface="Arial" panose="020B0604020202020204" pitchFamily="34" charset="0"/>
              </a:rPr>
              <a:t>Three methods—</a:t>
            </a:r>
          </a:p>
          <a:p>
            <a:pPr lvl="1">
              <a:lnSpc>
                <a:spcPct val="110000"/>
              </a:lnSpc>
              <a:spcBef>
                <a:spcPts val="1200"/>
              </a:spcBef>
            </a:pPr>
            <a:r>
              <a:rPr lang="en-US" sz="2800" dirty="0">
                <a:latin typeface="Arial" panose="020B0604020202020204" pitchFamily="34" charset="0"/>
                <a:cs typeface="Arial" panose="020B0604020202020204" pitchFamily="34" charset="0"/>
              </a:rPr>
              <a:t>By Reference</a:t>
            </a:r>
          </a:p>
          <a:p>
            <a:pPr lvl="1">
              <a:lnSpc>
                <a:spcPct val="110000"/>
              </a:lnSpc>
              <a:spcBef>
                <a:spcPts val="1200"/>
              </a:spcBef>
            </a:pPr>
            <a:r>
              <a:rPr lang="en-US" sz="2800" dirty="0">
                <a:latin typeface="Arial" panose="020B0604020202020204" pitchFamily="34" charset="0"/>
                <a:cs typeface="Arial" panose="020B0604020202020204" pitchFamily="34" charset="0"/>
              </a:rPr>
              <a:t>By using full text of clause</a:t>
            </a:r>
          </a:p>
          <a:p>
            <a:pPr lvl="1">
              <a:lnSpc>
                <a:spcPct val="110000"/>
              </a:lnSpc>
              <a:spcBef>
                <a:spcPts val="1200"/>
              </a:spcBef>
            </a:pPr>
            <a:r>
              <a:rPr lang="en-US" sz="2800" dirty="0">
                <a:latin typeface="Arial" panose="020B0604020202020204" pitchFamily="34" charset="0"/>
                <a:cs typeface="Arial" panose="020B0604020202020204" pitchFamily="34" charset="0"/>
              </a:rPr>
              <a:t>By applying the substantially as follows or substantially the same basis</a:t>
            </a:r>
          </a:p>
          <a:p>
            <a:pPr marL="0" indent="0">
              <a:lnSpc>
                <a:spcPct val="110000"/>
              </a:lnSpc>
              <a:spcBef>
                <a:spcPts val="1200"/>
              </a:spcBef>
              <a:buNone/>
            </a:pPr>
            <a:endParaRPr lang="en-US" sz="3200" dirty="0"/>
          </a:p>
        </p:txBody>
      </p:sp>
    </p:spTree>
    <p:extLst>
      <p:ext uri="{BB962C8B-B14F-4D97-AF65-F5344CB8AC3E}">
        <p14:creationId xmlns:p14="http://schemas.microsoft.com/office/powerpoint/2010/main" val="1780224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E382C-9B6F-A64C-96E3-35C383842477}"/>
              </a:ext>
            </a:extLst>
          </p:cNvPr>
          <p:cNvSpPr>
            <a:spLocks noGrp="1"/>
          </p:cNvSpPr>
          <p:nvPr>
            <p:ph type="title"/>
          </p:nvPr>
        </p:nvSpPr>
        <p:spPr>
          <a:xfrm>
            <a:off x="838200" y="81773"/>
            <a:ext cx="10515600" cy="1325563"/>
          </a:xfrm>
        </p:spPr>
        <p:txBody>
          <a:bodyPr/>
          <a:lstStyle/>
          <a:p>
            <a:r>
              <a:rPr lang="en-US" b="1" dirty="0">
                <a:latin typeface="Arial" panose="020B0604020202020204" pitchFamily="34" charset="0"/>
                <a:cs typeface="Arial" panose="020B0604020202020204" pitchFamily="34" charset="0"/>
              </a:rPr>
              <a:t>Where to Find Clauses</a:t>
            </a:r>
          </a:p>
        </p:txBody>
      </p:sp>
      <p:sp>
        <p:nvSpPr>
          <p:cNvPr id="3" name="Content Placeholder 2">
            <a:extLst>
              <a:ext uri="{FF2B5EF4-FFF2-40B4-BE49-F238E27FC236}">
                <a16:creationId xmlns:a16="http://schemas.microsoft.com/office/drawing/2014/main" id="{1624AB6D-B9C2-A64E-AF36-E46D4BEE1667}"/>
              </a:ext>
            </a:extLst>
          </p:cNvPr>
          <p:cNvSpPr>
            <a:spLocks noGrp="1"/>
          </p:cNvSpPr>
          <p:nvPr>
            <p:ph idx="1"/>
          </p:nvPr>
        </p:nvSpPr>
        <p:spPr>
          <a:xfrm>
            <a:off x="838199" y="1407336"/>
            <a:ext cx="10912813" cy="4351338"/>
          </a:xfrm>
        </p:spPr>
        <p:txBody>
          <a:bodyPr>
            <a:normAutofit/>
          </a:bodyPr>
          <a:lstStyle/>
          <a:p>
            <a:pPr>
              <a:lnSpc>
                <a:spcPct val="110000"/>
              </a:lnSpc>
              <a:spcBef>
                <a:spcPts val="1200"/>
              </a:spcBef>
            </a:pPr>
            <a:r>
              <a:rPr lang="en-US" sz="3800" dirty="0">
                <a:latin typeface="Arial" panose="020B0604020202020204" pitchFamily="34" charset="0"/>
                <a:cs typeface="Arial" panose="020B0604020202020204" pitchFamily="34" charset="0"/>
                <a:hlinkClick r:id="rId2"/>
              </a:rPr>
              <a:t>www.acquisition.gov</a:t>
            </a:r>
            <a:endParaRPr lang="en-US" sz="3800" dirty="0">
              <a:latin typeface="Arial" panose="020B0604020202020204" pitchFamily="34" charset="0"/>
              <a:cs typeface="Arial" panose="020B0604020202020204" pitchFamily="34" charset="0"/>
            </a:endParaRPr>
          </a:p>
          <a:p>
            <a:pPr lvl="1">
              <a:lnSpc>
                <a:spcPct val="110000"/>
              </a:lnSpc>
              <a:spcBef>
                <a:spcPts val="1200"/>
              </a:spcBef>
            </a:pPr>
            <a:r>
              <a:rPr lang="en-US" sz="2800" dirty="0">
                <a:latin typeface="Arial" panose="020B0604020202020204" pitchFamily="34" charset="0"/>
                <a:cs typeface="Arial" panose="020B0604020202020204" pitchFamily="34" charset="0"/>
              </a:rPr>
              <a:t>Federal Acquisition Regulation</a:t>
            </a:r>
          </a:p>
          <a:p>
            <a:pPr lvl="1">
              <a:lnSpc>
                <a:spcPct val="110000"/>
              </a:lnSpc>
              <a:spcBef>
                <a:spcPts val="1200"/>
              </a:spcBef>
            </a:pPr>
            <a:r>
              <a:rPr lang="en-US" sz="2800" dirty="0">
                <a:latin typeface="Arial" panose="020B0604020202020204" pitchFamily="34" charset="0"/>
                <a:cs typeface="Arial" panose="020B0604020202020204" pitchFamily="34" charset="0"/>
              </a:rPr>
              <a:t>Supplemental Agency Acquisition Regulations</a:t>
            </a:r>
          </a:p>
          <a:p>
            <a:pPr>
              <a:lnSpc>
                <a:spcPct val="110000"/>
              </a:lnSpc>
              <a:spcBef>
                <a:spcPts val="1200"/>
              </a:spcBef>
            </a:pPr>
            <a:r>
              <a:rPr lang="en-US" sz="3800" dirty="0">
                <a:latin typeface="Arial" panose="020B0604020202020204" pitchFamily="34" charset="0"/>
                <a:cs typeface="Arial" panose="020B0604020202020204" pitchFamily="34" charset="0"/>
                <a:hlinkClick r:id="rId3"/>
              </a:rPr>
              <a:t>www.ecfr.gov</a:t>
            </a:r>
            <a:endParaRPr lang="en-US" sz="3800" dirty="0">
              <a:latin typeface="Arial" panose="020B0604020202020204" pitchFamily="34" charset="0"/>
              <a:cs typeface="Arial" panose="020B0604020202020204" pitchFamily="34" charset="0"/>
            </a:endParaRPr>
          </a:p>
          <a:p>
            <a:pPr lvl="1">
              <a:lnSpc>
                <a:spcPct val="110000"/>
              </a:lnSpc>
              <a:spcBef>
                <a:spcPts val="1200"/>
              </a:spcBef>
            </a:pPr>
            <a:r>
              <a:rPr lang="en-US" sz="2800" dirty="0">
                <a:latin typeface="Arial" panose="020B0604020202020204" pitchFamily="34" charset="0"/>
                <a:cs typeface="Arial" panose="020B0604020202020204" pitchFamily="34" charset="0"/>
              </a:rPr>
              <a:t>Electronic Code of Federal Regulations (for agencies not linked to acquisition.gov)</a:t>
            </a:r>
          </a:p>
          <a:p>
            <a:pPr marL="0" indent="0">
              <a:lnSpc>
                <a:spcPct val="110000"/>
              </a:lnSpc>
              <a:spcBef>
                <a:spcPts val="1200"/>
              </a:spcBef>
              <a:buNone/>
            </a:pPr>
            <a:endParaRPr lang="en-US" sz="3200" dirty="0"/>
          </a:p>
        </p:txBody>
      </p:sp>
    </p:spTree>
    <p:extLst>
      <p:ext uri="{BB962C8B-B14F-4D97-AF65-F5344CB8AC3E}">
        <p14:creationId xmlns:p14="http://schemas.microsoft.com/office/powerpoint/2010/main" val="4036283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E382C-9B6F-A64C-96E3-35C383842477}"/>
              </a:ext>
            </a:extLst>
          </p:cNvPr>
          <p:cNvSpPr>
            <a:spLocks noGrp="1"/>
          </p:cNvSpPr>
          <p:nvPr>
            <p:ph type="title"/>
          </p:nvPr>
        </p:nvSpPr>
        <p:spPr>
          <a:xfrm>
            <a:off x="838200" y="81773"/>
            <a:ext cx="10515600" cy="1325563"/>
          </a:xfrm>
        </p:spPr>
        <p:txBody>
          <a:bodyPr/>
          <a:lstStyle/>
          <a:p>
            <a:r>
              <a:rPr lang="en-US" b="1" dirty="0">
                <a:latin typeface="Arial" panose="020B0604020202020204" pitchFamily="34" charset="0"/>
                <a:cs typeface="Arial" panose="020B0604020202020204" pitchFamily="34" charset="0"/>
              </a:rPr>
              <a:t>What Could Possibly Go Wrong?</a:t>
            </a:r>
          </a:p>
        </p:txBody>
      </p:sp>
      <p:sp>
        <p:nvSpPr>
          <p:cNvPr id="3" name="Content Placeholder 2">
            <a:extLst>
              <a:ext uri="{FF2B5EF4-FFF2-40B4-BE49-F238E27FC236}">
                <a16:creationId xmlns:a16="http://schemas.microsoft.com/office/drawing/2014/main" id="{1624AB6D-B9C2-A64E-AF36-E46D4BEE1667}"/>
              </a:ext>
            </a:extLst>
          </p:cNvPr>
          <p:cNvSpPr>
            <a:spLocks noGrp="1"/>
          </p:cNvSpPr>
          <p:nvPr>
            <p:ph idx="1"/>
          </p:nvPr>
        </p:nvSpPr>
        <p:spPr>
          <a:xfrm>
            <a:off x="838199" y="1407336"/>
            <a:ext cx="10912813" cy="4351338"/>
          </a:xfrm>
        </p:spPr>
        <p:txBody>
          <a:bodyPr>
            <a:normAutofit/>
          </a:bodyPr>
          <a:lstStyle/>
          <a:p>
            <a:pPr>
              <a:lnSpc>
                <a:spcPct val="110000"/>
              </a:lnSpc>
              <a:spcBef>
                <a:spcPts val="1200"/>
              </a:spcBef>
            </a:pPr>
            <a:r>
              <a:rPr lang="en-US" sz="3200" dirty="0">
                <a:latin typeface="Arial" panose="020B0604020202020204" pitchFamily="34" charset="0"/>
                <a:cs typeface="Arial" panose="020B0604020202020204" pitchFamily="34" charset="0"/>
              </a:rPr>
              <a:t>Decreased compliance/increased risk</a:t>
            </a:r>
          </a:p>
          <a:p>
            <a:pPr>
              <a:lnSpc>
                <a:spcPct val="110000"/>
              </a:lnSpc>
              <a:spcBef>
                <a:spcPts val="1200"/>
              </a:spcBef>
            </a:pPr>
            <a:r>
              <a:rPr lang="en-US" sz="3200" dirty="0">
                <a:latin typeface="Arial" panose="020B0604020202020204" pitchFamily="34" charset="0"/>
                <a:cs typeface="Arial" panose="020B0604020202020204" pitchFamily="34" charset="0"/>
              </a:rPr>
              <a:t>Your contract could be terminated for cause or default.  Keep in mind the </a:t>
            </a:r>
            <a:r>
              <a:rPr lang="en-US" sz="3200" u="sng" dirty="0">
                <a:latin typeface="Arial" panose="020B0604020202020204" pitchFamily="34" charset="0"/>
                <a:cs typeface="Arial" panose="020B0604020202020204" pitchFamily="34" charset="0"/>
              </a:rPr>
              <a:t>prime contractor </a:t>
            </a:r>
            <a:r>
              <a:rPr lang="en-US" sz="3200" dirty="0">
                <a:latin typeface="Arial" panose="020B0604020202020204" pitchFamily="34" charset="0"/>
                <a:cs typeface="Arial" panose="020B0604020202020204" pitchFamily="34" charset="0"/>
              </a:rPr>
              <a:t>is also responsible for subcontractor compliance w/ flowdowns</a:t>
            </a:r>
          </a:p>
          <a:p>
            <a:pPr>
              <a:lnSpc>
                <a:spcPct val="110000"/>
              </a:lnSpc>
              <a:spcBef>
                <a:spcPts val="1200"/>
              </a:spcBef>
            </a:pPr>
            <a:r>
              <a:rPr lang="en-US" sz="3200" dirty="0">
                <a:latin typeface="Arial" panose="020B0604020202020204" pitchFamily="34" charset="0"/>
                <a:cs typeface="Arial" panose="020B0604020202020204" pitchFamily="34" charset="0"/>
              </a:rPr>
              <a:t>Potential litigation between prime and subcontractor</a:t>
            </a:r>
          </a:p>
          <a:p>
            <a:pPr marL="0" indent="0">
              <a:lnSpc>
                <a:spcPct val="110000"/>
              </a:lnSpc>
              <a:spcBef>
                <a:spcPts val="1200"/>
              </a:spcBef>
              <a:buNone/>
            </a:pPr>
            <a:endParaRPr lang="en-US" sz="3200" dirty="0"/>
          </a:p>
        </p:txBody>
      </p:sp>
    </p:spTree>
    <p:extLst>
      <p:ext uri="{BB962C8B-B14F-4D97-AF65-F5344CB8AC3E}">
        <p14:creationId xmlns:p14="http://schemas.microsoft.com/office/powerpoint/2010/main" val="282116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24281-3071-FE4C-A57B-E3CDA6E4D325}"/>
              </a:ext>
            </a:extLst>
          </p:cNvPr>
          <p:cNvSpPr>
            <a:spLocks noGrp="1"/>
          </p:cNvSpPr>
          <p:nvPr>
            <p:ph type="title"/>
          </p:nvPr>
        </p:nvSpPr>
        <p:spPr>
          <a:xfrm>
            <a:off x="330740" y="169321"/>
            <a:ext cx="11332724" cy="1325563"/>
          </a:xfrm>
        </p:spPr>
        <p:txBody>
          <a:bodyPr/>
          <a:lstStyle/>
          <a:p>
            <a:r>
              <a:rPr lang="en-US" b="1" dirty="0"/>
              <a:t>Flowdown Matrices Subscription Service Available</a:t>
            </a:r>
          </a:p>
        </p:txBody>
      </p:sp>
      <p:sp>
        <p:nvSpPr>
          <p:cNvPr id="3" name="Content Placeholder 2">
            <a:extLst>
              <a:ext uri="{FF2B5EF4-FFF2-40B4-BE49-F238E27FC236}">
                <a16:creationId xmlns:a16="http://schemas.microsoft.com/office/drawing/2014/main" id="{1729330D-5348-DC46-8A11-B11C5F9560AE}"/>
              </a:ext>
            </a:extLst>
          </p:cNvPr>
          <p:cNvSpPr>
            <a:spLocks noGrp="1"/>
          </p:cNvSpPr>
          <p:nvPr>
            <p:ph idx="1"/>
          </p:nvPr>
        </p:nvSpPr>
        <p:spPr>
          <a:xfrm>
            <a:off x="770106" y="1494884"/>
            <a:ext cx="10515600" cy="4351338"/>
          </a:xfrm>
        </p:spPr>
        <p:txBody>
          <a:bodyPr/>
          <a:lstStyle/>
          <a:p>
            <a:r>
              <a:rPr lang="en-US" dirty="0">
                <a:hlinkClick r:id="rId2"/>
              </a:rPr>
              <a:t>https://fedbizassist.com/shop</a:t>
            </a:r>
            <a:endParaRPr lang="en-US" dirty="0"/>
          </a:p>
          <a:p>
            <a:r>
              <a:rPr lang="en-US" dirty="0"/>
              <a:t>Annual subscription service provides matrices showing flowdowns for FAR, DFARS, and all civilian department/agency specific acquisition regulations</a:t>
            </a:r>
          </a:p>
          <a:p>
            <a:r>
              <a:rPr lang="en-US" dirty="0"/>
              <a:t>Updated as FAR and DFARS Cases, and other agency supplements are changed and published in the Federal Register</a:t>
            </a:r>
          </a:p>
          <a:p>
            <a:r>
              <a:rPr lang="en-US" dirty="0"/>
              <a:t>Increases your compliance/reduces risk of non-compliance</a:t>
            </a:r>
          </a:p>
          <a:p>
            <a:r>
              <a:rPr lang="en-US" dirty="0"/>
              <a:t>25% discount for VETS19 Attendees through July 31, 2019</a:t>
            </a:r>
          </a:p>
          <a:p>
            <a:r>
              <a:rPr lang="en-US" dirty="0"/>
              <a:t>Enter “VETS19” as discount coupon/code at checkout</a:t>
            </a:r>
          </a:p>
        </p:txBody>
      </p:sp>
    </p:spTree>
    <p:extLst>
      <p:ext uri="{BB962C8B-B14F-4D97-AF65-F5344CB8AC3E}">
        <p14:creationId xmlns:p14="http://schemas.microsoft.com/office/powerpoint/2010/main" val="1916531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813F32-CADE-4884-847A-08DAD941FCB3}"/>
              </a:ext>
            </a:extLst>
          </p:cNvPr>
          <p:cNvSpPr txBox="1"/>
          <p:nvPr/>
        </p:nvSpPr>
        <p:spPr>
          <a:xfrm>
            <a:off x="515566" y="-1"/>
            <a:ext cx="10632331" cy="1384995"/>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Thank you for the privilege of your time today! But most importantly, thank you for your service!  Best wishes to you for every continued success in the Federal Marketplace!!</a:t>
            </a:r>
          </a:p>
        </p:txBody>
      </p:sp>
      <p:pic>
        <p:nvPicPr>
          <p:cNvPr id="6" name="Picture 5" descr="A close up of a logo&#10;&#10;Description automatically generated">
            <a:extLst>
              <a:ext uri="{FF2B5EF4-FFF2-40B4-BE49-F238E27FC236}">
                <a16:creationId xmlns:a16="http://schemas.microsoft.com/office/drawing/2014/main" id="{AAC94613-374F-4F9D-8398-BF74EA1F0B65}"/>
              </a:ext>
            </a:extLst>
          </p:cNvPr>
          <p:cNvPicPr>
            <a:picLocks noChangeAspect="1"/>
          </p:cNvPicPr>
          <p:nvPr/>
        </p:nvPicPr>
        <p:blipFill>
          <a:blip r:embed="rId2"/>
          <a:stretch>
            <a:fillRect/>
          </a:stretch>
        </p:blipFill>
        <p:spPr>
          <a:xfrm>
            <a:off x="3066947" y="1547017"/>
            <a:ext cx="5529567" cy="3152775"/>
          </a:xfrm>
          <a:prstGeom prst="rect">
            <a:avLst/>
          </a:prstGeom>
        </p:spPr>
      </p:pic>
      <p:sp>
        <p:nvSpPr>
          <p:cNvPr id="8" name="TextBox 7">
            <a:extLst>
              <a:ext uri="{FF2B5EF4-FFF2-40B4-BE49-F238E27FC236}">
                <a16:creationId xmlns:a16="http://schemas.microsoft.com/office/drawing/2014/main" id="{8A4A02C8-F77F-4941-A468-65E27F635915}"/>
              </a:ext>
            </a:extLst>
          </p:cNvPr>
          <p:cNvSpPr txBox="1"/>
          <p:nvPr/>
        </p:nvSpPr>
        <p:spPr>
          <a:xfrm>
            <a:off x="3517763" y="4699792"/>
            <a:ext cx="4627933" cy="1200329"/>
          </a:xfrm>
          <a:prstGeom prst="rect">
            <a:avLst/>
          </a:prstGeom>
          <a:noFill/>
        </p:spPr>
        <p:txBody>
          <a:bodyPr wrap="square" rtlCol="0">
            <a:spAutoFit/>
          </a:bodyPr>
          <a:lstStyle/>
          <a:p>
            <a:pPr algn="ctr"/>
            <a:r>
              <a:rPr lang="en-US" b="1" dirty="0">
                <a:solidFill>
                  <a:srgbClr val="000099"/>
                </a:solidFill>
                <a:latin typeface="Arial" panose="020B0604020202020204" pitchFamily="34" charset="0"/>
                <a:cs typeface="Arial" panose="020B0604020202020204" pitchFamily="34" charset="0"/>
              </a:rPr>
              <a:t>Wayne Simpson, CFCM, CSCM</a:t>
            </a:r>
          </a:p>
          <a:p>
            <a:pPr algn="ctr"/>
            <a:r>
              <a:rPr lang="en-US" b="1" dirty="0">
                <a:solidFill>
                  <a:srgbClr val="000099"/>
                </a:solidFill>
                <a:latin typeface="Arial" panose="020B0604020202020204" pitchFamily="34" charset="0"/>
                <a:cs typeface="Arial" panose="020B0604020202020204" pitchFamily="34" charset="0"/>
              </a:rPr>
              <a:t>POB 12417, RTP, NC 27709-2417</a:t>
            </a:r>
          </a:p>
          <a:p>
            <a:pPr algn="ctr"/>
            <a:r>
              <a:rPr lang="en-US" b="1" dirty="0">
                <a:solidFill>
                  <a:srgbClr val="000099"/>
                </a:solidFill>
                <a:latin typeface="Arial" panose="020B0604020202020204" pitchFamily="34" charset="0"/>
                <a:cs typeface="Arial" panose="020B0604020202020204" pitchFamily="34" charset="0"/>
              </a:rPr>
              <a:t>Tel: 571.255.1000   Fax: 571.255.1001</a:t>
            </a:r>
          </a:p>
          <a:p>
            <a:pPr algn="ctr"/>
            <a:r>
              <a:rPr lang="en-US" b="1" dirty="0">
                <a:solidFill>
                  <a:srgbClr val="000099"/>
                </a:solidFill>
                <a:latin typeface="Arial" panose="020B0604020202020204" pitchFamily="34" charset="0"/>
                <a:cs typeface="Arial" panose="020B0604020202020204" pitchFamily="34" charset="0"/>
              </a:rPr>
              <a:t>https://fedbizassist.com</a:t>
            </a:r>
          </a:p>
        </p:txBody>
      </p:sp>
    </p:spTree>
    <p:extLst>
      <p:ext uri="{BB962C8B-B14F-4D97-AF65-F5344CB8AC3E}">
        <p14:creationId xmlns:p14="http://schemas.microsoft.com/office/powerpoint/2010/main" val="3390679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11DC7-065C-3D44-A3A8-D5B41C0C8099}"/>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What is a “Flowdown”?</a:t>
            </a:r>
          </a:p>
        </p:txBody>
      </p:sp>
      <p:sp>
        <p:nvSpPr>
          <p:cNvPr id="3" name="Content Placeholder 2">
            <a:extLst>
              <a:ext uri="{FF2B5EF4-FFF2-40B4-BE49-F238E27FC236}">
                <a16:creationId xmlns:a16="http://schemas.microsoft.com/office/drawing/2014/main" id="{57F3FE8E-A301-8E4F-8D74-14F8D984DE05}"/>
              </a:ext>
            </a:extLst>
          </p:cNvPr>
          <p:cNvSpPr>
            <a:spLocks noGrp="1"/>
          </p:cNvSpPr>
          <p:nvPr>
            <p:ph idx="1"/>
          </p:nvPr>
        </p:nvSpPr>
        <p:spPr>
          <a:xfrm>
            <a:off x="838200" y="1604390"/>
            <a:ext cx="10515600" cy="4351338"/>
          </a:xfrm>
        </p:spPr>
        <p:txBody>
          <a:bodyPr>
            <a:normAutofit lnSpcReduction="10000"/>
          </a:bodyPr>
          <a:lstStyle/>
          <a:p>
            <a:pPr>
              <a:lnSpc>
                <a:spcPct val="100000"/>
              </a:lnSpc>
              <a:spcBef>
                <a:spcPts val="1200"/>
              </a:spcBef>
            </a:pPr>
            <a:r>
              <a:rPr lang="en-US" sz="3200" dirty="0">
                <a:latin typeface="Arial" panose="020B0604020202020204" pitchFamily="34" charset="0"/>
                <a:cs typeface="Arial" panose="020B0604020202020204" pitchFamily="34" charset="0"/>
              </a:rPr>
              <a:t>In the context of Federal Procurement, a “Flowdown” is the—</a:t>
            </a:r>
          </a:p>
          <a:p>
            <a:pPr lvl="1">
              <a:lnSpc>
                <a:spcPct val="100000"/>
              </a:lnSpc>
            </a:pPr>
            <a:r>
              <a:rPr lang="en-US" sz="2800" dirty="0">
                <a:latin typeface="Arial" panose="020B0604020202020204" pitchFamily="34" charset="0"/>
                <a:cs typeface="Arial" panose="020B0604020202020204" pitchFamily="34" charset="0"/>
              </a:rPr>
              <a:t>Process of transferring and translation of requirements from a prime contract into a subcontract in support of the prime contract. </a:t>
            </a:r>
          </a:p>
          <a:p>
            <a:pPr lvl="1">
              <a:lnSpc>
                <a:spcPct val="100000"/>
              </a:lnSpc>
            </a:pPr>
            <a:r>
              <a:rPr lang="en-US" sz="2800" dirty="0">
                <a:latin typeface="Arial" panose="020B0604020202020204" pitchFamily="34" charset="0"/>
                <a:cs typeface="Arial" panose="020B0604020202020204" pitchFamily="34" charset="0"/>
              </a:rPr>
              <a:t>The Federal Acquisition Regulation (FAR) and various agency supplemental acquisition regulations, e.g., the Defense Federal Acquisition Regulation Supplement (DFARS) requires certain clauses be flowed-down to the prime contractor’s subcontracts.</a:t>
            </a:r>
          </a:p>
          <a:p>
            <a:endParaRPr lang="en-US" dirty="0"/>
          </a:p>
        </p:txBody>
      </p:sp>
      <p:sp>
        <p:nvSpPr>
          <p:cNvPr id="5" name="Rectangle 4">
            <a:extLst>
              <a:ext uri="{FF2B5EF4-FFF2-40B4-BE49-F238E27FC236}">
                <a16:creationId xmlns:a16="http://schemas.microsoft.com/office/drawing/2014/main" id="{EED38ED5-54D3-F746-B23F-4D21C5D68E0E}"/>
              </a:ext>
            </a:extLst>
          </p:cNvPr>
          <p:cNvSpPr/>
          <p:nvPr/>
        </p:nvSpPr>
        <p:spPr>
          <a:xfrm>
            <a:off x="21757" y="6028267"/>
            <a:ext cx="12148486" cy="829733"/>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                                       9</a:t>
            </a:r>
            <a:r>
              <a:rPr lang="en-US" sz="2400" baseline="30000" dirty="0"/>
              <a:t>th</a:t>
            </a:r>
            <a:r>
              <a:rPr lang="en-US" sz="2400" dirty="0"/>
              <a:t> Annual Veteran Entrepreneur Training Symposium</a:t>
            </a:r>
          </a:p>
          <a:p>
            <a:r>
              <a:rPr lang="en-US" sz="2000" dirty="0"/>
              <a:t>                                              </a:t>
            </a:r>
            <a:r>
              <a:rPr lang="en-US" sz="2400" dirty="0"/>
              <a:t>May 29 – 31,  2019 | San Antonio, Texas</a:t>
            </a:r>
            <a:endParaRPr lang="en-US" sz="2000" dirty="0"/>
          </a:p>
        </p:txBody>
      </p:sp>
      <p:pic>
        <p:nvPicPr>
          <p:cNvPr id="6" name="Picture 5" descr="A close up of a sign&#10;&#10;Description automatically generated">
            <a:extLst>
              <a:ext uri="{FF2B5EF4-FFF2-40B4-BE49-F238E27FC236}">
                <a16:creationId xmlns:a16="http://schemas.microsoft.com/office/drawing/2014/main" id="{BF3CB103-7BB8-1245-9B7E-901FB2A7C6AE}"/>
              </a:ext>
            </a:extLst>
          </p:cNvPr>
          <p:cNvPicPr>
            <a:picLocks noChangeAspect="1"/>
          </p:cNvPicPr>
          <p:nvPr/>
        </p:nvPicPr>
        <p:blipFill>
          <a:blip r:embed="rId2">
            <a:alphaModFix/>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brightnessContrast bright="100000" contrast="-40000"/>
                    </a14:imgEffect>
                  </a14:imgLayer>
                </a14:imgProps>
              </a:ext>
            </a:extLst>
          </a:blip>
          <a:stretch>
            <a:fillRect/>
          </a:stretch>
        </p:blipFill>
        <p:spPr>
          <a:xfrm>
            <a:off x="160983" y="6173346"/>
            <a:ext cx="1732209" cy="513889"/>
          </a:xfrm>
          <a:prstGeom prst="rect">
            <a:avLst/>
          </a:prstGeom>
        </p:spPr>
      </p:pic>
    </p:spTree>
    <p:extLst>
      <p:ext uri="{BB962C8B-B14F-4D97-AF65-F5344CB8AC3E}">
        <p14:creationId xmlns:p14="http://schemas.microsoft.com/office/powerpoint/2010/main" val="4052746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11DC7-065C-3D44-A3A8-D5B41C0C8099}"/>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What is a “Flowdown”?</a:t>
            </a:r>
          </a:p>
        </p:txBody>
      </p:sp>
      <p:sp>
        <p:nvSpPr>
          <p:cNvPr id="3" name="Content Placeholder 2">
            <a:extLst>
              <a:ext uri="{FF2B5EF4-FFF2-40B4-BE49-F238E27FC236}">
                <a16:creationId xmlns:a16="http://schemas.microsoft.com/office/drawing/2014/main" id="{57F3FE8E-A301-8E4F-8D74-14F8D984DE05}"/>
              </a:ext>
            </a:extLst>
          </p:cNvPr>
          <p:cNvSpPr>
            <a:spLocks noGrp="1"/>
          </p:cNvSpPr>
          <p:nvPr>
            <p:ph idx="1"/>
          </p:nvPr>
        </p:nvSpPr>
        <p:spPr>
          <a:xfrm>
            <a:off x="838200" y="2069074"/>
            <a:ext cx="10515600" cy="1985116"/>
          </a:xfrm>
        </p:spPr>
        <p:txBody>
          <a:bodyPr>
            <a:normAutofit/>
          </a:bodyPr>
          <a:lstStyle/>
          <a:p>
            <a:r>
              <a:rPr lang="en-US" sz="3200" dirty="0">
                <a:latin typeface="Arial" panose="020B0604020202020204" pitchFamily="34" charset="0"/>
                <a:cs typeface="Arial" panose="020B0604020202020204" pitchFamily="34" charset="0"/>
              </a:rPr>
              <a:t>There is </a:t>
            </a:r>
            <a:r>
              <a:rPr lang="en-US" sz="3200" i="1" u="sng" dirty="0">
                <a:latin typeface="Arial" panose="020B0604020202020204" pitchFamily="34" charset="0"/>
                <a:cs typeface="Arial" panose="020B0604020202020204" pitchFamily="34" charset="0"/>
              </a:rPr>
              <a:t>no exception </a:t>
            </a:r>
            <a:r>
              <a:rPr lang="en-US" sz="3200" dirty="0">
                <a:latin typeface="Arial" panose="020B0604020202020204" pitchFamily="34" charset="0"/>
                <a:cs typeface="Arial" panose="020B0604020202020204" pitchFamily="34" charset="0"/>
              </a:rPr>
              <a:t>to the flowdown requirements for small business—small business </a:t>
            </a:r>
            <a:r>
              <a:rPr lang="en-US" sz="3200" i="1" u="sng" dirty="0">
                <a:latin typeface="Arial" panose="020B0604020202020204" pitchFamily="34" charset="0"/>
                <a:cs typeface="Arial" panose="020B0604020202020204" pitchFamily="34" charset="0"/>
              </a:rPr>
              <a:t>is not exempt </a:t>
            </a:r>
            <a:r>
              <a:rPr lang="en-US" sz="3200" dirty="0">
                <a:latin typeface="Arial" panose="020B0604020202020204" pitchFamily="34" charset="0"/>
                <a:cs typeface="Arial" panose="020B0604020202020204" pitchFamily="34" charset="0"/>
              </a:rPr>
              <a:t>from the requirement to flowdown clauses</a:t>
            </a:r>
          </a:p>
          <a:p>
            <a:pPr marL="0" indent="0">
              <a:buNone/>
            </a:pPr>
            <a:endParaRPr lang="en-US" sz="3200" dirty="0"/>
          </a:p>
          <a:p>
            <a:endParaRPr lang="en-US" dirty="0"/>
          </a:p>
        </p:txBody>
      </p:sp>
      <p:sp>
        <p:nvSpPr>
          <p:cNvPr id="5" name="Rectangle 4">
            <a:extLst>
              <a:ext uri="{FF2B5EF4-FFF2-40B4-BE49-F238E27FC236}">
                <a16:creationId xmlns:a16="http://schemas.microsoft.com/office/drawing/2014/main" id="{EED38ED5-54D3-F746-B23F-4D21C5D68E0E}"/>
              </a:ext>
            </a:extLst>
          </p:cNvPr>
          <p:cNvSpPr/>
          <p:nvPr/>
        </p:nvSpPr>
        <p:spPr>
          <a:xfrm>
            <a:off x="21757" y="6028267"/>
            <a:ext cx="12148486" cy="829733"/>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                                       9</a:t>
            </a:r>
            <a:r>
              <a:rPr lang="en-US" sz="2400" baseline="30000" dirty="0"/>
              <a:t>th</a:t>
            </a:r>
            <a:r>
              <a:rPr lang="en-US" sz="2400" dirty="0"/>
              <a:t> Annual Veteran Entrepreneur Training Symposium</a:t>
            </a:r>
          </a:p>
          <a:p>
            <a:r>
              <a:rPr lang="en-US" sz="2000" dirty="0"/>
              <a:t>                                              </a:t>
            </a:r>
            <a:r>
              <a:rPr lang="en-US" sz="2400" dirty="0"/>
              <a:t>May 29 – 31,  2019 | San Antonio, Texas</a:t>
            </a:r>
            <a:endParaRPr lang="en-US" sz="2000" dirty="0"/>
          </a:p>
        </p:txBody>
      </p:sp>
      <p:pic>
        <p:nvPicPr>
          <p:cNvPr id="6" name="Picture 5" descr="A close up of a sign&#10;&#10;Description automatically generated">
            <a:extLst>
              <a:ext uri="{FF2B5EF4-FFF2-40B4-BE49-F238E27FC236}">
                <a16:creationId xmlns:a16="http://schemas.microsoft.com/office/drawing/2014/main" id="{BF3CB103-7BB8-1245-9B7E-901FB2A7C6AE}"/>
              </a:ext>
            </a:extLst>
          </p:cNvPr>
          <p:cNvPicPr>
            <a:picLocks noChangeAspect="1"/>
          </p:cNvPicPr>
          <p:nvPr/>
        </p:nvPicPr>
        <p:blipFill>
          <a:blip r:embed="rId2">
            <a:alphaModFix/>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brightnessContrast bright="100000" contrast="-40000"/>
                    </a14:imgEffect>
                  </a14:imgLayer>
                </a14:imgProps>
              </a:ext>
            </a:extLst>
          </a:blip>
          <a:stretch>
            <a:fillRect/>
          </a:stretch>
        </p:blipFill>
        <p:spPr>
          <a:xfrm>
            <a:off x="160983" y="6173346"/>
            <a:ext cx="1732209" cy="513889"/>
          </a:xfrm>
          <a:prstGeom prst="rect">
            <a:avLst/>
          </a:prstGeom>
        </p:spPr>
      </p:pic>
    </p:spTree>
    <p:extLst>
      <p:ext uri="{BB962C8B-B14F-4D97-AF65-F5344CB8AC3E}">
        <p14:creationId xmlns:p14="http://schemas.microsoft.com/office/powerpoint/2010/main" val="1930262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11DC7-065C-3D44-A3A8-D5B41C0C8099}"/>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What is a “Subcontract”?</a:t>
            </a:r>
          </a:p>
        </p:txBody>
      </p:sp>
      <p:sp>
        <p:nvSpPr>
          <p:cNvPr id="3" name="Content Placeholder 2">
            <a:extLst>
              <a:ext uri="{FF2B5EF4-FFF2-40B4-BE49-F238E27FC236}">
                <a16:creationId xmlns:a16="http://schemas.microsoft.com/office/drawing/2014/main" id="{57F3FE8E-A301-8E4F-8D74-14F8D984DE05}"/>
              </a:ext>
            </a:extLst>
          </p:cNvPr>
          <p:cNvSpPr>
            <a:spLocks noGrp="1"/>
          </p:cNvSpPr>
          <p:nvPr>
            <p:ph idx="1"/>
          </p:nvPr>
        </p:nvSpPr>
        <p:spPr>
          <a:xfrm>
            <a:off x="838200" y="1835441"/>
            <a:ext cx="10515600" cy="4351338"/>
          </a:xfrm>
        </p:spPr>
        <p:txBody>
          <a:bodyPr/>
          <a:lstStyle/>
          <a:p>
            <a:pPr>
              <a:lnSpc>
                <a:spcPct val="100000"/>
              </a:lnSpc>
              <a:spcBef>
                <a:spcPts val="1200"/>
              </a:spcBef>
            </a:pPr>
            <a:r>
              <a:rPr lang="en-US" dirty="0">
                <a:latin typeface="Arial" panose="020B0604020202020204" pitchFamily="34" charset="0"/>
                <a:cs typeface="Arial" panose="020B0604020202020204" pitchFamily="34" charset="0"/>
              </a:rPr>
              <a:t>“Subcontract” means any agreement (other than one involving an employer-employee relationship) entered into by a Government prime contractor or subcontractor calling for supplies and/or services required for performance of the contract, contract modification, or subcontract. (FAR 19.701)</a:t>
            </a:r>
          </a:p>
          <a:p>
            <a:pPr>
              <a:lnSpc>
                <a:spcPct val="100000"/>
              </a:lnSpc>
              <a:spcBef>
                <a:spcPts val="1200"/>
              </a:spcBef>
            </a:pPr>
            <a:r>
              <a:rPr lang="en-US" dirty="0">
                <a:latin typeface="Arial" panose="020B0604020202020204" pitchFamily="34" charset="0"/>
                <a:cs typeface="Arial" panose="020B0604020202020204" pitchFamily="34" charset="0"/>
              </a:rPr>
              <a:t>Purchase orders for supplies or services are also considered “subcontracts” and as such are subject to flowdowns</a:t>
            </a:r>
          </a:p>
          <a:p>
            <a:pPr>
              <a:lnSpc>
                <a:spcPct val="100000"/>
              </a:lnSpc>
              <a:spcBef>
                <a:spcPts val="1200"/>
              </a:spcBef>
            </a:pPr>
            <a:endParaRPr lang="en-US" sz="2800" dirty="0">
              <a:latin typeface="Arial" panose="020B0604020202020204" pitchFamily="34" charset="0"/>
              <a:cs typeface="Arial" panose="020B0604020202020204" pitchFamily="34" charset="0"/>
            </a:endParaRPr>
          </a:p>
          <a:p>
            <a:endParaRPr lang="en-US" dirty="0"/>
          </a:p>
        </p:txBody>
      </p:sp>
      <p:sp>
        <p:nvSpPr>
          <p:cNvPr id="5" name="Rectangle 4">
            <a:extLst>
              <a:ext uri="{FF2B5EF4-FFF2-40B4-BE49-F238E27FC236}">
                <a16:creationId xmlns:a16="http://schemas.microsoft.com/office/drawing/2014/main" id="{EED38ED5-54D3-F746-B23F-4D21C5D68E0E}"/>
              </a:ext>
            </a:extLst>
          </p:cNvPr>
          <p:cNvSpPr/>
          <p:nvPr/>
        </p:nvSpPr>
        <p:spPr>
          <a:xfrm>
            <a:off x="21757" y="6028267"/>
            <a:ext cx="12148486" cy="829733"/>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                                       9</a:t>
            </a:r>
            <a:r>
              <a:rPr lang="en-US" sz="2400" baseline="30000" dirty="0"/>
              <a:t>th</a:t>
            </a:r>
            <a:r>
              <a:rPr lang="en-US" sz="2400" dirty="0"/>
              <a:t> Annual Veteran Entrepreneur Training Symposium</a:t>
            </a:r>
          </a:p>
          <a:p>
            <a:r>
              <a:rPr lang="en-US" sz="2000" dirty="0"/>
              <a:t>                                              </a:t>
            </a:r>
            <a:r>
              <a:rPr lang="en-US" sz="2400" dirty="0"/>
              <a:t>May 29 – 31,  2019 | San Antonio, Texas</a:t>
            </a:r>
            <a:endParaRPr lang="en-US" sz="2000" dirty="0"/>
          </a:p>
        </p:txBody>
      </p:sp>
      <p:pic>
        <p:nvPicPr>
          <p:cNvPr id="6" name="Picture 5" descr="A close up of a sign&#10;&#10;Description automatically generated">
            <a:extLst>
              <a:ext uri="{FF2B5EF4-FFF2-40B4-BE49-F238E27FC236}">
                <a16:creationId xmlns:a16="http://schemas.microsoft.com/office/drawing/2014/main" id="{BF3CB103-7BB8-1245-9B7E-901FB2A7C6AE}"/>
              </a:ext>
            </a:extLst>
          </p:cNvPr>
          <p:cNvPicPr>
            <a:picLocks noChangeAspect="1"/>
          </p:cNvPicPr>
          <p:nvPr/>
        </p:nvPicPr>
        <p:blipFill>
          <a:blip r:embed="rId2">
            <a:alphaModFix/>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brightnessContrast bright="100000" contrast="-40000"/>
                    </a14:imgEffect>
                  </a14:imgLayer>
                </a14:imgProps>
              </a:ext>
            </a:extLst>
          </a:blip>
          <a:stretch>
            <a:fillRect/>
          </a:stretch>
        </p:blipFill>
        <p:spPr>
          <a:xfrm>
            <a:off x="160983" y="6173346"/>
            <a:ext cx="1732209" cy="513889"/>
          </a:xfrm>
          <a:prstGeom prst="rect">
            <a:avLst/>
          </a:prstGeom>
        </p:spPr>
      </p:pic>
    </p:spTree>
    <p:extLst>
      <p:ext uri="{BB962C8B-B14F-4D97-AF65-F5344CB8AC3E}">
        <p14:creationId xmlns:p14="http://schemas.microsoft.com/office/powerpoint/2010/main" val="917828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E382C-9B6F-A64C-96E3-35C383842477}"/>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Federal Subcontract Management</a:t>
            </a:r>
          </a:p>
        </p:txBody>
      </p:sp>
      <p:sp>
        <p:nvSpPr>
          <p:cNvPr id="3" name="Content Placeholder 2">
            <a:extLst>
              <a:ext uri="{FF2B5EF4-FFF2-40B4-BE49-F238E27FC236}">
                <a16:creationId xmlns:a16="http://schemas.microsoft.com/office/drawing/2014/main" id="{1624AB6D-B9C2-A64E-AF36-E46D4BEE1667}"/>
              </a:ext>
            </a:extLst>
          </p:cNvPr>
          <p:cNvSpPr>
            <a:spLocks noGrp="1"/>
          </p:cNvSpPr>
          <p:nvPr>
            <p:ph idx="1"/>
          </p:nvPr>
        </p:nvSpPr>
        <p:spPr>
          <a:xfrm>
            <a:off x="838200" y="1572706"/>
            <a:ext cx="10515600" cy="4351338"/>
          </a:xfrm>
        </p:spPr>
        <p:txBody>
          <a:bodyPr/>
          <a:lstStyle/>
          <a:p>
            <a:pPr lvl="0">
              <a:lnSpc>
                <a:spcPct val="100000"/>
              </a:lnSpc>
              <a:spcBef>
                <a:spcPts val="1200"/>
              </a:spcBef>
            </a:pPr>
            <a:r>
              <a:rPr lang="en-US" sz="3200" dirty="0">
                <a:solidFill>
                  <a:prstClr val="black"/>
                </a:solidFill>
                <a:latin typeface="Arial" panose="020B0604020202020204" pitchFamily="34" charset="0"/>
                <a:cs typeface="Arial" panose="020B0604020202020204" pitchFamily="34" charset="0"/>
              </a:rPr>
              <a:t>Federal Subcontract Management is a hybrid involving—</a:t>
            </a:r>
          </a:p>
          <a:p>
            <a:pPr lvl="1">
              <a:lnSpc>
                <a:spcPct val="100000"/>
              </a:lnSpc>
              <a:spcBef>
                <a:spcPts val="1200"/>
              </a:spcBef>
            </a:pPr>
            <a:r>
              <a:rPr lang="en-US" sz="2800" dirty="0">
                <a:solidFill>
                  <a:prstClr val="black"/>
                </a:solidFill>
                <a:latin typeface="Arial" panose="020B0604020202020204" pitchFamily="34" charset="0"/>
                <a:cs typeface="Arial" panose="020B0604020202020204" pitchFamily="34" charset="0"/>
              </a:rPr>
              <a:t>Company’s own commercial subcontracting requirements</a:t>
            </a:r>
          </a:p>
          <a:p>
            <a:pPr lvl="1">
              <a:lnSpc>
                <a:spcPct val="100000"/>
              </a:lnSpc>
              <a:spcBef>
                <a:spcPts val="1200"/>
              </a:spcBef>
            </a:pPr>
            <a:r>
              <a:rPr lang="en-US" sz="2800" dirty="0">
                <a:solidFill>
                  <a:prstClr val="black"/>
                </a:solidFill>
                <a:latin typeface="Arial" panose="020B0604020202020204" pitchFamily="34" charset="0"/>
                <a:cs typeface="Arial" panose="020B0604020202020204" pitchFamily="34" charset="0"/>
              </a:rPr>
              <a:t>Federal government’s prime contract/unique requirements</a:t>
            </a:r>
          </a:p>
          <a:p>
            <a:pPr lvl="2">
              <a:lnSpc>
                <a:spcPct val="100000"/>
              </a:lnSpc>
              <a:spcBef>
                <a:spcPts val="1200"/>
              </a:spcBef>
            </a:pPr>
            <a:r>
              <a:rPr lang="en-US" sz="2400" dirty="0">
                <a:solidFill>
                  <a:prstClr val="black"/>
                </a:solidFill>
                <a:latin typeface="Arial" panose="020B0604020202020204" pitchFamily="34" charset="0"/>
                <a:cs typeface="Arial" panose="020B0604020202020204" pitchFamily="34" charset="0"/>
              </a:rPr>
              <a:t>Operation of Federal Law – Implementing Regulations</a:t>
            </a:r>
          </a:p>
          <a:p>
            <a:pPr lvl="1">
              <a:lnSpc>
                <a:spcPct val="100000"/>
              </a:lnSpc>
              <a:spcBef>
                <a:spcPts val="1200"/>
              </a:spcBef>
            </a:pPr>
            <a:r>
              <a:rPr lang="en-US" sz="2800" dirty="0">
                <a:solidFill>
                  <a:prstClr val="black"/>
                </a:solidFill>
                <a:latin typeface="Arial" panose="020B0604020202020204" pitchFamily="34" charset="0"/>
                <a:cs typeface="Arial" panose="020B0604020202020204" pitchFamily="34" charset="0"/>
              </a:rPr>
              <a:t>Impacts purchasing/sourcing aspects of supply chain management</a:t>
            </a:r>
          </a:p>
          <a:p>
            <a:pPr lvl="1">
              <a:lnSpc>
                <a:spcPct val="100000"/>
              </a:lnSpc>
              <a:spcBef>
                <a:spcPts val="1200"/>
              </a:spcBef>
            </a:pPr>
            <a:r>
              <a:rPr lang="en-US" sz="2800" dirty="0">
                <a:solidFill>
                  <a:prstClr val="black"/>
                </a:solidFill>
                <a:latin typeface="Arial" panose="020B0604020202020204" pitchFamily="34" charset="0"/>
                <a:cs typeface="Arial" panose="020B0604020202020204" pitchFamily="34" charset="0"/>
              </a:rPr>
              <a:t>Government requirement to “flowdown”</a:t>
            </a:r>
          </a:p>
          <a:p>
            <a:endParaRPr lang="en-US" dirty="0"/>
          </a:p>
        </p:txBody>
      </p:sp>
    </p:spTree>
    <p:extLst>
      <p:ext uri="{BB962C8B-B14F-4D97-AF65-F5344CB8AC3E}">
        <p14:creationId xmlns:p14="http://schemas.microsoft.com/office/powerpoint/2010/main" val="527709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E382C-9B6F-A64C-96E3-35C383842477}"/>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Federal Subcontract Management</a:t>
            </a:r>
            <a:r>
              <a:rPr lang="en-US"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1624AB6D-B9C2-A64E-AF36-E46D4BEE1667}"/>
              </a:ext>
            </a:extLst>
          </p:cNvPr>
          <p:cNvSpPr>
            <a:spLocks noGrp="1"/>
          </p:cNvSpPr>
          <p:nvPr>
            <p:ph idx="1"/>
          </p:nvPr>
        </p:nvSpPr>
        <p:spPr>
          <a:xfrm>
            <a:off x="838200" y="1572706"/>
            <a:ext cx="10515600" cy="4351338"/>
          </a:xfrm>
        </p:spPr>
        <p:txBody>
          <a:bodyPr>
            <a:normAutofit lnSpcReduction="10000"/>
          </a:bodyPr>
          <a:lstStyle/>
          <a:p>
            <a:pPr>
              <a:lnSpc>
                <a:spcPct val="100000"/>
              </a:lnSpc>
              <a:spcBef>
                <a:spcPts val="1200"/>
              </a:spcBef>
            </a:pPr>
            <a:r>
              <a:rPr lang="en-US" sz="3200" dirty="0">
                <a:latin typeface="Arial" panose="020B0604020202020204" pitchFamily="34" charset="0"/>
                <a:cs typeface="Arial" panose="020B0604020202020204" pitchFamily="34" charset="0"/>
              </a:rPr>
              <a:t>Federal government does not have privity of contract w/ subcontractors/suppliers</a:t>
            </a:r>
          </a:p>
          <a:p>
            <a:pPr>
              <a:lnSpc>
                <a:spcPct val="100000"/>
              </a:lnSpc>
              <a:spcBef>
                <a:spcPts val="1200"/>
              </a:spcBef>
            </a:pPr>
            <a:r>
              <a:rPr lang="en-US" sz="3200" dirty="0">
                <a:latin typeface="Arial" panose="020B0604020202020204" pitchFamily="34" charset="0"/>
                <a:cs typeface="Arial" panose="020B0604020202020204" pitchFamily="34" charset="0"/>
              </a:rPr>
              <a:t>Government prime contract contains clauses which requires they be flowed-down to subcontractors to comply with Federal law.</a:t>
            </a:r>
          </a:p>
          <a:p>
            <a:pPr lvl="1">
              <a:lnSpc>
                <a:spcPct val="100000"/>
              </a:lnSpc>
              <a:spcBef>
                <a:spcPts val="1200"/>
              </a:spcBef>
            </a:pPr>
            <a:r>
              <a:rPr lang="en-US" sz="2800" dirty="0">
                <a:latin typeface="Arial" panose="020B0604020202020204" pitchFamily="34" charset="0"/>
                <a:cs typeface="Arial" panose="020B0604020202020204" pitchFamily="34" charset="0"/>
              </a:rPr>
              <a:t>Prime contractor includes these flowdowns in subcontracts/purchase orders to comply with obligations under prime contract</a:t>
            </a:r>
          </a:p>
          <a:p>
            <a:pPr>
              <a:lnSpc>
                <a:spcPct val="100000"/>
              </a:lnSpc>
              <a:spcBef>
                <a:spcPts val="1200"/>
              </a:spcBef>
            </a:pPr>
            <a:r>
              <a:rPr lang="en-US" sz="3200" dirty="0">
                <a:latin typeface="Arial" panose="020B0604020202020204" pitchFamily="34" charset="0"/>
                <a:cs typeface="Arial" panose="020B0604020202020204" pitchFamily="34" charset="0"/>
              </a:rPr>
              <a:t>Flowdown process is a risk-sharing process</a:t>
            </a:r>
            <a:endParaRPr lang="en-US" sz="2800" dirty="0">
              <a:solidFill>
                <a:prstClr val="black"/>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025379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E382C-9B6F-A64C-96E3-35C383842477}"/>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Federal Subcontract Management</a:t>
            </a:r>
          </a:p>
        </p:txBody>
      </p:sp>
      <p:sp>
        <p:nvSpPr>
          <p:cNvPr id="3" name="Content Placeholder 2">
            <a:extLst>
              <a:ext uri="{FF2B5EF4-FFF2-40B4-BE49-F238E27FC236}">
                <a16:creationId xmlns:a16="http://schemas.microsoft.com/office/drawing/2014/main" id="{1624AB6D-B9C2-A64E-AF36-E46D4BEE1667}"/>
              </a:ext>
            </a:extLst>
          </p:cNvPr>
          <p:cNvSpPr>
            <a:spLocks noGrp="1"/>
          </p:cNvSpPr>
          <p:nvPr>
            <p:ph idx="1"/>
          </p:nvPr>
        </p:nvSpPr>
        <p:spPr>
          <a:xfrm>
            <a:off x="838200" y="1572706"/>
            <a:ext cx="10515600" cy="4351338"/>
          </a:xfrm>
        </p:spPr>
        <p:txBody>
          <a:bodyPr>
            <a:normAutofit lnSpcReduction="10000"/>
          </a:bodyPr>
          <a:lstStyle/>
          <a:p>
            <a:pPr>
              <a:lnSpc>
                <a:spcPct val="100000"/>
              </a:lnSpc>
              <a:spcBef>
                <a:spcPts val="1200"/>
              </a:spcBef>
            </a:pPr>
            <a:r>
              <a:rPr lang="en-US" sz="3200" dirty="0">
                <a:latin typeface="Arial" panose="020B0604020202020204" pitchFamily="34" charset="0"/>
                <a:cs typeface="Arial" panose="020B0604020202020204" pitchFamily="34" charset="0"/>
              </a:rPr>
              <a:t>Prime Contractors—</a:t>
            </a:r>
          </a:p>
          <a:p>
            <a:pPr lvl="1">
              <a:lnSpc>
                <a:spcPct val="100000"/>
              </a:lnSpc>
              <a:spcBef>
                <a:spcPts val="1200"/>
              </a:spcBef>
            </a:pPr>
            <a:r>
              <a:rPr lang="en-US" sz="2800" dirty="0">
                <a:latin typeface="Arial" panose="020B0604020202020204" pitchFamily="34" charset="0"/>
                <a:cs typeface="Arial" panose="020B0604020202020204" pitchFamily="34" charset="0"/>
              </a:rPr>
              <a:t>Typically have and use sets of clauses tailored to know variation in procurement types</a:t>
            </a:r>
          </a:p>
          <a:p>
            <a:pPr lvl="1">
              <a:lnSpc>
                <a:spcPct val="100000"/>
              </a:lnSpc>
              <a:spcBef>
                <a:spcPts val="1200"/>
              </a:spcBef>
            </a:pPr>
            <a:r>
              <a:rPr lang="en-US" sz="2800" dirty="0">
                <a:latin typeface="Arial" panose="020B0604020202020204" pitchFamily="34" charset="0"/>
                <a:cs typeface="Arial" panose="020B0604020202020204" pitchFamily="34" charset="0"/>
              </a:rPr>
              <a:t>Enables development of flowdowns appropriate to the subcontract</a:t>
            </a:r>
          </a:p>
          <a:p>
            <a:pPr lvl="2">
              <a:lnSpc>
                <a:spcPct val="100000"/>
              </a:lnSpc>
              <a:spcBef>
                <a:spcPts val="1200"/>
              </a:spcBef>
            </a:pPr>
            <a:r>
              <a:rPr lang="en-US" sz="2400" dirty="0">
                <a:latin typeface="Arial" panose="020B0604020202020204" pitchFamily="34" charset="0"/>
                <a:cs typeface="Arial" panose="020B0604020202020204" pitchFamily="34" charset="0"/>
              </a:rPr>
              <a:t>Often as standalone or in combination with other sets of </a:t>
            </a:r>
            <a:r>
              <a:rPr lang="en-US" sz="2400" dirty="0" err="1">
                <a:latin typeface="Arial" panose="020B0604020202020204" pitchFamily="34" charset="0"/>
                <a:cs typeface="Arial" panose="020B0604020202020204" pitchFamily="34" charset="0"/>
              </a:rPr>
              <a:t>flowdows</a:t>
            </a:r>
            <a:endParaRPr lang="en-US" sz="2400" dirty="0">
              <a:latin typeface="Arial" panose="020B0604020202020204" pitchFamily="34" charset="0"/>
              <a:cs typeface="Arial" panose="020B0604020202020204" pitchFamily="34" charset="0"/>
            </a:endParaRPr>
          </a:p>
          <a:p>
            <a:pPr lvl="1">
              <a:lnSpc>
                <a:spcPct val="100000"/>
              </a:lnSpc>
              <a:spcBef>
                <a:spcPts val="1200"/>
              </a:spcBef>
            </a:pPr>
            <a:r>
              <a:rPr lang="en-US" sz="2800" dirty="0">
                <a:latin typeface="Arial" panose="020B0604020202020204" pitchFamily="34" charset="0"/>
                <a:cs typeface="Arial" panose="020B0604020202020204" pitchFamily="34" charset="0"/>
              </a:rPr>
              <a:t>One size does not fit all—individual procurement actions may dictate tailoring requirements in support of prime contract requirements</a:t>
            </a:r>
          </a:p>
          <a:p>
            <a:endParaRPr lang="en-US" dirty="0"/>
          </a:p>
        </p:txBody>
      </p:sp>
    </p:spTree>
    <p:extLst>
      <p:ext uri="{BB962C8B-B14F-4D97-AF65-F5344CB8AC3E}">
        <p14:creationId xmlns:p14="http://schemas.microsoft.com/office/powerpoint/2010/main" val="354698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E382C-9B6F-A64C-96E3-35C383842477}"/>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Federal Subcontract Management</a:t>
            </a:r>
          </a:p>
        </p:txBody>
      </p:sp>
      <p:sp>
        <p:nvSpPr>
          <p:cNvPr id="3" name="Content Placeholder 2">
            <a:extLst>
              <a:ext uri="{FF2B5EF4-FFF2-40B4-BE49-F238E27FC236}">
                <a16:creationId xmlns:a16="http://schemas.microsoft.com/office/drawing/2014/main" id="{1624AB6D-B9C2-A64E-AF36-E46D4BEE1667}"/>
              </a:ext>
            </a:extLst>
          </p:cNvPr>
          <p:cNvSpPr>
            <a:spLocks noGrp="1"/>
          </p:cNvSpPr>
          <p:nvPr>
            <p:ph idx="1"/>
          </p:nvPr>
        </p:nvSpPr>
        <p:spPr>
          <a:xfrm>
            <a:off x="838200" y="1572706"/>
            <a:ext cx="10515600" cy="4351338"/>
          </a:xfrm>
        </p:spPr>
        <p:txBody>
          <a:bodyPr>
            <a:normAutofit fontScale="92500" lnSpcReduction="20000"/>
          </a:bodyPr>
          <a:lstStyle/>
          <a:p>
            <a:pPr>
              <a:lnSpc>
                <a:spcPct val="100000"/>
              </a:lnSpc>
              <a:spcBef>
                <a:spcPts val="1200"/>
              </a:spcBef>
            </a:pPr>
            <a:r>
              <a:rPr lang="en-US" sz="3200" dirty="0">
                <a:latin typeface="Arial" panose="020B0604020202020204" pitchFamily="34" charset="0"/>
                <a:cs typeface="Arial" panose="020B0604020202020204" pitchFamily="34" charset="0"/>
              </a:rPr>
              <a:t>The Subcontractor’s Perspective</a:t>
            </a:r>
          </a:p>
          <a:p>
            <a:pPr lvl="1">
              <a:lnSpc>
                <a:spcPct val="100000"/>
              </a:lnSpc>
              <a:spcBef>
                <a:spcPts val="1200"/>
              </a:spcBef>
            </a:pPr>
            <a:r>
              <a:rPr lang="en-US" sz="2800" dirty="0">
                <a:latin typeface="Arial" panose="020B0604020202020204" pitchFamily="34" charset="0"/>
                <a:cs typeface="Arial" panose="020B0604020202020204" pitchFamily="34" charset="0"/>
              </a:rPr>
              <a:t>Understand what and why the prime wants to flowdown</a:t>
            </a:r>
          </a:p>
          <a:p>
            <a:pPr lvl="1">
              <a:lnSpc>
                <a:spcPct val="100000"/>
              </a:lnSpc>
              <a:spcBef>
                <a:spcPts val="1200"/>
              </a:spcBef>
            </a:pPr>
            <a:r>
              <a:rPr lang="en-US" sz="2800" dirty="0">
                <a:latin typeface="Arial" panose="020B0604020202020204" pitchFamily="34" charset="0"/>
                <a:cs typeface="Arial" panose="020B0604020202020204" pitchFamily="34" charset="0"/>
              </a:rPr>
              <a:t>Subcontractor needs to understand enough about the prime contract and flowdown requirements to determine if a flowdown applies.</a:t>
            </a:r>
          </a:p>
          <a:p>
            <a:pPr lvl="1">
              <a:lnSpc>
                <a:spcPct val="100000"/>
              </a:lnSpc>
              <a:spcBef>
                <a:spcPts val="1200"/>
              </a:spcBef>
            </a:pPr>
            <a:r>
              <a:rPr lang="en-US" sz="2800" dirty="0">
                <a:latin typeface="Arial" panose="020B0604020202020204" pitchFamily="34" charset="0"/>
                <a:cs typeface="Arial" panose="020B0604020202020204" pitchFamily="34" charset="0"/>
              </a:rPr>
              <a:t>Subcontractor should review proposed clauses in the RFP/IFB/RFQ to identify concerns/exceptions to prime contractor as early as possible</a:t>
            </a:r>
          </a:p>
          <a:p>
            <a:pPr lvl="1">
              <a:lnSpc>
                <a:spcPct val="100000"/>
              </a:lnSpc>
              <a:spcBef>
                <a:spcPts val="1200"/>
              </a:spcBef>
            </a:pPr>
            <a:r>
              <a:rPr lang="en-US" sz="2800" dirty="0">
                <a:latin typeface="Arial" panose="020B0604020202020204" pitchFamily="34" charset="0"/>
                <a:cs typeface="Arial" panose="020B0604020202020204" pitchFamily="34" charset="0"/>
              </a:rPr>
              <a:t>Subcontractor offers rationale and possible alternatives so prime understands concerns and way to accomplish same result at less cost</a:t>
            </a:r>
          </a:p>
          <a:p>
            <a:endParaRPr lang="en-US" dirty="0"/>
          </a:p>
        </p:txBody>
      </p:sp>
    </p:spTree>
    <p:extLst>
      <p:ext uri="{BB962C8B-B14F-4D97-AF65-F5344CB8AC3E}">
        <p14:creationId xmlns:p14="http://schemas.microsoft.com/office/powerpoint/2010/main" val="26472153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ETS19--Are You Flowing--W Simpson.potx" id="{893CAA1E-7043-4671-9B7B-13BED3AED6A3}" vid="{71A25F9B-CD24-4258-8B08-A6A09D006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1427</Words>
  <Application>Microsoft Macintosh PowerPoint</Application>
  <PresentationFormat>Widescreen</PresentationFormat>
  <Paragraphs>121</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Helvetica</vt:lpstr>
      <vt:lpstr>Office Theme</vt:lpstr>
      <vt:lpstr>PowerPoint Presentation</vt:lpstr>
      <vt:lpstr>Flowdowns: Are you FAR &amp; DFARS Flowing?</vt:lpstr>
      <vt:lpstr>What is a “Flowdown”?</vt:lpstr>
      <vt:lpstr>What is a “Flowdown”?</vt:lpstr>
      <vt:lpstr>What is a “Subcontract”?</vt:lpstr>
      <vt:lpstr>Federal Subcontract Management</vt:lpstr>
      <vt:lpstr>Federal Subcontract Management </vt:lpstr>
      <vt:lpstr>Federal Subcontract Management</vt:lpstr>
      <vt:lpstr>Federal Subcontract Management</vt:lpstr>
      <vt:lpstr>Federal Subcontract Management</vt:lpstr>
      <vt:lpstr>How Do I Know What to “Flowdown”?</vt:lpstr>
      <vt:lpstr>How Do I Know What to “Flowdown”?</vt:lpstr>
      <vt:lpstr>How Do I Know What to “Flowdown”?</vt:lpstr>
      <vt:lpstr>How Do I Know What to “Flowdown”?</vt:lpstr>
      <vt:lpstr>How Do I Know What to “Flowdown”?</vt:lpstr>
      <vt:lpstr>How Do I Know What to “Flowdown”?</vt:lpstr>
      <vt:lpstr>How Do I Know What to “Flowdown”?</vt:lpstr>
      <vt:lpstr>How Do I Know What to “Flowdown”?</vt:lpstr>
      <vt:lpstr>How Do I Know What to “Flowdown”?</vt:lpstr>
      <vt:lpstr>How Do I Know What to “Flowdown”?</vt:lpstr>
      <vt:lpstr>How to “Flowdown”</vt:lpstr>
      <vt:lpstr>Where to Find Clauses</vt:lpstr>
      <vt:lpstr>What Could Possibly Go Wrong?</vt:lpstr>
      <vt:lpstr>Flowdown Matrices Subscription Service Available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Earl Morgan</dc:creator>
  <cp:lastModifiedBy>Earl Morgan</cp:lastModifiedBy>
  <cp:revision>1</cp:revision>
  <dcterms:created xsi:type="dcterms:W3CDTF">2019-06-11T14:06:41Z</dcterms:created>
  <dcterms:modified xsi:type="dcterms:W3CDTF">2019-06-11T14:06:54Z</dcterms:modified>
</cp:coreProperties>
</file>