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64"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9144000" cy="5143500" type="screen16x9"/>
  <p:notesSz cx="6858000" cy="9144000"/>
  <p:embeddedFontLst>
    <p:embeddedFont>
      <p:font typeface="Lustria" panose="020B0604020202020204" charset="0"/>
      <p:regular r:id="rId22"/>
    </p:embeddedFont>
    <p:embeddedFont>
      <p:font typeface="Calibri" panose="020F050202020403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17C55FD7-095F-4DE2-A276-13D9B9A8D743}">
  <a:tblStyle styleId="{17C55FD7-095F-4DE2-A276-13D9B9A8D74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4" d="100"/>
          <a:sy n="144" d="100"/>
        </p:scale>
        <p:origin x="-678"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428664980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d486ea3e9_0_0:notes"/>
          <p:cNvSpPr>
            <a:spLocks noGrp="1" noRot="1" noChangeAspect="1"/>
          </p:cNvSpPr>
          <p:nvPr>
            <p:ph type="sldImg" idx="2"/>
          </p:nvPr>
        </p:nvSpPr>
        <p:spPr>
          <a:xfrm>
            <a:off x="381013"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d486ea3e9_0_0:notes"/>
          <p:cNvSpPr txBox="1">
            <a:spLocks noGrp="1"/>
          </p:cNvSpPr>
          <p:nvPr>
            <p:ph type="body" idx="1"/>
          </p:nvPr>
        </p:nvSpPr>
        <p:spPr>
          <a:xfrm>
            <a:off x="685800" y="4343400"/>
            <a:ext cx="5486400" cy="4114800"/>
          </a:xfrm>
          <a:prstGeom prst="rect">
            <a:avLst/>
          </a:prstGeom>
          <a:noFill/>
          <a:ln>
            <a:noFill/>
          </a:ln>
        </p:spPr>
        <p:txBody>
          <a:bodyPr spcFirstLastPara="1" wrap="square" lIns="88525" tIns="88525" rIns="88525" bIns="88525" anchor="ctr" anchorCtr="0">
            <a:noAutofit/>
          </a:bodyPr>
          <a:lstStyle/>
          <a:p>
            <a:pPr marL="0" lvl="0" indent="0" algn="l" rtl="0">
              <a:spcBef>
                <a:spcPts val="0"/>
              </a:spcBef>
              <a:spcAft>
                <a:spcPts val="0"/>
              </a:spcAft>
              <a:buClr>
                <a:schemeClr val="dk1"/>
              </a:buClr>
              <a:buSzPts val="1100"/>
              <a:buFont typeface="Arial"/>
              <a:buNone/>
            </a:pPr>
            <a:r>
              <a:rPr lang="en" sz="1000" b="1">
                <a:solidFill>
                  <a:schemeClr val="dk1"/>
                </a:solidFill>
                <a:latin typeface="Calibri"/>
                <a:ea typeface="Calibri"/>
                <a:cs typeface="Calibri"/>
                <a:sym typeface="Calibri"/>
              </a:rPr>
              <a:t>PULL People In</a:t>
            </a:r>
            <a:endParaRPr sz="1000" b="1">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For events with multiple breakout sessions, promote the day before and day of to each person you meet with a rack card</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Go into the hallway</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Ask “Are you coming to the 5HoP workshop?  Learn about having more money, more time and more fun”</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Speak with passion, make eye contact, don’t hold back</a:t>
            </a: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000" b="1">
                <a:solidFill>
                  <a:schemeClr val="dk1"/>
                </a:solidFill>
                <a:latin typeface="Calibri"/>
                <a:ea typeface="Calibri"/>
                <a:cs typeface="Calibri"/>
                <a:sym typeface="Calibri"/>
              </a:rPr>
              <a:t>Guidelines</a:t>
            </a:r>
            <a:endParaRPr sz="1000" b="1">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000">
                <a:solidFill>
                  <a:schemeClr val="dk1"/>
                </a:solidFill>
                <a:latin typeface="Calibri"/>
                <a:ea typeface="Calibri"/>
                <a:cs typeface="Calibri"/>
                <a:sym typeface="Calibri"/>
              </a:rPr>
              <a:t>These are our people - be yourself and have fun</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000">
                <a:solidFill>
                  <a:schemeClr val="dk1"/>
                </a:solidFill>
                <a:latin typeface="Calibri"/>
                <a:ea typeface="Calibri"/>
                <a:cs typeface="Calibri"/>
                <a:sym typeface="Calibri"/>
              </a:rPr>
              <a:t>Walk around the room to interact (use clicker to move the slides)</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000">
                <a:solidFill>
                  <a:schemeClr val="dk1"/>
                </a:solidFill>
                <a:latin typeface="Calibri"/>
                <a:ea typeface="Calibri"/>
                <a:cs typeface="Calibri"/>
                <a:sym typeface="Calibri"/>
              </a:rPr>
              <a:t>Speak with passion and perform like Broadway (do not read slides)</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000">
                <a:solidFill>
                  <a:schemeClr val="dk1"/>
                </a:solidFill>
                <a:latin typeface="Calibri"/>
                <a:ea typeface="Calibri"/>
                <a:cs typeface="Calibri"/>
                <a:sym typeface="Calibri"/>
              </a:rPr>
              <a:t>Be relatable that building business is challenging</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000">
                <a:solidFill>
                  <a:schemeClr val="dk1"/>
                </a:solidFill>
                <a:latin typeface="Calibri"/>
                <a:ea typeface="Calibri"/>
                <a:cs typeface="Calibri"/>
                <a:sym typeface="Calibri"/>
              </a:rPr>
              <a:t>Plant the seed that there is a better way with Clarity, Confidence, and Impact</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000">
                <a:solidFill>
                  <a:schemeClr val="dk1"/>
                </a:solidFill>
                <a:latin typeface="Calibri"/>
                <a:ea typeface="Calibri"/>
                <a:cs typeface="Calibri"/>
                <a:sym typeface="Calibri"/>
              </a:rPr>
              <a:t>Less is More (slow down to relate)</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000">
                <a:solidFill>
                  <a:schemeClr val="dk1"/>
                </a:solidFill>
                <a:latin typeface="Calibri"/>
                <a:ea typeface="Calibri"/>
                <a:cs typeface="Calibri"/>
                <a:sym typeface="Calibri"/>
              </a:rPr>
              <a:t>Ask Questions to make this about them (don’t tell them all the great things you did)</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000">
                <a:solidFill>
                  <a:schemeClr val="dk1"/>
                </a:solidFill>
                <a:latin typeface="Calibri"/>
                <a:ea typeface="Calibri"/>
                <a:cs typeface="Calibri"/>
                <a:sym typeface="Calibri"/>
              </a:rPr>
              <a:t>Solicit relatable experience overcoming challenge (don’t tell people what to do, they are the hero of their story, we are the high growth guide)</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000" b="1">
                <a:solidFill>
                  <a:schemeClr val="dk1"/>
                </a:solidFill>
                <a:latin typeface="Calibri"/>
                <a:ea typeface="Calibri"/>
                <a:cs typeface="Calibri"/>
                <a:sym typeface="Calibri"/>
              </a:rPr>
              <a:t>Engage Participants by Asking Questions </a:t>
            </a:r>
            <a:endParaRPr sz="10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(these are basic non threatening questions to warm up)</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000">
                <a:solidFill>
                  <a:schemeClr val="dk1"/>
                </a:solidFill>
                <a:latin typeface="Calibri"/>
                <a:ea typeface="Calibri"/>
                <a:cs typeface="Calibri"/>
                <a:sym typeface="Calibri"/>
              </a:rPr>
              <a:t>What industry are you in?</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000">
                <a:solidFill>
                  <a:schemeClr val="dk1"/>
                </a:solidFill>
                <a:latin typeface="Calibri"/>
                <a:ea typeface="Calibri"/>
                <a:cs typeface="Calibri"/>
                <a:sym typeface="Calibri"/>
              </a:rPr>
              <a:t>How many employees? </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000">
                <a:solidFill>
                  <a:schemeClr val="dk1"/>
                </a:solidFill>
                <a:latin typeface="Calibri"/>
                <a:ea typeface="Calibri"/>
                <a:cs typeface="Calibri"/>
                <a:sym typeface="Calibri"/>
              </a:rPr>
              <a:t>Locations?</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For Large Groups Do Hand Raising based on who is in the audience</a:t>
            </a:r>
            <a:endParaRPr sz="1000">
              <a:solidFill>
                <a:schemeClr val="dk1"/>
              </a:solidFill>
              <a:latin typeface="Calibri"/>
              <a:ea typeface="Calibri"/>
              <a:cs typeface="Calibri"/>
              <a:sym typeface="Calibri"/>
            </a:endParaRPr>
          </a:p>
          <a:p>
            <a:pPr marL="457200" lvl="0" indent="-292100" algn="l" rtl="0">
              <a:lnSpc>
                <a:spcPct val="115000"/>
              </a:lnSpc>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Who is in the [X industry including gov’t contracting]</a:t>
            </a:r>
            <a:endParaRPr sz="1000">
              <a:solidFill>
                <a:schemeClr val="dk1"/>
              </a:solidFill>
              <a:latin typeface="Calibri"/>
              <a:ea typeface="Calibri"/>
              <a:cs typeface="Calibri"/>
              <a:sym typeface="Calibri"/>
            </a:endParaRPr>
          </a:p>
          <a:p>
            <a:pPr marL="457200" lvl="0" indent="-292100" algn="l" rtl="0">
              <a:lnSpc>
                <a:spcPct val="115000"/>
              </a:lnSpc>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Who has 20+ employees, 50+, 100+</a:t>
            </a:r>
            <a:endParaRPr sz="1000">
              <a:solidFill>
                <a:schemeClr val="dk1"/>
              </a:solidFill>
              <a:latin typeface="Calibri"/>
              <a:ea typeface="Calibri"/>
              <a:cs typeface="Calibri"/>
              <a:sym typeface="Calibri"/>
            </a:endParaRPr>
          </a:p>
          <a:p>
            <a:pPr marL="457200" lvl="0" indent="-292100" algn="l" rtl="0">
              <a:lnSpc>
                <a:spcPct val="115000"/>
              </a:lnSpc>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Who is challenged by growing the top line?</a:t>
            </a:r>
            <a:endParaRPr sz="1000">
              <a:solidFill>
                <a:schemeClr val="dk1"/>
              </a:solidFill>
              <a:latin typeface="Calibri"/>
              <a:ea typeface="Calibri"/>
              <a:cs typeface="Calibri"/>
              <a:sym typeface="Calibri"/>
            </a:endParaRPr>
          </a:p>
          <a:p>
            <a:pPr marL="457200" lvl="0" indent="-292100" algn="l" rtl="0">
              <a:lnSpc>
                <a:spcPct val="115000"/>
              </a:lnSpc>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Who feels the cash crunch?</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000" b="1">
                <a:solidFill>
                  <a:schemeClr val="dk1"/>
                </a:solidFill>
                <a:latin typeface="Calibri"/>
                <a:ea typeface="Calibri"/>
                <a:cs typeface="Calibri"/>
                <a:sym typeface="Calibri"/>
              </a:rPr>
              <a:t>Put Energy into the Room</a:t>
            </a:r>
            <a:endParaRPr sz="1000" b="1">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000">
                <a:solidFill>
                  <a:schemeClr val="dk1"/>
                </a:solidFill>
                <a:latin typeface="Calibri"/>
                <a:ea typeface="Calibri"/>
                <a:cs typeface="Calibri"/>
                <a:sym typeface="Calibri"/>
              </a:rPr>
              <a:t>Are you Ready?</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000">
                <a:solidFill>
                  <a:schemeClr val="dk1"/>
                </a:solidFill>
                <a:latin typeface="Calibri"/>
                <a:ea typeface="Calibri"/>
                <a:cs typeface="Calibri"/>
                <a:sym typeface="Calibri"/>
              </a:rPr>
              <a:t>When I say “Ready”</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000">
                <a:solidFill>
                  <a:schemeClr val="dk1"/>
                </a:solidFill>
                <a:latin typeface="Calibri"/>
                <a:ea typeface="Calibri"/>
                <a:cs typeface="Calibri"/>
                <a:sym typeface="Calibri"/>
              </a:rPr>
              <a:t>You respond “Born Ready!” (if you have guts have them stand up with hand gesture as well)</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000">
                <a:solidFill>
                  <a:schemeClr val="dk1"/>
                </a:solidFill>
                <a:latin typeface="Calibri"/>
                <a:ea typeface="Calibri"/>
                <a:cs typeface="Calibri"/>
                <a:sym typeface="Calibri"/>
              </a:rPr>
              <a:t>Are you Ready?</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100">
              <a:solidFill>
                <a:schemeClr val="dk1"/>
              </a:solidFill>
            </a:endParaRPr>
          </a:p>
        </p:txBody>
      </p:sp>
      <p:sp>
        <p:nvSpPr>
          <p:cNvPr id="80" name="Google Shape;80;g1d486ea3e9_0_0:notes"/>
          <p:cNvSpPr txBox="1">
            <a:spLocks noGrp="1"/>
          </p:cNvSpPr>
          <p:nvPr>
            <p:ph type="sldNum" idx="12"/>
          </p:nvPr>
        </p:nvSpPr>
        <p:spPr>
          <a:xfrm>
            <a:off x="3884613" y="8685213"/>
            <a:ext cx="2971800" cy="457200"/>
          </a:xfrm>
          <a:prstGeom prst="rect">
            <a:avLst/>
          </a:prstGeom>
          <a:noFill/>
          <a:ln>
            <a:noFill/>
          </a:ln>
        </p:spPr>
        <p:txBody>
          <a:bodyPr spcFirstLastPara="1" wrap="square" lIns="88525" tIns="88525" rIns="88525" bIns="885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sz="1400"/>
              <a:t>1</a:t>
            </a:fld>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5ada118a31_0_123:notes"/>
          <p:cNvSpPr txBox="1">
            <a:spLocks noGrp="1"/>
          </p:cNvSpPr>
          <p:nvPr>
            <p:ph type="body" idx="1"/>
          </p:nvPr>
        </p:nvSpPr>
        <p:spPr>
          <a:xfrm>
            <a:off x="685186" y="4400376"/>
            <a:ext cx="5487600" cy="3600900"/>
          </a:xfrm>
          <a:prstGeom prst="rect">
            <a:avLst/>
          </a:prstGeom>
          <a:noFill/>
          <a:ln>
            <a:noFill/>
          </a:ln>
        </p:spPr>
        <p:txBody>
          <a:bodyPr spcFirstLastPara="1" wrap="square" lIns="88525" tIns="88525" rIns="88525" bIns="885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Turn to the person next to you to identify two actions …</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Write them down in the handout</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Ask 2 people to share what they came up with</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One Driver per Month - working on the business</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Once you do this exercise with you leadership team to elevate awareness</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Opportunities to de-risk your business become continuous</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Focus on where you will win!</a:t>
            </a: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l" rtl="0">
              <a:lnSpc>
                <a:spcPct val="115000"/>
              </a:lnSpc>
              <a:spcBef>
                <a:spcPts val="0"/>
              </a:spcBef>
              <a:spcAft>
                <a:spcPts val="0"/>
              </a:spcAft>
              <a:buNone/>
            </a:pPr>
            <a:r>
              <a:rPr lang="en" sz="1100">
                <a:solidFill>
                  <a:schemeClr val="dk1"/>
                </a:solidFill>
              </a:rPr>
              <a:t>Reference Diagram is a Circle because the learning, action, results feedback loop is contentious when building business</a:t>
            </a: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l" rtl="0">
              <a:lnSpc>
                <a:spcPct val="115000"/>
              </a:lnSpc>
              <a:spcBef>
                <a:spcPts val="0"/>
              </a:spcBef>
              <a:spcAft>
                <a:spcPts val="0"/>
              </a:spcAft>
              <a:buNone/>
            </a:pPr>
            <a:r>
              <a:rPr lang="en" sz="1100">
                <a:solidFill>
                  <a:schemeClr val="dk1"/>
                </a:solidFill>
              </a:rPr>
              <a:t>I walk the walk … I have a Coach and part of a mastermind plus 4 partners</a:t>
            </a: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p:txBody>
      </p:sp>
      <p:sp>
        <p:nvSpPr>
          <p:cNvPr id="155" name="Google Shape;155;g5ada118a31_0_123:notes"/>
          <p:cNvSpPr>
            <a:spLocks noGrp="1" noRot="1" noChangeAspect="1"/>
          </p:cNvSpPr>
          <p:nvPr>
            <p:ph type="sldImg" idx="2"/>
          </p:nvPr>
        </p:nvSpPr>
        <p:spPr>
          <a:xfrm>
            <a:off x="708711" y="1142613"/>
            <a:ext cx="54405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4c8ea56f47_0_28:notes"/>
          <p:cNvSpPr txBox="1">
            <a:spLocks noGrp="1"/>
          </p:cNvSpPr>
          <p:nvPr>
            <p:ph type="body" idx="1"/>
          </p:nvPr>
        </p:nvSpPr>
        <p:spPr>
          <a:xfrm>
            <a:off x="685186" y="4400376"/>
            <a:ext cx="5487600" cy="3600900"/>
          </a:xfrm>
          <a:prstGeom prst="rect">
            <a:avLst/>
          </a:prstGeom>
          <a:noFill/>
          <a:ln>
            <a:noFill/>
          </a:ln>
        </p:spPr>
        <p:txBody>
          <a:bodyPr spcFirstLastPara="1" wrap="square" lIns="88525" tIns="88525" rIns="88525" bIns="88525" anchor="ctr" anchorCtr="0">
            <a:noAutofit/>
          </a:bodyPr>
          <a:lstStyle/>
          <a:p>
            <a:pPr marL="0" marR="0" lvl="0" indent="0" algn="l" rtl="0">
              <a:spcBef>
                <a:spcPts val="0"/>
              </a:spcBef>
              <a:spcAft>
                <a:spcPts val="0"/>
              </a:spcAft>
              <a:buNone/>
            </a:pPr>
            <a:r>
              <a:rPr lang="en" sz="1000" b="1">
                <a:solidFill>
                  <a:schemeClr val="dk1"/>
                </a:solidFill>
                <a:latin typeface="Calibri"/>
                <a:ea typeface="Calibri"/>
                <a:cs typeface="Calibri"/>
                <a:sym typeface="Calibri"/>
              </a:rPr>
              <a:t>Habits is Have a Method instead of ad hoc, shooting from the hip, using just your gut</a:t>
            </a:r>
            <a:endParaRPr sz="1000" b="1">
              <a:solidFill>
                <a:schemeClr val="dk1"/>
              </a:solidFill>
              <a:latin typeface="Calibri"/>
              <a:ea typeface="Calibri"/>
              <a:cs typeface="Calibri"/>
              <a:sym typeface="Calibri"/>
            </a:endParaRPr>
          </a:p>
          <a:p>
            <a:pPr marL="0" marR="0" lvl="0" indent="0" algn="l" rtl="0">
              <a:spcBef>
                <a:spcPts val="0"/>
              </a:spcBef>
              <a:spcAft>
                <a:spcPts val="0"/>
              </a:spcAft>
              <a:buNone/>
            </a:pPr>
            <a:r>
              <a:rPr lang="en" sz="1000" b="1">
                <a:solidFill>
                  <a:schemeClr val="dk1"/>
                </a:solidFill>
                <a:latin typeface="Calibri"/>
                <a:ea typeface="Calibri"/>
                <a:cs typeface="Calibri"/>
                <a:sym typeface="Calibri"/>
              </a:rPr>
              <a:t>Use the Numbers … synergy; the # set management criteria to help implement</a:t>
            </a:r>
            <a:endParaRPr sz="1000" b="1">
              <a:solidFill>
                <a:schemeClr val="dk1"/>
              </a:solidFill>
              <a:latin typeface="Calibri"/>
              <a:ea typeface="Calibri"/>
              <a:cs typeface="Calibri"/>
              <a:sym typeface="Calibri"/>
            </a:endParaRPr>
          </a:p>
          <a:p>
            <a:pPr marL="0" marR="0" lvl="0" indent="0" algn="l" rtl="0">
              <a:spcBef>
                <a:spcPts val="0"/>
              </a:spcBef>
              <a:spcAft>
                <a:spcPts val="0"/>
              </a:spcAft>
              <a:buNone/>
            </a:pPr>
            <a:endParaRPr sz="1000" b="1">
              <a:solidFill>
                <a:schemeClr val="dk1"/>
              </a:solidFill>
              <a:latin typeface="Calibri"/>
              <a:ea typeface="Calibri"/>
              <a:cs typeface="Calibri"/>
              <a:sym typeface="Calibri"/>
            </a:endParaRPr>
          </a:p>
          <a:p>
            <a:pPr marL="0" marR="0" lvl="0" indent="0" algn="l" rtl="0">
              <a:spcBef>
                <a:spcPts val="0"/>
              </a:spcBef>
              <a:spcAft>
                <a:spcPts val="0"/>
              </a:spcAft>
              <a:buNone/>
            </a:pPr>
            <a:r>
              <a:rPr lang="en" sz="1000" b="1">
                <a:solidFill>
                  <a:schemeClr val="dk1"/>
                </a:solidFill>
                <a:latin typeface="Calibri"/>
                <a:ea typeface="Calibri"/>
                <a:cs typeface="Calibri"/>
                <a:sym typeface="Calibri"/>
              </a:rPr>
              <a:t>Transition</a:t>
            </a:r>
            <a:r>
              <a:rPr lang="en" sz="1000">
                <a:solidFill>
                  <a:schemeClr val="dk1"/>
                </a:solidFill>
                <a:latin typeface="Calibri"/>
                <a:ea typeface="Calibri"/>
                <a:cs typeface="Calibri"/>
                <a:sym typeface="Calibri"/>
              </a:rPr>
              <a:t> … Ok from Habit 1 - you are intentionally and consistently developing the right growth options</a:t>
            </a:r>
            <a:endParaRPr sz="1000">
              <a:solidFill>
                <a:schemeClr val="dk1"/>
              </a:solidFill>
              <a:latin typeface="Calibri"/>
              <a:ea typeface="Calibri"/>
              <a:cs typeface="Calibri"/>
              <a:sym typeface="Calibri"/>
            </a:endParaRPr>
          </a:p>
          <a:p>
            <a:pPr marL="0" marR="0" lvl="0" indent="0" algn="l" rtl="0">
              <a:spcBef>
                <a:spcPts val="0"/>
              </a:spcBef>
              <a:spcAft>
                <a:spcPts val="0"/>
              </a:spcAft>
              <a:buNone/>
            </a:pPr>
            <a:endParaRPr sz="1000">
              <a:solidFill>
                <a:schemeClr val="dk1"/>
              </a:solidFill>
              <a:latin typeface="Calibri"/>
              <a:ea typeface="Calibri"/>
              <a:cs typeface="Calibri"/>
              <a:sym typeface="Calibri"/>
            </a:endParaRPr>
          </a:p>
          <a:p>
            <a:pPr marL="0" marR="0" lvl="0" indent="0" algn="l" rtl="0">
              <a:spcBef>
                <a:spcPts val="0"/>
              </a:spcBef>
              <a:spcAft>
                <a:spcPts val="0"/>
              </a:spcAft>
              <a:buNone/>
            </a:pPr>
            <a:r>
              <a:rPr lang="en" sz="1000" b="1">
                <a:solidFill>
                  <a:schemeClr val="dk1"/>
                </a:solidFill>
                <a:latin typeface="Calibri"/>
                <a:ea typeface="Calibri"/>
                <a:cs typeface="Calibri"/>
                <a:sym typeface="Calibri"/>
              </a:rPr>
              <a:t>Ask questions …</a:t>
            </a:r>
            <a:endParaRPr sz="1000" b="1">
              <a:solidFill>
                <a:schemeClr val="dk1"/>
              </a:solidFill>
              <a:latin typeface="Calibri"/>
              <a:ea typeface="Calibri"/>
              <a:cs typeface="Calibri"/>
              <a:sym typeface="Calibri"/>
            </a:endParaRPr>
          </a:p>
          <a:p>
            <a:pPr marL="0" marR="0" lvl="0" indent="0" algn="l" rtl="0">
              <a:spcBef>
                <a:spcPts val="0"/>
              </a:spcBef>
              <a:spcAft>
                <a:spcPts val="0"/>
              </a:spcAft>
              <a:buNone/>
            </a:pPr>
            <a:r>
              <a:rPr lang="en" sz="1000">
                <a:solidFill>
                  <a:schemeClr val="dk1"/>
                </a:solidFill>
                <a:latin typeface="Calibri"/>
                <a:ea typeface="Calibri"/>
                <a:cs typeface="Calibri"/>
                <a:sym typeface="Calibri"/>
              </a:rPr>
              <a:t>Who is able to come up with more options than they ever could afford or  implement?</a:t>
            </a:r>
            <a:endParaRPr sz="1000">
              <a:solidFill>
                <a:schemeClr val="dk1"/>
              </a:solidFill>
              <a:latin typeface="Calibri"/>
              <a:ea typeface="Calibri"/>
              <a:cs typeface="Calibri"/>
              <a:sym typeface="Calibri"/>
            </a:endParaRPr>
          </a:p>
          <a:p>
            <a:pPr marL="0" marR="0" lvl="0" indent="0" algn="l" rtl="0">
              <a:spcBef>
                <a:spcPts val="0"/>
              </a:spcBef>
              <a:spcAft>
                <a:spcPts val="0"/>
              </a:spcAft>
              <a:buNone/>
            </a:pPr>
            <a:endParaRPr sz="1000">
              <a:solidFill>
                <a:schemeClr val="dk1"/>
              </a:solidFill>
              <a:latin typeface="Calibri"/>
              <a:ea typeface="Calibri"/>
              <a:cs typeface="Calibri"/>
              <a:sym typeface="Calibri"/>
            </a:endParaRPr>
          </a:p>
          <a:p>
            <a:pPr marL="0" marR="0" lvl="0" indent="0" algn="l" rtl="0">
              <a:spcBef>
                <a:spcPts val="0"/>
              </a:spcBef>
              <a:spcAft>
                <a:spcPts val="0"/>
              </a:spcAft>
              <a:buNone/>
            </a:pPr>
            <a:r>
              <a:rPr lang="en" sz="1000">
                <a:solidFill>
                  <a:schemeClr val="dk1"/>
                </a:solidFill>
                <a:latin typeface="Calibri"/>
                <a:ea typeface="Calibri"/>
                <a:cs typeface="Calibri"/>
                <a:sym typeface="Calibri"/>
              </a:rPr>
              <a:t>Now what?</a:t>
            </a:r>
            <a:endParaRPr sz="1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How do you decide which one is the best fit for you?</a:t>
            </a:r>
            <a:endParaRPr sz="1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How do you know if you can afford it?</a:t>
            </a:r>
            <a:endParaRPr sz="1000">
              <a:solidFill>
                <a:schemeClr val="dk1"/>
              </a:solidFill>
              <a:latin typeface="Calibri"/>
              <a:ea typeface="Calibri"/>
              <a:cs typeface="Calibri"/>
              <a:sym typeface="Calibri"/>
            </a:endParaRPr>
          </a:p>
          <a:p>
            <a:pPr marL="0" marR="0" lvl="0" indent="0" algn="l" rtl="0">
              <a:spcBef>
                <a:spcPts val="0"/>
              </a:spcBef>
              <a:spcAft>
                <a:spcPts val="0"/>
              </a:spcAft>
              <a:buNone/>
            </a:pPr>
            <a:r>
              <a:rPr lang="en" sz="1000">
                <a:solidFill>
                  <a:schemeClr val="dk1"/>
                </a:solidFill>
                <a:latin typeface="Calibri"/>
                <a:ea typeface="Calibri"/>
                <a:cs typeface="Calibri"/>
                <a:sym typeface="Calibri"/>
              </a:rPr>
              <a:t>How do you choose between growth options?</a:t>
            </a:r>
            <a:endParaRPr sz="1000">
              <a:solidFill>
                <a:schemeClr val="dk1"/>
              </a:solidFill>
              <a:latin typeface="Calibri"/>
              <a:ea typeface="Calibri"/>
              <a:cs typeface="Calibri"/>
              <a:sym typeface="Calibri"/>
            </a:endParaRPr>
          </a:p>
          <a:p>
            <a:pPr marL="0" marR="0" lvl="0" indent="0" algn="l" rtl="0">
              <a:spcBef>
                <a:spcPts val="0"/>
              </a:spcBef>
              <a:spcAft>
                <a:spcPts val="0"/>
              </a:spcAft>
              <a:buNone/>
            </a:pPr>
            <a:endParaRPr sz="1000">
              <a:solidFill>
                <a:schemeClr val="dk1"/>
              </a:solidFill>
              <a:latin typeface="Calibri"/>
              <a:ea typeface="Calibri"/>
              <a:cs typeface="Calibri"/>
              <a:sym typeface="Calibri"/>
            </a:endParaRPr>
          </a:p>
          <a:p>
            <a:pPr marL="0" marR="0" lvl="0" indent="0" algn="l" rtl="0">
              <a:spcBef>
                <a:spcPts val="0"/>
              </a:spcBef>
              <a:spcAft>
                <a:spcPts val="0"/>
              </a:spcAft>
              <a:buNone/>
            </a:pPr>
            <a:r>
              <a:rPr lang="en" sz="1000">
                <a:solidFill>
                  <a:schemeClr val="dk1"/>
                </a:solidFill>
                <a:latin typeface="Calibri"/>
                <a:ea typeface="Calibri"/>
                <a:cs typeface="Calibri"/>
                <a:sym typeface="Calibri"/>
              </a:rPr>
              <a:t>Many biz owners describe stressing out then using their gut instinct.</a:t>
            </a:r>
            <a:endParaRPr sz="1000">
              <a:solidFill>
                <a:schemeClr val="dk1"/>
              </a:solidFill>
              <a:latin typeface="Calibri"/>
              <a:ea typeface="Calibri"/>
              <a:cs typeface="Calibri"/>
              <a:sym typeface="Calibri"/>
            </a:endParaRPr>
          </a:p>
          <a:p>
            <a:pPr marL="0" marR="0" lvl="0" indent="0" algn="l" rtl="0">
              <a:spcBef>
                <a:spcPts val="0"/>
              </a:spcBef>
              <a:spcAft>
                <a:spcPts val="0"/>
              </a:spcAft>
              <a:buNone/>
            </a:pPr>
            <a:r>
              <a:rPr lang="en" sz="1000">
                <a:solidFill>
                  <a:schemeClr val="dk1"/>
                </a:solidFill>
                <a:latin typeface="Calibri"/>
                <a:ea typeface="Calibri"/>
                <a:cs typeface="Calibri"/>
                <a:sym typeface="Calibri"/>
              </a:rPr>
              <a:t>Most admit that this doesn’t lead to the best result</a:t>
            </a:r>
            <a:endParaRPr sz="1000">
              <a:solidFill>
                <a:schemeClr val="dk1"/>
              </a:solidFill>
              <a:latin typeface="Calibri"/>
              <a:ea typeface="Calibri"/>
              <a:cs typeface="Calibri"/>
              <a:sym typeface="Calibri"/>
            </a:endParaRPr>
          </a:p>
          <a:p>
            <a:pPr marL="0" marR="0" lvl="0" indent="0" algn="l" rtl="0">
              <a:spcBef>
                <a:spcPts val="0"/>
              </a:spcBef>
              <a:spcAft>
                <a:spcPts val="0"/>
              </a:spcAft>
              <a:buNone/>
            </a:pPr>
            <a:endParaRPr sz="1000">
              <a:solidFill>
                <a:schemeClr val="dk1"/>
              </a:solidFill>
              <a:latin typeface="Calibri"/>
              <a:ea typeface="Calibri"/>
              <a:cs typeface="Calibri"/>
              <a:sym typeface="Calibri"/>
            </a:endParaRPr>
          </a:p>
        </p:txBody>
      </p:sp>
      <p:sp>
        <p:nvSpPr>
          <p:cNvPr id="162" name="Google Shape;162;g4c8ea56f47_0_28:notes"/>
          <p:cNvSpPr>
            <a:spLocks noGrp="1" noRot="1" noChangeAspect="1"/>
          </p:cNvSpPr>
          <p:nvPr>
            <p:ph type="sldImg" idx="2"/>
          </p:nvPr>
        </p:nvSpPr>
        <p:spPr>
          <a:xfrm>
            <a:off x="708711" y="1142613"/>
            <a:ext cx="54405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4f5929f306_2_18:notes"/>
          <p:cNvSpPr txBox="1">
            <a:spLocks noGrp="1"/>
          </p:cNvSpPr>
          <p:nvPr>
            <p:ph type="body" idx="1"/>
          </p:nvPr>
        </p:nvSpPr>
        <p:spPr>
          <a:xfrm>
            <a:off x="685186" y="4400376"/>
            <a:ext cx="5487600" cy="3600900"/>
          </a:xfrm>
          <a:prstGeom prst="rect">
            <a:avLst/>
          </a:prstGeom>
          <a:noFill/>
          <a:ln>
            <a:noFill/>
          </a:ln>
        </p:spPr>
        <p:txBody>
          <a:bodyPr spcFirstLastPara="1" wrap="square" lIns="88525" tIns="88525" rIns="88525" bIns="88525" anchor="ctr" anchorCtr="0">
            <a:noAutofit/>
          </a:bodyPr>
          <a:lstStyle/>
          <a:p>
            <a:pPr marL="0" marR="0" lvl="0" indent="0" algn="l" rtl="0">
              <a:spcBef>
                <a:spcPts val="0"/>
              </a:spcBef>
              <a:spcAft>
                <a:spcPts val="0"/>
              </a:spcAft>
              <a:buClr>
                <a:schemeClr val="dk1"/>
              </a:buClr>
              <a:buSzPts val="1100"/>
              <a:buFont typeface="Arial"/>
              <a:buNone/>
            </a:pPr>
            <a:r>
              <a:rPr lang="en" sz="1100" b="1">
                <a:latin typeface="Calibri"/>
                <a:ea typeface="Calibri"/>
                <a:cs typeface="Calibri"/>
                <a:sym typeface="Calibri"/>
              </a:rPr>
              <a:t>Transition</a:t>
            </a:r>
            <a:r>
              <a:rPr lang="en" sz="1100">
                <a:latin typeface="Calibri"/>
                <a:ea typeface="Calibri"/>
                <a:cs typeface="Calibri"/>
                <a:sym typeface="Calibri"/>
              </a:rPr>
              <a:t> … Check this out.  Once you get your baseline 12-month forecast</a:t>
            </a:r>
            <a:endParaRPr sz="11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1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100">
                <a:latin typeface="Calibri"/>
                <a:ea typeface="Calibri"/>
                <a:cs typeface="Calibri"/>
                <a:sym typeface="Calibri"/>
              </a:rPr>
              <a:t>Then run scenarios.</a:t>
            </a:r>
            <a:endParaRPr sz="11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100">
                <a:latin typeface="Calibri"/>
                <a:ea typeface="Calibri"/>
                <a:cs typeface="Calibri"/>
                <a:sym typeface="Calibri"/>
              </a:rPr>
              <a:t>This is what the 2% CEO’s do</a:t>
            </a:r>
            <a:endParaRPr sz="11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100">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100" b="1">
                <a:latin typeface="Calibri"/>
                <a:ea typeface="Calibri"/>
                <a:cs typeface="Calibri"/>
                <a:sym typeface="Calibri"/>
              </a:rPr>
              <a:t>Check out this example</a:t>
            </a:r>
            <a:r>
              <a:rPr lang="en" sz="1100">
                <a:latin typeface="Calibri"/>
                <a:ea typeface="Calibri"/>
                <a:cs typeface="Calibri"/>
                <a:sym typeface="Calibri"/>
              </a:rPr>
              <a:t> … </a:t>
            </a:r>
            <a:endParaRPr sz="1100" b="1">
              <a:latin typeface="Calibri"/>
              <a:ea typeface="Calibri"/>
              <a:cs typeface="Calibri"/>
              <a:sym typeface="Calibri"/>
            </a:endParaRPr>
          </a:p>
          <a:p>
            <a:pPr marL="457200" marR="0" lvl="0" indent="-298450" algn="l" rtl="0">
              <a:spcBef>
                <a:spcPts val="0"/>
              </a:spcBef>
              <a:spcAft>
                <a:spcPts val="0"/>
              </a:spcAft>
              <a:buClr>
                <a:srgbClr val="000000"/>
              </a:buClr>
              <a:buSzPts val="1100"/>
              <a:buFont typeface="Calibri"/>
              <a:buChar char="-"/>
            </a:pPr>
            <a:r>
              <a:rPr lang="en" sz="1100">
                <a:latin typeface="Calibri"/>
                <a:ea typeface="Calibri"/>
                <a:cs typeface="Calibri"/>
                <a:sym typeface="Calibri"/>
              </a:rPr>
              <a:t>Step through the 1% changes to revenue, cost of sales, and overhead</a:t>
            </a:r>
            <a:endParaRPr sz="1100">
              <a:latin typeface="Calibri"/>
              <a:ea typeface="Calibri"/>
              <a:cs typeface="Calibri"/>
              <a:sym typeface="Calibri"/>
            </a:endParaRPr>
          </a:p>
          <a:p>
            <a:pPr marL="457200" marR="0" lvl="0" indent="-298450" algn="l" rtl="0">
              <a:spcBef>
                <a:spcPts val="0"/>
              </a:spcBef>
              <a:spcAft>
                <a:spcPts val="0"/>
              </a:spcAft>
              <a:buClr>
                <a:srgbClr val="000000"/>
              </a:buClr>
              <a:buSzPts val="1100"/>
              <a:buFont typeface="Calibri"/>
              <a:buChar char="-"/>
            </a:pPr>
            <a:r>
              <a:rPr lang="en" sz="1100">
                <a:latin typeface="Calibri"/>
                <a:ea typeface="Calibri"/>
                <a:cs typeface="Calibri"/>
                <a:sym typeface="Calibri"/>
              </a:rPr>
              <a:t>1+1+1= 39% increase in profit</a:t>
            </a:r>
            <a:endParaRPr sz="1100">
              <a:latin typeface="Calibri"/>
              <a:ea typeface="Calibri"/>
              <a:cs typeface="Calibri"/>
              <a:sym typeface="Calibri"/>
            </a:endParaRPr>
          </a:p>
          <a:p>
            <a:pPr marL="457200" marR="0" lvl="0" indent="-298450" algn="l" rtl="0">
              <a:spcBef>
                <a:spcPts val="0"/>
              </a:spcBef>
              <a:spcAft>
                <a:spcPts val="0"/>
              </a:spcAft>
              <a:buClr>
                <a:srgbClr val="000000"/>
              </a:buClr>
              <a:buSzPts val="1100"/>
              <a:buFont typeface="Calibri"/>
              <a:buChar char="-"/>
            </a:pPr>
            <a:r>
              <a:rPr lang="en" sz="1100">
                <a:latin typeface="Calibri"/>
                <a:ea typeface="Calibri"/>
                <a:cs typeface="Calibri"/>
                <a:sym typeface="Calibri"/>
              </a:rPr>
              <a:t>This is how you make the best selection between your growth options</a:t>
            </a:r>
            <a:endParaRPr sz="1100">
              <a:latin typeface="Calibri"/>
              <a:ea typeface="Calibri"/>
              <a:cs typeface="Calibri"/>
              <a:sym typeface="Calibri"/>
            </a:endParaRPr>
          </a:p>
          <a:p>
            <a:pPr marL="457200" marR="0" lvl="0" indent="-298450" algn="l" rtl="0">
              <a:spcBef>
                <a:spcPts val="0"/>
              </a:spcBef>
              <a:spcAft>
                <a:spcPts val="0"/>
              </a:spcAft>
              <a:buClr>
                <a:srgbClr val="000000"/>
              </a:buClr>
              <a:buSzPts val="1100"/>
              <a:buFont typeface="Calibri"/>
              <a:buChar char="-"/>
            </a:pPr>
            <a:r>
              <a:rPr lang="en" sz="1100">
                <a:latin typeface="Calibri"/>
                <a:ea typeface="Calibri"/>
                <a:cs typeface="Calibri"/>
                <a:sym typeface="Calibri"/>
              </a:rPr>
              <a:t>This is how you engineer profitability</a:t>
            </a:r>
            <a:endParaRPr sz="1100">
              <a:latin typeface="Calibri"/>
              <a:ea typeface="Calibri"/>
              <a:cs typeface="Calibri"/>
              <a:sym typeface="Calibri"/>
            </a:endParaRPr>
          </a:p>
          <a:p>
            <a:pPr marL="0" marR="0" lvl="0" indent="0" algn="l" rtl="0">
              <a:spcBef>
                <a:spcPts val="0"/>
              </a:spcBef>
              <a:spcAft>
                <a:spcPts val="0"/>
              </a:spcAft>
              <a:buNone/>
            </a:pPr>
            <a:endParaRPr sz="1100">
              <a:latin typeface="Calibri"/>
              <a:ea typeface="Calibri"/>
              <a:cs typeface="Calibri"/>
              <a:sym typeface="Calibri"/>
            </a:endParaRPr>
          </a:p>
          <a:p>
            <a:pPr marL="0" marR="0" lvl="0" indent="0" algn="l" rtl="0">
              <a:spcBef>
                <a:spcPts val="0"/>
              </a:spcBef>
              <a:spcAft>
                <a:spcPts val="0"/>
              </a:spcAft>
              <a:buNone/>
            </a:pPr>
            <a:r>
              <a:rPr lang="en" sz="1100">
                <a:latin typeface="Calibri"/>
                <a:ea typeface="Calibri"/>
                <a:cs typeface="Calibri"/>
                <a:sym typeface="Calibri"/>
              </a:rPr>
              <a:t>Can you see how much more Clarity and Confidence you have from Habit 1 and 2?</a:t>
            </a:r>
            <a:endParaRPr sz="1100">
              <a:latin typeface="Calibri"/>
              <a:ea typeface="Calibri"/>
              <a:cs typeface="Calibri"/>
              <a:sym typeface="Calibri"/>
            </a:endParaRPr>
          </a:p>
          <a:p>
            <a:pPr marL="0" marR="0" lvl="0" indent="0" algn="l" rtl="0">
              <a:spcBef>
                <a:spcPts val="0"/>
              </a:spcBef>
              <a:spcAft>
                <a:spcPts val="0"/>
              </a:spcAft>
              <a:buNone/>
            </a:pPr>
            <a:r>
              <a:rPr lang="en" sz="1100">
                <a:latin typeface="Calibri"/>
                <a:ea typeface="Calibri"/>
                <a:cs typeface="Calibri"/>
                <a:sym typeface="Calibri"/>
              </a:rPr>
              <a:t>Could we tackle these Challenges (the ones they listed) like this?</a:t>
            </a:r>
            <a:endParaRPr sz="1100">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0" name="Google Shape;170;g4f5929f306_2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d486ea3e9_0_198:notes"/>
          <p:cNvSpPr>
            <a:spLocks noGrp="1" noRot="1" noChangeAspect="1"/>
          </p:cNvSpPr>
          <p:nvPr>
            <p:ph type="sldImg" idx="2"/>
          </p:nvPr>
        </p:nvSpPr>
        <p:spPr>
          <a:xfrm>
            <a:off x="708711" y="1142613"/>
            <a:ext cx="54405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78" name="Google Shape;178;g1d486ea3e9_0_198:notes"/>
          <p:cNvSpPr txBox="1">
            <a:spLocks noGrp="1"/>
          </p:cNvSpPr>
          <p:nvPr>
            <p:ph type="body" idx="1"/>
          </p:nvPr>
        </p:nvSpPr>
        <p:spPr>
          <a:xfrm>
            <a:off x="685186" y="4400376"/>
            <a:ext cx="5487600" cy="3600900"/>
          </a:xfrm>
          <a:prstGeom prst="rect">
            <a:avLst/>
          </a:prstGeom>
          <a:noFill/>
          <a:ln>
            <a:noFill/>
          </a:ln>
        </p:spPr>
        <p:txBody>
          <a:bodyPr spcFirstLastPara="1" wrap="square" lIns="91250" tIns="45600" rIns="91250" bIns="45600" anchor="t" anchorCtr="0">
            <a:noAutofit/>
          </a:bodyPr>
          <a:lstStyle/>
          <a:p>
            <a:pPr marL="0" marR="0" lvl="0" indent="0" algn="l" rtl="0">
              <a:spcBef>
                <a:spcPts val="0"/>
              </a:spcBef>
              <a:spcAft>
                <a:spcPts val="0"/>
              </a:spcAft>
              <a:buClr>
                <a:schemeClr val="dk1"/>
              </a:buClr>
              <a:buSzPts val="1100"/>
              <a:buFont typeface="Arial"/>
              <a:buNone/>
            </a:pPr>
            <a:r>
              <a:rPr lang="en" sz="1100" b="1">
                <a:solidFill>
                  <a:schemeClr val="dk1"/>
                </a:solidFill>
                <a:latin typeface="Calibri"/>
                <a:ea typeface="Calibri"/>
                <a:cs typeface="Calibri"/>
                <a:sym typeface="Calibri"/>
              </a:rPr>
              <a:t>Transition … </a:t>
            </a:r>
            <a:r>
              <a:rPr lang="en" sz="1100">
                <a:solidFill>
                  <a:schemeClr val="dk1"/>
                </a:solidFill>
                <a:latin typeface="Calibri"/>
                <a:ea typeface="Calibri"/>
                <a:cs typeface="Calibri"/>
                <a:sym typeface="Calibri"/>
              </a:rPr>
              <a:t>now you have a 12-month game plan based on your operational and financial priorities</a:t>
            </a: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100" b="1">
                <a:solidFill>
                  <a:schemeClr val="dk1"/>
                </a:solidFill>
                <a:latin typeface="Calibri"/>
                <a:ea typeface="Calibri"/>
                <a:cs typeface="Calibri"/>
                <a:sym typeface="Calibri"/>
              </a:rPr>
              <a:t>Ask questions</a:t>
            </a:r>
            <a:r>
              <a:rPr lang="en" sz="1100">
                <a:solidFill>
                  <a:schemeClr val="dk1"/>
                </a:solidFill>
                <a:latin typeface="Calibri"/>
                <a:ea typeface="Calibri"/>
                <a:cs typeface="Calibri"/>
                <a:sym typeface="Calibri"/>
              </a:rPr>
              <a:t> to learn how they operate now ...</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 sz="1100">
                <a:solidFill>
                  <a:schemeClr val="dk1"/>
                </a:solidFill>
                <a:latin typeface="Calibri"/>
                <a:ea typeface="Calibri"/>
                <a:cs typeface="Calibri"/>
                <a:sym typeface="Calibri"/>
              </a:rPr>
              <a:t>Who looks at their financials every month?</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 sz="1100">
                <a:solidFill>
                  <a:schemeClr val="dk1"/>
                </a:solidFill>
                <a:latin typeface="Calibri"/>
                <a:ea typeface="Calibri"/>
                <a:cs typeface="Calibri"/>
                <a:sym typeface="Calibri"/>
              </a:rPr>
              <a:t>Do sales P&amp;L managers join you? Operational?</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 sz="1100">
                <a:solidFill>
                  <a:schemeClr val="dk1"/>
                </a:solidFill>
                <a:latin typeface="Calibri"/>
                <a:ea typeface="Calibri"/>
                <a:cs typeface="Calibri"/>
                <a:sym typeface="Calibri"/>
              </a:rPr>
              <a:t>Do you get your financials in a timely manner?</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 sz="1100">
                <a:solidFill>
                  <a:schemeClr val="dk1"/>
                </a:solidFill>
                <a:latin typeface="Calibri"/>
                <a:ea typeface="Calibri"/>
                <a:cs typeface="Calibri"/>
                <a:sym typeface="Calibri"/>
              </a:rPr>
              <a:t>Are they accurate?</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 sz="1100">
                <a:solidFill>
                  <a:schemeClr val="dk1"/>
                </a:solidFill>
                <a:latin typeface="Calibri"/>
                <a:ea typeface="Calibri"/>
                <a:cs typeface="Calibri"/>
                <a:sym typeface="Calibri"/>
              </a:rPr>
              <a:t>Are you on an accrual basis?</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 sz="1100" b="1">
                <a:solidFill>
                  <a:schemeClr val="dk1"/>
                </a:solidFill>
                <a:latin typeface="Calibri"/>
                <a:ea typeface="Calibri"/>
                <a:cs typeface="Calibri"/>
                <a:sym typeface="Calibri"/>
              </a:rPr>
              <a:t>What if …</a:t>
            </a: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en" sz="1100">
                <a:solidFill>
                  <a:schemeClr val="dk1"/>
                </a:solidFill>
                <a:latin typeface="Calibri"/>
                <a:ea typeface="Calibri"/>
                <a:cs typeface="Calibri"/>
                <a:sym typeface="Calibri"/>
              </a:rPr>
              <a:t>What if you use the financials like a scoreboard every month?</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 sz="1100">
                <a:solidFill>
                  <a:schemeClr val="dk1"/>
                </a:solidFill>
                <a:latin typeface="Calibri"/>
                <a:ea typeface="Calibri"/>
                <a:cs typeface="Calibri"/>
                <a:sym typeface="Calibri"/>
              </a:rPr>
              <a:t>What if your sales and operational managers came to the meeting prepared?</a:t>
            </a:r>
            <a:endParaRPr sz="1100">
              <a:solidFill>
                <a:schemeClr val="dk1"/>
              </a:solidFill>
              <a:latin typeface="Calibri"/>
              <a:ea typeface="Calibri"/>
              <a:cs typeface="Calibri"/>
              <a:sym typeface="Calibri"/>
            </a:endParaRPr>
          </a:p>
          <a:p>
            <a:pPr marL="457200" marR="0" lvl="0" indent="-298450" algn="l" rtl="0">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Where they know how actual results compare to the forecast</a:t>
            </a:r>
            <a:endParaRPr sz="1100">
              <a:solidFill>
                <a:schemeClr val="dk1"/>
              </a:solidFill>
              <a:latin typeface="Calibri"/>
              <a:ea typeface="Calibri"/>
              <a:cs typeface="Calibri"/>
              <a:sym typeface="Calibri"/>
            </a:endParaRPr>
          </a:p>
          <a:p>
            <a:pPr marL="457200" marR="0" lvl="0" indent="-298450" algn="l" rtl="0">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Where they understand why</a:t>
            </a:r>
            <a:endParaRPr sz="1100">
              <a:solidFill>
                <a:schemeClr val="dk1"/>
              </a:solidFill>
              <a:latin typeface="Calibri"/>
              <a:ea typeface="Calibri"/>
              <a:cs typeface="Calibri"/>
              <a:sym typeface="Calibri"/>
            </a:endParaRPr>
          </a:p>
          <a:p>
            <a:pPr marL="457200" marR="0" lvl="0" indent="-298450" algn="l" rtl="0">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Where they already identified actions to take ownership to drive performance at or better than the forecast</a:t>
            </a: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What if?</a:t>
            </a: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100" b="1">
                <a:solidFill>
                  <a:schemeClr val="dk1"/>
                </a:solidFill>
                <a:latin typeface="Calibri"/>
                <a:ea typeface="Calibri"/>
                <a:cs typeface="Calibri"/>
                <a:sym typeface="Calibri"/>
              </a:rPr>
              <a:t>Habit 3 is teaching</a:t>
            </a:r>
            <a:r>
              <a:rPr lang="en" sz="1100">
                <a:solidFill>
                  <a:schemeClr val="dk1"/>
                </a:solidFill>
                <a:latin typeface="Calibri"/>
                <a:ea typeface="Calibri"/>
                <a:cs typeface="Calibri"/>
                <a:sym typeface="Calibri"/>
              </a:rPr>
              <a:t> the team </a:t>
            </a:r>
            <a:r>
              <a:rPr lang="en" sz="1100" b="1">
                <a:solidFill>
                  <a:schemeClr val="dk1"/>
                </a:solidFill>
                <a:latin typeface="Calibri"/>
                <a:ea typeface="Calibri"/>
                <a:cs typeface="Calibri"/>
                <a:sym typeface="Calibri"/>
              </a:rPr>
              <a:t>and using </a:t>
            </a:r>
            <a:r>
              <a:rPr lang="en" sz="1100">
                <a:solidFill>
                  <a:schemeClr val="dk1"/>
                </a:solidFill>
                <a:latin typeface="Calibri"/>
                <a:ea typeface="Calibri"/>
                <a:cs typeface="Calibri"/>
                <a:sym typeface="Calibri"/>
              </a:rPr>
              <a:t>the financials like a scoreboard every month</a:t>
            </a: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This aligns all team members</a:t>
            </a: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Reliable Accounting is the foundation for good decision making with the numbers</a:t>
            </a: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Plus organizing reports to match how you make money makes the scoreboard intuitive.</a:t>
            </a:r>
            <a:endParaRPr sz="1100">
              <a:solidFill>
                <a:schemeClr val="dk1"/>
              </a:solidFill>
              <a:latin typeface="Calibri"/>
              <a:ea typeface="Calibri"/>
              <a:cs typeface="Calibri"/>
              <a:sym typeface="Calibri"/>
            </a:endParaRPr>
          </a:p>
          <a:p>
            <a:pPr marL="457200" marR="0" lvl="0" indent="-298450" algn="l" rtl="0">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Profit Centers</a:t>
            </a:r>
            <a:endParaRPr sz="1100">
              <a:solidFill>
                <a:schemeClr val="dk1"/>
              </a:solidFill>
              <a:latin typeface="Calibri"/>
              <a:ea typeface="Calibri"/>
              <a:cs typeface="Calibri"/>
              <a:sym typeface="Calibri"/>
            </a:endParaRPr>
          </a:p>
          <a:p>
            <a:pPr marL="457200" marR="0" lvl="0" indent="-298450" algn="l" rtl="0">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Cost of Acquisition</a:t>
            </a:r>
            <a:endParaRPr sz="1100">
              <a:solidFill>
                <a:schemeClr val="dk1"/>
              </a:solidFill>
              <a:latin typeface="Calibri"/>
              <a:ea typeface="Calibri"/>
              <a:cs typeface="Calibri"/>
              <a:sym typeface="Calibri"/>
            </a:endParaRPr>
          </a:p>
          <a:p>
            <a:pPr marL="457200" marR="0" lvl="0" indent="-298450" algn="l" rtl="0">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Job Cost</a:t>
            </a: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Sometimes it is a leap of faith to share P&amp;L with managers</a:t>
            </a: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p:txBody>
      </p:sp>
      <p:sp>
        <p:nvSpPr>
          <p:cNvPr id="179" name="Google Shape;179;g1d486ea3e9_0_198:notes"/>
          <p:cNvSpPr txBox="1"/>
          <p:nvPr/>
        </p:nvSpPr>
        <p:spPr>
          <a:xfrm>
            <a:off x="3884258" y="8684789"/>
            <a:ext cx="2972400" cy="459300"/>
          </a:xfrm>
          <a:prstGeom prst="rect">
            <a:avLst/>
          </a:prstGeom>
          <a:noFill/>
          <a:ln>
            <a:noFill/>
          </a:ln>
        </p:spPr>
        <p:txBody>
          <a:bodyPr spcFirstLastPara="1" wrap="square" lIns="91250" tIns="45600" rIns="91250" bIns="456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 sz="1200" b="0" i="0" u="none">
                <a:solidFill>
                  <a:srgbClr val="000000"/>
                </a:solidFill>
                <a:latin typeface="Arial"/>
                <a:ea typeface="Arial"/>
                <a:cs typeface="Arial"/>
                <a:sym typeface="Arial"/>
              </a:rPr>
              <a:t>13</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34c971899_0_45:notes"/>
          <p:cNvSpPr txBox="1">
            <a:spLocks noGrp="1"/>
          </p:cNvSpPr>
          <p:nvPr>
            <p:ph type="body" idx="1"/>
          </p:nvPr>
        </p:nvSpPr>
        <p:spPr>
          <a:xfrm>
            <a:off x="685186" y="4400376"/>
            <a:ext cx="5487600" cy="3600900"/>
          </a:xfrm>
          <a:prstGeom prst="rect">
            <a:avLst/>
          </a:prstGeom>
          <a:noFill/>
          <a:ln>
            <a:noFill/>
          </a:ln>
        </p:spPr>
        <p:txBody>
          <a:bodyPr spcFirstLastPara="1" wrap="square" lIns="88525" tIns="88525" rIns="88525" bIns="885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100" b="1">
                <a:solidFill>
                  <a:schemeClr val="dk1"/>
                </a:solidFill>
                <a:latin typeface="Calibri"/>
                <a:ea typeface="Calibri"/>
                <a:cs typeface="Calibri"/>
                <a:sym typeface="Calibri"/>
              </a:rPr>
              <a:t>Before we unpack Habit 4</a:t>
            </a:r>
            <a:r>
              <a:rPr lang="en" sz="1100">
                <a:solidFill>
                  <a:schemeClr val="dk1"/>
                </a:solidFill>
                <a:latin typeface="Calibri"/>
                <a:ea typeface="Calibri"/>
                <a:cs typeface="Calibri"/>
                <a:sym typeface="Calibri"/>
              </a:rPr>
              <a:t> I am passing around a rack card about The 2% CEO Mastermind.  Over 28 years of business building I started to know the difference between CEO’s who are part of masterminds and those who are not.  So I am sharing information about the one I am part of and co-founded.</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100" b="1">
                <a:solidFill>
                  <a:schemeClr val="dk1"/>
                </a:solidFill>
                <a:latin typeface="Calibri"/>
                <a:ea typeface="Calibri"/>
                <a:cs typeface="Calibri"/>
                <a:sym typeface="Calibri"/>
              </a:rPr>
              <a:t>Transition</a:t>
            </a:r>
            <a:r>
              <a:rPr lang="en" sz="1100">
                <a:solidFill>
                  <a:schemeClr val="dk1"/>
                </a:solidFill>
                <a:latin typeface="Calibri"/>
                <a:ea typeface="Calibri"/>
                <a:cs typeface="Calibri"/>
                <a:sym typeface="Calibri"/>
              </a:rPr>
              <a:t> … Now let's talk about keeping enough fuel in the tank to get you across the finish line</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Let's talk about Cash</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Cash is not profit</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For example you could have profit on the P&amp;L but if your customers haven’t paid you there is no cash in the bank</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100" b="1">
                <a:solidFill>
                  <a:schemeClr val="dk1"/>
                </a:solidFill>
                <a:latin typeface="Calibri"/>
                <a:ea typeface="Calibri"/>
                <a:cs typeface="Calibri"/>
                <a:sym typeface="Calibri"/>
              </a:rPr>
              <a:t>Ask questions</a:t>
            </a:r>
            <a:r>
              <a:rPr lang="en"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Has anyone ever stressed out the night before payroll?</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Felt the cash crunch?</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How can it be that you are growing and have no cash?</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100" b="1">
                <a:solidFill>
                  <a:schemeClr val="dk1"/>
                </a:solidFill>
                <a:latin typeface="Calibri"/>
                <a:ea typeface="Calibri"/>
                <a:cs typeface="Calibri"/>
                <a:sym typeface="Calibri"/>
              </a:rPr>
              <a:t> Habit 4 is ensuring that there is cash in your bank</a:t>
            </a:r>
            <a:endParaRPr sz="11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100" b="1">
                <a:solidFill>
                  <a:schemeClr val="dk1"/>
                </a:solidFill>
                <a:latin typeface="Calibri"/>
                <a:ea typeface="Calibri"/>
                <a:cs typeface="Calibri"/>
                <a:sym typeface="Calibri"/>
              </a:rPr>
              <a:t>Ask questions to illustrate the traditional Billing to Collections Cycle</a:t>
            </a:r>
            <a:r>
              <a:rPr lang="en" sz="1100">
                <a:solidFill>
                  <a:schemeClr val="dk1"/>
                </a:solidFill>
                <a:latin typeface="Calibri"/>
                <a:ea typeface="Calibri"/>
                <a:cs typeface="Calibri"/>
                <a:sym typeface="Calibri"/>
              </a:rPr>
              <a:t>...</a:t>
            </a: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Do the work in month 1</a:t>
            </a: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Bill the customer in the 1st or 2nd week of month 2</a:t>
            </a: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Terms n/30</a:t>
            </a: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Customer may pay you in month 3 or 4?</a:t>
            </a: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Meanwhile you are making payroll every 2 weeks starting in month 1</a:t>
            </a: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Paying for material</a:t>
            </a: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Paying rent and overhead </a:t>
            </a: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Who thought of this?</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100" b="1">
                <a:solidFill>
                  <a:schemeClr val="dk1"/>
                </a:solidFill>
                <a:latin typeface="Calibri"/>
                <a:ea typeface="Calibri"/>
                <a:cs typeface="Calibri"/>
                <a:sym typeface="Calibri"/>
              </a:rPr>
              <a:t>What if</a:t>
            </a:r>
            <a:r>
              <a:rPr lang="en" sz="1100">
                <a:solidFill>
                  <a:schemeClr val="dk1"/>
                </a:solidFill>
                <a:latin typeface="Calibri"/>
                <a:ea typeface="Calibri"/>
                <a:cs typeface="Calibri"/>
                <a:sym typeface="Calibri"/>
              </a:rPr>
              <a:t> … open minds to possibilities</a:t>
            </a: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Customers prepaid you or gave a deposit?</a:t>
            </a: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For large invoices bill 2x per month?</a:t>
            </a: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Ensure that the customer received the invoice even before its overdue with a phone call?</a:t>
            </a: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Immediately collect overdue payments?</a:t>
            </a: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What if?</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100" b="1">
                <a:solidFill>
                  <a:schemeClr val="dk1"/>
                </a:solidFill>
                <a:latin typeface="Calibri"/>
                <a:ea typeface="Calibri"/>
                <a:cs typeface="Calibri"/>
                <a:sym typeface="Calibri"/>
              </a:rPr>
              <a:t>Inventory Example</a:t>
            </a:r>
            <a:r>
              <a:rPr lang="en" sz="1100">
                <a:solidFill>
                  <a:schemeClr val="dk1"/>
                </a:solidFill>
                <a:latin typeface="Calibri"/>
                <a:ea typeface="Calibri"/>
                <a:cs typeface="Calibri"/>
                <a:sym typeface="Calibri"/>
              </a:rPr>
              <a:t>… we only do this if this type of biz are in the room</a:t>
            </a: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reducing inventory turn from 335 days vs 111 </a:t>
            </a:r>
            <a:endParaRPr sz="1100">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based on benchmarks freed up $498 k of working capital</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100">
                <a:solidFill>
                  <a:schemeClr val="dk1"/>
                </a:solidFill>
                <a:latin typeface="Calibri"/>
                <a:ea typeface="Calibri"/>
                <a:cs typeface="Calibri"/>
                <a:sym typeface="Calibri"/>
              </a:rPr>
              <a:t>Being deliberate about achieving positive cash flow changes the ability to fund growth</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This reduces the cycle and in some cases can become positive when you get paid before the work is done.</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Having positive working capital also increases the value of your business.  When you transfer often times seven figures is retained in the business to fund it.  With positive cash flow it is paid to you instead.</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Would this help you?</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100" b="1">
                <a:solidFill>
                  <a:schemeClr val="dk1"/>
                </a:solidFill>
                <a:latin typeface="Calibri"/>
                <a:ea typeface="Calibri"/>
                <a:cs typeface="Calibri"/>
                <a:sym typeface="Calibri"/>
              </a:rPr>
              <a:t>The Habit is to work on this at least twice a year</a:t>
            </a:r>
            <a:endParaRPr sz="1100" b="1">
              <a:solidFill>
                <a:schemeClr val="dk1"/>
              </a:solidFill>
              <a:latin typeface="Calibri"/>
              <a:ea typeface="Calibri"/>
              <a:cs typeface="Calibri"/>
              <a:sym typeface="Calibri"/>
            </a:endParaRPr>
          </a:p>
          <a:p>
            <a:pPr marL="0" marR="0" lvl="0" indent="0" algn="l" rtl="0">
              <a:spcBef>
                <a:spcPts val="0"/>
              </a:spcBef>
              <a:spcAft>
                <a:spcPts val="0"/>
              </a:spcAft>
              <a:buNone/>
            </a:pPr>
            <a:endParaRPr sz="1000">
              <a:solidFill>
                <a:schemeClr val="dk1"/>
              </a:solidFill>
              <a:latin typeface="Calibri"/>
              <a:ea typeface="Calibri"/>
              <a:cs typeface="Calibri"/>
              <a:sym typeface="Calibri"/>
            </a:endParaRPr>
          </a:p>
        </p:txBody>
      </p:sp>
      <p:sp>
        <p:nvSpPr>
          <p:cNvPr id="187" name="Google Shape;187;g334c971899_0_45:notes"/>
          <p:cNvSpPr>
            <a:spLocks noGrp="1" noRot="1" noChangeAspect="1"/>
          </p:cNvSpPr>
          <p:nvPr>
            <p:ph type="sldImg" idx="2"/>
          </p:nvPr>
        </p:nvSpPr>
        <p:spPr>
          <a:xfrm>
            <a:off x="708711" y="1142613"/>
            <a:ext cx="54405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34c971899_0_51:notes"/>
          <p:cNvSpPr txBox="1">
            <a:spLocks noGrp="1"/>
          </p:cNvSpPr>
          <p:nvPr>
            <p:ph type="body" idx="1"/>
          </p:nvPr>
        </p:nvSpPr>
        <p:spPr>
          <a:xfrm>
            <a:off x="685186" y="4400376"/>
            <a:ext cx="5487600" cy="3600900"/>
          </a:xfrm>
          <a:prstGeom prst="rect">
            <a:avLst/>
          </a:prstGeom>
          <a:noFill/>
          <a:ln>
            <a:noFill/>
          </a:ln>
        </p:spPr>
        <p:txBody>
          <a:bodyPr spcFirstLastPara="1" wrap="square" lIns="88525" tIns="88525" rIns="88525" bIns="88525" anchor="ctr" anchorCtr="0">
            <a:noAutofit/>
          </a:bodyPr>
          <a:lstStyle/>
          <a:p>
            <a:pPr marL="0" marR="0" lvl="0" indent="0" algn="l" rtl="0">
              <a:spcBef>
                <a:spcPts val="0"/>
              </a:spcBef>
              <a:spcAft>
                <a:spcPts val="0"/>
              </a:spcAft>
              <a:buClr>
                <a:schemeClr val="dk1"/>
              </a:buClr>
              <a:buSzPts val="1100"/>
              <a:buFont typeface="Arial"/>
              <a:buNone/>
            </a:pPr>
            <a:r>
              <a:rPr lang="en" sz="1100" b="1">
                <a:solidFill>
                  <a:schemeClr val="dk1"/>
                </a:solidFill>
                <a:latin typeface="Calibri"/>
                <a:ea typeface="Calibri"/>
                <a:cs typeface="Calibri"/>
                <a:sym typeface="Calibri"/>
              </a:rPr>
              <a:t>Bank score</a:t>
            </a:r>
            <a:endParaRPr sz="1100" b="1">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100" b="1">
                <a:solidFill>
                  <a:schemeClr val="dk1"/>
                </a:solidFill>
                <a:latin typeface="Calibri"/>
                <a:ea typeface="Calibri"/>
                <a:cs typeface="Calibri"/>
                <a:sym typeface="Calibri"/>
              </a:rPr>
              <a:t>Underwriters for lines, surety bonds, etc.</a:t>
            </a:r>
            <a:endParaRPr sz="1100" b="1">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100" b="1">
                <a:solidFill>
                  <a:schemeClr val="dk1"/>
                </a:solidFill>
                <a:latin typeface="Calibri"/>
                <a:ea typeface="Calibri"/>
                <a:cs typeface="Calibri"/>
                <a:sym typeface="Calibri"/>
              </a:rPr>
              <a:t>Conclude Habits are a win for you, your team, underwriters, and contracting officers = win, win, win</a:t>
            </a:r>
            <a:endParaRPr sz="1100" b="1">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100" b="1">
                <a:solidFill>
                  <a:schemeClr val="dk1"/>
                </a:solidFill>
                <a:latin typeface="Calibri"/>
                <a:ea typeface="Calibri"/>
                <a:cs typeface="Calibri"/>
                <a:sym typeface="Calibri"/>
              </a:rPr>
              <a:t>Transition</a:t>
            </a:r>
            <a:r>
              <a:rPr lang="en" sz="1100">
                <a:solidFill>
                  <a:schemeClr val="dk1"/>
                </a:solidFill>
                <a:latin typeface="Calibri"/>
                <a:ea typeface="Calibri"/>
                <a:cs typeface="Calibri"/>
                <a:sym typeface="Calibri"/>
              </a:rPr>
              <a:t> … Now that we are building a better business and have cash through the first four Habits</a:t>
            </a: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Lets get intentional about top percentile performance</a:t>
            </a: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100" b="1">
                <a:solidFill>
                  <a:schemeClr val="dk1"/>
                </a:solidFill>
                <a:latin typeface="Calibri"/>
                <a:ea typeface="Calibri"/>
                <a:cs typeface="Calibri"/>
                <a:sym typeface="Calibri"/>
              </a:rPr>
              <a:t>Ask questions</a:t>
            </a:r>
            <a:r>
              <a:rPr lang="en" sz="11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How do you compare to your competitors?</a:t>
            </a: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What is the value of your business?</a:t>
            </a: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Are you bankable? </a:t>
            </a: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100" b="1">
                <a:solidFill>
                  <a:schemeClr val="dk1"/>
                </a:solidFill>
                <a:latin typeface="Calibri"/>
                <a:ea typeface="Calibri"/>
                <a:cs typeface="Calibri"/>
                <a:sym typeface="Calibri"/>
              </a:rPr>
              <a:t>How do you know?</a:t>
            </a:r>
            <a:r>
              <a:rPr lang="en" sz="1100">
                <a:solidFill>
                  <a:schemeClr val="dk1"/>
                </a:solidFill>
                <a:latin typeface="Calibri"/>
                <a:ea typeface="Calibri"/>
                <a:cs typeface="Calibri"/>
                <a:sym typeface="Calibri"/>
              </a:rPr>
              <a:t> (This is a key questions, because most of the time they don’t know)</a:t>
            </a: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If you don’t have a defendable basis, you are leaving money</a:t>
            </a: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Step through 2 examples where 5x profit is possible</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 sz="1100" b="1">
                <a:solidFill>
                  <a:schemeClr val="dk1"/>
                </a:solidFill>
                <a:latin typeface="Calibri"/>
                <a:ea typeface="Calibri"/>
                <a:cs typeface="Calibri"/>
                <a:sym typeface="Calibri"/>
              </a:rPr>
              <a:t>The Habit is using </a:t>
            </a:r>
            <a:r>
              <a:rPr lang="en" sz="1100">
                <a:solidFill>
                  <a:schemeClr val="dk1"/>
                </a:solidFill>
                <a:latin typeface="Calibri"/>
                <a:ea typeface="Calibri"/>
                <a:cs typeface="Calibri"/>
                <a:sym typeface="Calibri"/>
              </a:rPr>
              <a:t>Competitive Benchmarks and Valuation once a year </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 sz="1100">
                <a:solidFill>
                  <a:schemeClr val="dk1"/>
                </a:solidFill>
                <a:latin typeface="Calibri"/>
                <a:ea typeface="Calibri"/>
                <a:cs typeface="Calibri"/>
                <a:sym typeface="Calibri"/>
              </a:rPr>
              <a:t>This informs growth options &amp; selection when planning</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 sz="1100">
                <a:solidFill>
                  <a:schemeClr val="dk1"/>
                </a:solidFill>
                <a:latin typeface="Calibri"/>
                <a:ea typeface="Calibri"/>
                <a:cs typeface="Calibri"/>
                <a:sym typeface="Calibri"/>
              </a:rPr>
              <a:t>This makes you think critical about what is giving you lift vs drag</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 sz="1100">
                <a:solidFill>
                  <a:schemeClr val="dk1"/>
                </a:solidFill>
                <a:latin typeface="Calibri"/>
                <a:ea typeface="Calibri"/>
                <a:cs typeface="Calibri"/>
                <a:sym typeface="Calibri"/>
              </a:rPr>
              <a:t>This gives you a defendable loan score and valuation</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 sz="1100">
                <a:solidFill>
                  <a:schemeClr val="dk1"/>
                </a:solidFill>
                <a:latin typeface="Calibri"/>
                <a:ea typeface="Calibri"/>
                <a:cs typeface="Calibri"/>
                <a:sym typeface="Calibri"/>
              </a:rPr>
              <a:t>CTA … If your business is &gt;$3 million we can prepare a benchmark analysis for you since you participated in this event</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None/>
            </a:pPr>
            <a:r>
              <a:rPr lang="en" sz="1100" b="1">
                <a:solidFill>
                  <a:schemeClr val="dk1"/>
                </a:solidFill>
                <a:latin typeface="Calibri"/>
                <a:ea typeface="Calibri"/>
                <a:cs typeface="Calibri"/>
                <a:sym typeface="Calibri"/>
              </a:rPr>
              <a:t>Would getting your benchmark and valuation be useful?</a:t>
            </a:r>
            <a:endParaRPr sz="1100" b="1">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100" b="1">
                <a:solidFill>
                  <a:schemeClr val="dk1"/>
                </a:solidFill>
                <a:latin typeface="Calibri"/>
                <a:ea typeface="Calibri"/>
                <a:cs typeface="Calibri"/>
                <a:sym typeface="Calibri"/>
              </a:rPr>
              <a:t>Does this give you Clarity, Confidence, and Impact?</a:t>
            </a:r>
            <a:endParaRPr sz="1100" b="1">
              <a:solidFill>
                <a:schemeClr val="dk1"/>
              </a:solidFill>
              <a:latin typeface="Calibri"/>
              <a:ea typeface="Calibri"/>
              <a:cs typeface="Calibri"/>
              <a:sym typeface="Calibri"/>
            </a:endParaRPr>
          </a:p>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94" name="Google Shape;194;g334c971899_0_51:notes"/>
          <p:cNvSpPr>
            <a:spLocks noGrp="1" noRot="1" noChangeAspect="1"/>
          </p:cNvSpPr>
          <p:nvPr>
            <p:ph type="sldImg" idx="2"/>
          </p:nvPr>
        </p:nvSpPr>
        <p:spPr>
          <a:xfrm>
            <a:off x="708711" y="1142613"/>
            <a:ext cx="54405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070d4c53c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02" name="Google Shape;202;g3070d4c53c_0_99:notes"/>
          <p:cNvSpPr txBox="1">
            <a:spLocks noGrp="1"/>
          </p:cNvSpPr>
          <p:nvPr>
            <p:ph type="body" idx="1"/>
          </p:nvPr>
        </p:nvSpPr>
        <p:spPr>
          <a:xfrm>
            <a:off x="685186" y="4400376"/>
            <a:ext cx="5487600" cy="3600900"/>
          </a:xfrm>
          <a:prstGeom prst="rect">
            <a:avLst/>
          </a:prstGeom>
          <a:noFill/>
          <a:ln>
            <a:noFill/>
          </a:ln>
        </p:spPr>
        <p:txBody>
          <a:bodyPr spcFirstLastPara="1" wrap="square" lIns="91250" tIns="45600" rIns="91250" bIns="45600" anchor="t" anchorCtr="0">
            <a:noAutofit/>
          </a:bodyPr>
          <a:lstStyle/>
          <a:p>
            <a:pPr marL="0" lvl="0" indent="0" algn="l" rtl="0">
              <a:lnSpc>
                <a:spcPct val="115000"/>
              </a:lnSpc>
              <a:spcBef>
                <a:spcPts val="0"/>
              </a:spcBef>
              <a:spcAft>
                <a:spcPts val="0"/>
              </a:spcAft>
              <a:buNone/>
            </a:pPr>
            <a:r>
              <a:rPr lang="en" sz="1100" b="1">
                <a:solidFill>
                  <a:srgbClr val="404040"/>
                </a:solidFill>
                <a:latin typeface="Calibri"/>
                <a:ea typeface="Calibri"/>
                <a:cs typeface="Calibri"/>
                <a:sym typeface="Calibri"/>
              </a:rPr>
              <a:t>Transition</a:t>
            </a:r>
            <a:r>
              <a:rPr lang="en" sz="1100">
                <a:solidFill>
                  <a:srgbClr val="404040"/>
                </a:solidFill>
                <a:latin typeface="Calibri"/>
                <a:ea typeface="Calibri"/>
                <a:cs typeface="Calibri"/>
                <a:sym typeface="Calibri"/>
              </a:rPr>
              <a:t>… this is not Tax Prep or Accounting work</a:t>
            </a:r>
            <a:endParaRPr sz="1100">
              <a:solidFill>
                <a:srgbClr val="404040"/>
              </a:solidFill>
              <a:latin typeface="Calibri"/>
              <a:ea typeface="Calibri"/>
              <a:cs typeface="Calibri"/>
              <a:sym typeface="Calibri"/>
            </a:endParaRPr>
          </a:p>
          <a:p>
            <a:pPr marL="0" lvl="0" indent="0" algn="l" rtl="0">
              <a:lnSpc>
                <a:spcPct val="115000"/>
              </a:lnSpc>
              <a:spcBef>
                <a:spcPts val="0"/>
              </a:spcBef>
              <a:spcAft>
                <a:spcPts val="0"/>
              </a:spcAft>
              <a:buNone/>
            </a:pPr>
            <a:r>
              <a:rPr lang="en" sz="1100">
                <a:solidFill>
                  <a:srgbClr val="404040"/>
                </a:solidFill>
                <a:latin typeface="Calibri"/>
                <a:ea typeface="Calibri"/>
                <a:cs typeface="Calibri"/>
                <a:sym typeface="Calibri"/>
              </a:rPr>
              <a:t>This is Growth CFO</a:t>
            </a:r>
            <a:endParaRPr sz="1100">
              <a:solidFill>
                <a:srgbClr val="404040"/>
              </a:solidFill>
              <a:latin typeface="Calibri"/>
              <a:ea typeface="Calibri"/>
              <a:cs typeface="Calibri"/>
              <a:sym typeface="Calibri"/>
            </a:endParaRPr>
          </a:p>
          <a:p>
            <a:pPr marL="0" lvl="0" indent="0" algn="l" rtl="0">
              <a:lnSpc>
                <a:spcPct val="115000"/>
              </a:lnSpc>
              <a:spcBef>
                <a:spcPts val="0"/>
              </a:spcBef>
              <a:spcAft>
                <a:spcPts val="0"/>
              </a:spcAft>
              <a:buNone/>
            </a:pPr>
            <a:endParaRPr sz="1100">
              <a:solidFill>
                <a:srgbClr val="404040"/>
              </a:solidFill>
              <a:latin typeface="Calibri"/>
              <a:ea typeface="Calibri"/>
              <a:cs typeface="Calibri"/>
              <a:sym typeface="Calibri"/>
            </a:endParaRPr>
          </a:p>
          <a:p>
            <a:pPr marL="0" lvl="0" indent="0" algn="l" rtl="0">
              <a:lnSpc>
                <a:spcPct val="115000"/>
              </a:lnSpc>
              <a:spcBef>
                <a:spcPts val="0"/>
              </a:spcBef>
              <a:spcAft>
                <a:spcPts val="0"/>
              </a:spcAft>
              <a:buNone/>
            </a:pPr>
            <a:r>
              <a:rPr lang="en" sz="1100">
                <a:solidFill>
                  <a:srgbClr val="404040"/>
                </a:solidFill>
                <a:latin typeface="Calibri"/>
                <a:ea typeface="Calibri"/>
                <a:cs typeface="Calibri"/>
                <a:sym typeface="Calibri"/>
              </a:rPr>
              <a:t>Don’t do it alone</a:t>
            </a:r>
            <a:endParaRPr sz="1100">
              <a:solidFill>
                <a:srgbClr val="404040"/>
              </a:solidFill>
              <a:latin typeface="Calibri"/>
              <a:ea typeface="Calibri"/>
              <a:cs typeface="Calibri"/>
              <a:sym typeface="Calibri"/>
            </a:endParaRPr>
          </a:p>
          <a:p>
            <a:pPr marL="0" lvl="0" indent="0" algn="l" rtl="0">
              <a:lnSpc>
                <a:spcPct val="115000"/>
              </a:lnSpc>
              <a:spcBef>
                <a:spcPts val="0"/>
              </a:spcBef>
              <a:spcAft>
                <a:spcPts val="0"/>
              </a:spcAft>
              <a:buNone/>
            </a:pPr>
            <a:r>
              <a:rPr lang="en" sz="1100">
                <a:solidFill>
                  <a:srgbClr val="404040"/>
                </a:solidFill>
                <a:latin typeface="Calibri"/>
                <a:ea typeface="Calibri"/>
                <a:cs typeface="Calibri"/>
                <a:sym typeface="Calibri"/>
              </a:rPr>
              <a:t>At the very least will leave money on the table</a:t>
            </a:r>
            <a:endParaRPr sz="1100">
              <a:solidFill>
                <a:srgbClr val="404040"/>
              </a:solidFill>
              <a:latin typeface="Calibri"/>
              <a:ea typeface="Calibri"/>
              <a:cs typeface="Calibri"/>
              <a:sym typeface="Calibri"/>
            </a:endParaRPr>
          </a:p>
          <a:p>
            <a:pPr marL="0" lvl="0" indent="0" algn="l" rtl="0">
              <a:lnSpc>
                <a:spcPct val="115000"/>
              </a:lnSpc>
              <a:spcBef>
                <a:spcPts val="0"/>
              </a:spcBef>
              <a:spcAft>
                <a:spcPts val="0"/>
              </a:spcAft>
              <a:buNone/>
            </a:pPr>
            <a:endParaRPr sz="1100">
              <a:solidFill>
                <a:srgbClr val="404040"/>
              </a:solidFill>
              <a:latin typeface="Calibri"/>
              <a:ea typeface="Calibri"/>
              <a:cs typeface="Calibri"/>
              <a:sym typeface="Calibri"/>
            </a:endParaRPr>
          </a:p>
          <a:p>
            <a:pPr marL="0" lvl="0" indent="0" algn="l" rtl="0">
              <a:lnSpc>
                <a:spcPct val="115000"/>
              </a:lnSpc>
              <a:spcBef>
                <a:spcPts val="0"/>
              </a:spcBef>
              <a:spcAft>
                <a:spcPts val="0"/>
              </a:spcAft>
              <a:buNone/>
            </a:pPr>
            <a:r>
              <a:rPr lang="en" sz="1100">
                <a:solidFill>
                  <a:srgbClr val="404040"/>
                </a:solidFill>
                <a:latin typeface="Calibri"/>
                <a:ea typeface="Calibri"/>
                <a:cs typeface="Calibri"/>
                <a:sym typeface="Calibri"/>
              </a:rPr>
              <a:t>Most CFO’s are really Accountants Controllers</a:t>
            </a:r>
            <a:endParaRPr sz="1100">
              <a:solidFill>
                <a:srgbClr val="404040"/>
              </a:solidFill>
              <a:latin typeface="Calibri"/>
              <a:ea typeface="Calibri"/>
              <a:cs typeface="Calibri"/>
              <a:sym typeface="Calibri"/>
            </a:endParaRPr>
          </a:p>
          <a:p>
            <a:pPr marL="0" lvl="0" indent="0" algn="l" rtl="0">
              <a:lnSpc>
                <a:spcPct val="115000"/>
              </a:lnSpc>
              <a:spcBef>
                <a:spcPts val="0"/>
              </a:spcBef>
              <a:spcAft>
                <a:spcPts val="0"/>
              </a:spcAft>
              <a:buNone/>
            </a:pPr>
            <a:r>
              <a:rPr lang="en" sz="1100">
                <a:solidFill>
                  <a:srgbClr val="404040"/>
                </a:solidFill>
                <a:latin typeface="Calibri"/>
                <a:ea typeface="Calibri"/>
                <a:cs typeface="Calibri"/>
                <a:sym typeface="Calibri"/>
              </a:rPr>
              <a:t>Only 5% have what it take to be high growth partners</a:t>
            </a:r>
            <a:endParaRPr sz="1100">
              <a:solidFill>
                <a:srgbClr val="404040"/>
              </a:solidFill>
              <a:latin typeface="Calibri"/>
              <a:ea typeface="Calibri"/>
              <a:cs typeface="Calibri"/>
              <a:sym typeface="Calibri"/>
            </a:endParaRPr>
          </a:p>
          <a:p>
            <a:pPr marL="0" lvl="0" indent="0" algn="l" rtl="0">
              <a:lnSpc>
                <a:spcPct val="115000"/>
              </a:lnSpc>
              <a:spcBef>
                <a:spcPts val="0"/>
              </a:spcBef>
              <a:spcAft>
                <a:spcPts val="0"/>
              </a:spcAft>
              <a:buNone/>
            </a:pPr>
            <a:endParaRPr sz="1000">
              <a:solidFill>
                <a:srgbClr val="404040"/>
              </a:solidFill>
              <a:latin typeface="Calibri"/>
              <a:ea typeface="Calibri"/>
              <a:cs typeface="Calibri"/>
              <a:sym typeface="Calibri"/>
            </a:endParaRPr>
          </a:p>
        </p:txBody>
      </p:sp>
      <p:sp>
        <p:nvSpPr>
          <p:cNvPr id="203" name="Google Shape;203;g3070d4c53c_0_99:notes"/>
          <p:cNvSpPr txBox="1"/>
          <p:nvPr/>
        </p:nvSpPr>
        <p:spPr>
          <a:xfrm>
            <a:off x="3884258" y="8684789"/>
            <a:ext cx="2972400" cy="459300"/>
          </a:xfrm>
          <a:prstGeom prst="rect">
            <a:avLst/>
          </a:prstGeom>
          <a:noFill/>
          <a:ln>
            <a:noFill/>
          </a:ln>
        </p:spPr>
        <p:txBody>
          <a:bodyPr spcFirstLastPara="1" wrap="square" lIns="91250" tIns="45600" rIns="91250" bIns="456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 sz="1200" b="0" i="0" u="none">
                <a:solidFill>
                  <a:srgbClr val="000000"/>
                </a:solidFill>
                <a:latin typeface="Arial"/>
                <a:ea typeface="Arial"/>
                <a:cs typeface="Arial"/>
                <a:sym typeface="Arial"/>
              </a:rPr>
              <a:t>16</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4f5929f1c8_1_0:notes"/>
          <p:cNvSpPr txBox="1">
            <a:spLocks noGrp="1"/>
          </p:cNvSpPr>
          <p:nvPr>
            <p:ph type="body" idx="1"/>
          </p:nvPr>
        </p:nvSpPr>
        <p:spPr>
          <a:xfrm>
            <a:off x="685186" y="4400376"/>
            <a:ext cx="5487600" cy="3600900"/>
          </a:xfrm>
          <a:prstGeom prst="rect">
            <a:avLst/>
          </a:prstGeom>
          <a:noFill/>
          <a:ln>
            <a:noFill/>
          </a:ln>
        </p:spPr>
        <p:txBody>
          <a:bodyPr spcFirstLastPara="1" wrap="square" lIns="88525" tIns="88525" rIns="88525" bIns="88525" anchor="ctr" anchorCtr="0">
            <a:noAutofit/>
          </a:bodyPr>
          <a:lstStyle/>
          <a:p>
            <a:pPr marL="0" lvl="0" indent="0" algn="l" rtl="0">
              <a:lnSpc>
                <a:spcPct val="115000"/>
              </a:lnSpc>
              <a:spcBef>
                <a:spcPts val="400"/>
              </a:spcBef>
              <a:spcAft>
                <a:spcPts val="0"/>
              </a:spcAft>
              <a:buClr>
                <a:schemeClr val="dk1"/>
              </a:buClr>
              <a:buSzPts val="1100"/>
              <a:buFont typeface="Arial"/>
              <a:buNone/>
            </a:pPr>
            <a:r>
              <a:rPr lang="en" sz="1100">
                <a:solidFill>
                  <a:schemeClr val="dk1"/>
                </a:solidFill>
                <a:latin typeface="Calibri"/>
                <a:ea typeface="Calibri"/>
                <a:cs typeface="Calibri"/>
                <a:sym typeface="Calibri"/>
              </a:rPr>
              <a:t>What makes us different is … step through bullets</a:t>
            </a:r>
            <a:endParaRPr sz="11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100">
                <a:solidFill>
                  <a:schemeClr val="dk1"/>
                </a:solidFill>
                <a:latin typeface="Calibri"/>
                <a:ea typeface="Calibri"/>
                <a:cs typeface="Calibri"/>
                <a:sym typeface="Calibri"/>
              </a:rPr>
              <a:t>What if … the Habits were working for you</a:t>
            </a:r>
            <a:endParaRPr sz="11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100" b="1">
                <a:solidFill>
                  <a:schemeClr val="dk1"/>
                </a:solidFill>
                <a:latin typeface="Calibri"/>
                <a:ea typeface="Calibri"/>
                <a:cs typeface="Calibri"/>
                <a:sym typeface="Calibri"/>
              </a:rPr>
              <a:t>Key Point Must State … This means that services pay for themselves</a:t>
            </a:r>
            <a:endParaRPr sz="1100" b="1">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000">
                <a:solidFill>
                  <a:schemeClr val="dk1"/>
                </a:solidFill>
                <a:latin typeface="Calibri"/>
                <a:ea typeface="Calibri"/>
                <a:cs typeface="Calibri"/>
                <a:sym typeface="Calibri"/>
              </a:rPr>
              <a:t>HG CFO - </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000">
                <a:solidFill>
                  <a:schemeClr val="dk1"/>
                </a:solidFill>
                <a:latin typeface="Calibri"/>
                <a:ea typeface="Calibri"/>
                <a:cs typeface="Calibri"/>
                <a:sym typeface="Calibri"/>
              </a:rPr>
              <a:t>Accountant - </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000">
                <a:solidFill>
                  <a:schemeClr val="dk1"/>
                </a:solidFill>
                <a:latin typeface="Calibri"/>
                <a:ea typeface="Calibri"/>
                <a:cs typeface="Calibri"/>
                <a:sym typeface="Calibri"/>
              </a:rPr>
              <a:t>VP Team Member - Is going to understand things differently then a HG CFO and Accountant.   The VP is a check and balance to ensure that we are on point aligned with the CEO.</a:t>
            </a:r>
            <a:endParaRPr sz="10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p:txBody>
      </p:sp>
      <p:sp>
        <p:nvSpPr>
          <p:cNvPr id="221" name="Google Shape;221;g4f5929f1c8_1_0:notes"/>
          <p:cNvSpPr>
            <a:spLocks noGrp="1" noRot="1" noChangeAspect="1"/>
          </p:cNvSpPr>
          <p:nvPr>
            <p:ph type="sldImg" idx="2"/>
          </p:nvPr>
        </p:nvSpPr>
        <p:spPr>
          <a:xfrm>
            <a:off x="708711" y="1142613"/>
            <a:ext cx="54405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34d42a54f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29" name="Google Shape;229;g234d42a54f_0_52:notes"/>
          <p:cNvSpPr txBox="1">
            <a:spLocks noGrp="1"/>
          </p:cNvSpPr>
          <p:nvPr>
            <p:ph type="body" idx="1"/>
          </p:nvPr>
        </p:nvSpPr>
        <p:spPr>
          <a:xfrm>
            <a:off x="685186" y="4400376"/>
            <a:ext cx="5487600" cy="3600900"/>
          </a:xfrm>
          <a:prstGeom prst="rect">
            <a:avLst/>
          </a:prstGeom>
          <a:noFill/>
          <a:ln>
            <a:noFill/>
          </a:ln>
        </p:spPr>
        <p:txBody>
          <a:bodyPr spcFirstLastPara="1" wrap="square" lIns="91250" tIns="45600" rIns="91250" bIns="45600" anchor="t" anchorCtr="0">
            <a:noAutofit/>
          </a:bodyPr>
          <a:lstStyle/>
          <a:p>
            <a:pPr marL="0" lvl="0" indent="0" algn="l" rtl="0">
              <a:spcBef>
                <a:spcPts val="0"/>
              </a:spcBef>
              <a:spcAft>
                <a:spcPts val="0"/>
              </a:spcAft>
              <a:buClr>
                <a:schemeClr val="dk1"/>
              </a:buClr>
              <a:buFont typeface="Arial"/>
              <a:buNone/>
            </a:pPr>
            <a:r>
              <a:rPr lang="en" sz="1000">
                <a:solidFill>
                  <a:schemeClr val="dk1"/>
                </a:solidFill>
                <a:highlight>
                  <a:srgbClr val="FFFF00"/>
                </a:highlight>
                <a:latin typeface="Calibri"/>
                <a:ea typeface="Calibri"/>
                <a:cs typeface="Calibri"/>
                <a:sym typeface="Calibri"/>
              </a:rPr>
              <a:t>Remember the 8 drivers 2% CEO Score … Add Talking to make Get Your Score the Clear Call to Action (CTA) - We Have the 2% CEO Score, we know that biz that score 80+ are 71% more valuable.  The average initial score is 59. It takes 13 minutes initial read, services pay for themselves.</a:t>
            </a:r>
            <a:endParaRPr sz="1000">
              <a:solidFill>
                <a:schemeClr val="dk1"/>
              </a:solidFill>
              <a:highlight>
                <a:srgbClr val="FFFF00"/>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I love to talk with business owners</a:t>
            </a:r>
            <a:endParaRPr sz="11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Please come up introduce yourself</a:t>
            </a:r>
            <a:endParaRPr sz="11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dk1"/>
                </a:solidFill>
                <a:latin typeface="Calibri"/>
                <a:ea typeface="Calibri"/>
                <a:cs typeface="Calibri"/>
                <a:sym typeface="Calibri"/>
              </a:rPr>
              <a:t>Definitely place your card in the bag.</a:t>
            </a:r>
            <a:endParaRPr sz="11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Kathryn or Sean will reach out to provide the 2% CEO Score or Competitive Benchmarks if you are doing $3 million +</a:t>
            </a:r>
            <a:endParaRPr sz="11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This will help you achieve you reason for going into business</a:t>
            </a:r>
            <a:endParaRPr sz="11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p:txBody>
      </p:sp>
      <p:sp>
        <p:nvSpPr>
          <p:cNvPr id="230" name="Google Shape;230;g234d42a54f_0_52:notes"/>
          <p:cNvSpPr txBox="1"/>
          <p:nvPr/>
        </p:nvSpPr>
        <p:spPr>
          <a:xfrm>
            <a:off x="3884258" y="8684789"/>
            <a:ext cx="2972400" cy="459300"/>
          </a:xfrm>
          <a:prstGeom prst="rect">
            <a:avLst/>
          </a:prstGeom>
          <a:noFill/>
          <a:ln>
            <a:noFill/>
          </a:ln>
        </p:spPr>
        <p:txBody>
          <a:bodyPr spcFirstLastPara="1" wrap="square" lIns="91250" tIns="45600" rIns="91250" bIns="456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 sz="1200" b="0" i="0" u="none">
                <a:solidFill>
                  <a:srgbClr val="000000"/>
                </a:solidFill>
                <a:latin typeface="Arial"/>
                <a:ea typeface="Arial"/>
                <a:cs typeface="Arial"/>
                <a:sym typeface="Arial"/>
              </a:rPr>
              <a:t>18</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3bff4c11e_1_0:notes"/>
          <p:cNvSpPr txBox="1">
            <a:spLocks noGrp="1"/>
          </p:cNvSpPr>
          <p:nvPr>
            <p:ph type="body" idx="1"/>
          </p:nvPr>
        </p:nvSpPr>
        <p:spPr>
          <a:xfrm>
            <a:off x="685186" y="4400376"/>
            <a:ext cx="5487600" cy="3600900"/>
          </a:xfrm>
          <a:prstGeom prst="rect">
            <a:avLst/>
          </a:prstGeom>
          <a:noFill/>
          <a:ln>
            <a:noFill/>
          </a:ln>
        </p:spPr>
        <p:txBody>
          <a:bodyPr spcFirstLastPara="1" wrap="square" lIns="88525" tIns="88525" rIns="88525" bIns="885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000" b="1">
                <a:solidFill>
                  <a:schemeClr val="dk1"/>
                </a:solidFill>
                <a:latin typeface="Calibri"/>
                <a:ea typeface="Calibri"/>
                <a:cs typeface="Calibri"/>
                <a:sym typeface="Calibri"/>
              </a:rPr>
              <a:t>Our Lens …</a:t>
            </a:r>
            <a:endParaRPr sz="10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latin typeface="Calibri"/>
                <a:ea typeface="Calibri"/>
                <a:cs typeface="Calibri"/>
                <a:sym typeface="Calibri"/>
              </a:rPr>
              <a:t>State question at the top of the slide … Who are the 2% CEO’s</a:t>
            </a:r>
            <a:endParaRPr sz="10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(dramatic pause)</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(practice this to say it naturally)</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latin typeface="Calibri"/>
                <a:ea typeface="Calibri"/>
                <a:cs typeface="Calibri"/>
                <a:sym typeface="Calibri"/>
              </a:rPr>
              <a:t>Define the 2% CEO’s ...</a:t>
            </a:r>
            <a:endParaRPr sz="10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They are the </a:t>
            </a:r>
            <a:r>
              <a:rPr lang="en" sz="1000">
                <a:solidFill>
                  <a:schemeClr val="dk1"/>
                </a:solidFill>
                <a:highlight>
                  <a:srgbClr val="FFFFFF"/>
                </a:highlight>
                <a:latin typeface="Calibri"/>
                <a:ea typeface="Calibri"/>
                <a:cs typeface="Calibri"/>
                <a:sym typeface="Calibri"/>
              </a:rPr>
              <a:t>ones who focus on growing the top line.</a:t>
            </a:r>
            <a:endParaRPr sz="10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highlight>
                  <a:srgbClr val="FFFFFF"/>
                </a:highlight>
                <a:latin typeface="Calibri"/>
                <a:ea typeface="Calibri"/>
                <a:cs typeface="Calibri"/>
                <a:sym typeface="Calibri"/>
              </a:rPr>
              <a:t>They are the ones who achieve top percentile valuation so that they are not leaving money on the table. </a:t>
            </a:r>
            <a:endParaRPr sz="10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highlight>
                  <a:srgbClr val="FFFFFF"/>
                </a:highlight>
                <a:latin typeface="Calibri"/>
                <a:ea typeface="Calibri"/>
                <a:cs typeface="Calibri"/>
                <a:sym typeface="Calibri"/>
              </a:rPr>
              <a:t>This gives them more time and money TODAY</a:t>
            </a:r>
            <a:endParaRPr sz="10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highlight>
                  <a:srgbClr val="FFFFFF"/>
                </a:highlight>
                <a:latin typeface="Calibri"/>
                <a:ea typeface="Calibri"/>
                <a:cs typeface="Calibri"/>
                <a:sym typeface="Calibri"/>
              </a:rPr>
              <a:t>And provide them succession options for TOMORROW</a:t>
            </a:r>
            <a:endParaRPr sz="10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highlight>
                  <a:srgbClr val="FFFFFF"/>
                </a:highlight>
                <a:latin typeface="Calibri"/>
                <a:ea typeface="Calibri"/>
                <a:cs typeface="Calibri"/>
                <a:sym typeface="Calibri"/>
              </a:rPr>
              <a:t>The 2% CEO’s have the right people on the team who are doing the right things</a:t>
            </a:r>
            <a:endParaRPr sz="10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highlight>
                  <a:srgbClr val="FFFFFF"/>
                </a:highlight>
                <a:latin typeface="Calibri"/>
                <a:ea typeface="Calibri"/>
                <a:cs typeface="Calibri"/>
                <a:sym typeface="Calibri"/>
              </a:rPr>
              <a:t>This is a Champion mindset </a:t>
            </a:r>
            <a:endParaRPr sz="10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latin typeface="Calibri"/>
                <a:ea typeface="Calibri"/>
                <a:cs typeface="Calibri"/>
                <a:sym typeface="Calibri"/>
              </a:rPr>
              <a:t>Introduce Self and Foresight</a:t>
            </a:r>
            <a:endParaRPr sz="10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My name is Kirk.  I am the CEO of Foresight CFO</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I’ve been building private businesses for almost 28 years</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I teach graduate students at Georgetown University</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I am the husband of 1 and father of 2 </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I served in the US Army and my sons are currently blazing their own path at West Point</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highlight>
                  <a:srgbClr val="FFFFFF"/>
                </a:highlight>
                <a:latin typeface="Calibri"/>
                <a:ea typeface="Calibri"/>
                <a:cs typeface="Calibri"/>
                <a:sym typeface="Calibri"/>
              </a:rPr>
              <a:t>Our approach goes beyond revenue and profit optimization through building a business where you have options. </a:t>
            </a:r>
            <a:endParaRPr sz="10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highlight>
                  <a:srgbClr val="FFFFFF"/>
                </a:highlight>
                <a:latin typeface="Calibri"/>
                <a:ea typeface="Calibri"/>
                <a:cs typeface="Calibri"/>
                <a:sym typeface="Calibri"/>
              </a:rPr>
              <a:t>This gives you the time and money to do what you want when you want. </a:t>
            </a:r>
            <a:endParaRPr sz="10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highlight>
                  <a:srgbClr val="FFFFFF"/>
                </a:highlight>
                <a:latin typeface="Calibri"/>
                <a:ea typeface="Calibri"/>
                <a:cs typeface="Calibri"/>
                <a:sym typeface="Calibri"/>
              </a:rPr>
              <a:t>Whether you want to accelerate your business, sell it, buy one, or raise capital, our Habits of Profitability Growth System™ is proven. </a:t>
            </a:r>
            <a:endParaRPr sz="10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highlight>
                  <a:srgbClr val="FFFFFF"/>
                </a:highlight>
                <a:latin typeface="Calibri"/>
                <a:ea typeface="Calibri"/>
                <a:cs typeface="Calibri"/>
                <a:sym typeface="Calibri"/>
              </a:rPr>
              <a:t>We team with the 2% CEO business owns as their high growth CFO and provide Accounting services.</a:t>
            </a:r>
            <a:endParaRPr sz="10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highlight>
                  <a:srgbClr val="FFFFFF"/>
                </a:highlight>
                <a:latin typeface="Calibri"/>
                <a:ea typeface="Calibri"/>
                <a:cs typeface="Calibri"/>
                <a:sym typeface="Calibri"/>
              </a:rPr>
              <a:t>Benefits include clarity, confidence, and impact </a:t>
            </a:r>
            <a:endParaRPr sz="1000">
              <a:solidFill>
                <a:schemeClr val="dk1"/>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You will see what I mean through the Habits</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latin typeface="Calibri"/>
                <a:ea typeface="Calibri"/>
                <a:cs typeface="Calibri"/>
                <a:sym typeface="Calibri"/>
              </a:rPr>
              <a:t>State we are releasing The 2% CEO Club Book</a:t>
            </a:r>
            <a:r>
              <a:rPr lang="en" sz="1000">
                <a:solidFill>
                  <a:schemeClr val="dk1"/>
                </a:solidFill>
                <a:latin typeface="Calibri"/>
                <a:ea typeface="Calibri"/>
                <a:cs typeface="Calibri"/>
                <a:sym typeface="Calibri"/>
              </a:rPr>
              <a:t> this summer</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000" b="1">
                <a:solidFill>
                  <a:srgbClr val="0000FF"/>
                </a:solidFill>
                <a:latin typeface="Calibri"/>
                <a:ea typeface="Calibri"/>
                <a:cs typeface="Calibri"/>
                <a:sym typeface="Calibri"/>
              </a:rPr>
              <a:t>Pass the Business Card Bag/Bowl</a:t>
            </a:r>
            <a:endParaRPr sz="1000" b="1">
              <a:solidFill>
                <a:srgbClr val="0000FF"/>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This is how you get contact information for almost all of the participants; exchanging business cards reduces the count dramatically</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Get sturdy gift bag, small so that it is easy to pass around, and put the Foresight Sticker to brand it</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To stay in touch, I am passing around this bag … drop your business card in to stay in touch and learn about the Habits</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Call to Action - 2% Score, identify which growth options move the dial</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Call to Action &gt;$3 million revenue we can do a competitive benchmark for you</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I will show you how these help you do even better</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p:txBody>
      </p:sp>
      <p:sp>
        <p:nvSpPr>
          <p:cNvPr id="86" name="Google Shape;86;g33bff4c11e_1_0:notes"/>
          <p:cNvSpPr>
            <a:spLocks noGrp="1" noRot="1" noChangeAspect="1"/>
          </p:cNvSpPr>
          <p:nvPr>
            <p:ph type="sldImg" idx="2"/>
          </p:nvPr>
        </p:nvSpPr>
        <p:spPr>
          <a:xfrm>
            <a:off x="708711" y="1142613"/>
            <a:ext cx="54405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44d514c6c2_0_0:notes"/>
          <p:cNvSpPr>
            <a:spLocks noGrp="1" noRot="1" noChangeAspect="1"/>
          </p:cNvSpPr>
          <p:nvPr>
            <p:ph type="sldImg" idx="2"/>
          </p:nvPr>
        </p:nvSpPr>
        <p:spPr>
          <a:xfrm>
            <a:off x="708711" y="1142613"/>
            <a:ext cx="54405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93" name="Google Shape;93;g44d514c6c2_0_0:notes"/>
          <p:cNvSpPr txBox="1">
            <a:spLocks noGrp="1"/>
          </p:cNvSpPr>
          <p:nvPr>
            <p:ph type="body" idx="1"/>
          </p:nvPr>
        </p:nvSpPr>
        <p:spPr>
          <a:xfrm>
            <a:off x="685186" y="4400376"/>
            <a:ext cx="5487600" cy="3600900"/>
          </a:xfrm>
          <a:prstGeom prst="rect">
            <a:avLst/>
          </a:prstGeom>
          <a:noFill/>
          <a:ln>
            <a:noFill/>
          </a:ln>
        </p:spPr>
        <p:txBody>
          <a:bodyPr spcFirstLastPara="1" wrap="square" lIns="91250" tIns="45600" rIns="91250" bIns="45600" anchor="t" anchorCtr="0">
            <a:noAutofit/>
          </a:bodyPr>
          <a:lstStyle/>
          <a:p>
            <a:pPr marL="0" lvl="0" indent="0" algn="l" rtl="0">
              <a:lnSpc>
                <a:spcPct val="115000"/>
              </a:lnSpc>
              <a:spcBef>
                <a:spcPts val="0"/>
              </a:spcBef>
              <a:spcAft>
                <a:spcPts val="0"/>
              </a:spcAft>
              <a:buNone/>
            </a:pPr>
            <a:r>
              <a:rPr lang="en" sz="1000">
                <a:solidFill>
                  <a:schemeClr val="dk1"/>
                </a:solidFill>
                <a:latin typeface="Calibri"/>
                <a:ea typeface="Calibri"/>
                <a:cs typeface="Calibri"/>
                <a:sym typeface="Calibri"/>
              </a:rPr>
              <a:t>Transition by saying … “Think about This” then click through the points</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000">
                <a:solidFill>
                  <a:schemeClr val="dk1"/>
                </a:solidFill>
                <a:latin typeface="Calibri"/>
                <a:ea typeface="Calibri"/>
                <a:cs typeface="Calibri"/>
                <a:sym typeface="Calibri"/>
              </a:rPr>
              <a:t>State statistic 1 then 2</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000">
                <a:solidFill>
                  <a:schemeClr val="dk1"/>
                </a:solidFill>
                <a:latin typeface="Calibri"/>
                <a:ea typeface="Calibri"/>
                <a:cs typeface="Calibri"/>
                <a:sym typeface="Calibri"/>
              </a:rPr>
              <a:t>Express with Heart - “Business is Hard for Startups” (only if there are start-ups in the room)</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000">
                <a:solidFill>
                  <a:schemeClr val="dk1"/>
                </a:solidFill>
                <a:latin typeface="Calibri"/>
                <a:ea typeface="Calibri"/>
                <a:cs typeface="Calibri"/>
                <a:sym typeface="Calibri"/>
              </a:rPr>
              <a:t>Express -  “Business is Hard for Growth Companies”</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000">
                <a:solidFill>
                  <a:schemeClr val="dk1"/>
                </a:solidFill>
                <a:latin typeface="Calibri"/>
                <a:ea typeface="Calibri"/>
                <a:cs typeface="Calibri"/>
                <a:sym typeface="Calibri"/>
              </a:rPr>
              <a:t>Even when you build a successful business</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000">
                <a:solidFill>
                  <a:schemeClr val="dk1"/>
                </a:solidFill>
                <a:latin typeface="Calibri"/>
                <a:ea typeface="Calibri"/>
                <a:cs typeface="Calibri"/>
                <a:sym typeface="Calibri"/>
              </a:rPr>
              <a:t>When you are bankable and have time and money in your pocket</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000">
                <a:solidFill>
                  <a:schemeClr val="dk1"/>
                </a:solidFill>
                <a:latin typeface="Calibri"/>
                <a:ea typeface="Calibri"/>
                <a:cs typeface="Calibri"/>
                <a:sym typeface="Calibri"/>
              </a:rPr>
              <a:t>Even then decision making and follow through can be tough</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000">
                <a:solidFill>
                  <a:schemeClr val="dk1"/>
                </a:solidFill>
                <a:latin typeface="Calibri"/>
                <a:ea typeface="Calibri"/>
                <a:cs typeface="Calibri"/>
                <a:sym typeface="Calibri"/>
              </a:rPr>
              <a:t>Raising capital can be tough</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000">
                <a:solidFill>
                  <a:schemeClr val="dk1"/>
                </a:solidFill>
                <a:latin typeface="Calibri"/>
                <a:ea typeface="Calibri"/>
                <a:cs typeface="Calibri"/>
                <a:sym typeface="Calibri"/>
              </a:rPr>
              <a:t>Even then Succession has its challenges, real challenges</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p:txBody>
      </p:sp>
      <p:sp>
        <p:nvSpPr>
          <p:cNvPr id="94" name="Google Shape;94;g44d514c6c2_0_0:notes"/>
          <p:cNvSpPr txBox="1"/>
          <p:nvPr/>
        </p:nvSpPr>
        <p:spPr>
          <a:xfrm>
            <a:off x="3884258" y="8684789"/>
            <a:ext cx="2972400" cy="459300"/>
          </a:xfrm>
          <a:prstGeom prst="rect">
            <a:avLst/>
          </a:prstGeom>
          <a:noFill/>
          <a:ln>
            <a:noFill/>
          </a:ln>
        </p:spPr>
        <p:txBody>
          <a:bodyPr spcFirstLastPara="1" wrap="square" lIns="91250" tIns="45600" rIns="91250" bIns="456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 sz="1200" b="0" i="0" u="none">
                <a:solidFill>
                  <a:srgbClr val="000000"/>
                </a:solidFill>
                <a:latin typeface="Arial"/>
                <a:ea typeface="Arial"/>
                <a:cs typeface="Arial"/>
                <a:sym typeface="Arial"/>
              </a:rPr>
              <a:t>3</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44535e7a03_0_1:notes"/>
          <p:cNvSpPr>
            <a:spLocks noGrp="1" noRot="1" noChangeAspect="1"/>
          </p:cNvSpPr>
          <p:nvPr>
            <p:ph type="sldImg" idx="2"/>
          </p:nvPr>
        </p:nvSpPr>
        <p:spPr>
          <a:xfrm>
            <a:off x="708711" y="1142613"/>
            <a:ext cx="54405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04" name="Google Shape;104;g44535e7a03_0_1:notes"/>
          <p:cNvSpPr txBox="1">
            <a:spLocks noGrp="1"/>
          </p:cNvSpPr>
          <p:nvPr>
            <p:ph type="body" idx="1"/>
          </p:nvPr>
        </p:nvSpPr>
        <p:spPr>
          <a:xfrm>
            <a:off x="685186" y="4400376"/>
            <a:ext cx="5487600" cy="3600900"/>
          </a:xfrm>
          <a:prstGeom prst="rect">
            <a:avLst/>
          </a:prstGeom>
          <a:noFill/>
          <a:ln>
            <a:noFill/>
          </a:ln>
        </p:spPr>
        <p:txBody>
          <a:bodyPr spcFirstLastPara="1" wrap="square" lIns="91250" tIns="45600" rIns="91250" bIns="45600" anchor="t" anchorCtr="0">
            <a:noAutofit/>
          </a:bodyPr>
          <a:lstStyle/>
          <a:p>
            <a:pPr marL="0" lvl="0" indent="0" algn="l" rtl="0">
              <a:lnSpc>
                <a:spcPct val="115000"/>
              </a:lnSpc>
              <a:spcBef>
                <a:spcPts val="0"/>
              </a:spcBef>
              <a:spcAft>
                <a:spcPts val="0"/>
              </a:spcAft>
              <a:buNone/>
            </a:pPr>
            <a:r>
              <a:rPr lang="en" sz="1000">
                <a:solidFill>
                  <a:srgbClr val="454545"/>
                </a:solidFill>
                <a:latin typeface="Calibri"/>
                <a:ea typeface="Calibri"/>
                <a:cs typeface="Calibri"/>
                <a:sym typeface="Calibri"/>
              </a:rPr>
              <a:t>Issues</a:t>
            </a:r>
            <a:endParaRPr sz="1000">
              <a:solidFill>
                <a:srgbClr val="454545"/>
              </a:solidFill>
              <a:latin typeface="Calibri"/>
              <a:ea typeface="Calibri"/>
              <a:cs typeface="Calibri"/>
              <a:sym typeface="Calibri"/>
            </a:endParaRPr>
          </a:p>
          <a:p>
            <a:pPr marL="457200" lvl="0" indent="-292100" algn="l" rtl="0">
              <a:lnSpc>
                <a:spcPct val="115000"/>
              </a:lnSpc>
              <a:spcBef>
                <a:spcPts val="0"/>
              </a:spcBef>
              <a:spcAft>
                <a:spcPts val="0"/>
              </a:spcAft>
              <a:buClr>
                <a:srgbClr val="454545"/>
              </a:buClr>
              <a:buSzPts val="1000"/>
              <a:buFont typeface="Calibri"/>
              <a:buChar char="●"/>
            </a:pPr>
            <a:r>
              <a:rPr lang="en" sz="1000">
                <a:solidFill>
                  <a:srgbClr val="454545"/>
                </a:solidFill>
                <a:latin typeface="Calibri"/>
                <a:ea typeface="Calibri"/>
                <a:cs typeface="Calibri"/>
                <a:sym typeface="Calibri"/>
              </a:rPr>
              <a:t>Going Concern</a:t>
            </a:r>
            <a:endParaRPr sz="1000">
              <a:solidFill>
                <a:srgbClr val="454545"/>
              </a:solidFill>
              <a:latin typeface="Calibri"/>
              <a:ea typeface="Calibri"/>
              <a:cs typeface="Calibri"/>
              <a:sym typeface="Calibri"/>
            </a:endParaRPr>
          </a:p>
          <a:p>
            <a:pPr marL="457200" lvl="0" indent="-292100" algn="l" rtl="0">
              <a:lnSpc>
                <a:spcPct val="115000"/>
              </a:lnSpc>
              <a:spcBef>
                <a:spcPts val="0"/>
              </a:spcBef>
              <a:spcAft>
                <a:spcPts val="0"/>
              </a:spcAft>
              <a:buClr>
                <a:srgbClr val="454545"/>
              </a:buClr>
              <a:buSzPts val="1000"/>
              <a:buFont typeface="Calibri"/>
              <a:buChar char="●"/>
            </a:pPr>
            <a:r>
              <a:rPr lang="en" sz="1000">
                <a:solidFill>
                  <a:srgbClr val="454545"/>
                </a:solidFill>
                <a:latin typeface="Calibri"/>
                <a:ea typeface="Calibri"/>
                <a:cs typeface="Calibri"/>
                <a:sym typeface="Calibri"/>
              </a:rPr>
              <a:t>Non Value Pass Through</a:t>
            </a:r>
            <a:endParaRPr sz="1000">
              <a:solidFill>
                <a:srgbClr val="454545"/>
              </a:solidFill>
              <a:latin typeface="Calibri"/>
              <a:ea typeface="Calibri"/>
              <a:cs typeface="Calibri"/>
              <a:sym typeface="Calibri"/>
            </a:endParaRPr>
          </a:p>
          <a:p>
            <a:pPr marL="457200" lvl="0" indent="-292100" algn="l" rtl="0">
              <a:lnSpc>
                <a:spcPct val="115000"/>
              </a:lnSpc>
              <a:spcBef>
                <a:spcPts val="0"/>
              </a:spcBef>
              <a:spcAft>
                <a:spcPts val="0"/>
              </a:spcAft>
              <a:buClr>
                <a:srgbClr val="454545"/>
              </a:buClr>
              <a:buSzPts val="1000"/>
              <a:buFont typeface="Calibri"/>
              <a:buChar char="●"/>
            </a:pPr>
            <a:endParaRPr sz="1000">
              <a:solidFill>
                <a:srgbClr val="454545"/>
              </a:solidFill>
              <a:latin typeface="Calibri"/>
              <a:ea typeface="Calibri"/>
              <a:cs typeface="Calibri"/>
              <a:sym typeface="Calibri"/>
            </a:endParaRPr>
          </a:p>
          <a:p>
            <a:pPr marL="0" lvl="0" indent="0" algn="l" rtl="0">
              <a:lnSpc>
                <a:spcPct val="115000"/>
              </a:lnSpc>
              <a:spcBef>
                <a:spcPts val="0"/>
              </a:spcBef>
              <a:spcAft>
                <a:spcPts val="0"/>
              </a:spcAft>
              <a:buNone/>
            </a:pPr>
            <a:endParaRPr sz="1000">
              <a:solidFill>
                <a:srgbClr val="454545"/>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rgbClr val="454545"/>
                </a:solidFill>
                <a:latin typeface="Calibri"/>
                <a:ea typeface="Calibri"/>
                <a:cs typeface="Calibri"/>
                <a:sym typeface="Calibri"/>
              </a:rPr>
              <a:t>Contracting offices know that only 2% are real businesses. So they have lots of anxiety in awarding contracts, especially multi year. </a:t>
            </a:r>
            <a:endParaRPr sz="1000">
              <a:solidFill>
                <a:srgbClr val="454545"/>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rgbClr val="454545"/>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rgbClr val="454545"/>
                </a:solidFill>
                <a:latin typeface="Calibri"/>
                <a:ea typeface="Calibri"/>
                <a:cs typeface="Calibri"/>
                <a:sym typeface="Calibri"/>
              </a:rPr>
              <a:t>Contracting officers are looking at you proving your technical ability and business capacity (value) to reduce anxiety. Habits is about business value (capacity). </a:t>
            </a:r>
            <a:endParaRPr sz="1000">
              <a:solidFill>
                <a:srgbClr val="454545"/>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rgbClr val="454545"/>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rgbClr val="454545"/>
                </a:solidFill>
                <a:latin typeface="Calibri"/>
                <a:ea typeface="Calibri"/>
                <a:cs typeface="Calibri"/>
                <a:sym typeface="Calibri"/>
              </a:rPr>
              <a:t>How to prove value/capacity to contracting officer? Line of credit and bonding capacity on capability statement. Higher line of credit and/or bonding capacity the more confidence. Demonstrates a 3rd party underwriter has faith the business has value /capacity. </a:t>
            </a:r>
            <a:endParaRPr sz="1000">
              <a:solidFill>
                <a:srgbClr val="454545"/>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rgbClr val="454545"/>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rgbClr val="454545"/>
                </a:solidFill>
                <a:latin typeface="Calibri"/>
                <a:ea typeface="Calibri"/>
                <a:cs typeface="Calibri"/>
                <a:sym typeface="Calibri"/>
              </a:rPr>
              <a:t>How to prove to bank or bonding underwriter you are a valuable investment?  (Loan officers / agents only caries message you give them they don’t make lending / bonding decisions). Underwriters want to see if you are in the 2% or the 98%. They are looking at...(5 Habits). The high the business value the higher their confidence.</a:t>
            </a:r>
            <a:endParaRPr sz="1000">
              <a:solidFill>
                <a:srgbClr val="454545"/>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rgbClr val="454545"/>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rgbClr val="454545"/>
                </a:solidFill>
                <a:latin typeface="Calibri"/>
                <a:ea typeface="Calibri"/>
                <a:cs typeface="Calibri"/>
                <a:sym typeface="Calibri"/>
              </a:rPr>
              <a:t>What do you want from your business? Exit value to cash out to meet personal goals. What do prospective buys want? You to prove that you are a good investment, same as bank / bond underwriters. </a:t>
            </a:r>
            <a:endParaRPr sz="1000">
              <a:solidFill>
                <a:srgbClr val="454545"/>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rgbClr val="454545"/>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rgbClr val="454545"/>
                </a:solidFill>
                <a:latin typeface="Calibri"/>
                <a:ea typeface="Calibri"/>
                <a:cs typeface="Calibri"/>
                <a:sym typeface="Calibri"/>
              </a:rPr>
              <a:t>5 habits focus = Win. Win. Win! All 3 want the same. </a:t>
            </a:r>
            <a:endParaRPr sz="1000">
              <a:solidFill>
                <a:srgbClr val="454545"/>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rgbClr val="454545"/>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rgbClr val="454545"/>
                </a:solidFill>
                <a:latin typeface="Calibri"/>
                <a:ea typeface="Calibri"/>
                <a:cs typeface="Calibri"/>
                <a:sym typeface="Calibri"/>
              </a:rPr>
              <a:t>Win for you to build value to exit and enjoy life </a:t>
            </a:r>
            <a:endParaRPr sz="1000">
              <a:solidFill>
                <a:srgbClr val="454545"/>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rgbClr val="454545"/>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rgbClr val="454545"/>
                </a:solidFill>
                <a:latin typeface="Calibri"/>
                <a:ea typeface="Calibri"/>
                <a:cs typeface="Calibri"/>
                <a:sym typeface="Calibri"/>
              </a:rPr>
              <a:t>Win for underwriters that demonstrates valuable investment </a:t>
            </a:r>
            <a:endParaRPr sz="1000">
              <a:solidFill>
                <a:srgbClr val="454545"/>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rgbClr val="454545"/>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rgbClr val="454545"/>
                </a:solidFill>
                <a:latin typeface="Calibri"/>
                <a:ea typeface="Calibri"/>
                <a:cs typeface="Calibri"/>
                <a:sym typeface="Calibri"/>
              </a:rPr>
              <a:t>Win for contracting officers proves you have capacity. </a:t>
            </a:r>
            <a:endParaRPr sz="1000">
              <a:solidFill>
                <a:srgbClr val="454545"/>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rgbClr val="454545"/>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rgbClr val="454545"/>
                </a:solidFill>
                <a:latin typeface="Calibri"/>
                <a:ea typeface="Calibri"/>
                <a:cs typeface="Calibri"/>
                <a:sym typeface="Calibri"/>
              </a:rPr>
              <a:t>Win. Win. Win = Winning More Contracts </a:t>
            </a:r>
            <a:endParaRPr sz="1000">
              <a:solidFill>
                <a:srgbClr val="454545"/>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rgbClr val="454545"/>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rgbClr val="454545"/>
                </a:solidFill>
                <a:latin typeface="Calibri"/>
                <a:ea typeface="Calibri"/>
                <a:cs typeface="Calibri"/>
                <a:sym typeface="Calibri"/>
              </a:rPr>
              <a:t>You can’t do it on your own. 2% have a CFO and mastermind group. CFO experiences in working with underwriters. </a:t>
            </a:r>
            <a:endParaRPr sz="1000">
              <a:solidFill>
                <a:srgbClr val="454545"/>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000">
                <a:solidFill>
                  <a:schemeClr val="dk1"/>
                </a:solidFill>
                <a:latin typeface="Calibri"/>
                <a:ea typeface="Calibri"/>
                <a:cs typeface="Calibri"/>
                <a:sym typeface="Calibri"/>
              </a:rPr>
              <a:t>Everyone in this room knows that building a business is tough</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000">
                <a:solidFill>
                  <a:schemeClr val="dk1"/>
                </a:solidFill>
                <a:latin typeface="Calibri"/>
                <a:ea typeface="Calibri"/>
                <a:cs typeface="Calibri"/>
                <a:sym typeface="Calibri"/>
              </a:rPr>
              <a:t>There are many things that we carry on our own shoulders without having the right person to bounce ideas around</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000">
                <a:solidFill>
                  <a:schemeClr val="dk1"/>
                </a:solidFill>
                <a:latin typeface="Calibri"/>
                <a:ea typeface="Calibri"/>
                <a:cs typeface="Calibri"/>
                <a:sym typeface="Calibri"/>
              </a:rPr>
              <a:t>In this room you can take the“Take the Armor Off”</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Let’s identify some of our challenges</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000">
                <a:solidFill>
                  <a:schemeClr val="dk1"/>
                </a:solidFill>
                <a:latin typeface="Calibri"/>
                <a:ea typeface="Calibri"/>
                <a:cs typeface="Calibri"/>
                <a:sym typeface="Calibri"/>
              </a:rPr>
              <a:t>List Your top 5 challenges, give 1 or 2 minutes </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000">
                <a:solidFill>
                  <a:schemeClr val="dk1"/>
                </a:solidFill>
                <a:latin typeface="Calibri"/>
                <a:ea typeface="Calibri"/>
                <a:cs typeface="Calibri"/>
                <a:sym typeface="Calibri"/>
              </a:rPr>
              <a:t>In small groups/table identify your top 3 challenges together - 3 minutes</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000">
                <a:solidFill>
                  <a:schemeClr val="dk1"/>
                </a:solidFill>
                <a:latin typeface="Calibri"/>
                <a:ea typeface="Calibri"/>
                <a:cs typeface="Calibri"/>
                <a:sym typeface="Calibri"/>
              </a:rPr>
              <a:t>Then have 1 person from each group state their top 1-3 challenges</a:t>
            </a:r>
            <a:endParaRPr sz="1000">
              <a:solidFill>
                <a:schemeClr val="dk1"/>
              </a:solidFill>
              <a:latin typeface="Calibri"/>
              <a:ea typeface="Calibri"/>
              <a:cs typeface="Calibri"/>
              <a:sym typeface="Calibri"/>
            </a:endParaRPr>
          </a:p>
          <a:p>
            <a:pPr marL="457200" lvl="0" indent="-292100" algn="l" rtl="0">
              <a:lnSpc>
                <a:spcPct val="115000"/>
              </a:lnSpc>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Write their challenges on a whiteboard, piece of paper, etc. </a:t>
            </a:r>
            <a:endParaRPr sz="1000">
              <a:solidFill>
                <a:schemeClr val="dk1"/>
              </a:solidFill>
              <a:latin typeface="Calibri"/>
              <a:ea typeface="Calibri"/>
              <a:cs typeface="Calibri"/>
              <a:sym typeface="Calibri"/>
            </a:endParaRPr>
          </a:p>
          <a:p>
            <a:pPr marL="457200" lvl="0" indent="-292100" algn="l" rtl="0">
              <a:lnSpc>
                <a:spcPct val="115000"/>
              </a:lnSpc>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At the end of the experience you will show them how the Habits gives them a way to solve their challenges</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000">
                <a:solidFill>
                  <a:schemeClr val="dk1"/>
                </a:solidFill>
                <a:latin typeface="Calibri"/>
                <a:ea typeface="Calibri"/>
                <a:cs typeface="Calibri"/>
                <a:sym typeface="Calibri"/>
              </a:rPr>
              <a:t>The approach and numbers varies based on the number of people and how the room seating is set up.</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p:txBody>
      </p:sp>
      <p:sp>
        <p:nvSpPr>
          <p:cNvPr id="105" name="Google Shape;105;g44535e7a03_0_1:notes"/>
          <p:cNvSpPr txBox="1"/>
          <p:nvPr/>
        </p:nvSpPr>
        <p:spPr>
          <a:xfrm>
            <a:off x="3884258" y="8684789"/>
            <a:ext cx="2972400" cy="459300"/>
          </a:xfrm>
          <a:prstGeom prst="rect">
            <a:avLst/>
          </a:prstGeom>
          <a:noFill/>
          <a:ln>
            <a:noFill/>
          </a:ln>
        </p:spPr>
        <p:txBody>
          <a:bodyPr spcFirstLastPara="1" wrap="square" lIns="91250" tIns="45600" rIns="91250" bIns="456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 sz="1200" b="0" i="0" u="none">
                <a:solidFill>
                  <a:srgbClr val="000000"/>
                </a:solidFill>
                <a:latin typeface="Arial"/>
                <a:ea typeface="Arial"/>
                <a:cs typeface="Arial"/>
                <a:sym typeface="Arial"/>
              </a:rPr>
              <a:t>4</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91f6b540e_0_0:notes"/>
          <p:cNvSpPr txBox="1">
            <a:spLocks noGrp="1"/>
          </p:cNvSpPr>
          <p:nvPr>
            <p:ph type="body" idx="1"/>
          </p:nvPr>
        </p:nvSpPr>
        <p:spPr>
          <a:xfrm>
            <a:off x="685186" y="4400376"/>
            <a:ext cx="5487600" cy="3600900"/>
          </a:xfrm>
          <a:prstGeom prst="rect">
            <a:avLst/>
          </a:prstGeom>
          <a:noFill/>
          <a:ln>
            <a:noFill/>
          </a:ln>
        </p:spPr>
        <p:txBody>
          <a:bodyPr spcFirstLastPara="1" wrap="square" lIns="88525" tIns="88525" rIns="88525" bIns="88525" anchor="ctr" anchorCtr="0">
            <a:noAutofit/>
          </a:bodyPr>
          <a:lstStyle/>
          <a:p>
            <a:pPr marL="0" lvl="0" indent="0" algn="l" rtl="0">
              <a:spcBef>
                <a:spcPts val="0"/>
              </a:spcBef>
              <a:spcAft>
                <a:spcPts val="0"/>
              </a:spcAft>
              <a:buClr>
                <a:srgbClr val="000000"/>
              </a:buClr>
              <a:buSzPts val="1100"/>
              <a:buNone/>
            </a:pPr>
            <a:r>
              <a:rPr lang="en" sz="1000" b="1">
                <a:solidFill>
                  <a:schemeClr val="dk1"/>
                </a:solidFill>
                <a:latin typeface="Calibri"/>
                <a:ea typeface="Calibri"/>
                <a:cs typeface="Calibri"/>
                <a:sym typeface="Calibri"/>
              </a:rPr>
              <a:t>Speak to title and bullets</a:t>
            </a:r>
            <a:endParaRPr sz="1000" b="1">
              <a:solidFill>
                <a:schemeClr val="dk1"/>
              </a:solidFill>
              <a:latin typeface="Calibri"/>
              <a:ea typeface="Calibri"/>
              <a:cs typeface="Calibri"/>
              <a:sym typeface="Calibri"/>
            </a:endParaRPr>
          </a:p>
          <a:p>
            <a:pPr marL="0" lvl="0" indent="0" algn="l" rtl="0">
              <a:spcBef>
                <a:spcPts val="0"/>
              </a:spcBef>
              <a:spcAft>
                <a:spcPts val="0"/>
              </a:spcAft>
              <a:buClr>
                <a:srgbClr val="000000"/>
              </a:buClr>
              <a:buSzPts val="1100"/>
              <a:buNone/>
            </a:pPr>
            <a:endParaRPr sz="1000">
              <a:solidFill>
                <a:schemeClr val="dk1"/>
              </a:solidFill>
              <a:latin typeface="Calibri"/>
              <a:ea typeface="Calibri"/>
              <a:cs typeface="Calibri"/>
              <a:sym typeface="Calibri"/>
            </a:endParaRPr>
          </a:p>
          <a:p>
            <a:pPr marL="0" lvl="0" indent="0" algn="l" rtl="0">
              <a:spcBef>
                <a:spcPts val="0"/>
              </a:spcBef>
              <a:spcAft>
                <a:spcPts val="0"/>
              </a:spcAft>
              <a:buClr>
                <a:srgbClr val="000000"/>
              </a:buClr>
              <a:buSzPts val="1100"/>
              <a:buNone/>
            </a:pPr>
            <a:r>
              <a:rPr lang="en" sz="1000" b="1">
                <a:solidFill>
                  <a:schemeClr val="dk1"/>
                </a:solidFill>
                <a:latin typeface="Calibri"/>
                <a:ea typeface="Calibri"/>
                <a:cs typeface="Calibri"/>
                <a:sym typeface="Calibri"/>
              </a:rPr>
              <a:t>State …</a:t>
            </a:r>
            <a:endParaRPr sz="1000" b="1">
              <a:solidFill>
                <a:schemeClr val="dk1"/>
              </a:solidFill>
              <a:latin typeface="Calibri"/>
              <a:ea typeface="Calibri"/>
              <a:cs typeface="Calibri"/>
              <a:sym typeface="Calibri"/>
            </a:endParaRPr>
          </a:p>
          <a:p>
            <a:pPr marL="0" lvl="0" indent="0" algn="l" rtl="0">
              <a:spcBef>
                <a:spcPts val="0"/>
              </a:spcBef>
              <a:spcAft>
                <a:spcPts val="0"/>
              </a:spcAft>
              <a:buClr>
                <a:srgbClr val="000000"/>
              </a:buClr>
              <a:buSzPts val="1100"/>
              <a:buNone/>
            </a:pPr>
            <a:r>
              <a:rPr lang="en" sz="1000">
                <a:solidFill>
                  <a:schemeClr val="dk1"/>
                </a:solidFill>
                <a:latin typeface="Calibri"/>
                <a:ea typeface="Calibri"/>
                <a:cs typeface="Calibri"/>
                <a:sym typeface="Calibri"/>
              </a:rPr>
              <a:t>The Habits are a proven methods based on 100’s of growth companies</a:t>
            </a:r>
            <a:endParaRPr sz="1000">
              <a:solidFill>
                <a:schemeClr val="dk1"/>
              </a:solidFill>
              <a:latin typeface="Calibri"/>
              <a:ea typeface="Calibri"/>
              <a:cs typeface="Calibri"/>
              <a:sym typeface="Calibri"/>
            </a:endParaRPr>
          </a:p>
          <a:p>
            <a:pPr marL="0" lvl="0" indent="0" algn="l" rtl="0">
              <a:spcBef>
                <a:spcPts val="0"/>
              </a:spcBef>
              <a:spcAft>
                <a:spcPts val="0"/>
              </a:spcAft>
              <a:buClr>
                <a:srgbClr val="000000"/>
              </a:buClr>
              <a:buSzPts val="1100"/>
              <a:buNone/>
            </a:pPr>
            <a:r>
              <a:rPr lang="en" sz="1000">
                <a:solidFill>
                  <a:srgbClr val="0000FF"/>
                </a:solidFill>
                <a:latin typeface="Calibri"/>
                <a:ea typeface="Calibri"/>
                <a:cs typeface="Calibri"/>
                <a:sym typeface="Calibri"/>
              </a:rPr>
              <a:t>The Habits of Profitability is a Growth System - its not a narrow focus such as on e channel to generate leads </a:t>
            </a:r>
            <a:endParaRPr sz="1000">
              <a:solidFill>
                <a:srgbClr val="0000FF"/>
              </a:solidFill>
              <a:latin typeface="Calibri"/>
              <a:ea typeface="Calibri"/>
              <a:cs typeface="Calibri"/>
              <a:sym typeface="Calibri"/>
            </a:endParaRPr>
          </a:p>
          <a:p>
            <a:pPr marL="0" lvl="0" indent="0" algn="l" rtl="0">
              <a:spcBef>
                <a:spcPts val="0"/>
              </a:spcBef>
              <a:spcAft>
                <a:spcPts val="0"/>
              </a:spcAft>
              <a:buClr>
                <a:srgbClr val="000000"/>
              </a:buClr>
              <a:buSzPts val="1100"/>
              <a:buNone/>
            </a:pPr>
            <a:r>
              <a:rPr lang="en" sz="1000">
                <a:solidFill>
                  <a:schemeClr val="dk1"/>
                </a:solidFill>
                <a:latin typeface="Calibri"/>
                <a:ea typeface="Calibri"/>
                <a:cs typeface="Calibri"/>
                <a:sym typeface="Calibri"/>
              </a:rPr>
              <a:t>Instead the Habits are about give you clarity about building your total business, like a hub</a:t>
            </a:r>
            <a:endParaRPr sz="1000">
              <a:solidFill>
                <a:schemeClr val="dk1"/>
              </a:solidFill>
              <a:latin typeface="Calibri"/>
              <a:ea typeface="Calibri"/>
              <a:cs typeface="Calibri"/>
              <a:sym typeface="Calibri"/>
            </a:endParaRPr>
          </a:p>
          <a:p>
            <a:pPr marL="0" lvl="0" indent="0" algn="l" rtl="0">
              <a:spcBef>
                <a:spcPts val="0"/>
              </a:spcBef>
              <a:spcAft>
                <a:spcPts val="0"/>
              </a:spcAft>
              <a:buClr>
                <a:srgbClr val="000000"/>
              </a:buClr>
              <a:buSzPts val="1100"/>
              <a:buNone/>
            </a:pPr>
            <a:r>
              <a:rPr lang="en" sz="1000">
                <a:solidFill>
                  <a:schemeClr val="dk1"/>
                </a:solidFill>
                <a:latin typeface="Calibri"/>
                <a:ea typeface="Calibri"/>
                <a:cs typeface="Calibri"/>
                <a:sym typeface="Calibri"/>
              </a:rPr>
              <a:t>In a nutshell, they are identifying growth options across your entire business, selecting the best one, then using the financial scoreboard to follow through base</a:t>
            </a:r>
            <a:endParaRPr sz="1000">
              <a:solidFill>
                <a:schemeClr val="dk1"/>
              </a:solidFill>
              <a:latin typeface="Calibri"/>
              <a:ea typeface="Calibri"/>
              <a:cs typeface="Calibri"/>
              <a:sym typeface="Calibri"/>
            </a:endParaRPr>
          </a:p>
          <a:p>
            <a:pPr marL="0" lvl="0" indent="0" algn="l" rtl="0">
              <a:spcBef>
                <a:spcPts val="0"/>
              </a:spcBef>
              <a:spcAft>
                <a:spcPts val="0"/>
              </a:spcAft>
              <a:buClr>
                <a:srgbClr val="000000"/>
              </a:buClr>
              <a:buSzPts val="1100"/>
              <a:buNone/>
            </a:pPr>
            <a:endParaRPr sz="1000">
              <a:solidFill>
                <a:schemeClr val="dk1"/>
              </a:solidFill>
              <a:latin typeface="Calibri"/>
              <a:ea typeface="Calibri"/>
              <a:cs typeface="Calibri"/>
              <a:sym typeface="Calibri"/>
            </a:endParaRPr>
          </a:p>
          <a:p>
            <a:pPr marL="0" lvl="0" indent="0" algn="l" rtl="0">
              <a:spcBef>
                <a:spcPts val="0"/>
              </a:spcBef>
              <a:spcAft>
                <a:spcPts val="0"/>
              </a:spcAft>
              <a:buClr>
                <a:srgbClr val="000000"/>
              </a:buClr>
              <a:buSzPts val="1100"/>
              <a:buNone/>
            </a:pPr>
            <a:r>
              <a:rPr lang="en" sz="1000">
                <a:solidFill>
                  <a:schemeClr val="dk1"/>
                </a:solidFill>
                <a:latin typeface="Calibri"/>
                <a:ea typeface="Calibri"/>
                <a:cs typeface="Calibri"/>
                <a:sym typeface="Calibri"/>
              </a:rPr>
              <a:t>When established as a habit they give you a way to make decisions</a:t>
            </a:r>
            <a:endParaRPr sz="1000">
              <a:solidFill>
                <a:schemeClr val="dk1"/>
              </a:solidFill>
              <a:latin typeface="Calibri"/>
              <a:ea typeface="Calibri"/>
              <a:cs typeface="Calibri"/>
              <a:sym typeface="Calibri"/>
            </a:endParaRPr>
          </a:p>
          <a:p>
            <a:pPr marL="0" lvl="0" indent="0" algn="l" rtl="0">
              <a:spcBef>
                <a:spcPts val="0"/>
              </a:spcBef>
              <a:spcAft>
                <a:spcPts val="0"/>
              </a:spcAft>
              <a:buClr>
                <a:srgbClr val="000000"/>
              </a:buClr>
              <a:buSzPts val="1100"/>
              <a:buNone/>
            </a:pPr>
            <a:r>
              <a:rPr lang="en" sz="1000">
                <a:solidFill>
                  <a:schemeClr val="dk1"/>
                </a:solidFill>
                <a:latin typeface="Calibri"/>
                <a:ea typeface="Calibri"/>
                <a:cs typeface="Calibri"/>
                <a:sym typeface="Calibri"/>
              </a:rPr>
              <a:t>and to be in the top percentile</a:t>
            </a:r>
            <a:endParaRPr sz="1000">
              <a:solidFill>
                <a:schemeClr val="dk1"/>
              </a:solidFill>
              <a:latin typeface="Calibri"/>
              <a:ea typeface="Calibri"/>
              <a:cs typeface="Calibri"/>
              <a:sym typeface="Calibri"/>
            </a:endParaRPr>
          </a:p>
          <a:p>
            <a:pPr marL="0" lvl="0" indent="0" algn="l" rtl="0">
              <a:spcBef>
                <a:spcPts val="0"/>
              </a:spcBef>
              <a:spcAft>
                <a:spcPts val="0"/>
              </a:spcAft>
              <a:buClr>
                <a:srgbClr val="000000"/>
              </a:buClr>
              <a:buSzPts val="1100"/>
              <a:buNone/>
            </a:pPr>
            <a:r>
              <a:rPr lang="en" sz="1000">
                <a:solidFill>
                  <a:schemeClr val="dk1"/>
                </a:solidFill>
                <a:latin typeface="Calibri"/>
                <a:ea typeface="Calibri"/>
                <a:cs typeface="Calibri"/>
                <a:sym typeface="Calibri"/>
              </a:rPr>
              <a:t>In most cases, this means that you have the resources to do what you want when you want</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Ready = “Born Ready”</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p:txBody>
      </p:sp>
      <p:sp>
        <p:nvSpPr>
          <p:cNvPr id="112" name="Google Shape;112;g391f6b540e_0_0:notes"/>
          <p:cNvSpPr>
            <a:spLocks noGrp="1" noRot="1" noChangeAspect="1"/>
          </p:cNvSpPr>
          <p:nvPr>
            <p:ph type="sldImg" idx="2"/>
          </p:nvPr>
        </p:nvSpPr>
        <p:spPr>
          <a:xfrm>
            <a:off x="708711" y="1142613"/>
            <a:ext cx="54405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446fd7e2c2_0_0:notes"/>
          <p:cNvSpPr txBox="1">
            <a:spLocks noGrp="1"/>
          </p:cNvSpPr>
          <p:nvPr>
            <p:ph type="body" idx="1"/>
          </p:nvPr>
        </p:nvSpPr>
        <p:spPr>
          <a:xfrm>
            <a:off x="685186" y="4400376"/>
            <a:ext cx="5487600" cy="3600900"/>
          </a:xfrm>
          <a:prstGeom prst="rect">
            <a:avLst/>
          </a:prstGeom>
          <a:noFill/>
          <a:ln>
            <a:noFill/>
          </a:ln>
        </p:spPr>
        <p:txBody>
          <a:bodyPr spcFirstLastPara="1" wrap="square" lIns="88525" tIns="88525" rIns="88525" bIns="88525" anchor="ctr" anchorCtr="0">
            <a:noAutofit/>
          </a:bodyPr>
          <a:lstStyle/>
          <a:p>
            <a:pPr marL="0" lvl="0" indent="0" algn="l" rtl="0">
              <a:spcBef>
                <a:spcPts val="0"/>
              </a:spcBef>
              <a:spcAft>
                <a:spcPts val="0"/>
              </a:spcAft>
              <a:buClr>
                <a:schemeClr val="dk1"/>
              </a:buClr>
              <a:buFont typeface="Arial"/>
              <a:buNone/>
            </a:pPr>
            <a:r>
              <a:rPr lang="en" sz="1000">
                <a:solidFill>
                  <a:schemeClr val="dk1"/>
                </a:solidFill>
                <a:highlight>
                  <a:srgbClr val="FFFF00"/>
                </a:highlight>
                <a:latin typeface="Calibri"/>
                <a:ea typeface="Calibri"/>
                <a:cs typeface="Calibri"/>
                <a:sym typeface="Calibri"/>
              </a:rPr>
              <a:t>Add Talking to Position that We Have the 2% CEO Score, we know that biz that score 80+ are 71% more valuable.  The average initial score is 59. Maybe show an image of the report and dial.</a:t>
            </a:r>
            <a:endParaRPr sz="1000">
              <a:solidFill>
                <a:schemeClr val="dk1"/>
              </a:solidFill>
              <a:highlight>
                <a:srgbClr val="FFFF00"/>
              </a:highlight>
              <a:latin typeface="Calibri"/>
              <a:ea typeface="Calibri"/>
              <a:cs typeface="Calibri"/>
              <a:sym typeface="Calibri"/>
            </a:endParaRPr>
          </a:p>
          <a:p>
            <a:pPr marL="0" lvl="0" indent="0" algn="l" rtl="0">
              <a:spcBef>
                <a:spcPts val="0"/>
              </a:spcBef>
              <a:spcAft>
                <a:spcPts val="0"/>
              </a:spcAft>
              <a:buClr>
                <a:schemeClr val="dk1"/>
              </a:buClr>
              <a:buFont typeface="Arial"/>
              <a:buNone/>
            </a:pPr>
            <a:endParaRPr sz="1000">
              <a:solidFill>
                <a:schemeClr val="dk1"/>
              </a:solidFill>
              <a:highlight>
                <a:srgbClr val="FFFF00"/>
              </a:highlight>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Brainstorm to Identify Growth Options ... </a:t>
            </a:r>
            <a:endParaRPr sz="1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Reference a few of the top challenges that they identified (typical #1 is top line and #2 is staff)</a:t>
            </a:r>
            <a:endParaRPr sz="1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Use questions to identify practical examples</a:t>
            </a:r>
            <a:endParaRPr sz="1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Write these down but don’t get glued to the whiteboard</a:t>
            </a:r>
            <a:endParaRPr sz="1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What options do you have to grow the top line sales?</a:t>
            </a:r>
            <a:endParaRPr sz="1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What about recruiting? Onboarding? Training? Managing? To have the right team.</a:t>
            </a:r>
            <a:endParaRPr sz="1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Operations - office space? Equipment? Software apps? process?</a:t>
            </a:r>
            <a:endParaRPr sz="1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What about raising capital? LOC?</a:t>
            </a:r>
            <a:endParaRPr sz="1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What about assessing M&amp;A?</a:t>
            </a:r>
            <a:endParaRPr sz="1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How do you identify growth options in your business?</a:t>
            </a:r>
            <a:endParaRPr sz="1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Is it intentional or ad hoc? </a:t>
            </a:r>
            <a:endParaRPr sz="1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Let me hear it …</a:t>
            </a:r>
            <a:endParaRPr sz="1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What else?</a:t>
            </a:r>
            <a:endParaRPr sz="1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000">
              <a:solidFill>
                <a:schemeClr val="dk1"/>
              </a:solidFill>
              <a:highlight>
                <a:srgbClr val="FFFF00"/>
              </a:highlight>
              <a:latin typeface="Calibri"/>
              <a:ea typeface="Calibri"/>
              <a:cs typeface="Calibri"/>
              <a:sym typeface="Calibri"/>
            </a:endParaRPr>
          </a:p>
          <a:p>
            <a:pPr marL="0" lvl="0" indent="0" algn="l" rtl="0">
              <a:spcBef>
                <a:spcPts val="0"/>
              </a:spcBef>
              <a:spcAft>
                <a:spcPts val="0"/>
              </a:spcAft>
              <a:buClr>
                <a:schemeClr val="dk1"/>
              </a:buClr>
              <a:buFont typeface="Arial"/>
              <a:buNone/>
            </a:pPr>
            <a:endParaRPr sz="1000">
              <a:solidFill>
                <a:schemeClr val="dk1"/>
              </a:solidFill>
              <a:highlight>
                <a:srgbClr val="FFFF00"/>
              </a:highlight>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200">
                <a:solidFill>
                  <a:schemeClr val="dk1"/>
                </a:solidFill>
                <a:highlight>
                  <a:srgbClr val="FFFFFF"/>
                </a:highlight>
              </a:rPr>
              <a:t>This is a way that you can run your business and it has measurable and trackable outcomes.</a:t>
            </a:r>
            <a:endParaRPr sz="1000">
              <a:solidFill>
                <a:schemeClr val="dk1"/>
              </a:solidFill>
              <a:highlight>
                <a:srgbClr val="FFFF00"/>
              </a:highlight>
              <a:latin typeface="Calibri"/>
              <a:ea typeface="Calibri"/>
              <a:cs typeface="Calibri"/>
              <a:sym typeface="Calibri"/>
            </a:endParaRPr>
          </a:p>
          <a:p>
            <a:pPr marL="0" lvl="0" indent="0" algn="l" rtl="0">
              <a:spcBef>
                <a:spcPts val="0"/>
              </a:spcBef>
              <a:spcAft>
                <a:spcPts val="0"/>
              </a:spcAft>
              <a:buClr>
                <a:schemeClr val="dk1"/>
              </a:buClr>
              <a:buFont typeface="Arial"/>
              <a:buNone/>
            </a:pP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000" b="1">
                <a:solidFill>
                  <a:schemeClr val="dk1"/>
                </a:solidFill>
                <a:latin typeface="Calibri"/>
                <a:ea typeface="Calibri"/>
                <a:cs typeface="Calibri"/>
                <a:sym typeface="Calibri"/>
              </a:rPr>
              <a:t>What if there is a better way?</a:t>
            </a:r>
            <a:r>
              <a:rPr lang="en" sz="1000">
                <a:solidFill>
                  <a:schemeClr val="dk1"/>
                </a:solidFill>
                <a:latin typeface="Calibri"/>
                <a:ea typeface="Calibri"/>
                <a:cs typeface="Calibri"/>
                <a:sym typeface="Calibri"/>
              </a:rPr>
              <a:t> </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000">
                <a:solidFill>
                  <a:schemeClr val="dk1"/>
                </a:solidFill>
                <a:latin typeface="Calibri"/>
                <a:ea typeface="Calibri"/>
                <a:cs typeface="Calibri"/>
                <a:sym typeface="Calibri"/>
              </a:rPr>
              <a:t>To make yourself more approachable, open the door to new habits instead of telling people what to do</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000" b="1">
                <a:solidFill>
                  <a:schemeClr val="dk1"/>
                </a:solidFill>
                <a:latin typeface="Calibri"/>
                <a:ea typeface="Calibri"/>
                <a:cs typeface="Calibri"/>
                <a:sym typeface="Calibri"/>
              </a:rPr>
              <a:t>The First Habit</a:t>
            </a:r>
            <a:r>
              <a:rPr lang="en" sz="1000">
                <a:solidFill>
                  <a:schemeClr val="dk1"/>
                </a:solidFill>
                <a:latin typeface="Calibri"/>
                <a:ea typeface="Calibri"/>
                <a:cs typeface="Calibri"/>
                <a:sym typeface="Calibri"/>
              </a:rPr>
              <a:t> - is Identifying Growth Options</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000">
                <a:solidFill>
                  <a:schemeClr val="dk1"/>
                </a:solidFill>
                <a:latin typeface="Calibri"/>
                <a:ea typeface="Calibri"/>
                <a:cs typeface="Calibri"/>
                <a:sym typeface="Calibri"/>
              </a:rPr>
              <a:t>The good news is that 8 drivers are proven to drive performance</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000">
                <a:solidFill>
                  <a:schemeClr val="dk1"/>
                </a:solidFill>
                <a:latin typeface="Calibri"/>
                <a:ea typeface="Calibri"/>
                <a:cs typeface="Calibri"/>
                <a:sym typeface="Calibri"/>
              </a:rPr>
              <a:t>Its not 18 or 36 drivers, It’s 8</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000">
                <a:solidFill>
                  <a:schemeClr val="dk1"/>
                </a:solidFill>
                <a:latin typeface="Calibri"/>
                <a:ea typeface="Calibri"/>
                <a:cs typeface="Calibri"/>
                <a:sym typeface="Calibri"/>
              </a:rPr>
              <a:t>These drivers are proven to make your business 71% more valuable than competitors on average if you score 80+</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000">
                <a:solidFill>
                  <a:schemeClr val="dk1"/>
                </a:solidFill>
                <a:latin typeface="Calibri"/>
                <a:ea typeface="Calibri"/>
                <a:cs typeface="Calibri"/>
                <a:sym typeface="Calibri"/>
              </a:rPr>
              <a:t>The Habit is to use the framework to make intentional decisions and follow through month to month</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000" b="1">
                <a:solidFill>
                  <a:schemeClr val="dk1"/>
                </a:solidFill>
                <a:latin typeface="Calibri"/>
                <a:ea typeface="Calibri"/>
                <a:cs typeface="Calibri"/>
                <a:sym typeface="Calibri"/>
              </a:rPr>
              <a:t>Ask them questions</a:t>
            </a:r>
            <a:r>
              <a:rPr lang="en" sz="1000">
                <a:solidFill>
                  <a:schemeClr val="dk1"/>
                </a:solidFill>
                <a:latin typeface="Calibri"/>
                <a:ea typeface="Calibri"/>
                <a:cs typeface="Calibri"/>
                <a:sym typeface="Calibri"/>
              </a:rPr>
              <a:t> …. Only define 2 to 3 drivers by asking questions then use Growth Potential as your focus since this ties into our Habits</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Uniqueness - what could this mean? why do customers choose you over other options? Is your intellectual property secure? </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rgbClr val="0000FF"/>
                </a:solidFill>
                <a:latin typeface="Calibri"/>
                <a:ea typeface="Calibri"/>
                <a:cs typeface="Calibri"/>
                <a:sym typeface="Calibri"/>
              </a:rPr>
              <a:t>Key point for Uniqueness … this is the top of the decision making pyramid. It determines your approach to the marketplace - sales, marketing, what you deliver, and how</a:t>
            </a:r>
            <a:endParaRPr sz="1000">
              <a:solidFill>
                <a:srgbClr val="0000FF"/>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Financial Performance - can you sustain 20%+ year over year top line growth? Is your bottom line net income in the top percentile (how do you know)? How clean and strong is your recording keeping (in shoe box)? Do you have a 3rd party audit/review your financials?</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Recurring Revenue - what is recurring revenue? How does it compare to project revenue? Get to the predictability element and hint that this increases the value of your business</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Diversified Customer Base - vs dependence on a few large; even govcon is concentrated</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Owner Dependence - what is this? If you called in tomorrow to inform your staff that you are leaving for 2 weeks and will not be in touch while you are out, what would happen to your business?</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This is the one that you want to end with because it fits our Growth narrative.</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Growth Potential - How do you evaluate the growth potential of your business? new/same product/service, new/same customer; territory, segments; how do you figure out the low hanging fruit from this combination?</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Identify growth options in relation to new vs existing customers and new vs existing products/services</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latin typeface="Calibri"/>
                <a:ea typeface="Calibri"/>
                <a:cs typeface="Calibri"/>
                <a:sym typeface="Calibri"/>
              </a:rPr>
              <a:t>The Habits is</a:t>
            </a:r>
            <a:r>
              <a:rPr lang="en" sz="1000">
                <a:solidFill>
                  <a:schemeClr val="dk1"/>
                </a:solidFill>
                <a:latin typeface="Calibri"/>
                <a:ea typeface="Calibri"/>
                <a:cs typeface="Calibri"/>
                <a:sym typeface="Calibri"/>
              </a:rPr>
              <a:t> working through these drivers on a systematic and consistent basis.</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Doing so establishes a way to intentionally develop the right growth options</a:t>
            </a:r>
            <a:endParaRPr sz="10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This gives you Clarity to grow your business</a:t>
            </a:r>
            <a:endParaRPr sz="1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000" b="1">
                <a:solidFill>
                  <a:schemeClr val="dk1"/>
                </a:solidFill>
                <a:latin typeface="Calibri"/>
                <a:ea typeface="Calibri"/>
                <a:cs typeface="Calibri"/>
                <a:sym typeface="Calibri"/>
              </a:rPr>
              <a:t>Reference Call to Action (CTA)</a:t>
            </a:r>
            <a:r>
              <a:rPr lang="en" sz="1000">
                <a:solidFill>
                  <a:schemeClr val="dk1"/>
                </a:solidFill>
                <a:latin typeface="Calibri"/>
                <a:ea typeface="Calibri"/>
                <a:cs typeface="Calibri"/>
                <a:sym typeface="Calibri"/>
              </a:rPr>
              <a:t> </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000">
                <a:solidFill>
                  <a:schemeClr val="dk1"/>
                </a:solidFill>
                <a:latin typeface="Calibri"/>
                <a:ea typeface="Calibri"/>
                <a:cs typeface="Calibri"/>
                <a:sym typeface="Calibri"/>
              </a:rPr>
              <a:t>We have a method to score the eight 2% CEO drivers</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 sz="1000">
                <a:solidFill>
                  <a:schemeClr val="dk1"/>
                </a:solidFill>
                <a:latin typeface="Calibri"/>
                <a:ea typeface="Calibri"/>
                <a:cs typeface="Calibri"/>
                <a:sym typeface="Calibri"/>
              </a:rPr>
              <a:t>Placing your business card in the bag allows us to prepare the score for you.</a:t>
            </a:r>
            <a:endParaRPr sz="1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p:txBody>
      </p:sp>
      <p:sp>
        <p:nvSpPr>
          <p:cNvPr id="120" name="Google Shape;120;g446fd7e2c2_0_0:notes"/>
          <p:cNvSpPr>
            <a:spLocks noGrp="1" noRot="1" noChangeAspect="1"/>
          </p:cNvSpPr>
          <p:nvPr>
            <p:ph type="sldImg" idx="2"/>
          </p:nvPr>
        </p:nvSpPr>
        <p:spPr>
          <a:xfrm>
            <a:off x="708711" y="1142613"/>
            <a:ext cx="54405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5ada118a31_0_92:notes"/>
          <p:cNvSpPr txBox="1">
            <a:spLocks noGrp="1"/>
          </p:cNvSpPr>
          <p:nvPr>
            <p:ph type="body" idx="1"/>
          </p:nvPr>
        </p:nvSpPr>
        <p:spPr>
          <a:xfrm>
            <a:off x="685186" y="4400376"/>
            <a:ext cx="5487600" cy="3600900"/>
          </a:xfrm>
          <a:prstGeom prst="rect">
            <a:avLst/>
          </a:prstGeom>
          <a:noFill/>
          <a:ln>
            <a:noFill/>
          </a:ln>
        </p:spPr>
        <p:txBody>
          <a:bodyPr spcFirstLastPara="1" wrap="square" lIns="88525" tIns="88525" rIns="88525" bIns="88525" anchor="ctr" anchorCtr="0">
            <a:noAutofit/>
          </a:bodyPr>
          <a:lstStyle/>
          <a:p>
            <a:pPr marL="0" lvl="0" indent="0" algn="l" rtl="0">
              <a:spcBef>
                <a:spcPts val="0"/>
              </a:spcBef>
              <a:spcAft>
                <a:spcPts val="0"/>
              </a:spcAft>
              <a:buClr>
                <a:schemeClr val="dk1"/>
              </a:buClr>
              <a:buFont typeface="Arial"/>
              <a:buNone/>
            </a:pPr>
            <a:r>
              <a:rPr lang="en" sz="1100">
                <a:solidFill>
                  <a:srgbClr val="404040"/>
                </a:solidFill>
              </a:rPr>
              <a:t>The 6</a:t>
            </a:r>
            <a:r>
              <a:rPr lang="en" sz="1100" baseline="30000">
                <a:solidFill>
                  <a:srgbClr val="404040"/>
                </a:solidFill>
              </a:rPr>
              <a:t>th</a:t>
            </a:r>
            <a:r>
              <a:rPr lang="en" sz="1100">
                <a:solidFill>
                  <a:srgbClr val="404040"/>
                </a:solidFill>
              </a:rPr>
              <a:t> factor that drives your company’s value is something we call “Uniqueness”</a:t>
            </a:r>
            <a:endParaRPr sz="1100">
              <a:solidFill>
                <a:srgbClr val="404040"/>
              </a:solidFill>
            </a:endParaRPr>
          </a:p>
          <a:p>
            <a:pPr marL="0" lvl="0" indent="0" algn="l" rtl="0">
              <a:spcBef>
                <a:spcPts val="0"/>
              </a:spcBef>
              <a:spcAft>
                <a:spcPts val="0"/>
              </a:spcAft>
              <a:buClr>
                <a:schemeClr val="dk1"/>
              </a:buClr>
              <a:buFont typeface="Arial"/>
              <a:buNone/>
            </a:pPr>
            <a:r>
              <a:rPr lang="en" sz="1100">
                <a:solidFill>
                  <a:srgbClr val="404040"/>
                </a:solidFill>
              </a:rPr>
              <a:t>It refers to how well differentiated your product or service is</a:t>
            </a:r>
            <a:endParaRPr sz="1100">
              <a:solidFill>
                <a:srgbClr val="404040"/>
              </a:solidFill>
            </a:endParaRPr>
          </a:p>
          <a:p>
            <a:pPr marL="0" lvl="0" indent="0" algn="l" rtl="0">
              <a:spcBef>
                <a:spcPts val="0"/>
              </a:spcBef>
              <a:spcAft>
                <a:spcPts val="0"/>
              </a:spcAft>
              <a:buClr>
                <a:schemeClr val="dk1"/>
              </a:buClr>
              <a:buFont typeface="Arial"/>
              <a:buNone/>
            </a:pPr>
            <a:r>
              <a:rPr lang="en" sz="1100">
                <a:solidFill>
                  <a:srgbClr val="404040"/>
                </a:solidFill>
              </a:rPr>
              <a:t>Sometimes this speaks to how you do something that produces an advantage</a:t>
            </a:r>
            <a:endParaRPr sz="1100">
              <a:solidFill>
                <a:srgbClr val="404040"/>
              </a:solidFill>
            </a:endParaRPr>
          </a:p>
          <a:p>
            <a:pPr marL="0" lvl="0" indent="0" algn="l" rtl="0">
              <a:spcBef>
                <a:spcPts val="0"/>
              </a:spcBef>
              <a:spcAft>
                <a:spcPts val="0"/>
              </a:spcAft>
              <a:buClr>
                <a:schemeClr val="dk1"/>
              </a:buClr>
              <a:buFont typeface="Arial"/>
              <a:buNone/>
            </a:pPr>
            <a:endParaRPr sz="1100">
              <a:solidFill>
                <a:srgbClr val="404040"/>
              </a:solidFill>
            </a:endParaRPr>
          </a:p>
          <a:p>
            <a:pPr marL="0" lvl="0" indent="0" algn="l" rtl="0">
              <a:spcBef>
                <a:spcPts val="0"/>
              </a:spcBef>
              <a:spcAft>
                <a:spcPts val="0"/>
              </a:spcAft>
              <a:buClr>
                <a:schemeClr val="dk1"/>
              </a:buClr>
              <a:buFont typeface="Arial"/>
              <a:buNone/>
            </a:pPr>
            <a:r>
              <a:rPr lang="en" sz="1100">
                <a:solidFill>
                  <a:srgbClr val="404040"/>
                </a:solidFill>
              </a:rPr>
              <a:t>THE VIRTUOUS CYCLE OF DIFFERENTIATION</a:t>
            </a:r>
            <a:endParaRPr sz="1100">
              <a:solidFill>
                <a:srgbClr val="404040"/>
              </a:solidFill>
            </a:endParaRPr>
          </a:p>
          <a:p>
            <a:pPr marL="0" lvl="0" indent="0" algn="l" rtl="0">
              <a:spcBef>
                <a:spcPts val="0"/>
              </a:spcBef>
              <a:spcAft>
                <a:spcPts val="0"/>
              </a:spcAft>
              <a:buClr>
                <a:schemeClr val="dk1"/>
              </a:buClr>
              <a:buFont typeface="Arial"/>
              <a:buNone/>
            </a:pPr>
            <a:r>
              <a:rPr lang="en" sz="1100">
                <a:solidFill>
                  <a:srgbClr val="404040"/>
                </a:solidFill>
              </a:rPr>
              <a:t>Your goal should be to find an attribute or benefit of your product that makes it unique in the market which will give … diagram</a:t>
            </a:r>
            <a:endParaRPr sz="1100">
              <a:solidFill>
                <a:srgbClr val="404040"/>
              </a:solidFill>
            </a:endParaRPr>
          </a:p>
          <a:p>
            <a:pPr marL="0" lvl="0" indent="0" algn="l" rtl="0">
              <a:spcBef>
                <a:spcPts val="360"/>
              </a:spcBef>
              <a:spcAft>
                <a:spcPts val="0"/>
              </a:spcAft>
              <a:buClr>
                <a:schemeClr val="dk1"/>
              </a:buClr>
              <a:buFont typeface="Arial"/>
              <a:buNone/>
            </a:pPr>
            <a:endParaRPr sz="1100">
              <a:solidFill>
                <a:srgbClr val="404040"/>
              </a:solidFill>
            </a:endParaRPr>
          </a:p>
        </p:txBody>
      </p:sp>
      <p:sp>
        <p:nvSpPr>
          <p:cNvPr id="127" name="Google Shape;127;g5ada118a31_0_92:notes"/>
          <p:cNvSpPr>
            <a:spLocks noGrp="1" noRot="1" noChangeAspect="1"/>
          </p:cNvSpPr>
          <p:nvPr>
            <p:ph type="sldImg" idx="2"/>
          </p:nvPr>
        </p:nvSpPr>
        <p:spPr>
          <a:xfrm>
            <a:off x="708711" y="1142613"/>
            <a:ext cx="54405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5ada118a31_0_101:notes"/>
          <p:cNvSpPr txBox="1">
            <a:spLocks noGrp="1"/>
          </p:cNvSpPr>
          <p:nvPr>
            <p:ph type="body" idx="1"/>
          </p:nvPr>
        </p:nvSpPr>
        <p:spPr>
          <a:xfrm>
            <a:off x="685186" y="4400376"/>
            <a:ext cx="5487600" cy="3600900"/>
          </a:xfrm>
          <a:prstGeom prst="rect">
            <a:avLst/>
          </a:prstGeom>
          <a:noFill/>
          <a:ln>
            <a:noFill/>
          </a:ln>
        </p:spPr>
        <p:txBody>
          <a:bodyPr spcFirstLastPara="1" wrap="square" lIns="88525" tIns="88525" rIns="88525" bIns="88525" anchor="ctr" anchorCtr="0">
            <a:noAutofit/>
          </a:bodyPr>
          <a:lstStyle/>
          <a:p>
            <a:pPr marL="0" lvl="0" indent="0" algn="l" rtl="0">
              <a:spcBef>
                <a:spcPts val="0"/>
              </a:spcBef>
              <a:spcAft>
                <a:spcPts val="0"/>
              </a:spcAft>
              <a:buClr>
                <a:schemeClr val="dk1"/>
              </a:buClr>
              <a:buFont typeface="Arial"/>
              <a:buNone/>
            </a:pPr>
            <a:r>
              <a:rPr lang="en" sz="1100" b="1">
                <a:solidFill>
                  <a:srgbClr val="404040"/>
                </a:solidFill>
              </a:rPr>
              <a:t>Think about where you fit …</a:t>
            </a:r>
            <a:endParaRPr sz="1100" b="1">
              <a:solidFill>
                <a:srgbClr val="404040"/>
              </a:solidFill>
            </a:endParaRPr>
          </a:p>
          <a:p>
            <a:pPr marL="0" lvl="0" indent="0" algn="l" rtl="0">
              <a:spcBef>
                <a:spcPts val="0"/>
              </a:spcBef>
              <a:spcAft>
                <a:spcPts val="0"/>
              </a:spcAft>
              <a:buClr>
                <a:schemeClr val="dk1"/>
              </a:buClr>
              <a:buFont typeface="Arial"/>
              <a:buNone/>
            </a:pPr>
            <a:endParaRPr sz="1100" b="1">
              <a:solidFill>
                <a:srgbClr val="404040"/>
              </a:solidFill>
            </a:endParaRPr>
          </a:p>
          <a:p>
            <a:pPr marL="0" lvl="0" indent="0" algn="l" rtl="0">
              <a:spcBef>
                <a:spcPts val="0"/>
              </a:spcBef>
              <a:spcAft>
                <a:spcPts val="0"/>
              </a:spcAft>
              <a:buClr>
                <a:schemeClr val="dk1"/>
              </a:buClr>
              <a:buFont typeface="Arial"/>
              <a:buNone/>
            </a:pPr>
            <a:r>
              <a:rPr lang="en" sz="1100" b="1">
                <a:solidFill>
                  <a:srgbClr val="404040"/>
                </a:solidFill>
              </a:rPr>
              <a:t>Case Study</a:t>
            </a:r>
            <a:r>
              <a:rPr lang="en" sz="1100">
                <a:solidFill>
                  <a:srgbClr val="404040"/>
                </a:solidFill>
              </a:rPr>
              <a:t> … </a:t>
            </a:r>
            <a:endParaRPr sz="1100">
              <a:solidFill>
                <a:srgbClr val="404040"/>
              </a:solidFill>
            </a:endParaRPr>
          </a:p>
          <a:p>
            <a:pPr marL="0" lvl="0" indent="0" algn="l" rtl="0">
              <a:spcBef>
                <a:spcPts val="360"/>
              </a:spcBef>
              <a:spcAft>
                <a:spcPts val="0"/>
              </a:spcAft>
              <a:buClr>
                <a:schemeClr val="dk1"/>
              </a:buClr>
              <a:buFont typeface="Arial"/>
              <a:buNone/>
            </a:pPr>
            <a:r>
              <a:rPr lang="en" sz="1100">
                <a:solidFill>
                  <a:srgbClr val="404040"/>
                </a:solidFill>
              </a:rPr>
              <a:t>Take for example the Panasonic’s entry into the crowded laptop market. </a:t>
            </a:r>
            <a:endParaRPr sz="1100">
              <a:solidFill>
                <a:srgbClr val="404040"/>
              </a:solidFill>
            </a:endParaRPr>
          </a:p>
          <a:p>
            <a:pPr marL="0" lvl="0" indent="0" algn="l" rtl="0">
              <a:spcBef>
                <a:spcPts val="360"/>
              </a:spcBef>
              <a:spcAft>
                <a:spcPts val="0"/>
              </a:spcAft>
              <a:buClr>
                <a:schemeClr val="dk1"/>
              </a:buClr>
              <a:buFont typeface="Arial"/>
              <a:buNone/>
            </a:pPr>
            <a:r>
              <a:rPr lang="en" sz="1100">
                <a:solidFill>
                  <a:srgbClr val="404040"/>
                </a:solidFill>
              </a:rPr>
              <a:t>When they entered, established brands already owned the attributes customers cared about</a:t>
            </a:r>
            <a:endParaRPr sz="1100">
              <a:solidFill>
                <a:srgbClr val="404040"/>
              </a:solidFill>
            </a:endParaRPr>
          </a:p>
          <a:p>
            <a:pPr marL="457200" lvl="0" indent="-298450" algn="l" rtl="0">
              <a:spcBef>
                <a:spcPts val="360"/>
              </a:spcBef>
              <a:spcAft>
                <a:spcPts val="0"/>
              </a:spcAft>
              <a:buClr>
                <a:srgbClr val="404040"/>
              </a:buClr>
              <a:buSzPts val="1100"/>
              <a:buChar char="-"/>
            </a:pPr>
            <a:r>
              <a:rPr lang="en" sz="1100">
                <a:solidFill>
                  <a:srgbClr val="404040"/>
                </a:solidFill>
              </a:rPr>
              <a:t>Apple was seen as sexy, </a:t>
            </a:r>
            <a:endParaRPr sz="1100">
              <a:solidFill>
                <a:srgbClr val="404040"/>
              </a:solidFill>
            </a:endParaRPr>
          </a:p>
          <a:p>
            <a:pPr marL="457200" lvl="0" indent="-298450" algn="l" rtl="0">
              <a:spcBef>
                <a:spcPts val="0"/>
              </a:spcBef>
              <a:spcAft>
                <a:spcPts val="0"/>
              </a:spcAft>
              <a:buClr>
                <a:srgbClr val="404040"/>
              </a:buClr>
              <a:buSzPts val="1100"/>
              <a:buChar char="-"/>
            </a:pPr>
            <a:r>
              <a:rPr lang="en" sz="1100">
                <a:solidFill>
                  <a:srgbClr val="404040"/>
                </a:solidFill>
              </a:rPr>
              <a:t>HP was technically innovative and </a:t>
            </a:r>
            <a:endParaRPr sz="1100">
              <a:solidFill>
                <a:srgbClr val="404040"/>
              </a:solidFill>
            </a:endParaRPr>
          </a:p>
          <a:p>
            <a:pPr marL="457200" lvl="0" indent="-298450" algn="l" rtl="0">
              <a:spcBef>
                <a:spcPts val="0"/>
              </a:spcBef>
              <a:spcAft>
                <a:spcPts val="0"/>
              </a:spcAft>
              <a:buClr>
                <a:srgbClr val="404040"/>
              </a:buClr>
              <a:buSzPts val="1100"/>
              <a:buChar char="-"/>
            </a:pPr>
            <a:r>
              <a:rPr lang="en" sz="1100">
                <a:solidFill>
                  <a:srgbClr val="404040"/>
                </a:solidFill>
              </a:rPr>
              <a:t>Dell owned the benefits of buying direct </a:t>
            </a:r>
            <a:endParaRPr sz="1100">
              <a:solidFill>
                <a:srgbClr val="404040"/>
              </a:solidFill>
            </a:endParaRPr>
          </a:p>
          <a:p>
            <a:pPr marL="0" lvl="0" indent="0" algn="l" rtl="0">
              <a:spcBef>
                <a:spcPts val="360"/>
              </a:spcBef>
              <a:spcAft>
                <a:spcPts val="0"/>
              </a:spcAft>
              <a:buClr>
                <a:schemeClr val="dk1"/>
              </a:buClr>
              <a:buFont typeface="Arial"/>
              <a:buNone/>
            </a:pPr>
            <a:endParaRPr sz="1100">
              <a:solidFill>
                <a:srgbClr val="404040"/>
              </a:solidFill>
            </a:endParaRPr>
          </a:p>
          <a:p>
            <a:pPr marL="0" lvl="0" indent="0" algn="l" rtl="0">
              <a:spcBef>
                <a:spcPts val="360"/>
              </a:spcBef>
              <a:spcAft>
                <a:spcPts val="0"/>
              </a:spcAft>
              <a:buClr>
                <a:schemeClr val="dk1"/>
              </a:buClr>
              <a:buFont typeface="Arial"/>
              <a:buNone/>
            </a:pPr>
            <a:r>
              <a:rPr lang="en" sz="1100">
                <a:solidFill>
                  <a:srgbClr val="404040"/>
                </a:solidFill>
              </a:rPr>
              <a:t>So if you’re Panasonic, all of the obvious market positions are already taken. If they had tied to compete directly with any of the incumbents, their only weapon would have been a lower price which would have led to lower margins. They may have picked up some price sensitive customers but as soon as one of the big incumbents matched their price, Panasonic would have been nudged out of the market.</a:t>
            </a:r>
            <a:endParaRPr sz="1100">
              <a:solidFill>
                <a:srgbClr val="404040"/>
              </a:solidFill>
            </a:endParaRPr>
          </a:p>
          <a:p>
            <a:pPr marL="0" lvl="0" indent="0" algn="l" rtl="0">
              <a:spcBef>
                <a:spcPts val="0"/>
              </a:spcBef>
              <a:spcAft>
                <a:spcPts val="0"/>
              </a:spcAft>
              <a:buClr>
                <a:schemeClr val="dk1"/>
              </a:buClr>
              <a:buFont typeface="Arial"/>
              <a:buNone/>
            </a:pPr>
            <a:endParaRPr sz="1100">
              <a:solidFill>
                <a:srgbClr val="404040"/>
              </a:solidFill>
            </a:endParaRPr>
          </a:p>
          <a:p>
            <a:pPr marL="0" lvl="0" indent="0" algn="l" rtl="0">
              <a:spcBef>
                <a:spcPts val="0"/>
              </a:spcBef>
              <a:spcAft>
                <a:spcPts val="0"/>
              </a:spcAft>
              <a:buClr>
                <a:schemeClr val="dk1"/>
              </a:buClr>
              <a:buFont typeface="Arial"/>
              <a:buNone/>
            </a:pPr>
            <a:r>
              <a:rPr lang="en" sz="1100">
                <a:solidFill>
                  <a:srgbClr val="404040"/>
                </a:solidFill>
              </a:rPr>
              <a:t>Instead, they asked themselves the two questions you need to ask in order to identify a marketing strategy:</a:t>
            </a:r>
            <a:endParaRPr sz="1100">
              <a:solidFill>
                <a:srgbClr val="404040"/>
              </a:solidFill>
            </a:endParaRPr>
          </a:p>
          <a:p>
            <a:pPr marL="228600" lvl="0" indent="-222250" algn="l" rtl="0">
              <a:spcBef>
                <a:spcPts val="360"/>
              </a:spcBef>
              <a:spcAft>
                <a:spcPts val="0"/>
              </a:spcAft>
              <a:buClr>
                <a:srgbClr val="404040"/>
              </a:buClr>
              <a:buSzPts val="1100"/>
              <a:buFont typeface="Arial"/>
              <a:buAutoNum type="arabicPeriod"/>
            </a:pPr>
            <a:r>
              <a:rPr lang="en" sz="1100">
                <a:solidFill>
                  <a:srgbClr val="404040"/>
                </a:solidFill>
              </a:rPr>
              <a:t>What do customers care most about</a:t>
            </a:r>
            <a:endParaRPr sz="1100">
              <a:solidFill>
                <a:srgbClr val="404040"/>
              </a:solidFill>
            </a:endParaRPr>
          </a:p>
          <a:p>
            <a:pPr marL="228600" lvl="0" indent="-222250" algn="l" rtl="0">
              <a:spcBef>
                <a:spcPts val="360"/>
              </a:spcBef>
              <a:spcAft>
                <a:spcPts val="0"/>
              </a:spcAft>
              <a:buClr>
                <a:srgbClr val="404040"/>
              </a:buClr>
              <a:buSzPts val="1100"/>
              <a:buFont typeface="Arial"/>
              <a:buAutoNum type="arabicPeriod"/>
            </a:pPr>
            <a:r>
              <a:rPr lang="en" sz="1100">
                <a:solidFill>
                  <a:srgbClr val="404040"/>
                </a:solidFill>
              </a:rPr>
              <a:t>How differentiating would that benefit be if we offered it</a:t>
            </a:r>
            <a:endParaRPr sz="1100">
              <a:solidFill>
                <a:srgbClr val="404040"/>
              </a:solidFill>
            </a:endParaRPr>
          </a:p>
          <a:p>
            <a:pPr marL="228600" lvl="0" indent="-228600" algn="l" rtl="0">
              <a:spcBef>
                <a:spcPts val="360"/>
              </a:spcBef>
              <a:spcAft>
                <a:spcPts val="0"/>
              </a:spcAft>
              <a:buClr>
                <a:schemeClr val="dk1"/>
              </a:buClr>
              <a:buFont typeface="Arial"/>
              <a:buNone/>
            </a:pPr>
            <a:endParaRPr sz="1100">
              <a:solidFill>
                <a:srgbClr val="404040"/>
              </a:solidFill>
            </a:endParaRPr>
          </a:p>
          <a:p>
            <a:pPr marL="228600" lvl="0" indent="-228600" algn="l" rtl="0">
              <a:spcBef>
                <a:spcPts val="360"/>
              </a:spcBef>
              <a:spcAft>
                <a:spcPts val="0"/>
              </a:spcAft>
              <a:buClr>
                <a:schemeClr val="dk1"/>
              </a:buClr>
              <a:buFont typeface="Arial"/>
              <a:buNone/>
            </a:pPr>
            <a:r>
              <a:rPr lang="en" sz="1100">
                <a:solidFill>
                  <a:srgbClr val="404040"/>
                </a:solidFill>
              </a:rPr>
              <a:t>There was a segment of the market that cared about TOUGH - police and military</a:t>
            </a:r>
            <a:endParaRPr sz="1100">
              <a:solidFill>
                <a:srgbClr val="404040"/>
              </a:solidFill>
            </a:endParaRPr>
          </a:p>
          <a:p>
            <a:pPr marL="457200" lvl="0" indent="-298450" algn="l" rtl="0">
              <a:spcBef>
                <a:spcPts val="360"/>
              </a:spcBef>
              <a:spcAft>
                <a:spcPts val="0"/>
              </a:spcAft>
              <a:buClr>
                <a:srgbClr val="404040"/>
              </a:buClr>
              <a:buSzPts val="1100"/>
              <a:buChar char="-"/>
            </a:pPr>
            <a:r>
              <a:rPr lang="en" sz="1100">
                <a:solidFill>
                  <a:srgbClr val="404040"/>
                </a:solidFill>
              </a:rPr>
              <a:t>Bang around, dust, water, </a:t>
            </a:r>
            <a:endParaRPr sz="1100">
              <a:solidFill>
                <a:srgbClr val="404040"/>
              </a:solidFill>
            </a:endParaRPr>
          </a:p>
          <a:p>
            <a:pPr marL="457200" lvl="0" indent="-298450" algn="l" rtl="0">
              <a:spcBef>
                <a:spcPts val="0"/>
              </a:spcBef>
              <a:spcAft>
                <a:spcPts val="0"/>
              </a:spcAft>
              <a:buClr>
                <a:srgbClr val="404040"/>
              </a:buClr>
              <a:buSzPts val="1100"/>
              <a:buChar char="-"/>
            </a:pPr>
            <a:r>
              <a:rPr lang="en" sz="1100">
                <a:solidFill>
                  <a:srgbClr val="404040"/>
                </a:solidFill>
              </a:rPr>
              <a:t>Panasonic therefore launched the ToughBook brand </a:t>
            </a:r>
            <a:endParaRPr sz="1100">
              <a:solidFill>
                <a:srgbClr val="404040"/>
              </a:solidFill>
            </a:endParaRPr>
          </a:p>
          <a:p>
            <a:pPr marL="457200" lvl="0" indent="-298450" algn="l" rtl="0">
              <a:spcBef>
                <a:spcPts val="0"/>
              </a:spcBef>
              <a:spcAft>
                <a:spcPts val="0"/>
              </a:spcAft>
              <a:buClr>
                <a:srgbClr val="404040"/>
              </a:buClr>
              <a:buSzPts val="1100"/>
              <a:buChar char="-"/>
            </a:pPr>
            <a:r>
              <a:rPr lang="en" sz="1100">
                <a:solidFill>
                  <a:srgbClr val="404040"/>
                </a:solidFill>
              </a:rPr>
              <a:t>Didn’t have to compete on price </a:t>
            </a:r>
            <a:endParaRPr sz="1100">
              <a:solidFill>
                <a:srgbClr val="404040"/>
              </a:solidFill>
            </a:endParaRPr>
          </a:p>
          <a:p>
            <a:pPr marL="0" lvl="0" indent="0" algn="l" rtl="0">
              <a:spcBef>
                <a:spcPts val="360"/>
              </a:spcBef>
              <a:spcAft>
                <a:spcPts val="0"/>
              </a:spcAft>
              <a:buNone/>
            </a:pPr>
            <a:endParaRPr sz="1100">
              <a:solidFill>
                <a:srgbClr val="404040"/>
              </a:solidFill>
            </a:endParaRPr>
          </a:p>
          <a:p>
            <a:pPr marL="0" lvl="0" indent="0" algn="l" rtl="0">
              <a:spcBef>
                <a:spcPts val="360"/>
              </a:spcBef>
              <a:spcAft>
                <a:spcPts val="0"/>
              </a:spcAft>
              <a:buNone/>
            </a:pPr>
            <a:r>
              <a:rPr lang="en" sz="1100">
                <a:solidFill>
                  <a:srgbClr val="404040"/>
                </a:solidFill>
              </a:rPr>
              <a:t>This is tough in the government market … AI, cybersecurity, etc.</a:t>
            </a:r>
            <a:endParaRPr sz="1100">
              <a:solidFill>
                <a:srgbClr val="404040"/>
              </a:solidFill>
            </a:endParaRPr>
          </a:p>
          <a:p>
            <a:pPr marL="0" lvl="0" indent="0" algn="l" rtl="0">
              <a:spcBef>
                <a:spcPts val="360"/>
              </a:spcBef>
              <a:spcAft>
                <a:spcPts val="0"/>
              </a:spcAft>
              <a:buClr>
                <a:schemeClr val="dk1"/>
              </a:buClr>
              <a:buFont typeface="Arial"/>
              <a:buNone/>
            </a:pPr>
            <a:endParaRPr sz="1100">
              <a:solidFill>
                <a:srgbClr val="404040"/>
              </a:solidFill>
            </a:endParaRPr>
          </a:p>
          <a:p>
            <a:pPr marL="0" lvl="0" indent="0" algn="l" rtl="0">
              <a:spcBef>
                <a:spcPts val="0"/>
              </a:spcBef>
              <a:spcAft>
                <a:spcPts val="0"/>
              </a:spcAft>
              <a:buClr>
                <a:schemeClr val="dk1"/>
              </a:buClr>
              <a:buFont typeface="Arial"/>
              <a:buNone/>
            </a:pPr>
            <a:r>
              <a:rPr lang="en" sz="1100">
                <a:solidFill>
                  <a:srgbClr val="404040"/>
                </a:solidFill>
              </a:rPr>
              <a:t>“Butts in Seats is not competitive”</a:t>
            </a:r>
            <a:endParaRPr sz="1100">
              <a:solidFill>
                <a:srgbClr val="404040"/>
              </a:solidFill>
            </a:endParaRPr>
          </a:p>
          <a:p>
            <a:pPr marL="0" lvl="0" indent="0" algn="l" rtl="0">
              <a:spcBef>
                <a:spcPts val="0"/>
              </a:spcBef>
              <a:spcAft>
                <a:spcPts val="0"/>
              </a:spcAft>
              <a:buClr>
                <a:schemeClr val="dk1"/>
              </a:buClr>
              <a:buFont typeface="Arial"/>
              <a:buNone/>
            </a:pPr>
            <a:endParaRPr sz="1100">
              <a:solidFill>
                <a:srgbClr val="404040"/>
              </a:solidFill>
            </a:endParaRPr>
          </a:p>
          <a:p>
            <a:pPr marL="0" lvl="0" indent="0" algn="l" rtl="0">
              <a:spcBef>
                <a:spcPts val="0"/>
              </a:spcBef>
              <a:spcAft>
                <a:spcPts val="0"/>
              </a:spcAft>
              <a:buClr>
                <a:schemeClr val="dk1"/>
              </a:buClr>
              <a:buFont typeface="Arial"/>
              <a:buNone/>
            </a:pPr>
            <a:r>
              <a:rPr lang="en" sz="1100">
                <a:solidFill>
                  <a:srgbClr val="404040"/>
                </a:solidFill>
              </a:rPr>
              <a:t>Take a few minutes and plot the product/services you offer on the extent to which they make you different and how much customers care.</a:t>
            </a:r>
            <a:endParaRPr sz="1100">
              <a:solidFill>
                <a:srgbClr val="404040"/>
              </a:solidFill>
            </a:endParaRPr>
          </a:p>
          <a:p>
            <a:pPr marL="0" lvl="0" indent="0" algn="l" rtl="0">
              <a:spcBef>
                <a:spcPts val="0"/>
              </a:spcBef>
              <a:spcAft>
                <a:spcPts val="0"/>
              </a:spcAft>
              <a:buClr>
                <a:schemeClr val="dk1"/>
              </a:buClr>
              <a:buFont typeface="Arial"/>
              <a:buNone/>
            </a:pPr>
            <a:r>
              <a:rPr lang="en" sz="1100">
                <a:solidFill>
                  <a:srgbClr val="404040"/>
                </a:solidFill>
              </a:rPr>
              <a:t> </a:t>
            </a:r>
            <a:endParaRPr sz="1100">
              <a:solidFill>
                <a:srgbClr val="404040"/>
              </a:solidFill>
            </a:endParaRPr>
          </a:p>
          <a:p>
            <a:pPr marL="0" lvl="0" indent="0" algn="l" rtl="0">
              <a:spcBef>
                <a:spcPts val="360"/>
              </a:spcBef>
              <a:spcAft>
                <a:spcPts val="0"/>
              </a:spcAft>
              <a:buClr>
                <a:schemeClr val="dk1"/>
              </a:buClr>
              <a:buFont typeface="Arial"/>
              <a:buNone/>
            </a:pPr>
            <a:r>
              <a:rPr lang="en" sz="1100">
                <a:solidFill>
                  <a:srgbClr val="404040"/>
                </a:solidFill>
              </a:rPr>
              <a:t>The attribute at the top right hand side of the page is the  product/service that offers the best opportunity to differentiate. </a:t>
            </a:r>
            <a:endParaRPr sz="1100">
              <a:solidFill>
                <a:srgbClr val="404040"/>
              </a:solidFill>
            </a:endParaRPr>
          </a:p>
          <a:p>
            <a:pPr marL="0" lvl="0" indent="0" algn="l" rtl="0">
              <a:spcBef>
                <a:spcPts val="360"/>
              </a:spcBef>
              <a:spcAft>
                <a:spcPts val="0"/>
              </a:spcAft>
              <a:buClr>
                <a:schemeClr val="dk1"/>
              </a:buClr>
              <a:buFont typeface="Arial"/>
              <a:buNone/>
            </a:pPr>
            <a:r>
              <a:rPr lang="en" sz="1100">
                <a:solidFill>
                  <a:srgbClr val="404040"/>
                </a:solidFill>
              </a:rPr>
              <a:t>If you market one product or service, plot all of the marketing messages you use to market that offering on the same X and Y axis.</a:t>
            </a:r>
            <a:endParaRPr sz="1100">
              <a:solidFill>
                <a:srgbClr val="404040"/>
              </a:solidFill>
            </a:endParaRPr>
          </a:p>
          <a:p>
            <a:pPr marL="0" lvl="0" indent="0" algn="l" rtl="0">
              <a:spcBef>
                <a:spcPts val="360"/>
              </a:spcBef>
              <a:spcAft>
                <a:spcPts val="0"/>
              </a:spcAft>
              <a:buClr>
                <a:schemeClr val="dk1"/>
              </a:buClr>
              <a:buFont typeface="Arial"/>
              <a:buNone/>
            </a:pPr>
            <a:endParaRPr sz="1100">
              <a:solidFill>
                <a:srgbClr val="404040"/>
              </a:solidFill>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One Driver per Month - working on the business</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Once you do this exercise with you leadership team to elevate awareness</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Opportunities to de-risk your business become continuous</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Focus on where you will win!</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spcBef>
                <a:spcPts val="360"/>
              </a:spcBef>
              <a:spcAft>
                <a:spcPts val="0"/>
              </a:spcAft>
              <a:buClr>
                <a:schemeClr val="dk1"/>
              </a:buClr>
              <a:buFont typeface="Arial"/>
              <a:buNone/>
            </a:pPr>
            <a:endParaRPr sz="1100">
              <a:solidFill>
                <a:srgbClr val="404040"/>
              </a:solidFill>
            </a:endParaRPr>
          </a:p>
        </p:txBody>
      </p:sp>
      <p:sp>
        <p:nvSpPr>
          <p:cNvPr id="137" name="Google Shape;137;g5ada118a31_0_101:notes"/>
          <p:cNvSpPr>
            <a:spLocks noGrp="1" noRot="1" noChangeAspect="1"/>
          </p:cNvSpPr>
          <p:nvPr>
            <p:ph type="sldImg" idx="2"/>
          </p:nvPr>
        </p:nvSpPr>
        <p:spPr>
          <a:xfrm>
            <a:off x="708711" y="1142613"/>
            <a:ext cx="54405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5ada118a31_0_116:notes"/>
          <p:cNvSpPr txBox="1">
            <a:spLocks noGrp="1"/>
          </p:cNvSpPr>
          <p:nvPr>
            <p:ph type="body" idx="1"/>
          </p:nvPr>
        </p:nvSpPr>
        <p:spPr>
          <a:xfrm>
            <a:off x="685186" y="4400376"/>
            <a:ext cx="5487600" cy="3600900"/>
          </a:xfrm>
          <a:prstGeom prst="rect">
            <a:avLst/>
          </a:prstGeom>
          <a:noFill/>
          <a:ln>
            <a:noFill/>
          </a:ln>
        </p:spPr>
        <p:txBody>
          <a:bodyPr spcFirstLastPara="1" wrap="square" lIns="88525" tIns="88525" rIns="88525" bIns="885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Step through what the owner trap is</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What would happen if you call in tomorrow and say that you will not be in for a month?</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How does the owner dependency impact …</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Ability to sell more</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Ability to deliver more</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The value of your business</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The ability to transfer it to the next generation or a 3rd party</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147" name="Google Shape;147;g5ada118a31_0_116:notes"/>
          <p:cNvSpPr>
            <a:spLocks noGrp="1" noRot="1" noChangeAspect="1"/>
          </p:cNvSpPr>
          <p:nvPr>
            <p:ph type="sldImg" idx="2"/>
          </p:nvPr>
        </p:nvSpPr>
        <p:spPr>
          <a:xfrm>
            <a:off x="708711" y="1142613"/>
            <a:ext cx="54405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85800" y="342900"/>
            <a:ext cx="7772400" cy="457200"/>
          </a:xfrm>
          <a:prstGeom prst="rect">
            <a:avLst/>
          </a:prstGeom>
          <a:noFill/>
          <a:ln>
            <a:noFill/>
          </a:ln>
        </p:spPr>
        <p:txBody>
          <a:bodyPr spcFirstLastPara="1" wrap="square" lIns="91425" tIns="91425" rIns="91425" bIns="91425" anchor="ctr" anchorCtr="0"/>
          <a:lstStyle>
            <a:lvl1pPr lvl="0" algn="l" rtl="0">
              <a:spcBef>
                <a:spcPts val="0"/>
              </a:spcBef>
              <a:spcAft>
                <a:spcPts val="0"/>
              </a:spcAft>
              <a:buSzPts val="2800"/>
              <a:buNone/>
              <a:defRPr sz="3200" b="1">
                <a:solidFill>
                  <a:srgbClr val="00599B"/>
                </a:solidFill>
                <a:latin typeface="Arial"/>
                <a:ea typeface="Arial"/>
                <a:cs typeface="Arial"/>
                <a:sym typeface="Arial"/>
              </a:defRPr>
            </a:lvl1pPr>
            <a:lvl2pPr lvl="1" algn="l" rtl="0">
              <a:spcBef>
                <a:spcPts val="0"/>
              </a:spcBef>
              <a:spcAft>
                <a:spcPts val="0"/>
              </a:spcAft>
              <a:buSzPts val="2800"/>
              <a:buNone/>
              <a:defRPr sz="3200" b="1">
                <a:solidFill>
                  <a:srgbClr val="00599B"/>
                </a:solidFill>
                <a:latin typeface="Arial"/>
                <a:ea typeface="Arial"/>
                <a:cs typeface="Arial"/>
                <a:sym typeface="Arial"/>
              </a:defRPr>
            </a:lvl2pPr>
            <a:lvl3pPr lvl="2" algn="l" rtl="0">
              <a:spcBef>
                <a:spcPts val="0"/>
              </a:spcBef>
              <a:spcAft>
                <a:spcPts val="0"/>
              </a:spcAft>
              <a:buSzPts val="2800"/>
              <a:buNone/>
              <a:defRPr sz="3200" b="1">
                <a:solidFill>
                  <a:srgbClr val="00599B"/>
                </a:solidFill>
                <a:latin typeface="Arial"/>
                <a:ea typeface="Arial"/>
                <a:cs typeface="Arial"/>
                <a:sym typeface="Arial"/>
              </a:defRPr>
            </a:lvl3pPr>
            <a:lvl4pPr lvl="3" algn="l" rtl="0">
              <a:spcBef>
                <a:spcPts val="0"/>
              </a:spcBef>
              <a:spcAft>
                <a:spcPts val="0"/>
              </a:spcAft>
              <a:buSzPts val="2800"/>
              <a:buNone/>
              <a:defRPr sz="3200" b="1">
                <a:solidFill>
                  <a:srgbClr val="00599B"/>
                </a:solidFill>
                <a:latin typeface="Arial"/>
                <a:ea typeface="Arial"/>
                <a:cs typeface="Arial"/>
                <a:sym typeface="Arial"/>
              </a:defRPr>
            </a:lvl4pPr>
            <a:lvl5pPr lvl="4" algn="l" rtl="0">
              <a:spcBef>
                <a:spcPts val="0"/>
              </a:spcBef>
              <a:spcAft>
                <a:spcPts val="0"/>
              </a:spcAft>
              <a:buSzPts val="2800"/>
              <a:buNone/>
              <a:defRPr sz="3200" b="1">
                <a:solidFill>
                  <a:srgbClr val="00599B"/>
                </a:solidFill>
                <a:latin typeface="Arial"/>
                <a:ea typeface="Arial"/>
                <a:cs typeface="Arial"/>
                <a:sym typeface="Arial"/>
              </a:defRPr>
            </a:lvl5pPr>
            <a:lvl6pPr marL="457200" lvl="5" algn="l" rtl="0">
              <a:spcBef>
                <a:spcPts val="0"/>
              </a:spcBef>
              <a:spcAft>
                <a:spcPts val="0"/>
              </a:spcAft>
              <a:buSzPts val="2800"/>
              <a:buNone/>
              <a:defRPr sz="3200" b="1">
                <a:solidFill>
                  <a:srgbClr val="00599B"/>
                </a:solidFill>
                <a:latin typeface="Arial"/>
                <a:ea typeface="Arial"/>
                <a:cs typeface="Arial"/>
                <a:sym typeface="Arial"/>
              </a:defRPr>
            </a:lvl6pPr>
            <a:lvl7pPr marL="914400" lvl="6" algn="l" rtl="0">
              <a:spcBef>
                <a:spcPts val="0"/>
              </a:spcBef>
              <a:spcAft>
                <a:spcPts val="0"/>
              </a:spcAft>
              <a:buSzPts val="2800"/>
              <a:buNone/>
              <a:defRPr sz="3200" b="1">
                <a:solidFill>
                  <a:srgbClr val="00599B"/>
                </a:solidFill>
                <a:latin typeface="Arial"/>
                <a:ea typeface="Arial"/>
                <a:cs typeface="Arial"/>
                <a:sym typeface="Arial"/>
              </a:defRPr>
            </a:lvl7pPr>
            <a:lvl8pPr marL="1371600" lvl="7" algn="l" rtl="0">
              <a:spcBef>
                <a:spcPts val="0"/>
              </a:spcBef>
              <a:spcAft>
                <a:spcPts val="0"/>
              </a:spcAft>
              <a:buSzPts val="2800"/>
              <a:buNone/>
              <a:defRPr sz="3200" b="1">
                <a:solidFill>
                  <a:srgbClr val="00599B"/>
                </a:solidFill>
                <a:latin typeface="Arial"/>
                <a:ea typeface="Arial"/>
                <a:cs typeface="Arial"/>
                <a:sym typeface="Arial"/>
              </a:defRPr>
            </a:lvl8pPr>
            <a:lvl9pPr marL="1828800" lvl="8" algn="l" rtl="0">
              <a:spcBef>
                <a:spcPts val="0"/>
              </a:spcBef>
              <a:spcAft>
                <a:spcPts val="0"/>
              </a:spcAft>
              <a:buSzPts val="2800"/>
              <a:buNone/>
              <a:defRPr sz="3200" b="1">
                <a:solidFill>
                  <a:srgbClr val="00599B"/>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685800" y="1485900"/>
            <a:ext cx="7772400" cy="3257400"/>
          </a:xfrm>
          <a:prstGeom prst="rect">
            <a:avLst/>
          </a:prstGeom>
          <a:noFill/>
          <a:ln>
            <a:noFill/>
          </a:ln>
        </p:spPr>
        <p:txBody>
          <a:bodyPr spcFirstLastPara="1" wrap="square" lIns="91425" tIns="91425" rIns="91425" bIns="91425" anchor="t" anchorCtr="0"/>
          <a:lstStyle>
            <a:lvl1pPr marL="457200" lvl="0" indent="-342900" algn="l" rtl="0">
              <a:spcBef>
                <a:spcPts val="560"/>
              </a:spcBef>
              <a:spcAft>
                <a:spcPts val="0"/>
              </a:spcAft>
              <a:buClr>
                <a:srgbClr val="94C8F0"/>
              </a:buClr>
              <a:buSzPts val="1800"/>
              <a:buFont typeface="Noto Symbol"/>
              <a:buChar char="▪"/>
              <a:defRPr sz="2800">
                <a:solidFill>
                  <a:schemeClr val="dk1"/>
                </a:solidFill>
                <a:latin typeface="Arial"/>
                <a:ea typeface="Arial"/>
                <a:cs typeface="Arial"/>
                <a:sym typeface="Arial"/>
              </a:defRPr>
            </a:lvl1pPr>
            <a:lvl2pPr marL="914400" lvl="1" indent="-317500" algn="l" rtl="0">
              <a:spcBef>
                <a:spcPts val="480"/>
              </a:spcBef>
              <a:spcAft>
                <a:spcPts val="0"/>
              </a:spcAft>
              <a:buClr>
                <a:srgbClr val="94C8F0"/>
              </a:buClr>
              <a:buSzPts val="1400"/>
              <a:buFont typeface="Noto Symbol"/>
              <a:buChar char="▪"/>
              <a:defRPr sz="2400">
                <a:solidFill>
                  <a:schemeClr val="dk1"/>
                </a:solidFill>
                <a:latin typeface="Arial"/>
                <a:ea typeface="Arial"/>
                <a:cs typeface="Arial"/>
                <a:sym typeface="Arial"/>
              </a:defRPr>
            </a:lvl2pPr>
            <a:lvl3pPr marL="1371600" lvl="2" indent="-317500" algn="l" rtl="0">
              <a:spcBef>
                <a:spcPts val="400"/>
              </a:spcBef>
              <a:spcAft>
                <a:spcPts val="0"/>
              </a:spcAft>
              <a:buClr>
                <a:srgbClr val="94C8F0"/>
              </a:buClr>
              <a:buSzPts val="1400"/>
              <a:buFont typeface="Noto Symbol"/>
              <a:buChar char="▪"/>
              <a:defRPr sz="2000">
                <a:solidFill>
                  <a:schemeClr val="dk1"/>
                </a:solidFill>
                <a:latin typeface="Arial"/>
                <a:ea typeface="Arial"/>
                <a:cs typeface="Arial"/>
                <a:sym typeface="Arial"/>
              </a:defRPr>
            </a:lvl3pPr>
            <a:lvl4pPr marL="1828800" lvl="3" indent="-317500" algn="l" rtl="0">
              <a:spcBef>
                <a:spcPts val="400"/>
              </a:spcBef>
              <a:spcAft>
                <a:spcPts val="0"/>
              </a:spcAft>
              <a:buClr>
                <a:srgbClr val="94C8F0"/>
              </a:buClr>
              <a:buSzPts val="1400"/>
              <a:buFont typeface="Noto Symbol"/>
              <a:buChar char="▪"/>
              <a:defRPr sz="2000">
                <a:solidFill>
                  <a:schemeClr val="dk1"/>
                </a:solidFill>
                <a:latin typeface="Arial"/>
                <a:ea typeface="Arial"/>
                <a:cs typeface="Arial"/>
                <a:sym typeface="Arial"/>
              </a:defRPr>
            </a:lvl4pPr>
            <a:lvl5pPr marL="2286000" lvl="4" indent="-317500" algn="l" rtl="0">
              <a:spcBef>
                <a:spcPts val="400"/>
              </a:spcBef>
              <a:spcAft>
                <a:spcPts val="0"/>
              </a:spcAft>
              <a:buClr>
                <a:srgbClr val="94C8F0"/>
              </a:buClr>
              <a:buSzPts val="1400"/>
              <a:buFont typeface="Noto Symbol"/>
              <a:buChar char="▪"/>
              <a:defRPr sz="2000">
                <a:solidFill>
                  <a:schemeClr val="dk1"/>
                </a:solidFill>
                <a:latin typeface="Arial"/>
                <a:ea typeface="Arial"/>
                <a:cs typeface="Arial"/>
                <a:sym typeface="Arial"/>
              </a:defRPr>
            </a:lvl5pPr>
            <a:lvl6pPr marL="2743200" lvl="5" indent="-317500" algn="l" rtl="0">
              <a:spcBef>
                <a:spcPts val="400"/>
              </a:spcBef>
              <a:spcAft>
                <a:spcPts val="0"/>
              </a:spcAft>
              <a:buClr>
                <a:srgbClr val="94C8F0"/>
              </a:buClr>
              <a:buSzPts val="1400"/>
              <a:buFont typeface="Noto Symbol"/>
              <a:buChar char="▪"/>
              <a:defRPr sz="2000">
                <a:solidFill>
                  <a:schemeClr val="dk1"/>
                </a:solidFill>
                <a:latin typeface="Arial"/>
                <a:ea typeface="Arial"/>
                <a:cs typeface="Arial"/>
                <a:sym typeface="Arial"/>
              </a:defRPr>
            </a:lvl6pPr>
            <a:lvl7pPr marL="3200400" lvl="6" indent="-317500" algn="l" rtl="0">
              <a:spcBef>
                <a:spcPts val="400"/>
              </a:spcBef>
              <a:spcAft>
                <a:spcPts val="0"/>
              </a:spcAft>
              <a:buClr>
                <a:srgbClr val="94C8F0"/>
              </a:buClr>
              <a:buSzPts val="1400"/>
              <a:buFont typeface="Noto Symbol"/>
              <a:buChar char="▪"/>
              <a:defRPr sz="2000">
                <a:solidFill>
                  <a:schemeClr val="dk1"/>
                </a:solidFill>
                <a:latin typeface="Arial"/>
                <a:ea typeface="Arial"/>
                <a:cs typeface="Arial"/>
                <a:sym typeface="Arial"/>
              </a:defRPr>
            </a:lvl7pPr>
            <a:lvl8pPr marL="3657600" lvl="7" indent="-317500" algn="l" rtl="0">
              <a:spcBef>
                <a:spcPts val="400"/>
              </a:spcBef>
              <a:spcAft>
                <a:spcPts val="0"/>
              </a:spcAft>
              <a:buClr>
                <a:srgbClr val="94C8F0"/>
              </a:buClr>
              <a:buSzPts val="1400"/>
              <a:buFont typeface="Noto Symbol"/>
              <a:buChar char="▪"/>
              <a:defRPr sz="2000">
                <a:solidFill>
                  <a:schemeClr val="dk1"/>
                </a:solidFill>
                <a:latin typeface="Arial"/>
                <a:ea typeface="Arial"/>
                <a:cs typeface="Arial"/>
                <a:sym typeface="Arial"/>
              </a:defRPr>
            </a:lvl8pPr>
            <a:lvl9pPr marL="4114800" lvl="8" indent="-317500" algn="l" rtl="0">
              <a:spcBef>
                <a:spcPts val="400"/>
              </a:spcBef>
              <a:spcAft>
                <a:spcPts val="0"/>
              </a:spcAft>
              <a:buClr>
                <a:srgbClr val="94C8F0"/>
              </a:buClr>
              <a:buSzPts val="1400"/>
              <a:buFont typeface="Noto Symbol"/>
              <a:buChar char="▪"/>
              <a:defRPr sz="2000">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685800" y="4857750"/>
            <a:ext cx="1905000" cy="171600"/>
          </a:xfrm>
          <a:prstGeom prst="rect">
            <a:avLst/>
          </a:prstGeom>
          <a:noFill/>
          <a:ln>
            <a:noFill/>
          </a:ln>
        </p:spPr>
        <p:txBody>
          <a:bodyPr spcFirstLastPara="1" wrap="square" lIns="91425" tIns="91425" rIns="91425" bIns="91425" anchor="t" anchorCtr="0"/>
          <a:lstStyle>
            <a:lvl1pPr marL="0" marR="0" lvl="0" indent="-88900" algn="l" rtl="0">
              <a:spcBef>
                <a:spcPts val="0"/>
              </a:spcBef>
              <a:spcAft>
                <a:spcPts val="0"/>
              </a:spcAft>
              <a:buSzPts val="1400"/>
              <a:buChar char="●"/>
              <a:defRPr sz="1400" b="0" i="0" u="none" strike="noStrike" cap="none">
                <a:solidFill>
                  <a:schemeClr val="dk1"/>
                </a:solidFill>
                <a:latin typeface="Arial"/>
                <a:ea typeface="Arial"/>
                <a:cs typeface="Arial"/>
                <a:sym typeface="Arial"/>
              </a:defRPr>
            </a:lvl1pPr>
            <a:lvl2pPr marL="457200" marR="0" lvl="1"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2pPr>
            <a:lvl3pPr marL="914400" marR="0" lvl="2"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3pPr>
            <a:lvl4pPr marL="1371600" marR="0" lvl="3"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4pPr>
            <a:lvl5pPr marL="1828800" marR="0" lvl="4"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5pPr>
            <a:lvl6pPr marL="2286000" marR="0" lvl="5"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6pPr>
            <a:lvl7pPr marL="2743200" marR="0" lvl="6"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7pPr>
            <a:lvl8pPr marL="3200400" marR="0" lvl="7"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8pPr>
            <a:lvl9pPr marL="3657600" marR="0" lvl="8"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124200" y="4857750"/>
            <a:ext cx="2895600" cy="171600"/>
          </a:xfrm>
          <a:prstGeom prst="rect">
            <a:avLst/>
          </a:prstGeom>
          <a:noFill/>
          <a:ln>
            <a:noFill/>
          </a:ln>
        </p:spPr>
        <p:txBody>
          <a:bodyPr spcFirstLastPara="1" wrap="square" lIns="91425" tIns="91425" rIns="91425" bIns="91425" anchor="t" anchorCtr="0"/>
          <a:lstStyle>
            <a:lvl1pPr marL="0" marR="0" lvl="0" indent="-88900" algn="ctr" rtl="0">
              <a:spcBef>
                <a:spcPts val="0"/>
              </a:spcBef>
              <a:spcAft>
                <a:spcPts val="0"/>
              </a:spcAft>
              <a:buSzPts val="1400"/>
              <a:buChar char="●"/>
              <a:defRPr sz="1400" b="0" i="0" u="none" strike="noStrike" cap="none">
                <a:solidFill>
                  <a:schemeClr val="dk1"/>
                </a:solidFill>
                <a:latin typeface="Arial"/>
                <a:ea typeface="Arial"/>
                <a:cs typeface="Arial"/>
                <a:sym typeface="Arial"/>
              </a:defRPr>
            </a:lvl1pPr>
            <a:lvl2pPr marL="457200" marR="0" lvl="1"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2pPr>
            <a:lvl3pPr marL="914400" marR="0" lvl="2"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3pPr>
            <a:lvl4pPr marL="1371600" marR="0" lvl="3"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4pPr>
            <a:lvl5pPr marL="1828800" marR="0" lvl="4"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5pPr>
            <a:lvl6pPr marL="2286000" marR="0" lvl="5"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6pPr>
            <a:lvl7pPr marL="2743200" marR="0" lvl="6"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7pPr>
            <a:lvl8pPr marL="3200400" marR="0" lvl="7"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8pPr>
            <a:lvl9pPr marL="3657600" marR="0" lvl="8"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553200" y="4857750"/>
            <a:ext cx="1905000" cy="1716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b="0" i="0" u="none" strike="noStrike" cap="none">
                <a:solidFill>
                  <a:schemeClr val="dk1"/>
                </a:solidFill>
                <a:latin typeface="Arial"/>
                <a:ea typeface="Arial"/>
                <a:cs typeface="Arial"/>
                <a:sym typeface="Arial"/>
              </a:defRPr>
            </a:lvl1pPr>
            <a:lvl2pPr marL="0" marR="0" lvl="1" indent="0" algn="r" rtl="0">
              <a:spcBef>
                <a:spcPts val="0"/>
              </a:spcBef>
              <a:buNone/>
              <a:defRPr sz="1400" b="0" i="0" u="none" strike="noStrike" cap="none">
                <a:solidFill>
                  <a:schemeClr val="dk1"/>
                </a:solidFill>
                <a:latin typeface="Arial"/>
                <a:ea typeface="Arial"/>
                <a:cs typeface="Arial"/>
                <a:sym typeface="Arial"/>
              </a:defRPr>
            </a:lvl2pPr>
            <a:lvl3pPr marL="0" marR="0" lvl="2" indent="0" algn="r" rtl="0">
              <a:spcBef>
                <a:spcPts val="0"/>
              </a:spcBef>
              <a:buNone/>
              <a:defRPr sz="1400" b="0" i="0" u="none" strike="noStrike" cap="none">
                <a:solidFill>
                  <a:schemeClr val="dk1"/>
                </a:solidFill>
                <a:latin typeface="Arial"/>
                <a:ea typeface="Arial"/>
                <a:cs typeface="Arial"/>
                <a:sym typeface="Arial"/>
              </a:defRPr>
            </a:lvl3pPr>
            <a:lvl4pPr marL="0" marR="0" lvl="3" indent="0" algn="r" rtl="0">
              <a:spcBef>
                <a:spcPts val="0"/>
              </a:spcBef>
              <a:buNone/>
              <a:defRPr sz="1400" b="0" i="0" u="none" strike="noStrike" cap="none">
                <a:solidFill>
                  <a:schemeClr val="dk1"/>
                </a:solidFill>
                <a:latin typeface="Arial"/>
                <a:ea typeface="Arial"/>
                <a:cs typeface="Arial"/>
                <a:sym typeface="Arial"/>
              </a:defRPr>
            </a:lvl4pPr>
            <a:lvl5pPr marL="0" marR="0" lvl="4" indent="0" algn="r" rtl="0">
              <a:spcBef>
                <a:spcPts val="0"/>
              </a:spcBef>
              <a:buNone/>
              <a:defRPr sz="1400" b="0" i="0" u="none" strike="noStrike" cap="none">
                <a:solidFill>
                  <a:schemeClr val="dk1"/>
                </a:solidFill>
                <a:latin typeface="Arial"/>
                <a:ea typeface="Arial"/>
                <a:cs typeface="Arial"/>
                <a:sym typeface="Arial"/>
              </a:defRPr>
            </a:lvl5pPr>
            <a:lvl6pPr marL="0" marR="0" lvl="5" indent="0" algn="r" rtl="0">
              <a:spcBef>
                <a:spcPts val="0"/>
              </a:spcBef>
              <a:buNone/>
              <a:defRPr sz="1400" b="0" i="0" u="none" strike="noStrike" cap="none">
                <a:solidFill>
                  <a:schemeClr val="dk1"/>
                </a:solidFill>
                <a:latin typeface="Arial"/>
                <a:ea typeface="Arial"/>
                <a:cs typeface="Arial"/>
                <a:sym typeface="Arial"/>
              </a:defRPr>
            </a:lvl6pPr>
            <a:lvl7pPr marL="0" marR="0" lvl="6" indent="0" algn="r" rtl="0">
              <a:spcBef>
                <a:spcPts val="0"/>
              </a:spcBef>
              <a:buNone/>
              <a:defRPr sz="1400" b="0" i="0" u="none" strike="noStrike" cap="none">
                <a:solidFill>
                  <a:schemeClr val="dk1"/>
                </a:solidFill>
                <a:latin typeface="Arial"/>
                <a:ea typeface="Arial"/>
                <a:cs typeface="Arial"/>
                <a:sym typeface="Arial"/>
              </a:defRPr>
            </a:lvl7pPr>
            <a:lvl8pPr marL="0" marR="0" lvl="7" indent="0" algn="r" rtl="0">
              <a:spcBef>
                <a:spcPts val="0"/>
              </a:spcBef>
              <a:buNone/>
              <a:defRPr sz="1400" b="0" i="0" u="none" strike="noStrike" cap="none">
                <a:solidFill>
                  <a:schemeClr val="dk1"/>
                </a:solidFill>
                <a:latin typeface="Arial"/>
                <a:ea typeface="Arial"/>
                <a:cs typeface="Arial"/>
                <a:sym typeface="Arial"/>
              </a:defRPr>
            </a:lvl8pPr>
            <a:lvl9pPr marL="0" marR="0" lvl="8" indent="0" algn="r" rtl="0">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57200" y="204788"/>
            <a:ext cx="3008400" cy="871500"/>
          </a:xfrm>
          <a:prstGeom prst="rect">
            <a:avLst/>
          </a:prstGeom>
          <a:noFill/>
          <a:ln>
            <a:noFill/>
          </a:ln>
        </p:spPr>
        <p:txBody>
          <a:bodyPr spcFirstLastPara="1" wrap="square" lIns="91425" tIns="91425" rIns="91425" bIns="91425" anchor="b" anchorCtr="0"/>
          <a:lstStyle>
            <a:lvl1pPr lvl="0" algn="l" rtl="0">
              <a:spcBef>
                <a:spcPts val="0"/>
              </a:spcBef>
              <a:spcAft>
                <a:spcPts val="0"/>
              </a:spcAft>
              <a:buSzPts val="2800"/>
              <a:buNone/>
              <a:defRPr sz="2000" b="1"/>
            </a:lvl1pPr>
            <a:lvl2pPr lvl="1" rtl="0">
              <a:spcBef>
                <a:spcPts val="0"/>
              </a:spcBef>
              <a:spcAft>
                <a:spcPts val="0"/>
              </a:spcAft>
              <a:buSzPts val="2800"/>
              <a:buNone/>
              <a:defRPr sz="3200" b="1">
                <a:solidFill>
                  <a:srgbClr val="00599B"/>
                </a:solidFill>
                <a:latin typeface="Arial"/>
                <a:ea typeface="Arial"/>
                <a:cs typeface="Arial"/>
                <a:sym typeface="Arial"/>
              </a:defRPr>
            </a:lvl2pPr>
            <a:lvl3pPr lvl="2" rtl="0">
              <a:spcBef>
                <a:spcPts val="0"/>
              </a:spcBef>
              <a:spcAft>
                <a:spcPts val="0"/>
              </a:spcAft>
              <a:buSzPts val="2800"/>
              <a:buNone/>
              <a:defRPr sz="3200" b="1">
                <a:solidFill>
                  <a:srgbClr val="00599B"/>
                </a:solidFill>
                <a:latin typeface="Arial"/>
                <a:ea typeface="Arial"/>
                <a:cs typeface="Arial"/>
                <a:sym typeface="Arial"/>
              </a:defRPr>
            </a:lvl3pPr>
            <a:lvl4pPr lvl="3" rtl="0">
              <a:spcBef>
                <a:spcPts val="0"/>
              </a:spcBef>
              <a:spcAft>
                <a:spcPts val="0"/>
              </a:spcAft>
              <a:buSzPts val="2800"/>
              <a:buNone/>
              <a:defRPr sz="3200" b="1">
                <a:solidFill>
                  <a:srgbClr val="00599B"/>
                </a:solidFill>
                <a:latin typeface="Arial"/>
                <a:ea typeface="Arial"/>
                <a:cs typeface="Arial"/>
                <a:sym typeface="Arial"/>
              </a:defRPr>
            </a:lvl4pPr>
            <a:lvl5pPr lvl="4" rtl="0">
              <a:spcBef>
                <a:spcPts val="0"/>
              </a:spcBef>
              <a:spcAft>
                <a:spcPts val="0"/>
              </a:spcAft>
              <a:buSzPts val="2800"/>
              <a:buNone/>
              <a:defRPr sz="3200" b="1">
                <a:solidFill>
                  <a:srgbClr val="00599B"/>
                </a:solidFill>
                <a:latin typeface="Arial"/>
                <a:ea typeface="Arial"/>
                <a:cs typeface="Arial"/>
                <a:sym typeface="Arial"/>
              </a:defRPr>
            </a:lvl5pPr>
            <a:lvl6pPr lvl="5" rtl="0">
              <a:spcBef>
                <a:spcPts val="0"/>
              </a:spcBef>
              <a:spcAft>
                <a:spcPts val="0"/>
              </a:spcAft>
              <a:buSzPts val="2800"/>
              <a:buNone/>
              <a:defRPr sz="3200" b="1">
                <a:solidFill>
                  <a:srgbClr val="00599B"/>
                </a:solidFill>
                <a:latin typeface="Arial"/>
                <a:ea typeface="Arial"/>
                <a:cs typeface="Arial"/>
                <a:sym typeface="Arial"/>
              </a:defRPr>
            </a:lvl6pPr>
            <a:lvl7pPr lvl="6" rtl="0">
              <a:spcBef>
                <a:spcPts val="0"/>
              </a:spcBef>
              <a:spcAft>
                <a:spcPts val="0"/>
              </a:spcAft>
              <a:buSzPts val="2800"/>
              <a:buNone/>
              <a:defRPr sz="3200" b="1">
                <a:solidFill>
                  <a:srgbClr val="00599B"/>
                </a:solidFill>
                <a:latin typeface="Arial"/>
                <a:ea typeface="Arial"/>
                <a:cs typeface="Arial"/>
                <a:sym typeface="Arial"/>
              </a:defRPr>
            </a:lvl7pPr>
            <a:lvl8pPr lvl="7" rtl="0">
              <a:spcBef>
                <a:spcPts val="0"/>
              </a:spcBef>
              <a:spcAft>
                <a:spcPts val="0"/>
              </a:spcAft>
              <a:buSzPts val="2800"/>
              <a:buNone/>
              <a:defRPr sz="3200" b="1">
                <a:solidFill>
                  <a:srgbClr val="00599B"/>
                </a:solidFill>
                <a:latin typeface="Arial"/>
                <a:ea typeface="Arial"/>
                <a:cs typeface="Arial"/>
                <a:sym typeface="Arial"/>
              </a:defRPr>
            </a:lvl8pPr>
            <a:lvl9pPr lvl="8" rtl="0">
              <a:spcBef>
                <a:spcPts val="0"/>
              </a:spcBef>
              <a:spcAft>
                <a:spcPts val="0"/>
              </a:spcAft>
              <a:buSzPts val="2800"/>
              <a:buNone/>
              <a:defRPr sz="3200" b="1">
                <a:solidFill>
                  <a:srgbClr val="00599B"/>
                </a:solidFill>
                <a:latin typeface="Arial"/>
                <a:ea typeface="Arial"/>
                <a:cs typeface="Arial"/>
                <a:sym typeface="Arial"/>
              </a:defRPr>
            </a:lvl9pPr>
          </a:lstStyle>
          <a:p>
            <a:endParaRPr/>
          </a:p>
        </p:txBody>
      </p:sp>
      <p:sp>
        <p:nvSpPr>
          <p:cNvPr id="58" name="Google Shape;58;p14"/>
          <p:cNvSpPr txBox="1">
            <a:spLocks noGrp="1"/>
          </p:cNvSpPr>
          <p:nvPr>
            <p:ph type="body" idx="1"/>
          </p:nvPr>
        </p:nvSpPr>
        <p:spPr>
          <a:xfrm>
            <a:off x="3575050" y="204788"/>
            <a:ext cx="5111700" cy="4389600"/>
          </a:xfrm>
          <a:prstGeom prst="rect">
            <a:avLst/>
          </a:prstGeom>
          <a:noFill/>
          <a:ln>
            <a:noFill/>
          </a:ln>
        </p:spPr>
        <p:txBody>
          <a:bodyPr spcFirstLastPara="1" wrap="square" lIns="91425" tIns="91425" rIns="91425" bIns="91425" anchor="t" anchorCtr="0"/>
          <a:lstStyle>
            <a:lvl1pPr marL="457200" lvl="0" indent="-342900" rtl="0">
              <a:spcBef>
                <a:spcPts val="0"/>
              </a:spcBef>
              <a:spcAft>
                <a:spcPts val="0"/>
              </a:spcAft>
              <a:buSzPts val="1800"/>
              <a:buChar char="●"/>
              <a:defRPr sz="3200"/>
            </a:lvl1pPr>
            <a:lvl2pPr marL="914400" lvl="1" indent="-317500" rtl="0">
              <a:spcBef>
                <a:spcPts val="1600"/>
              </a:spcBef>
              <a:spcAft>
                <a:spcPts val="0"/>
              </a:spcAft>
              <a:buSzPts val="1400"/>
              <a:buChar char="○"/>
              <a:defRPr sz="2800"/>
            </a:lvl2pPr>
            <a:lvl3pPr marL="1371600" lvl="2" indent="-317500" rtl="0">
              <a:spcBef>
                <a:spcPts val="1600"/>
              </a:spcBef>
              <a:spcAft>
                <a:spcPts val="0"/>
              </a:spcAft>
              <a:buSzPts val="1400"/>
              <a:buChar char="■"/>
              <a:defRPr sz="2400"/>
            </a:lvl3pPr>
            <a:lvl4pPr marL="1828800" lvl="3" indent="-317500" rtl="0">
              <a:spcBef>
                <a:spcPts val="1600"/>
              </a:spcBef>
              <a:spcAft>
                <a:spcPts val="0"/>
              </a:spcAft>
              <a:buSzPts val="1400"/>
              <a:buChar char="●"/>
              <a:defRPr sz="2000"/>
            </a:lvl4pPr>
            <a:lvl5pPr marL="2286000" lvl="4" indent="-317500" rtl="0">
              <a:spcBef>
                <a:spcPts val="1600"/>
              </a:spcBef>
              <a:spcAft>
                <a:spcPts val="0"/>
              </a:spcAft>
              <a:buSzPts val="1400"/>
              <a:buChar char="○"/>
              <a:defRPr sz="2000"/>
            </a:lvl5pPr>
            <a:lvl6pPr marL="2743200" lvl="5" indent="-317500" rtl="0">
              <a:spcBef>
                <a:spcPts val="1600"/>
              </a:spcBef>
              <a:spcAft>
                <a:spcPts val="0"/>
              </a:spcAft>
              <a:buSzPts val="1400"/>
              <a:buChar char="■"/>
              <a:defRPr sz="2000"/>
            </a:lvl6pPr>
            <a:lvl7pPr marL="3200400" lvl="6" indent="-317500" rtl="0">
              <a:spcBef>
                <a:spcPts val="1600"/>
              </a:spcBef>
              <a:spcAft>
                <a:spcPts val="0"/>
              </a:spcAft>
              <a:buSzPts val="1400"/>
              <a:buChar char="●"/>
              <a:defRPr sz="2000"/>
            </a:lvl7pPr>
            <a:lvl8pPr marL="3657600" lvl="7" indent="-317500" rtl="0">
              <a:spcBef>
                <a:spcPts val="1600"/>
              </a:spcBef>
              <a:spcAft>
                <a:spcPts val="0"/>
              </a:spcAft>
              <a:buSzPts val="1400"/>
              <a:buChar char="○"/>
              <a:defRPr sz="2000"/>
            </a:lvl8pPr>
            <a:lvl9pPr marL="4114800" lvl="8" indent="-317500" rtl="0">
              <a:spcBef>
                <a:spcPts val="1600"/>
              </a:spcBef>
              <a:spcAft>
                <a:spcPts val="1600"/>
              </a:spcAft>
              <a:buSzPts val="1400"/>
              <a:buChar char="■"/>
              <a:defRPr sz="2000"/>
            </a:lvl9pPr>
          </a:lstStyle>
          <a:p>
            <a:endParaRPr/>
          </a:p>
        </p:txBody>
      </p:sp>
      <p:sp>
        <p:nvSpPr>
          <p:cNvPr id="59" name="Google Shape;59;p14"/>
          <p:cNvSpPr txBox="1">
            <a:spLocks noGrp="1"/>
          </p:cNvSpPr>
          <p:nvPr>
            <p:ph type="body" idx="2"/>
          </p:nvPr>
        </p:nvSpPr>
        <p:spPr>
          <a:xfrm>
            <a:off x="457200" y="1076325"/>
            <a:ext cx="3008400" cy="3518400"/>
          </a:xfrm>
          <a:prstGeom prst="rect">
            <a:avLst/>
          </a:prstGeom>
          <a:noFill/>
          <a:ln>
            <a:noFill/>
          </a:ln>
        </p:spPr>
        <p:txBody>
          <a:bodyPr spcFirstLastPara="1" wrap="square" lIns="91425" tIns="91425" rIns="91425" bIns="91425" anchor="t" anchorCtr="0"/>
          <a:lstStyle>
            <a:lvl1pPr marL="457200" lvl="0" indent="-228600" rtl="0">
              <a:spcBef>
                <a:spcPts val="0"/>
              </a:spcBef>
              <a:spcAft>
                <a:spcPts val="0"/>
              </a:spcAft>
              <a:buSzPts val="1800"/>
              <a:buFont typeface="Arial"/>
              <a:buNone/>
              <a:defRPr sz="1400"/>
            </a:lvl1pPr>
            <a:lvl2pPr marL="914400" lvl="1" indent="-228600" rtl="0">
              <a:spcBef>
                <a:spcPts val="1600"/>
              </a:spcBef>
              <a:spcAft>
                <a:spcPts val="0"/>
              </a:spcAft>
              <a:buSzPts val="1400"/>
              <a:buFont typeface="Arial"/>
              <a:buNone/>
              <a:defRPr sz="1200"/>
            </a:lvl2pPr>
            <a:lvl3pPr marL="1371600" lvl="2" indent="-228600" rtl="0">
              <a:spcBef>
                <a:spcPts val="1600"/>
              </a:spcBef>
              <a:spcAft>
                <a:spcPts val="0"/>
              </a:spcAft>
              <a:buSzPts val="1400"/>
              <a:buFont typeface="Arial"/>
              <a:buNone/>
              <a:defRPr sz="1000"/>
            </a:lvl3pPr>
            <a:lvl4pPr marL="1828800" lvl="3" indent="-228600" rtl="0">
              <a:spcBef>
                <a:spcPts val="1600"/>
              </a:spcBef>
              <a:spcAft>
                <a:spcPts val="0"/>
              </a:spcAft>
              <a:buSzPts val="1400"/>
              <a:buFont typeface="Arial"/>
              <a:buNone/>
              <a:defRPr sz="900"/>
            </a:lvl4pPr>
            <a:lvl5pPr marL="2286000" lvl="4" indent="-228600" rtl="0">
              <a:spcBef>
                <a:spcPts val="1600"/>
              </a:spcBef>
              <a:spcAft>
                <a:spcPts val="0"/>
              </a:spcAft>
              <a:buSzPts val="1400"/>
              <a:buFont typeface="Arial"/>
              <a:buNone/>
              <a:defRPr sz="900"/>
            </a:lvl5pPr>
            <a:lvl6pPr marL="2743200" lvl="5" indent="-228600" rtl="0">
              <a:spcBef>
                <a:spcPts val="1600"/>
              </a:spcBef>
              <a:spcAft>
                <a:spcPts val="0"/>
              </a:spcAft>
              <a:buSzPts val="1400"/>
              <a:buFont typeface="Arial"/>
              <a:buNone/>
              <a:defRPr sz="900"/>
            </a:lvl6pPr>
            <a:lvl7pPr marL="3200400" lvl="6" indent="-228600" rtl="0">
              <a:spcBef>
                <a:spcPts val="1600"/>
              </a:spcBef>
              <a:spcAft>
                <a:spcPts val="0"/>
              </a:spcAft>
              <a:buSzPts val="1400"/>
              <a:buFont typeface="Arial"/>
              <a:buNone/>
              <a:defRPr sz="900"/>
            </a:lvl7pPr>
            <a:lvl8pPr marL="3657600" lvl="7" indent="-228600" rtl="0">
              <a:spcBef>
                <a:spcPts val="1600"/>
              </a:spcBef>
              <a:spcAft>
                <a:spcPts val="0"/>
              </a:spcAft>
              <a:buSzPts val="1400"/>
              <a:buFont typeface="Arial"/>
              <a:buNone/>
              <a:defRPr sz="900"/>
            </a:lvl8pPr>
            <a:lvl9pPr marL="4114800" lvl="8" indent="-228600" rtl="0">
              <a:spcBef>
                <a:spcPts val="1600"/>
              </a:spcBef>
              <a:spcAft>
                <a:spcPts val="1600"/>
              </a:spcAft>
              <a:buSzPts val="1400"/>
              <a:buFont typeface="Arial"/>
              <a:buNone/>
              <a:defRPr sz="900"/>
            </a:lvl9pPr>
          </a:lstStyle>
          <a:p>
            <a:endParaRPr/>
          </a:p>
        </p:txBody>
      </p:sp>
      <p:sp>
        <p:nvSpPr>
          <p:cNvPr id="60" name="Google Shape;60;p14"/>
          <p:cNvSpPr txBox="1">
            <a:spLocks noGrp="1"/>
          </p:cNvSpPr>
          <p:nvPr>
            <p:ph type="dt" idx="10"/>
          </p:nvPr>
        </p:nvSpPr>
        <p:spPr>
          <a:xfrm>
            <a:off x="685800" y="4686300"/>
            <a:ext cx="1905000" cy="342900"/>
          </a:xfrm>
          <a:prstGeom prst="rect">
            <a:avLst/>
          </a:prstGeom>
          <a:noFill/>
          <a:ln>
            <a:noFill/>
          </a:ln>
        </p:spPr>
        <p:txBody>
          <a:bodyPr spcFirstLastPara="1" wrap="square" lIns="91425" tIns="91425" rIns="91425" bIns="91425" anchor="t" anchorCtr="0"/>
          <a:lstStyle>
            <a:lvl1pPr marL="0" marR="0" lvl="0" indent="-88900" algn="l" rtl="0">
              <a:spcBef>
                <a:spcPts val="0"/>
              </a:spcBef>
              <a:spcAft>
                <a:spcPts val="0"/>
              </a:spcAft>
              <a:buSzPts val="1400"/>
              <a:buChar char="●"/>
              <a:defRPr sz="1400" b="0" i="0" u="none" strike="noStrike" cap="none">
                <a:solidFill>
                  <a:schemeClr val="dk1"/>
                </a:solidFill>
                <a:latin typeface="Arial"/>
                <a:ea typeface="Arial"/>
                <a:cs typeface="Arial"/>
                <a:sym typeface="Arial"/>
              </a:defRPr>
            </a:lvl1pPr>
            <a:lvl2pPr marL="457200" marR="0" lvl="1"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2pPr>
            <a:lvl3pPr marL="914400" marR="0" lvl="2"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3pPr>
            <a:lvl4pPr marL="1371600" marR="0" lvl="3"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4pPr>
            <a:lvl5pPr marL="1828800" marR="0" lvl="4"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5pPr>
            <a:lvl6pPr marL="2286000" marR="0" lvl="5"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6pPr>
            <a:lvl7pPr marL="2743200" marR="0" lvl="6"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7pPr>
            <a:lvl8pPr marL="3200400" marR="0" lvl="7"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8pPr>
            <a:lvl9pPr marL="3657600" marR="0" lvl="8"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9pPr>
          </a:lstStyle>
          <a:p>
            <a:endParaRPr/>
          </a:p>
        </p:txBody>
      </p:sp>
      <p:sp>
        <p:nvSpPr>
          <p:cNvPr id="61" name="Google Shape;61;p14"/>
          <p:cNvSpPr txBox="1">
            <a:spLocks noGrp="1"/>
          </p:cNvSpPr>
          <p:nvPr>
            <p:ph type="ftr" idx="11"/>
          </p:nvPr>
        </p:nvSpPr>
        <p:spPr>
          <a:xfrm>
            <a:off x="3124200" y="4686300"/>
            <a:ext cx="2895600" cy="342900"/>
          </a:xfrm>
          <a:prstGeom prst="rect">
            <a:avLst/>
          </a:prstGeom>
          <a:noFill/>
          <a:ln>
            <a:noFill/>
          </a:ln>
        </p:spPr>
        <p:txBody>
          <a:bodyPr spcFirstLastPara="1" wrap="square" lIns="91425" tIns="91425" rIns="91425" bIns="91425" anchor="t" anchorCtr="0"/>
          <a:lstStyle>
            <a:lvl1pPr marL="0" marR="0" lvl="0" indent="-88900" algn="ctr" rtl="0">
              <a:spcBef>
                <a:spcPts val="0"/>
              </a:spcBef>
              <a:spcAft>
                <a:spcPts val="0"/>
              </a:spcAft>
              <a:buSzPts val="1400"/>
              <a:buChar char="●"/>
              <a:defRPr sz="1400" b="0" i="0" u="none" strike="noStrike" cap="none">
                <a:solidFill>
                  <a:schemeClr val="dk1"/>
                </a:solidFill>
                <a:latin typeface="Arial"/>
                <a:ea typeface="Arial"/>
                <a:cs typeface="Arial"/>
                <a:sym typeface="Arial"/>
              </a:defRPr>
            </a:lvl1pPr>
            <a:lvl2pPr marL="457200" marR="0" lvl="1"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2pPr>
            <a:lvl3pPr marL="914400" marR="0" lvl="2"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3pPr>
            <a:lvl4pPr marL="1371600" marR="0" lvl="3"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4pPr>
            <a:lvl5pPr marL="1828800" marR="0" lvl="4"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5pPr>
            <a:lvl6pPr marL="2286000" marR="0" lvl="5"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6pPr>
            <a:lvl7pPr marL="2743200" marR="0" lvl="6"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7pPr>
            <a:lvl8pPr marL="3200400" marR="0" lvl="7"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8pPr>
            <a:lvl9pPr marL="3657600" marR="0" lvl="8" indent="-88900" algn="l" rtl="0">
              <a:spcBef>
                <a:spcPts val="0"/>
              </a:spcBef>
              <a:spcAft>
                <a:spcPts val="0"/>
              </a:spcAft>
              <a:buSzPts val="1400"/>
              <a:buChar char="■"/>
              <a:defRPr sz="1800" b="0" i="0" u="none" strike="noStrike" cap="none">
                <a:solidFill>
                  <a:schemeClr val="dk1"/>
                </a:solidFill>
                <a:latin typeface="Arial"/>
                <a:ea typeface="Arial"/>
                <a:cs typeface="Arial"/>
                <a:sym typeface="Arial"/>
              </a:defRPr>
            </a:lvl9pPr>
          </a:lstStyle>
          <a:p>
            <a:endParaRPr/>
          </a:p>
        </p:txBody>
      </p:sp>
      <p:sp>
        <p:nvSpPr>
          <p:cNvPr id="62" name="Google Shape;62;p14"/>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b="0" i="0" u="none" strike="noStrike" cap="none">
                <a:solidFill>
                  <a:schemeClr val="dk1"/>
                </a:solidFill>
                <a:latin typeface="Arial"/>
                <a:ea typeface="Arial"/>
                <a:cs typeface="Arial"/>
                <a:sym typeface="Arial"/>
              </a:defRPr>
            </a:lvl1pPr>
            <a:lvl2pPr marL="0" marR="0" lvl="1" indent="0" algn="r" rtl="0">
              <a:spcBef>
                <a:spcPts val="0"/>
              </a:spcBef>
              <a:buNone/>
              <a:defRPr sz="1400" b="0" i="0" u="none" strike="noStrike" cap="none">
                <a:solidFill>
                  <a:schemeClr val="dk1"/>
                </a:solidFill>
                <a:latin typeface="Arial"/>
                <a:ea typeface="Arial"/>
                <a:cs typeface="Arial"/>
                <a:sym typeface="Arial"/>
              </a:defRPr>
            </a:lvl2pPr>
            <a:lvl3pPr marL="0" marR="0" lvl="2" indent="0" algn="r" rtl="0">
              <a:spcBef>
                <a:spcPts val="0"/>
              </a:spcBef>
              <a:buNone/>
              <a:defRPr sz="1400" b="0" i="0" u="none" strike="noStrike" cap="none">
                <a:solidFill>
                  <a:schemeClr val="dk1"/>
                </a:solidFill>
                <a:latin typeface="Arial"/>
                <a:ea typeface="Arial"/>
                <a:cs typeface="Arial"/>
                <a:sym typeface="Arial"/>
              </a:defRPr>
            </a:lvl3pPr>
            <a:lvl4pPr marL="0" marR="0" lvl="3" indent="0" algn="r" rtl="0">
              <a:spcBef>
                <a:spcPts val="0"/>
              </a:spcBef>
              <a:buNone/>
              <a:defRPr sz="1400" b="0" i="0" u="none" strike="noStrike" cap="none">
                <a:solidFill>
                  <a:schemeClr val="dk1"/>
                </a:solidFill>
                <a:latin typeface="Arial"/>
                <a:ea typeface="Arial"/>
                <a:cs typeface="Arial"/>
                <a:sym typeface="Arial"/>
              </a:defRPr>
            </a:lvl4pPr>
            <a:lvl5pPr marL="0" marR="0" lvl="4" indent="0" algn="r" rtl="0">
              <a:spcBef>
                <a:spcPts val="0"/>
              </a:spcBef>
              <a:buNone/>
              <a:defRPr sz="1400" b="0" i="0" u="none" strike="noStrike" cap="none">
                <a:solidFill>
                  <a:schemeClr val="dk1"/>
                </a:solidFill>
                <a:latin typeface="Arial"/>
                <a:ea typeface="Arial"/>
                <a:cs typeface="Arial"/>
                <a:sym typeface="Arial"/>
              </a:defRPr>
            </a:lvl5pPr>
            <a:lvl6pPr marL="0" marR="0" lvl="5" indent="0" algn="r" rtl="0">
              <a:spcBef>
                <a:spcPts val="0"/>
              </a:spcBef>
              <a:buNone/>
              <a:defRPr sz="1400" b="0" i="0" u="none" strike="noStrike" cap="none">
                <a:solidFill>
                  <a:schemeClr val="dk1"/>
                </a:solidFill>
                <a:latin typeface="Arial"/>
                <a:ea typeface="Arial"/>
                <a:cs typeface="Arial"/>
                <a:sym typeface="Arial"/>
              </a:defRPr>
            </a:lvl6pPr>
            <a:lvl7pPr marL="0" marR="0" lvl="6" indent="0" algn="r" rtl="0">
              <a:spcBef>
                <a:spcPts val="0"/>
              </a:spcBef>
              <a:buNone/>
              <a:defRPr sz="1400" b="0" i="0" u="none" strike="noStrike" cap="none">
                <a:solidFill>
                  <a:schemeClr val="dk1"/>
                </a:solidFill>
                <a:latin typeface="Arial"/>
                <a:ea typeface="Arial"/>
                <a:cs typeface="Arial"/>
                <a:sym typeface="Arial"/>
              </a:defRPr>
            </a:lvl7pPr>
            <a:lvl8pPr marL="0" marR="0" lvl="7" indent="0" algn="r" rtl="0">
              <a:spcBef>
                <a:spcPts val="0"/>
              </a:spcBef>
              <a:buNone/>
              <a:defRPr sz="1400" b="0" i="0" u="none" strike="noStrike" cap="none">
                <a:solidFill>
                  <a:schemeClr val="dk1"/>
                </a:solidFill>
                <a:latin typeface="Arial"/>
                <a:ea typeface="Arial"/>
                <a:cs typeface="Arial"/>
                <a:sym typeface="Arial"/>
              </a:defRPr>
            </a:lvl8pPr>
            <a:lvl9pPr marL="0" marR="0" lvl="8" indent="0" algn="r" rtl="0">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SzPts val="1400"/>
              <a:buNone/>
              <a:defRPr sz="4800" b="0" i="0" u="none" strike="noStrike" cap="none">
                <a:solidFill>
                  <a:srgbClr val="404040"/>
                </a:solidFill>
                <a:latin typeface="Lustria"/>
                <a:ea typeface="Lustria"/>
                <a:cs typeface="Lustria"/>
                <a:sym typeface="Lustria"/>
              </a:defRPr>
            </a:lvl1pPr>
            <a:lvl2pPr marL="0" marR="0" lvl="1" indent="0" algn="ctr" rtl="0">
              <a:spcBef>
                <a:spcPts val="0"/>
              </a:spcBef>
              <a:spcAft>
                <a:spcPts val="0"/>
              </a:spcAft>
              <a:buSzPts val="1400"/>
              <a:buNone/>
              <a:defRPr sz="4800" b="0" i="0" u="none" strike="noStrike" cap="none">
                <a:solidFill>
                  <a:srgbClr val="404040"/>
                </a:solidFill>
                <a:latin typeface="Lustria"/>
                <a:ea typeface="Lustria"/>
                <a:cs typeface="Lustria"/>
                <a:sym typeface="Lustria"/>
              </a:defRPr>
            </a:lvl2pPr>
            <a:lvl3pPr marL="0" marR="0" lvl="2" indent="0" algn="ctr" rtl="0">
              <a:spcBef>
                <a:spcPts val="0"/>
              </a:spcBef>
              <a:spcAft>
                <a:spcPts val="0"/>
              </a:spcAft>
              <a:buSzPts val="1400"/>
              <a:buNone/>
              <a:defRPr sz="4800" b="0" i="0" u="none" strike="noStrike" cap="none">
                <a:solidFill>
                  <a:srgbClr val="404040"/>
                </a:solidFill>
                <a:latin typeface="Lustria"/>
                <a:ea typeface="Lustria"/>
                <a:cs typeface="Lustria"/>
                <a:sym typeface="Lustria"/>
              </a:defRPr>
            </a:lvl3pPr>
            <a:lvl4pPr marL="0" marR="0" lvl="3" indent="0" algn="ctr" rtl="0">
              <a:spcBef>
                <a:spcPts val="0"/>
              </a:spcBef>
              <a:spcAft>
                <a:spcPts val="0"/>
              </a:spcAft>
              <a:buSzPts val="1400"/>
              <a:buNone/>
              <a:defRPr sz="4800" b="0" i="0" u="none" strike="noStrike" cap="none">
                <a:solidFill>
                  <a:srgbClr val="404040"/>
                </a:solidFill>
                <a:latin typeface="Lustria"/>
                <a:ea typeface="Lustria"/>
                <a:cs typeface="Lustria"/>
                <a:sym typeface="Lustria"/>
              </a:defRPr>
            </a:lvl4pPr>
            <a:lvl5pPr marL="0" marR="0" lvl="4" indent="0" algn="ctr" rtl="0">
              <a:spcBef>
                <a:spcPts val="0"/>
              </a:spcBef>
              <a:spcAft>
                <a:spcPts val="0"/>
              </a:spcAft>
              <a:buSzPts val="1400"/>
              <a:buNone/>
              <a:defRPr sz="4800" b="0" i="0" u="none" strike="noStrike" cap="none">
                <a:solidFill>
                  <a:srgbClr val="404040"/>
                </a:solidFill>
                <a:latin typeface="Lustria"/>
                <a:ea typeface="Lustria"/>
                <a:cs typeface="Lustria"/>
                <a:sym typeface="Lustria"/>
              </a:defRPr>
            </a:lvl5pPr>
            <a:lvl6pPr marL="457200" marR="0" lvl="5" indent="0" algn="ctr" rtl="0">
              <a:spcBef>
                <a:spcPts val="0"/>
              </a:spcBef>
              <a:spcAft>
                <a:spcPts val="0"/>
              </a:spcAft>
              <a:buSzPts val="1400"/>
              <a:buNone/>
              <a:defRPr sz="4800" b="0" i="0" u="none" strike="noStrike" cap="none">
                <a:solidFill>
                  <a:srgbClr val="404040"/>
                </a:solidFill>
                <a:latin typeface="Lustria"/>
                <a:ea typeface="Lustria"/>
                <a:cs typeface="Lustria"/>
                <a:sym typeface="Lustria"/>
              </a:defRPr>
            </a:lvl6pPr>
            <a:lvl7pPr marL="914400" marR="0" lvl="6" indent="0" algn="ctr" rtl="0">
              <a:spcBef>
                <a:spcPts val="0"/>
              </a:spcBef>
              <a:spcAft>
                <a:spcPts val="0"/>
              </a:spcAft>
              <a:buSzPts val="1400"/>
              <a:buNone/>
              <a:defRPr sz="4800" b="0" i="0" u="none" strike="noStrike" cap="none">
                <a:solidFill>
                  <a:srgbClr val="404040"/>
                </a:solidFill>
                <a:latin typeface="Lustria"/>
                <a:ea typeface="Lustria"/>
                <a:cs typeface="Lustria"/>
                <a:sym typeface="Lustria"/>
              </a:defRPr>
            </a:lvl7pPr>
            <a:lvl8pPr marL="1371600" marR="0" lvl="7" indent="0" algn="ctr" rtl="0">
              <a:spcBef>
                <a:spcPts val="0"/>
              </a:spcBef>
              <a:spcAft>
                <a:spcPts val="0"/>
              </a:spcAft>
              <a:buSzPts val="1400"/>
              <a:buNone/>
              <a:defRPr sz="4800" b="0" i="0" u="none" strike="noStrike" cap="none">
                <a:solidFill>
                  <a:srgbClr val="404040"/>
                </a:solidFill>
                <a:latin typeface="Lustria"/>
                <a:ea typeface="Lustria"/>
                <a:cs typeface="Lustria"/>
                <a:sym typeface="Lustria"/>
              </a:defRPr>
            </a:lvl8pPr>
            <a:lvl9pPr marL="1828800" marR="0" lvl="8" indent="0" algn="ctr" rtl="0">
              <a:spcBef>
                <a:spcPts val="0"/>
              </a:spcBef>
              <a:spcAft>
                <a:spcPts val="0"/>
              </a:spcAft>
              <a:buSzPts val="1400"/>
              <a:buNone/>
              <a:defRPr sz="4800" b="0" i="0" u="none" strike="noStrike" cap="none">
                <a:solidFill>
                  <a:srgbClr val="404040"/>
                </a:solidFill>
                <a:latin typeface="Lustria"/>
                <a:ea typeface="Lustria"/>
                <a:cs typeface="Lustria"/>
                <a:sym typeface="Lustria"/>
              </a:defRPr>
            </a:lvl9pPr>
          </a:lstStyle>
          <a:p>
            <a:endParaRPr/>
          </a:p>
        </p:txBody>
      </p:sp>
      <p:sp>
        <p:nvSpPr>
          <p:cNvPr id="69" name="Google Shape;69;p16"/>
          <p:cNvSpPr txBox="1">
            <a:spLocks noGrp="1"/>
          </p:cNvSpPr>
          <p:nvPr>
            <p:ph type="body" idx="1"/>
          </p:nvPr>
        </p:nvSpPr>
        <p:spPr>
          <a:xfrm>
            <a:off x="311700" y="1317150"/>
            <a:ext cx="8520600" cy="3334800"/>
          </a:xfrm>
          <a:prstGeom prst="rect">
            <a:avLst/>
          </a:prstGeom>
          <a:noFill/>
          <a:ln>
            <a:noFill/>
          </a:ln>
        </p:spPr>
        <p:txBody>
          <a:bodyPr spcFirstLastPara="1" wrap="square" lIns="91425" tIns="91425" rIns="91425" bIns="91425" anchor="t" anchorCtr="0"/>
          <a:lstStyle>
            <a:lvl1pPr marL="457200" marR="0" lvl="0" indent="-381000" algn="l" rtl="0">
              <a:spcBef>
                <a:spcPts val="0"/>
              </a:spcBef>
              <a:spcAft>
                <a:spcPts val="0"/>
              </a:spcAft>
              <a:buClr>
                <a:srgbClr val="404040"/>
              </a:buClr>
              <a:buSzPts val="2400"/>
              <a:buFont typeface="Arial"/>
              <a:buChar char="•"/>
              <a:defRPr sz="2400" b="0" i="0" u="none" strike="noStrike" cap="none">
                <a:solidFill>
                  <a:srgbClr val="404040"/>
                </a:solidFill>
                <a:latin typeface="Lustria"/>
                <a:ea typeface="Lustria"/>
                <a:cs typeface="Lustria"/>
                <a:sym typeface="Lustria"/>
              </a:defRPr>
            </a:lvl1pPr>
            <a:lvl2pPr marL="914400" marR="0" lvl="1" indent="-368300" algn="l" rtl="0">
              <a:spcBef>
                <a:spcPts val="0"/>
              </a:spcBef>
              <a:spcAft>
                <a:spcPts val="0"/>
              </a:spcAft>
              <a:buClr>
                <a:srgbClr val="B0BCC1"/>
              </a:buClr>
              <a:buSzPts val="2200"/>
              <a:buFont typeface="Arial"/>
              <a:buChar char="•"/>
              <a:defRPr sz="2200" b="0" i="0" u="none" strike="noStrike" cap="none">
                <a:solidFill>
                  <a:srgbClr val="404040"/>
                </a:solidFill>
                <a:latin typeface="Lustria"/>
                <a:ea typeface="Lustria"/>
                <a:cs typeface="Lustria"/>
                <a:sym typeface="Lustria"/>
              </a:defRPr>
            </a:lvl2pPr>
            <a:lvl3pPr marL="1371600" marR="0" lvl="2" indent="-355600" algn="l" rtl="0">
              <a:spcBef>
                <a:spcPts val="0"/>
              </a:spcBef>
              <a:spcAft>
                <a:spcPts val="0"/>
              </a:spcAft>
              <a:buClr>
                <a:srgbClr val="404040"/>
              </a:buClr>
              <a:buSzPts val="2000"/>
              <a:buFont typeface="Arial"/>
              <a:buChar char="•"/>
              <a:defRPr sz="2000" b="0" i="0" u="none" strike="noStrike" cap="none">
                <a:solidFill>
                  <a:srgbClr val="404040"/>
                </a:solidFill>
                <a:latin typeface="Lustria"/>
                <a:ea typeface="Lustria"/>
                <a:cs typeface="Lustria"/>
                <a:sym typeface="Lustria"/>
              </a:defRPr>
            </a:lvl3pPr>
            <a:lvl4pPr marL="1828800" marR="0" lvl="3" indent="-342900" algn="l" rtl="0">
              <a:spcBef>
                <a:spcPts val="0"/>
              </a:spcBef>
              <a:spcAft>
                <a:spcPts val="0"/>
              </a:spcAft>
              <a:buClr>
                <a:srgbClr val="B0BCC1"/>
              </a:buClr>
              <a:buSzPts val="1800"/>
              <a:buFont typeface="Arial"/>
              <a:buChar char="•"/>
              <a:defRPr sz="1800" b="0" i="0" u="none" strike="noStrike" cap="none">
                <a:solidFill>
                  <a:srgbClr val="404040"/>
                </a:solidFill>
                <a:latin typeface="Lustria"/>
                <a:ea typeface="Lustria"/>
                <a:cs typeface="Lustria"/>
                <a:sym typeface="Lustria"/>
              </a:defRPr>
            </a:lvl4pPr>
            <a:lvl5pPr marL="2286000" marR="0" lvl="4" indent="-342900" algn="l" rtl="0">
              <a:spcBef>
                <a:spcPts val="0"/>
              </a:spcBef>
              <a:spcAft>
                <a:spcPts val="0"/>
              </a:spcAft>
              <a:buClr>
                <a:srgbClr val="404040"/>
              </a:buClr>
              <a:buSzPts val="1800"/>
              <a:buFont typeface="Arial"/>
              <a:buChar char="•"/>
              <a:defRPr sz="1800" b="0" i="0" u="none" strike="noStrike" cap="none">
                <a:solidFill>
                  <a:srgbClr val="404040"/>
                </a:solidFill>
                <a:latin typeface="Lustria"/>
                <a:ea typeface="Lustria"/>
                <a:cs typeface="Lustria"/>
                <a:sym typeface="Lustria"/>
              </a:defRPr>
            </a:lvl5pPr>
            <a:lvl6pPr marL="2743200" marR="0" lvl="5" indent="-355600" algn="l" rtl="0">
              <a:spcBef>
                <a:spcPts val="0"/>
              </a:spcBef>
              <a:spcAft>
                <a:spcPts val="0"/>
              </a:spcAft>
              <a:buClr>
                <a:schemeClr val="lt1"/>
              </a:buClr>
              <a:buSzPts val="2000"/>
              <a:buFont typeface="Arial"/>
              <a:buChar char="•"/>
              <a:defRPr sz="2000" b="0" i="0" u="none" strike="noStrike" cap="none">
                <a:solidFill>
                  <a:schemeClr val="lt1"/>
                </a:solidFill>
                <a:latin typeface="Lustria"/>
                <a:ea typeface="Lustria"/>
                <a:cs typeface="Lustria"/>
                <a:sym typeface="Lustria"/>
              </a:defRPr>
            </a:lvl6pPr>
            <a:lvl7pPr marL="3200400" marR="0" lvl="6" indent="-355600" algn="l" rtl="0">
              <a:spcBef>
                <a:spcPts val="0"/>
              </a:spcBef>
              <a:spcAft>
                <a:spcPts val="0"/>
              </a:spcAft>
              <a:buClr>
                <a:schemeClr val="lt1"/>
              </a:buClr>
              <a:buSzPts val="2000"/>
              <a:buFont typeface="Arial"/>
              <a:buChar char="•"/>
              <a:defRPr sz="2000" b="0" i="0" u="none" strike="noStrike" cap="none">
                <a:solidFill>
                  <a:schemeClr val="lt1"/>
                </a:solidFill>
                <a:latin typeface="Lustria"/>
                <a:ea typeface="Lustria"/>
                <a:cs typeface="Lustria"/>
                <a:sym typeface="Lustria"/>
              </a:defRPr>
            </a:lvl7pPr>
            <a:lvl8pPr marL="3657600" marR="0" lvl="7" indent="-355600" algn="l" rtl="0">
              <a:spcBef>
                <a:spcPts val="0"/>
              </a:spcBef>
              <a:spcAft>
                <a:spcPts val="0"/>
              </a:spcAft>
              <a:buClr>
                <a:schemeClr val="lt1"/>
              </a:buClr>
              <a:buSzPts val="2000"/>
              <a:buFont typeface="Arial"/>
              <a:buChar char="•"/>
              <a:defRPr sz="2000" b="0" i="0" u="none" strike="noStrike" cap="none">
                <a:solidFill>
                  <a:schemeClr val="lt1"/>
                </a:solidFill>
                <a:latin typeface="Lustria"/>
                <a:ea typeface="Lustria"/>
                <a:cs typeface="Lustria"/>
                <a:sym typeface="Lustria"/>
              </a:defRPr>
            </a:lvl8pPr>
            <a:lvl9pPr marL="4114800" marR="0" lvl="8" indent="-355600" algn="l" rtl="0">
              <a:spcBef>
                <a:spcPts val="0"/>
              </a:spcBef>
              <a:spcAft>
                <a:spcPts val="0"/>
              </a:spcAft>
              <a:buClr>
                <a:schemeClr val="lt1"/>
              </a:buClr>
              <a:buSzPts val="2000"/>
              <a:buFont typeface="Arial"/>
              <a:buChar char="•"/>
              <a:defRPr sz="2000" b="0" i="0" u="none" strike="noStrike" cap="none">
                <a:solidFill>
                  <a:schemeClr val="lt1"/>
                </a:solidFill>
                <a:latin typeface="Lustria"/>
                <a:ea typeface="Lustria"/>
                <a:cs typeface="Lustria"/>
                <a:sym typeface="Lustria"/>
              </a:defRPr>
            </a:lvl9pPr>
          </a:lstStyle>
          <a:p>
            <a:endParaRPr/>
          </a:p>
        </p:txBody>
      </p:sp>
      <p:sp>
        <p:nvSpPr>
          <p:cNvPr id="70" name="Google Shape;70;p16"/>
          <p:cNvSpPr txBox="1">
            <a:spLocks noGrp="1"/>
          </p:cNvSpPr>
          <p:nvPr>
            <p:ph type="sldNum" idx="12"/>
          </p:nvPr>
        </p:nvSpPr>
        <p:spPr>
          <a:xfrm>
            <a:off x="8497887" y="4688681"/>
            <a:ext cx="549300" cy="3942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B0BCC1"/>
              </a:buClr>
              <a:buFont typeface="Lustria"/>
              <a:buNone/>
              <a:defRPr sz="1200" b="0" i="0" u="none">
                <a:solidFill>
                  <a:srgbClr val="B0BCC1"/>
                </a:solidFill>
                <a:latin typeface="Lustria"/>
                <a:ea typeface="Lustria"/>
                <a:cs typeface="Lustria"/>
                <a:sym typeface="Lustria"/>
              </a:defRPr>
            </a:lvl1pPr>
            <a:lvl2pPr marL="0" marR="0" lvl="1" indent="0" algn="ctr" rtl="0">
              <a:lnSpc>
                <a:spcPct val="100000"/>
              </a:lnSpc>
              <a:spcBef>
                <a:spcPts val="0"/>
              </a:spcBef>
              <a:spcAft>
                <a:spcPts val="0"/>
              </a:spcAft>
              <a:buClr>
                <a:srgbClr val="B0BCC1"/>
              </a:buClr>
              <a:buFont typeface="Lustria"/>
              <a:buNone/>
              <a:defRPr sz="1200" b="0" i="0" u="none">
                <a:solidFill>
                  <a:srgbClr val="B0BCC1"/>
                </a:solidFill>
                <a:latin typeface="Lustria"/>
                <a:ea typeface="Lustria"/>
                <a:cs typeface="Lustria"/>
                <a:sym typeface="Lustria"/>
              </a:defRPr>
            </a:lvl2pPr>
            <a:lvl3pPr marL="0" marR="0" lvl="2" indent="0" algn="ctr" rtl="0">
              <a:lnSpc>
                <a:spcPct val="100000"/>
              </a:lnSpc>
              <a:spcBef>
                <a:spcPts val="0"/>
              </a:spcBef>
              <a:spcAft>
                <a:spcPts val="0"/>
              </a:spcAft>
              <a:buClr>
                <a:srgbClr val="B0BCC1"/>
              </a:buClr>
              <a:buFont typeface="Lustria"/>
              <a:buNone/>
              <a:defRPr sz="1200" b="0" i="0" u="none">
                <a:solidFill>
                  <a:srgbClr val="B0BCC1"/>
                </a:solidFill>
                <a:latin typeface="Lustria"/>
                <a:ea typeface="Lustria"/>
                <a:cs typeface="Lustria"/>
                <a:sym typeface="Lustria"/>
              </a:defRPr>
            </a:lvl3pPr>
            <a:lvl4pPr marL="0" marR="0" lvl="3" indent="0" algn="ctr" rtl="0">
              <a:lnSpc>
                <a:spcPct val="100000"/>
              </a:lnSpc>
              <a:spcBef>
                <a:spcPts val="0"/>
              </a:spcBef>
              <a:spcAft>
                <a:spcPts val="0"/>
              </a:spcAft>
              <a:buClr>
                <a:srgbClr val="B0BCC1"/>
              </a:buClr>
              <a:buFont typeface="Lustria"/>
              <a:buNone/>
              <a:defRPr sz="1200" b="0" i="0" u="none">
                <a:solidFill>
                  <a:srgbClr val="B0BCC1"/>
                </a:solidFill>
                <a:latin typeface="Lustria"/>
                <a:ea typeface="Lustria"/>
                <a:cs typeface="Lustria"/>
                <a:sym typeface="Lustria"/>
              </a:defRPr>
            </a:lvl4pPr>
            <a:lvl5pPr marL="0" marR="0" lvl="4" indent="0" algn="ctr" rtl="0">
              <a:lnSpc>
                <a:spcPct val="100000"/>
              </a:lnSpc>
              <a:spcBef>
                <a:spcPts val="0"/>
              </a:spcBef>
              <a:spcAft>
                <a:spcPts val="0"/>
              </a:spcAft>
              <a:buClr>
                <a:srgbClr val="B0BCC1"/>
              </a:buClr>
              <a:buFont typeface="Lustria"/>
              <a:buNone/>
              <a:defRPr sz="1200" b="0" i="0" u="none">
                <a:solidFill>
                  <a:srgbClr val="B0BCC1"/>
                </a:solidFill>
                <a:latin typeface="Lustria"/>
                <a:ea typeface="Lustria"/>
                <a:cs typeface="Lustria"/>
                <a:sym typeface="Lustria"/>
              </a:defRPr>
            </a:lvl5pPr>
            <a:lvl6pPr marL="0" marR="0" lvl="5" indent="0" algn="ctr" rtl="0">
              <a:lnSpc>
                <a:spcPct val="100000"/>
              </a:lnSpc>
              <a:spcBef>
                <a:spcPts val="0"/>
              </a:spcBef>
              <a:spcAft>
                <a:spcPts val="0"/>
              </a:spcAft>
              <a:buClr>
                <a:srgbClr val="B0BCC1"/>
              </a:buClr>
              <a:buFont typeface="Lustria"/>
              <a:buNone/>
              <a:defRPr sz="1200" b="0" i="0" u="none">
                <a:solidFill>
                  <a:srgbClr val="B0BCC1"/>
                </a:solidFill>
                <a:latin typeface="Lustria"/>
                <a:ea typeface="Lustria"/>
                <a:cs typeface="Lustria"/>
                <a:sym typeface="Lustria"/>
              </a:defRPr>
            </a:lvl6pPr>
            <a:lvl7pPr marL="0" marR="0" lvl="6" indent="0" algn="ctr" rtl="0">
              <a:lnSpc>
                <a:spcPct val="100000"/>
              </a:lnSpc>
              <a:spcBef>
                <a:spcPts val="0"/>
              </a:spcBef>
              <a:spcAft>
                <a:spcPts val="0"/>
              </a:spcAft>
              <a:buClr>
                <a:srgbClr val="B0BCC1"/>
              </a:buClr>
              <a:buFont typeface="Lustria"/>
              <a:buNone/>
              <a:defRPr sz="1200" b="0" i="0" u="none">
                <a:solidFill>
                  <a:srgbClr val="B0BCC1"/>
                </a:solidFill>
                <a:latin typeface="Lustria"/>
                <a:ea typeface="Lustria"/>
                <a:cs typeface="Lustria"/>
                <a:sym typeface="Lustria"/>
              </a:defRPr>
            </a:lvl7pPr>
            <a:lvl8pPr marL="0" marR="0" lvl="7" indent="0" algn="ctr" rtl="0">
              <a:lnSpc>
                <a:spcPct val="100000"/>
              </a:lnSpc>
              <a:spcBef>
                <a:spcPts val="0"/>
              </a:spcBef>
              <a:spcAft>
                <a:spcPts val="0"/>
              </a:spcAft>
              <a:buClr>
                <a:srgbClr val="B0BCC1"/>
              </a:buClr>
              <a:buFont typeface="Lustria"/>
              <a:buNone/>
              <a:defRPr sz="1200" b="0" i="0" u="none">
                <a:solidFill>
                  <a:srgbClr val="B0BCC1"/>
                </a:solidFill>
                <a:latin typeface="Lustria"/>
                <a:ea typeface="Lustria"/>
                <a:cs typeface="Lustria"/>
                <a:sym typeface="Lustria"/>
              </a:defRPr>
            </a:lvl8pPr>
            <a:lvl9pPr marL="0" marR="0" lvl="8" indent="0" algn="ctr" rtl="0">
              <a:lnSpc>
                <a:spcPct val="100000"/>
              </a:lnSpc>
              <a:spcBef>
                <a:spcPts val="0"/>
              </a:spcBef>
              <a:spcAft>
                <a:spcPts val="0"/>
              </a:spcAft>
              <a:buClr>
                <a:srgbClr val="B0BCC1"/>
              </a:buClr>
              <a:buFont typeface="Lustria"/>
              <a:buNone/>
              <a:defRPr sz="1200" b="0" i="0" u="none">
                <a:solidFill>
                  <a:srgbClr val="B0BCC1"/>
                </a:solidFill>
                <a:latin typeface="Lustria"/>
                <a:ea typeface="Lustria"/>
                <a:cs typeface="Lustria"/>
                <a:sym typeface="Lustria"/>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73" name="Google Shape;73;p17"/>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 name="Google Shape;74;p17"/>
          <p:cNvSpPr txBox="1">
            <a:spLocks noGrp="1"/>
          </p:cNvSpPr>
          <p:nvPr>
            <p:ph type="dt" idx="10"/>
          </p:nvPr>
        </p:nvSpPr>
        <p:spPr>
          <a:xfrm>
            <a:off x="457200" y="4767264"/>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17"/>
          <p:cNvSpPr txBox="1">
            <a:spLocks noGrp="1"/>
          </p:cNvSpPr>
          <p:nvPr>
            <p:ph type="ftr" idx="11"/>
          </p:nvPr>
        </p:nvSpPr>
        <p:spPr>
          <a:xfrm>
            <a:off x="3124200" y="4767264"/>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7"/>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spd="slow" p14:dur="20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900112" y="183356"/>
            <a:ext cx="7345500" cy="10047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800" b="0" i="0" u="none" strike="noStrike" cap="none">
                <a:solidFill>
                  <a:srgbClr val="404040"/>
                </a:solidFill>
                <a:latin typeface="Lustria"/>
                <a:ea typeface="Lustria"/>
                <a:cs typeface="Lustria"/>
                <a:sym typeface="Lustria"/>
              </a:defRPr>
            </a:lvl1pPr>
            <a:lvl2pPr marL="0" marR="0" lvl="1" indent="0" algn="ctr" rtl="0">
              <a:spcBef>
                <a:spcPts val="0"/>
              </a:spcBef>
              <a:spcAft>
                <a:spcPts val="0"/>
              </a:spcAft>
              <a:buSzPts val="1400"/>
              <a:buNone/>
              <a:defRPr sz="4800" b="0" i="0" u="none" strike="noStrike" cap="none">
                <a:solidFill>
                  <a:srgbClr val="404040"/>
                </a:solidFill>
                <a:latin typeface="Lustria"/>
                <a:ea typeface="Lustria"/>
                <a:cs typeface="Lustria"/>
                <a:sym typeface="Lustria"/>
              </a:defRPr>
            </a:lvl2pPr>
            <a:lvl3pPr marL="0" marR="0" lvl="2" indent="0" algn="ctr" rtl="0">
              <a:spcBef>
                <a:spcPts val="0"/>
              </a:spcBef>
              <a:spcAft>
                <a:spcPts val="0"/>
              </a:spcAft>
              <a:buSzPts val="1400"/>
              <a:buNone/>
              <a:defRPr sz="4800" b="0" i="0" u="none" strike="noStrike" cap="none">
                <a:solidFill>
                  <a:srgbClr val="404040"/>
                </a:solidFill>
                <a:latin typeface="Lustria"/>
                <a:ea typeface="Lustria"/>
                <a:cs typeface="Lustria"/>
                <a:sym typeface="Lustria"/>
              </a:defRPr>
            </a:lvl3pPr>
            <a:lvl4pPr marL="0" marR="0" lvl="3" indent="0" algn="ctr" rtl="0">
              <a:spcBef>
                <a:spcPts val="0"/>
              </a:spcBef>
              <a:spcAft>
                <a:spcPts val="0"/>
              </a:spcAft>
              <a:buSzPts val="1400"/>
              <a:buNone/>
              <a:defRPr sz="4800" b="0" i="0" u="none" strike="noStrike" cap="none">
                <a:solidFill>
                  <a:srgbClr val="404040"/>
                </a:solidFill>
                <a:latin typeface="Lustria"/>
                <a:ea typeface="Lustria"/>
                <a:cs typeface="Lustria"/>
                <a:sym typeface="Lustria"/>
              </a:defRPr>
            </a:lvl4pPr>
            <a:lvl5pPr marL="0" marR="0" lvl="4" indent="0" algn="ctr" rtl="0">
              <a:spcBef>
                <a:spcPts val="0"/>
              </a:spcBef>
              <a:spcAft>
                <a:spcPts val="0"/>
              </a:spcAft>
              <a:buSzPts val="1400"/>
              <a:buNone/>
              <a:defRPr sz="4800" b="0" i="0" u="none" strike="noStrike" cap="none">
                <a:solidFill>
                  <a:srgbClr val="404040"/>
                </a:solidFill>
                <a:latin typeface="Lustria"/>
                <a:ea typeface="Lustria"/>
                <a:cs typeface="Lustria"/>
                <a:sym typeface="Lustria"/>
              </a:defRPr>
            </a:lvl5pPr>
            <a:lvl6pPr marL="457200" marR="0" lvl="5" indent="0" algn="ctr" rtl="0">
              <a:spcBef>
                <a:spcPts val="0"/>
              </a:spcBef>
              <a:spcAft>
                <a:spcPts val="0"/>
              </a:spcAft>
              <a:buSzPts val="1400"/>
              <a:buNone/>
              <a:defRPr sz="4800" b="0" i="0" u="none" strike="noStrike" cap="none">
                <a:solidFill>
                  <a:srgbClr val="404040"/>
                </a:solidFill>
                <a:latin typeface="Lustria"/>
                <a:ea typeface="Lustria"/>
                <a:cs typeface="Lustria"/>
                <a:sym typeface="Lustria"/>
              </a:defRPr>
            </a:lvl6pPr>
            <a:lvl7pPr marL="914400" marR="0" lvl="6" indent="0" algn="ctr" rtl="0">
              <a:spcBef>
                <a:spcPts val="0"/>
              </a:spcBef>
              <a:spcAft>
                <a:spcPts val="0"/>
              </a:spcAft>
              <a:buSzPts val="1400"/>
              <a:buNone/>
              <a:defRPr sz="4800" b="0" i="0" u="none" strike="noStrike" cap="none">
                <a:solidFill>
                  <a:srgbClr val="404040"/>
                </a:solidFill>
                <a:latin typeface="Lustria"/>
                <a:ea typeface="Lustria"/>
                <a:cs typeface="Lustria"/>
                <a:sym typeface="Lustria"/>
              </a:defRPr>
            </a:lvl7pPr>
            <a:lvl8pPr marL="1371600" marR="0" lvl="7" indent="0" algn="ctr" rtl="0">
              <a:spcBef>
                <a:spcPts val="0"/>
              </a:spcBef>
              <a:spcAft>
                <a:spcPts val="0"/>
              </a:spcAft>
              <a:buSzPts val="1400"/>
              <a:buNone/>
              <a:defRPr sz="4800" b="0" i="0" u="none" strike="noStrike" cap="none">
                <a:solidFill>
                  <a:srgbClr val="404040"/>
                </a:solidFill>
                <a:latin typeface="Lustria"/>
                <a:ea typeface="Lustria"/>
                <a:cs typeface="Lustria"/>
                <a:sym typeface="Lustria"/>
              </a:defRPr>
            </a:lvl8pPr>
            <a:lvl9pPr marL="1828800" marR="0" lvl="8" indent="0" algn="ctr" rtl="0">
              <a:spcBef>
                <a:spcPts val="0"/>
              </a:spcBef>
              <a:spcAft>
                <a:spcPts val="0"/>
              </a:spcAft>
              <a:buSzPts val="1400"/>
              <a:buNone/>
              <a:defRPr sz="4800" b="0" i="0" u="none" strike="noStrike" cap="none">
                <a:solidFill>
                  <a:srgbClr val="404040"/>
                </a:solidFill>
                <a:latin typeface="Lustria"/>
                <a:ea typeface="Lustria"/>
                <a:cs typeface="Lustria"/>
                <a:sym typeface="Lustria"/>
              </a:defRPr>
            </a:lvl9pPr>
          </a:lstStyle>
          <a:p>
            <a:endParaRPr/>
          </a:p>
        </p:txBody>
      </p:sp>
      <p:sp>
        <p:nvSpPr>
          <p:cNvPr id="65" name="Google Shape;65;p15"/>
          <p:cNvSpPr txBox="1">
            <a:spLocks noGrp="1"/>
          </p:cNvSpPr>
          <p:nvPr>
            <p:ph type="body" idx="1"/>
          </p:nvPr>
        </p:nvSpPr>
        <p:spPr>
          <a:xfrm>
            <a:off x="900112" y="1600200"/>
            <a:ext cx="7345500" cy="2949000"/>
          </a:xfrm>
          <a:prstGeom prst="rect">
            <a:avLst/>
          </a:prstGeom>
          <a:noFill/>
          <a:ln>
            <a:noFill/>
          </a:ln>
        </p:spPr>
        <p:txBody>
          <a:bodyPr spcFirstLastPara="1" wrap="square" lIns="91425" tIns="91425" rIns="91425" bIns="91425" anchor="t" anchorCtr="0"/>
          <a:lstStyle>
            <a:lvl1pPr marL="457200" marR="0" lvl="0" indent="-381000" algn="l" rtl="0">
              <a:spcBef>
                <a:spcPts val="2000"/>
              </a:spcBef>
              <a:spcAft>
                <a:spcPts val="0"/>
              </a:spcAft>
              <a:buClr>
                <a:srgbClr val="404040"/>
              </a:buClr>
              <a:buSzPts val="2400"/>
              <a:buFont typeface="Arial"/>
              <a:buChar char="•"/>
              <a:defRPr sz="2400" b="0" i="0" u="none" strike="noStrike" cap="none">
                <a:solidFill>
                  <a:srgbClr val="404040"/>
                </a:solidFill>
                <a:latin typeface="Lustria"/>
                <a:ea typeface="Lustria"/>
                <a:cs typeface="Lustria"/>
                <a:sym typeface="Lustria"/>
              </a:defRPr>
            </a:lvl1pPr>
            <a:lvl2pPr marL="914400" marR="0" lvl="1" indent="-368300" algn="l" rtl="0">
              <a:spcBef>
                <a:spcPts val="600"/>
              </a:spcBef>
              <a:spcAft>
                <a:spcPts val="0"/>
              </a:spcAft>
              <a:buClr>
                <a:srgbClr val="B0BCC1"/>
              </a:buClr>
              <a:buSzPts val="2200"/>
              <a:buFont typeface="Arial"/>
              <a:buChar char="•"/>
              <a:defRPr sz="2200" b="0" i="0" u="none" strike="noStrike" cap="none">
                <a:solidFill>
                  <a:srgbClr val="404040"/>
                </a:solidFill>
                <a:latin typeface="Lustria"/>
                <a:ea typeface="Lustria"/>
                <a:cs typeface="Lustria"/>
                <a:sym typeface="Lustria"/>
              </a:defRPr>
            </a:lvl2pPr>
            <a:lvl3pPr marL="1371600" marR="0" lvl="2" indent="-355600" algn="l" rtl="0">
              <a:spcBef>
                <a:spcPts val="600"/>
              </a:spcBef>
              <a:spcAft>
                <a:spcPts val="0"/>
              </a:spcAft>
              <a:buClr>
                <a:srgbClr val="404040"/>
              </a:buClr>
              <a:buSzPts val="2000"/>
              <a:buFont typeface="Arial"/>
              <a:buChar char="•"/>
              <a:defRPr sz="2000" b="0" i="0" u="none" strike="noStrike" cap="none">
                <a:solidFill>
                  <a:srgbClr val="404040"/>
                </a:solidFill>
                <a:latin typeface="Lustria"/>
                <a:ea typeface="Lustria"/>
                <a:cs typeface="Lustria"/>
                <a:sym typeface="Lustria"/>
              </a:defRPr>
            </a:lvl3pPr>
            <a:lvl4pPr marL="1828800" marR="0" lvl="3" indent="-342900" algn="l" rtl="0">
              <a:spcBef>
                <a:spcPts val="600"/>
              </a:spcBef>
              <a:spcAft>
                <a:spcPts val="0"/>
              </a:spcAft>
              <a:buClr>
                <a:srgbClr val="B0BCC1"/>
              </a:buClr>
              <a:buSzPts val="1800"/>
              <a:buFont typeface="Arial"/>
              <a:buChar char="•"/>
              <a:defRPr sz="1800" b="0" i="0" u="none" strike="noStrike" cap="none">
                <a:solidFill>
                  <a:srgbClr val="404040"/>
                </a:solidFill>
                <a:latin typeface="Lustria"/>
                <a:ea typeface="Lustria"/>
                <a:cs typeface="Lustria"/>
                <a:sym typeface="Lustria"/>
              </a:defRPr>
            </a:lvl4pPr>
            <a:lvl5pPr marL="2286000" marR="0" lvl="4" indent="-342900" algn="l" rtl="0">
              <a:spcBef>
                <a:spcPts val="600"/>
              </a:spcBef>
              <a:spcAft>
                <a:spcPts val="0"/>
              </a:spcAft>
              <a:buClr>
                <a:srgbClr val="404040"/>
              </a:buClr>
              <a:buSzPts val="1800"/>
              <a:buFont typeface="Arial"/>
              <a:buChar char="•"/>
              <a:defRPr sz="1800" b="0" i="0" u="none" strike="noStrike" cap="none">
                <a:solidFill>
                  <a:srgbClr val="404040"/>
                </a:solidFill>
                <a:latin typeface="Lustria"/>
                <a:ea typeface="Lustria"/>
                <a:cs typeface="Lustria"/>
                <a:sym typeface="Lustria"/>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Lustria"/>
                <a:ea typeface="Lustria"/>
                <a:cs typeface="Lustria"/>
                <a:sym typeface="Lustria"/>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Lustria"/>
                <a:ea typeface="Lustria"/>
                <a:cs typeface="Lustria"/>
                <a:sym typeface="Lustria"/>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Lustria"/>
                <a:ea typeface="Lustria"/>
                <a:cs typeface="Lustria"/>
                <a:sym typeface="Lustria"/>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Lustria"/>
                <a:ea typeface="Lustria"/>
                <a:cs typeface="Lustria"/>
                <a:sym typeface="Lustria"/>
              </a:defRPr>
            </a:lvl9pPr>
          </a:lstStyle>
          <a:p>
            <a:endParaRPr/>
          </a:p>
        </p:txBody>
      </p:sp>
      <p:sp>
        <p:nvSpPr>
          <p:cNvPr id="66" name="Google Shape;66;p15"/>
          <p:cNvSpPr txBox="1">
            <a:spLocks noGrp="1"/>
          </p:cNvSpPr>
          <p:nvPr>
            <p:ph type="sldNum" idx="12"/>
          </p:nvPr>
        </p:nvSpPr>
        <p:spPr>
          <a:xfrm>
            <a:off x="8497887" y="4688681"/>
            <a:ext cx="549300" cy="3942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B0BCC1"/>
              </a:buClr>
              <a:buFont typeface="Lustria"/>
              <a:buNone/>
              <a:defRPr sz="1200" b="0" i="0" u="none">
                <a:solidFill>
                  <a:srgbClr val="B0BCC1"/>
                </a:solidFill>
                <a:latin typeface="Lustria"/>
                <a:ea typeface="Lustria"/>
                <a:cs typeface="Lustria"/>
                <a:sym typeface="Lustria"/>
              </a:defRPr>
            </a:lvl1pPr>
            <a:lvl2pPr marL="0" marR="0" lvl="1" indent="0" algn="ctr" rtl="0">
              <a:lnSpc>
                <a:spcPct val="100000"/>
              </a:lnSpc>
              <a:spcBef>
                <a:spcPts val="0"/>
              </a:spcBef>
              <a:spcAft>
                <a:spcPts val="0"/>
              </a:spcAft>
              <a:buClr>
                <a:srgbClr val="B0BCC1"/>
              </a:buClr>
              <a:buFont typeface="Lustria"/>
              <a:buNone/>
              <a:defRPr sz="1200" b="0" i="0" u="none">
                <a:solidFill>
                  <a:srgbClr val="B0BCC1"/>
                </a:solidFill>
                <a:latin typeface="Lustria"/>
                <a:ea typeface="Lustria"/>
                <a:cs typeface="Lustria"/>
                <a:sym typeface="Lustria"/>
              </a:defRPr>
            </a:lvl2pPr>
            <a:lvl3pPr marL="0" marR="0" lvl="2" indent="0" algn="ctr" rtl="0">
              <a:lnSpc>
                <a:spcPct val="100000"/>
              </a:lnSpc>
              <a:spcBef>
                <a:spcPts val="0"/>
              </a:spcBef>
              <a:spcAft>
                <a:spcPts val="0"/>
              </a:spcAft>
              <a:buClr>
                <a:srgbClr val="B0BCC1"/>
              </a:buClr>
              <a:buFont typeface="Lustria"/>
              <a:buNone/>
              <a:defRPr sz="1200" b="0" i="0" u="none">
                <a:solidFill>
                  <a:srgbClr val="B0BCC1"/>
                </a:solidFill>
                <a:latin typeface="Lustria"/>
                <a:ea typeface="Lustria"/>
                <a:cs typeface="Lustria"/>
                <a:sym typeface="Lustria"/>
              </a:defRPr>
            </a:lvl3pPr>
            <a:lvl4pPr marL="0" marR="0" lvl="3" indent="0" algn="ctr" rtl="0">
              <a:lnSpc>
                <a:spcPct val="100000"/>
              </a:lnSpc>
              <a:spcBef>
                <a:spcPts val="0"/>
              </a:spcBef>
              <a:spcAft>
                <a:spcPts val="0"/>
              </a:spcAft>
              <a:buClr>
                <a:srgbClr val="B0BCC1"/>
              </a:buClr>
              <a:buFont typeface="Lustria"/>
              <a:buNone/>
              <a:defRPr sz="1200" b="0" i="0" u="none">
                <a:solidFill>
                  <a:srgbClr val="B0BCC1"/>
                </a:solidFill>
                <a:latin typeface="Lustria"/>
                <a:ea typeface="Lustria"/>
                <a:cs typeface="Lustria"/>
                <a:sym typeface="Lustria"/>
              </a:defRPr>
            </a:lvl4pPr>
            <a:lvl5pPr marL="0" marR="0" lvl="4" indent="0" algn="ctr" rtl="0">
              <a:lnSpc>
                <a:spcPct val="100000"/>
              </a:lnSpc>
              <a:spcBef>
                <a:spcPts val="0"/>
              </a:spcBef>
              <a:spcAft>
                <a:spcPts val="0"/>
              </a:spcAft>
              <a:buClr>
                <a:srgbClr val="B0BCC1"/>
              </a:buClr>
              <a:buFont typeface="Lustria"/>
              <a:buNone/>
              <a:defRPr sz="1200" b="0" i="0" u="none">
                <a:solidFill>
                  <a:srgbClr val="B0BCC1"/>
                </a:solidFill>
                <a:latin typeface="Lustria"/>
                <a:ea typeface="Lustria"/>
                <a:cs typeface="Lustria"/>
                <a:sym typeface="Lustria"/>
              </a:defRPr>
            </a:lvl5pPr>
            <a:lvl6pPr marL="0" marR="0" lvl="5" indent="0" algn="ctr" rtl="0">
              <a:lnSpc>
                <a:spcPct val="100000"/>
              </a:lnSpc>
              <a:spcBef>
                <a:spcPts val="0"/>
              </a:spcBef>
              <a:spcAft>
                <a:spcPts val="0"/>
              </a:spcAft>
              <a:buClr>
                <a:srgbClr val="B0BCC1"/>
              </a:buClr>
              <a:buFont typeface="Lustria"/>
              <a:buNone/>
              <a:defRPr sz="1200" b="0" i="0" u="none">
                <a:solidFill>
                  <a:srgbClr val="B0BCC1"/>
                </a:solidFill>
                <a:latin typeface="Lustria"/>
                <a:ea typeface="Lustria"/>
                <a:cs typeface="Lustria"/>
                <a:sym typeface="Lustria"/>
              </a:defRPr>
            </a:lvl6pPr>
            <a:lvl7pPr marL="0" marR="0" lvl="6" indent="0" algn="ctr" rtl="0">
              <a:lnSpc>
                <a:spcPct val="100000"/>
              </a:lnSpc>
              <a:spcBef>
                <a:spcPts val="0"/>
              </a:spcBef>
              <a:spcAft>
                <a:spcPts val="0"/>
              </a:spcAft>
              <a:buClr>
                <a:srgbClr val="B0BCC1"/>
              </a:buClr>
              <a:buFont typeface="Lustria"/>
              <a:buNone/>
              <a:defRPr sz="1200" b="0" i="0" u="none">
                <a:solidFill>
                  <a:srgbClr val="B0BCC1"/>
                </a:solidFill>
                <a:latin typeface="Lustria"/>
                <a:ea typeface="Lustria"/>
                <a:cs typeface="Lustria"/>
                <a:sym typeface="Lustria"/>
              </a:defRPr>
            </a:lvl7pPr>
            <a:lvl8pPr marL="0" marR="0" lvl="7" indent="0" algn="ctr" rtl="0">
              <a:lnSpc>
                <a:spcPct val="100000"/>
              </a:lnSpc>
              <a:spcBef>
                <a:spcPts val="0"/>
              </a:spcBef>
              <a:spcAft>
                <a:spcPts val="0"/>
              </a:spcAft>
              <a:buClr>
                <a:srgbClr val="B0BCC1"/>
              </a:buClr>
              <a:buFont typeface="Lustria"/>
              <a:buNone/>
              <a:defRPr sz="1200" b="0" i="0" u="none">
                <a:solidFill>
                  <a:srgbClr val="B0BCC1"/>
                </a:solidFill>
                <a:latin typeface="Lustria"/>
                <a:ea typeface="Lustria"/>
                <a:cs typeface="Lustria"/>
                <a:sym typeface="Lustria"/>
              </a:defRPr>
            </a:lvl8pPr>
            <a:lvl9pPr marL="0" marR="0" lvl="8" indent="0" algn="ctr" rtl="0">
              <a:lnSpc>
                <a:spcPct val="100000"/>
              </a:lnSpc>
              <a:spcBef>
                <a:spcPts val="0"/>
              </a:spcBef>
              <a:spcAft>
                <a:spcPts val="0"/>
              </a:spcAft>
              <a:buClr>
                <a:srgbClr val="B0BCC1"/>
              </a:buClr>
              <a:buFont typeface="Lustria"/>
              <a:buNone/>
              <a:defRPr sz="1200" b="0" i="0" u="none">
                <a:solidFill>
                  <a:srgbClr val="B0BCC1"/>
                </a:solidFill>
                <a:latin typeface="Lustria"/>
                <a:ea typeface="Lustria"/>
                <a:cs typeface="Lustria"/>
                <a:sym typeface="Lustria"/>
              </a:defRPr>
            </a:lvl9pPr>
          </a:lstStyle>
          <a:p>
            <a:pPr marL="0" lvl="0" indent="0" algn="ctr" rtl="0">
              <a:spcBef>
                <a:spcPts val="0"/>
              </a:spcBef>
              <a:spcAft>
                <a:spcPts val="0"/>
              </a:spcAft>
              <a:buNone/>
            </a:pPr>
            <a:fld id="{00000000-1234-1234-1234-123412341234}" type="slidenum">
              <a:rPr lang="en"/>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20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6.jp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6.jpg"/><Relationship Id="rId5" Type="http://schemas.openxmlformats.org/officeDocument/2006/relationships/image" Target="../media/image30.pn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6.jpg"/><Relationship Id="rId4" Type="http://schemas.openxmlformats.org/officeDocument/2006/relationships/hyperlink" Target="mailto:Kirk@foresightCFO.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6.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8"/>
          <p:cNvPicPr preferRelativeResize="0"/>
          <p:nvPr/>
        </p:nvPicPr>
        <p:blipFill>
          <a:blip r:embed="rId3">
            <a:alphaModFix/>
          </a:blip>
          <a:stretch>
            <a:fillRect/>
          </a:stretch>
        </p:blipFill>
        <p:spPr>
          <a:xfrm>
            <a:off x="4088125" y="1044650"/>
            <a:ext cx="4406825" cy="1569100"/>
          </a:xfrm>
          <a:prstGeom prst="rect">
            <a:avLst/>
          </a:prstGeom>
          <a:noFill/>
          <a:ln>
            <a:noFill/>
          </a:ln>
        </p:spPr>
      </p:pic>
      <p:pic>
        <p:nvPicPr>
          <p:cNvPr id="83" name="Google Shape;83;p18"/>
          <p:cNvPicPr preferRelativeResize="0"/>
          <p:nvPr/>
        </p:nvPicPr>
        <p:blipFill>
          <a:blip r:embed="rId4">
            <a:alphaModFix/>
          </a:blip>
          <a:stretch>
            <a:fillRect/>
          </a:stretch>
        </p:blipFill>
        <p:spPr>
          <a:xfrm>
            <a:off x="152400" y="3224525"/>
            <a:ext cx="8839201" cy="538523"/>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7"/>
          <p:cNvPicPr preferRelativeResize="0"/>
          <p:nvPr/>
        </p:nvPicPr>
        <p:blipFill rotWithShape="1">
          <a:blip r:embed="rId3">
            <a:alphaModFix/>
          </a:blip>
          <a:srcRect t="49892"/>
          <a:stretch/>
        </p:blipFill>
        <p:spPr>
          <a:xfrm>
            <a:off x="1182413" y="1323050"/>
            <a:ext cx="6779180" cy="2289963"/>
          </a:xfrm>
          <a:prstGeom prst="rect">
            <a:avLst/>
          </a:prstGeom>
          <a:noFill/>
          <a:ln>
            <a:noFill/>
          </a:ln>
        </p:spPr>
      </p:pic>
      <p:sp>
        <p:nvSpPr>
          <p:cNvPr id="158" name="Google Shape;158;p27"/>
          <p:cNvSpPr txBox="1">
            <a:spLocks noGrp="1"/>
          </p:cNvSpPr>
          <p:nvPr>
            <p:ph type="title"/>
          </p:nvPr>
        </p:nvSpPr>
        <p:spPr>
          <a:xfrm>
            <a:off x="473900" y="358269"/>
            <a:ext cx="7748700" cy="32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04040"/>
              </a:buClr>
              <a:buFont typeface="Lustria"/>
              <a:buNone/>
            </a:pPr>
            <a:r>
              <a:rPr lang="en" sz="2400" b="1">
                <a:solidFill>
                  <a:srgbClr val="000000"/>
                </a:solidFill>
              </a:rPr>
              <a:t>Exercise: Escape the Owners Trap</a:t>
            </a:r>
            <a:endParaRPr sz="2400" b="1">
              <a:solidFill>
                <a:srgbClr val="000000"/>
              </a:solidFill>
            </a:endParaRPr>
          </a:p>
        </p:txBody>
      </p:sp>
      <p:pic>
        <p:nvPicPr>
          <p:cNvPr id="159" name="Google Shape;159;p27"/>
          <p:cNvPicPr preferRelativeResize="0"/>
          <p:nvPr/>
        </p:nvPicPr>
        <p:blipFill>
          <a:blip r:embed="rId4">
            <a:alphaModFix/>
          </a:blip>
          <a:stretch>
            <a:fillRect/>
          </a:stretch>
        </p:blipFill>
        <p:spPr>
          <a:xfrm>
            <a:off x="7205575" y="4768175"/>
            <a:ext cx="1653876" cy="220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8"/>
          <p:cNvPicPr preferRelativeResize="0"/>
          <p:nvPr/>
        </p:nvPicPr>
        <p:blipFill rotWithShape="1">
          <a:blip r:embed="rId3">
            <a:alphaModFix/>
          </a:blip>
          <a:srcRect l="3599" t="28054" r="51003" b="38646"/>
          <a:stretch/>
        </p:blipFill>
        <p:spPr>
          <a:xfrm>
            <a:off x="680350" y="1245925"/>
            <a:ext cx="7645152" cy="3154275"/>
          </a:xfrm>
          <a:prstGeom prst="rect">
            <a:avLst/>
          </a:prstGeom>
          <a:noFill/>
          <a:ln>
            <a:noFill/>
          </a:ln>
        </p:spPr>
      </p:pic>
      <p:sp>
        <p:nvSpPr>
          <p:cNvPr id="165" name="Google Shape;165;p28"/>
          <p:cNvSpPr txBox="1">
            <a:spLocks noGrp="1"/>
          </p:cNvSpPr>
          <p:nvPr>
            <p:ph type="title"/>
          </p:nvPr>
        </p:nvSpPr>
        <p:spPr>
          <a:xfrm>
            <a:off x="573075" y="258859"/>
            <a:ext cx="7859700" cy="52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04040"/>
              </a:buClr>
              <a:buFont typeface="Lustria"/>
              <a:buNone/>
            </a:pPr>
            <a:r>
              <a:rPr lang="en" sz="2400" b="1">
                <a:solidFill>
                  <a:srgbClr val="007581"/>
                </a:solidFill>
              </a:rPr>
              <a:t>Habit 2:</a:t>
            </a:r>
            <a:r>
              <a:rPr lang="en" sz="2400" b="1"/>
              <a:t> Select Growth Options to </a:t>
            </a:r>
            <a:endParaRPr sz="2400" b="1"/>
          </a:p>
          <a:p>
            <a:pPr marL="0" marR="0" lvl="0" indent="0" algn="l" rtl="0">
              <a:lnSpc>
                <a:spcPct val="100000"/>
              </a:lnSpc>
              <a:spcBef>
                <a:spcPts val="0"/>
              </a:spcBef>
              <a:spcAft>
                <a:spcPts val="0"/>
              </a:spcAft>
              <a:buClr>
                <a:srgbClr val="404040"/>
              </a:buClr>
              <a:buFont typeface="Lustria"/>
              <a:buNone/>
            </a:pPr>
            <a:r>
              <a:rPr lang="en" sz="2400" b="1"/>
              <a:t>Engineer Profit</a:t>
            </a:r>
            <a:endParaRPr sz="2400" b="1"/>
          </a:p>
        </p:txBody>
      </p:sp>
      <p:pic>
        <p:nvPicPr>
          <p:cNvPr id="166" name="Google Shape;166;p28"/>
          <p:cNvPicPr preferRelativeResize="0"/>
          <p:nvPr/>
        </p:nvPicPr>
        <p:blipFill>
          <a:blip r:embed="rId4">
            <a:alphaModFix/>
          </a:blip>
          <a:stretch>
            <a:fillRect/>
          </a:stretch>
        </p:blipFill>
        <p:spPr>
          <a:xfrm>
            <a:off x="7205575" y="4768175"/>
            <a:ext cx="1653876" cy="220525"/>
          </a:xfrm>
          <a:prstGeom prst="rect">
            <a:avLst/>
          </a:prstGeom>
          <a:noFill/>
          <a:ln>
            <a:noFill/>
          </a:ln>
        </p:spPr>
      </p:pic>
      <p:pic>
        <p:nvPicPr>
          <p:cNvPr id="167" name="Google Shape;167;p28"/>
          <p:cNvPicPr preferRelativeResize="0"/>
          <p:nvPr/>
        </p:nvPicPr>
        <p:blipFill rotWithShape="1">
          <a:blip r:embed="rId5">
            <a:alphaModFix/>
          </a:blip>
          <a:srcRect l="-1050" b="-3874"/>
          <a:stretch/>
        </p:blipFill>
        <p:spPr>
          <a:xfrm>
            <a:off x="2616350" y="2007550"/>
            <a:ext cx="3830674" cy="2392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9"/>
          <p:cNvPicPr preferRelativeResize="0"/>
          <p:nvPr/>
        </p:nvPicPr>
        <p:blipFill rotWithShape="1">
          <a:blip r:embed="rId3">
            <a:alphaModFix/>
          </a:blip>
          <a:srcRect/>
          <a:stretch/>
        </p:blipFill>
        <p:spPr>
          <a:xfrm>
            <a:off x="6872357" y="3774975"/>
            <a:ext cx="2271600" cy="1368600"/>
          </a:xfrm>
          <a:prstGeom prst="rect">
            <a:avLst/>
          </a:prstGeom>
          <a:noFill/>
          <a:ln>
            <a:noFill/>
          </a:ln>
        </p:spPr>
      </p:pic>
      <p:pic>
        <p:nvPicPr>
          <p:cNvPr id="173" name="Google Shape;173;p29"/>
          <p:cNvPicPr preferRelativeResize="0"/>
          <p:nvPr/>
        </p:nvPicPr>
        <p:blipFill>
          <a:blip r:embed="rId4">
            <a:alphaModFix/>
          </a:blip>
          <a:stretch>
            <a:fillRect/>
          </a:stretch>
        </p:blipFill>
        <p:spPr>
          <a:xfrm>
            <a:off x="538900" y="4680800"/>
            <a:ext cx="1653876" cy="220525"/>
          </a:xfrm>
          <a:prstGeom prst="rect">
            <a:avLst/>
          </a:prstGeom>
          <a:noFill/>
          <a:ln>
            <a:noFill/>
          </a:ln>
        </p:spPr>
      </p:pic>
      <p:sp>
        <p:nvSpPr>
          <p:cNvPr id="174" name="Google Shape;174;p29"/>
          <p:cNvSpPr txBox="1">
            <a:spLocks noGrp="1"/>
          </p:cNvSpPr>
          <p:nvPr>
            <p:ph type="title"/>
          </p:nvPr>
        </p:nvSpPr>
        <p:spPr>
          <a:xfrm>
            <a:off x="538900" y="158409"/>
            <a:ext cx="7859700" cy="52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04040"/>
              </a:buClr>
              <a:buFont typeface="Lustria"/>
              <a:buNone/>
            </a:pPr>
            <a:r>
              <a:rPr lang="en" sz="2400" b="1">
                <a:solidFill>
                  <a:srgbClr val="007581"/>
                </a:solidFill>
              </a:rPr>
              <a:t>Do it with the Numbers</a:t>
            </a:r>
            <a:endParaRPr sz="2400" b="1"/>
          </a:p>
        </p:txBody>
      </p:sp>
      <p:graphicFrame>
        <p:nvGraphicFramePr>
          <p:cNvPr id="175" name="Google Shape;175;p29"/>
          <p:cNvGraphicFramePr/>
          <p:nvPr>
            <p:extLst>
              <p:ext uri="{D42A27DB-BD31-4B8C-83A1-F6EECF244321}">
                <p14:modId xmlns:p14="http://schemas.microsoft.com/office/powerpoint/2010/main" val="2047915754"/>
              </p:ext>
            </p:extLst>
          </p:nvPr>
        </p:nvGraphicFramePr>
        <p:xfrm>
          <a:off x="1447800" y="819150"/>
          <a:ext cx="6400800" cy="3276599"/>
        </p:xfrm>
        <a:graphic>
          <a:graphicData uri="http://schemas.openxmlformats.org/drawingml/2006/table">
            <a:tbl>
              <a:tblPr>
                <a:noFill/>
                <a:tableStyleId>{17C55FD7-095F-4DE2-A276-13D9B9A8D743}</a:tableStyleId>
              </a:tblPr>
              <a:tblGrid>
                <a:gridCol w="1793738"/>
                <a:gridCol w="1151765"/>
                <a:gridCol w="901861"/>
                <a:gridCol w="959542"/>
                <a:gridCol w="1593894"/>
              </a:tblGrid>
              <a:tr h="436337">
                <a:tc>
                  <a:txBody>
                    <a:bodyPr/>
                    <a:lstStyle/>
                    <a:p>
                      <a:pPr marL="0" lvl="0" indent="0" algn="l" rtl="0">
                        <a:spcBef>
                          <a:spcPts val="0"/>
                        </a:spcBef>
                        <a:spcAft>
                          <a:spcPts val="0"/>
                        </a:spcAft>
                        <a:buNone/>
                      </a:pPr>
                      <a:endParaRPr u="none" dirty="0">
                        <a:solidFill>
                          <a:srgbClr val="0000FF"/>
                        </a:solidFill>
                      </a:endParaRPr>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 sz="1800" u="none" dirty="0">
                          <a:solidFill>
                            <a:srgbClr val="0000FF"/>
                          </a:solidFill>
                        </a:rPr>
                        <a:t>Plan A</a:t>
                      </a:r>
                      <a:endParaRPr sz="1800" u="none" dirty="0">
                        <a:solidFill>
                          <a:srgbClr val="0000FF"/>
                        </a:solidFill>
                      </a:endParaRPr>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endParaRPr u="none" dirty="0"/>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endParaRPr u="none" dirty="0"/>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 sz="1800" u="none">
                          <a:solidFill>
                            <a:srgbClr val="0000FF"/>
                          </a:solidFill>
                        </a:rPr>
                        <a:t>Plan B</a:t>
                      </a:r>
                      <a:endParaRPr sz="1800" u="none">
                        <a:solidFill>
                          <a:srgbClr val="0000FF"/>
                        </a:solidFill>
                      </a:endParaRPr>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FF00"/>
                    </a:solidFill>
                  </a:tcPr>
                </a:tc>
              </a:tr>
              <a:tr h="661119">
                <a:tc>
                  <a:txBody>
                    <a:bodyPr/>
                    <a:lstStyle/>
                    <a:p>
                      <a:pPr marL="0" lvl="0" indent="0" algn="l" rtl="0">
                        <a:lnSpc>
                          <a:spcPct val="115000"/>
                        </a:lnSpc>
                        <a:spcBef>
                          <a:spcPts val="0"/>
                        </a:spcBef>
                        <a:spcAft>
                          <a:spcPts val="0"/>
                        </a:spcAft>
                        <a:buNone/>
                      </a:pPr>
                      <a:r>
                        <a:rPr lang="en" sz="1800" b="1" u="none" dirty="0"/>
                        <a:t>Revenue</a:t>
                      </a:r>
                      <a:endParaRPr sz="1800" b="1" u="none" dirty="0"/>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 sz="1800" u="none" dirty="0"/>
                        <a:t>$100,000</a:t>
                      </a:r>
                      <a:endParaRPr sz="1800" u="none" dirty="0"/>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 u="none" dirty="0"/>
                        <a:t>1.0%</a:t>
                      </a:r>
                      <a:endParaRPr u="none" dirty="0"/>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 u="none" dirty="0"/>
                        <a:t>1,000</a:t>
                      </a:r>
                      <a:endParaRPr u="none" dirty="0"/>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 sz="1800" u="none"/>
                        <a:t>$101,000</a:t>
                      </a:r>
                      <a:endParaRPr sz="1800" u="none"/>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FF00"/>
                    </a:solidFill>
                  </a:tcPr>
                </a:tc>
              </a:tr>
              <a:tr h="435066">
                <a:tc>
                  <a:txBody>
                    <a:bodyPr/>
                    <a:lstStyle/>
                    <a:p>
                      <a:pPr marL="0" lvl="0" indent="0" algn="l" rtl="0">
                        <a:lnSpc>
                          <a:spcPct val="115000"/>
                        </a:lnSpc>
                        <a:spcBef>
                          <a:spcPts val="0"/>
                        </a:spcBef>
                        <a:spcAft>
                          <a:spcPts val="0"/>
                        </a:spcAft>
                        <a:buNone/>
                      </a:pPr>
                      <a:r>
                        <a:rPr lang="en" sz="1800" u="none" dirty="0"/>
                        <a:t>Cost of Sales</a:t>
                      </a:r>
                      <a:endParaRPr sz="1800" u="none" dirty="0"/>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 sz="1800" u="none" dirty="0"/>
                        <a:t>62,888</a:t>
                      </a:r>
                      <a:endParaRPr sz="1800" u="none" dirty="0"/>
                    </a:p>
                  </a:txBody>
                  <a:tcPr marL="28575" marR="28575" marT="19050" marB="19050" anchor="b">
                    <a:lnL w="12700" cmpd="sng">
                      <a:noFill/>
                      <a:prstDash val="solid"/>
                    </a:lnL>
                    <a:lnR w="12700" cmpd="sng">
                      <a:noFill/>
                      <a:prstDash val="solid"/>
                    </a:lnR>
                    <a:lnT w="12700" cmpd="sng">
                      <a:noFill/>
                      <a:prstDash val="solid"/>
                    </a:lnT>
                    <a:lnB w="947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 u="none" dirty="0"/>
                        <a:t>-1.0%</a:t>
                      </a:r>
                      <a:endParaRPr u="none" dirty="0"/>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 u="none" dirty="0"/>
                        <a:t>629</a:t>
                      </a:r>
                      <a:endParaRPr u="none" dirty="0"/>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 sz="1800" u="none" dirty="0"/>
                        <a:t>62,259</a:t>
                      </a:r>
                      <a:endParaRPr sz="1800" u="none" dirty="0"/>
                    </a:p>
                  </a:txBody>
                  <a:tcPr marL="28575" marR="28575" marT="19050" marB="19050" anchor="b">
                    <a:lnL w="12700" cmpd="sng">
                      <a:noFill/>
                      <a:prstDash val="solid"/>
                    </a:lnL>
                    <a:lnR w="12700" cmpd="sng">
                      <a:noFill/>
                      <a:prstDash val="solid"/>
                    </a:lnR>
                    <a:lnT w="12700" cmpd="sng">
                      <a:noFill/>
                      <a:prstDash val="solid"/>
                    </a:lnT>
                    <a:lnB w="9475" cap="flat" cmpd="sng">
                      <a:noFill/>
                      <a:prstDash val="solid"/>
                      <a:round/>
                      <a:headEnd type="none" w="sm" len="sm"/>
                      <a:tailEnd type="none" w="sm" len="sm"/>
                    </a:lnB>
                    <a:lnTlToBr w="12700" cmpd="sng">
                      <a:noFill/>
                      <a:prstDash val="solid"/>
                    </a:lnTlToBr>
                    <a:lnBlToTr w="12700" cmpd="sng">
                      <a:noFill/>
                      <a:prstDash val="solid"/>
                    </a:lnBlToTr>
                    <a:solidFill>
                      <a:srgbClr val="FFFF00"/>
                    </a:solidFill>
                  </a:tcPr>
                </a:tc>
              </a:tr>
              <a:tr h="435066">
                <a:tc>
                  <a:txBody>
                    <a:bodyPr/>
                    <a:lstStyle/>
                    <a:p>
                      <a:pPr marL="0" lvl="0" indent="0" algn="l" rtl="0">
                        <a:lnSpc>
                          <a:spcPct val="115000"/>
                        </a:lnSpc>
                        <a:spcBef>
                          <a:spcPts val="0"/>
                        </a:spcBef>
                        <a:spcAft>
                          <a:spcPts val="0"/>
                        </a:spcAft>
                        <a:buNone/>
                      </a:pPr>
                      <a:r>
                        <a:rPr lang="en" sz="1800" u="none" dirty="0"/>
                        <a:t>Overhead</a:t>
                      </a:r>
                      <a:endParaRPr sz="1800" u="none" dirty="0"/>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 sz="1800" u="none" dirty="0"/>
                        <a:t>20,365</a:t>
                      </a:r>
                      <a:endParaRPr sz="1800" u="none" dirty="0"/>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 u="none" dirty="0"/>
                        <a:t>-1.0%</a:t>
                      </a:r>
                      <a:endParaRPr u="none" dirty="0"/>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 u="none" dirty="0"/>
                        <a:t>204</a:t>
                      </a:r>
                      <a:endParaRPr u="none" dirty="0"/>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 sz="1800" u="none" dirty="0"/>
                        <a:t>20,161</a:t>
                      </a:r>
                      <a:endParaRPr sz="1800" u="none" dirty="0"/>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FF00"/>
                    </a:solidFill>
                  </a:tcPr>
                </a:tc>
              </a:tr>
              <a:tr h="436337">
                <a:tc>
                  <a:txBody>
                    <a:bodyPr/>
                    <a:lstStyle/>
                    <a:p>
                      <a:pPr marL="0" lvl="0" indent="0" algn="l" rtl="0">
                        <a:lnSpc>
                          <a:spcPct val="115000"/>
                        </a:lnSpc>
                        <a:spcBef>
                          <a:spcPts val="0"/>
                        </a:spcBef>
                        <a:spcAft>
                          <a:spcPts val="0"/>
                        </a:spcAft>
                        <a:buNone/>
                      </a:pPr>
                      <a:r>
                        <a:rPr lang="en" sz="1800" u="none" dirty="0"/>
                        <a:t>Other</a:t>
                      </a:r>
                      <a:endParaRPr sz="1800" u="none" dirty="0"/>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 sz="1800" u="sng" dirty="0"/>
                        <a:t>12,000</a:t>
                      </a:r>
                      <a:endParaRPr sz="1800" u="sng" dirty="0"/>
                    </a:p>
                  </a:txBody>
                  <a:tcPr marL="28575" marR="28575" marT="19050" marB="19050" anchor="b">
                    <a:lnL w="12700" cmpd="sng">
                      <a:noFill/>
                      <a:prstDash val="solid"/>
                    </a:lnL>
                    <a:lnR w="12700" cmpd="sng">
                      <a:noFill/>
                      <a:prstDash val="solid"/>
                    </a:lnR>
                    <a:lnT w="12700" cmpd="sng">
                      <a:noFill/>
                      <a:prstDash val="solid"/>
                    </a:lnT>
                    <a:lnB w="947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u="none"/>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u="none" dirty="0"/>
                    </a:p>
                  </a:txBody>
                  <a:tcPr marL="28575" marR="28575" marT="19050" marB="19050" anchor="b">
                    <a:lnL w="12700" cmpd="sng">
                      <a:noFill/>
                      <a:prstDash val="solid"/>
                    </a:lnL>
                    <a:lnR w="12700" cmpd="sng">
                      <a:noFill/>
                      <a:prstDash val="solid"/>
                    </a:lnR>
                    <a:lnT w="12700" cmpd="sng">
                      <a:noFill/>
                      <a:prstDash val="solid"/>
                    </a:lnT>
                    <a:lnB w="947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 sz="1800" u="sng" dirty="0"/>
                        <a:t>12,000</a:t>
                      </a:r>
                      <a:endParaRPr sz="1800" u="sng" dirty="0"/>
                    </a:p>
                  </a:txBody>
                  <a:tcPr marL="28575" marR="28575" marT="19050" marB="19050" anchor="b">
                    <a:lnL w="12700" cmpd="sng">
                      <a:noFill/>
                      <a:prstDash val="solid"/>
                    </a:lnL>
                    <a:lnR w="12700" cmpd="sng">
                      <a:noFill/>
                      <a:prstDash val="solid"/>
                    </a:lnR>
                    <a:lnT w="12700" cmpd="sng">
                      <a:noFill/>
                      <a:prstDash val="solid"/>
                    </a:lnT>
                    <a:lnB w="9475" cap="flat" cmpd="sng">
                      <a:noFill/>
                      <a:prstDash val="solid"/>
                      <a:round/>
                      <a:headEnd type="none" w="sm" len="sm"/>
                      <a:tailEnd type="none" w="sm" len="sm"/>
                    </a:lnB>
                    <a:lnTlToBr w="12700" cmpd="sng">
                      <a:noFill/>
                      <a:prstDash val="solid"/>
                    </a:lnTlToBr>
                    <a:lnBlToTr w="12700" cmpd="sng">
                      <a:noFill/>
                      <a:prstDash val="solid"/>
                    </a:lnBlToTr>
                    <a:solidFill>
                      <a:srgbClr val="FFFF00"/>
                    </a:solidFill>
                  </a:tcPr>
                </a:tc>
              </a:tr>
              <a:tr h="436337">
                <a:tc>
                  <a:txBody>
                    <a:bodyPr/>
                    <a:lstStyle/>
                    <a:p>
                      <a:pPr marL="0" lvl="0" indent="0" algn="l" rtl="0">
                        <a:lnSpc>
                          <a:spcPct val="115000"/>
                        </a:lnSpc>
                        <a:spcBef>
                          <a:spcPts val="0"/>
                        </a:spcBef>
                        <a:spcAft>
                          <a:spcPts val="0"/>
                        </a:spcAft>
                        <a:buNone/>
                      </a:pPr>
                      <a:r>
                        <a:rPr lang="en" sz="1800" b="1" u="none" dirty="0"/>
                        <a:t>Net Income</a:t>
                      </a:r>
                      <a:endParaRPr sz="1800" b="1" u="none" dirty="0"/>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 sz="1800" u="none"/>
                        <a:t>4,747</a:t>
                      </a:r>
                      <a:endParaRPr sz="1800" u="none"/>
                    </a:p>
                  </a:txBody>
                  <a:tcPr marL="28575" marR="28575" marT="19050" marB="19050" anchor="b">
                    <a:lnL w="12700" cmpd="sng">
                      <a:noFill/>
                      <a:prstDash val="solid"/>
                    </a:lnL>
                    <a:lnR w="12700" cmpd="sng">
                      <a:noFill/>
                      <a:prstDash val="solid"/>
                    </a:lnR>
                    <a:lnT w="9475" cap="flat" cmpd="sng">
                      <a:noFill/>
                      <a:prstDash val="solid"/>
                      <a:round/>
                      <a:headEnd type="none" w="sm" len="sm"/>
                      <a:tailEnd type="none" w="sm" len="sm"/>
                    </a:lnT>
                    <a:lnB w="12700" cmpd="sng">
                      <a:noFill/>
                      <a:prstDash val="soli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u="none"/>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 u="none" dirty="0"/>
                        <a:t>1,833</a:t>
                      </a:r>
                      <a:endParaRPr u="none" dirty="0"/>
                    </a:p>
                  </a:txBody>
                  <a:tcPr marL="28575" marR="28575" marT="19050" marB="19050" anchor="b">
                    <a:lnL w="12700" cmpd="sng">
                      <a:noFill/>
                      <a:prstDash val="solid"/>
                    </a:lnL>
                    <a:lnR w="12700" cmpd="sng">
                      <a:noFill/>
                      <a:prstDash val="solid"/>
                    </a:lnR>
                    <a:lnT w="9475" cap="flat" cmpd="sng">
                      <a:noFill/>
                      <a:prstDash val="solid"/>
                      <a:round/>
                      <a:headEnd type="none" w="sm" len="sm"/>
                      <a:tailEnd type="none" w="sm" len="sm"/>
                    </a:lnT>
                    <a:lnB w="12700" cmpd="sng">
                      <a:noFill/>
                      <a:prstDash val="soli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 sz="1800" u="none" dirty="0"/>
                        <a:t>6,580</a:t>
                      </a:r>
                      <a:endParaRPr sz="1800" u="none" dirty="0"/>
                    </a:p>
                  </a:txBody>
                  <a:tcPr marL="28575" marR="28575" marT="19050" marB="19050" anchor="b">
                    <a:lnL w="12700" cmpd="sng">
                      <a:noFill/>
                      <a:prstDash val="solid"/>
                    </a:lnL>
                    <a:lnR w="12700" cmpd="sng">
                      <a:noFill/>
                      <a:prstDash val="solid"/>
                    </a:lnR>
                    <a:lnT w="9475" cap="flat" cmpd="sng">
                      <a:noFill/>
                      <a:prstDash val="solid"/>
                      <a:round/>
                      <a:headEnd type="none" w="sm" len="sm"/>
                      <a:tailEnd type="none" w="sm" len="sm"/>
                    </a:lnT>
                    <a:lnB w="12700" cmpd="sng">
                      <a:noFill/>
                      <a:prstDash val="solid"/>
                    </a:lnB>
                    <a:lnTlToBr w="12700" cmpd="sng">
                      <a:noFill/>
                      <a:prstDash val="solid"/>
                    </a:lnTlToBr>
                    <a:lnBlToTr w="12700" cmpd="sng">
                      <a:noFill/>
                      <a:prstDash val="solid"/>
                    </a:lnBlToTr>
                    <a:solidFill>
                      <a:srgbClr val="FFFF00"/>
                    </a:solidFill>
                  </a:tcPr>
                </a:tc>
              </a:tr>
              <a:tr h="436337">
                <a:tc>
                  <a:txBody>
                    <a:bodyPr/>
                    <a:lstStyle/>
                    <a:p>
                      <a:pPr marL="0" lvl="0" indent="0" algn="l" rtl="0">
                        <a:lnSpc>
                          <a:spcPct val="115000"/>
                        </a:lnSpc>
                        <a:spcBef>
                          <a:spcPts val="0"/>
                        </a:spcBef>
                        <a:spcAft>
                          <a:spcPts val="0"/>
                        </a:spcAft>
                        <a:buNone/>
                      </a:pPr>
                      <a:r>
                        <a:rPr lang="en" u="none" dirty="0"/>
                        <a:t>% of Revenue</a:t>
                      </a:r>
                      <a:endParaRPr u="none" dirty="0"/>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 u="none"/>
                        <a:t>4.7%</a:t>
                      </a:r>
                      <a:endParaRPr u="none"/>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u="none"/>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r" rtl="0">
                        <a:lnSpc>
                          <a:spcPct val="115000"/>
                        </a:lnSpc>
                        <a:spcBef>
                          <a:spcPts val="0"/>
                        </a:spcBef>
                        <a:spcAft>
                          <a:spcPts val="0"/>
                        </a:spcAft>
                        <a:buNone/>
                      </a:pPr>
                      <a:r>
                        <a:rPr lang="en" u="none" dirty="0"/>
                        <a:t>38.6%</a:t>
                      </a:r>
                      <a:endParaRPr u="none" dirty="0"/>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FF00"/>
                    </a:solidFill>
                  </a:tcPr>
                </a:tc>
                <a:tc>
                  <a:txBody>
                    <a:bodyPr/>
                    <a:lstStyle/>
                    <a:p>
                      <a:pPr marL="0" lvl="0" indent="0" algn="r" rtl="0">
                        <a:lnSpc>
                          <a:spcPct val="115000"/>
                        </a:lnSpc>
                        <a:spcBef>
                          <a:spcPts val="0"/>
                        </a:spcBef>
                        <a:spcAft>
                          <a:spcPts val="0"/>
                        </a:spcAft>
                        <a:buNone/>
                      </a:pPr>
                      <a:r>
                        <a:rPr lang="en" u="none" dirty="0"/>
                        <a:t>6.5%</a:t>
                      </a:r>
                      <a:endParaRPr u="none" dirty="0"/>
                    </a:p>
                  </a:txBody>
                  <a:tcPr marL="28575" marR="28575" marT="19050" marB="1905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30"/>
          <p:cNvPicPr preferRelativeResize="0"/>
          <p:nvPr/>
        </p:nvPicPr>
        <p:blipFill>
          <a:blip r:embed="rId3">
            <a:alphaModFix/>
          </a:blip>
          <a:stretch>
            <a:fillRect/>
          </a:stretch>
        </p:blipFill>
        <p:spPr>
          <a:xfrm>
            <a:off x="4336275" y="2692227"/>
            <a:ext cx="3565775" cy="2235724"/>
          </a:xfrm>
          <a:prstGeom prst="rect">
            <a:avLst/>
          </a:prstGeom>
          <a:noFill/>
          <a:ln>
            <a:noFill/>
          </a:ln>
        </p:spPr>
      </p:pic>
      <p:sp>
        <p:nvSpPr>
          <p:cNvPr id="182" name="Google Shape;182;p30"/>
          <p:cNvSpPr txBox="1">
            <a:spLocks noGrp="1"/>
          </p:cNvSpPr>
          <p:nvPr>
            <p:ph type="title"/>
          </p:nvPr>
        </p:nvSpPr>
        <p:spPr>
          <a:xfrm>
            <a:off x="396925" y="230875"/>
            <a:ext cx="8517300" cy="52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04040"/>
              </a:buClr>
              <a:buFont typeface="Lustria"/>
              <a:buNone/>
            </a:pPr>
            <a:r>
              <a:rPr lang="en" sz="2400" b="1">
                <a:solidFill>
                  <a:srgbClr val="007581"/>
                </a:solidFill>
              </a:rPr>
              <a:t>Habit 3:</a:t>
            </a:r>
            <a:r>
              <a:rPr lang="en" sz="2400" b="1"/>
              <a:t> Use the Financial Scoreboard to Drive Execution</a:t>
            </a:r>
            <a:endParaRPr sz="2400" b="1"/>
          </a:p>
          <a:p>
            <a:pPr marL="0" marR="0" lvl="0" indent="0" algn="l" rtl="0">
              <a:lnSpc>
                <a:spcPct val="100000"/>
              </a:lnSpc>
              <a:spcBef>
                <a:spcPts val="0"/>
              </a:spcBef>
              <a:spcAft>
                <a:spcPts val="0"/>
              </a:spcAft>
              <a:buClr>
                <a:srgbClr val="404040"/>
              </a:buClr>
              <a:buFont typeface="Lustria"/>
              <a:buNone/>
            </a:pPr>
            <a:r>
              <a:rPr lang="en" sz="1800" b="1"/>
              <a:t>Like the 2% CEO’s</a:t>
            </a:r>
            <a:endParaRPr sz="1800" b="1"/>
          </a:p>
        </p:txBody>
      </p:sp>
      <p:pic>
        <p:nvPicPr>
          <p:cNvPr id="183" name="Google Shape;183;p30"/>
          <p:cNvPicPr preferRelativeResize="0"/>
          <p:nvPr/>
        </p:nvPicPr>
        <p:blipFill>
          <a:blip r:embed="rId4">
            <a:alphaModFix/>
          </a:blip>
          <a:stretch>
            <a:fillRect/>
          </a:stretch>
        </p:blipFill>
        <p:spPr>
          <a:xfrm>
            <a:off x="616550" y="1261400"/>
            <a:ext cx="3719725" cy="2131075"/>
          </a:xfrm>
          <a:prstGeom prst="rect">
            <a:avLst/>
          </a:prstGeom>
          <a:noFill/>
          <a:ln>
            <a:noFill/>
          </a:ln>
        </p:spPr>
      </p:pic>
      <p:pic>
        <p:nvPicPr>
          <p:cNvPr id="184" name="Google Shape;184;p30"/>
          <p:cNvPicPr preferRelativeResize="0"/>
          <p:nvPr/>
        </p:nvPicPr>
        <p:blipFill>
          <a:blip r:embed="rId5">
            <a:alphaModFix/>
          </a:blip>
          <a:stretch>
            <a:fillRect/>
          </a:stretch>
        </p:blipFill>
        <p:spPr>
          <a:xfrm>
            <a:off x="7170400" y="4719200"/>
            <a:ext cx="1653876" cy="220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1"/>
          <p:cNvSpPr txBox="1">
            <a:spLocks noGrp="1"/>
          </p:cNvSpPr>
          <p:nvPr>
            <p:ph type="title"/>
          </p:nvPr>
        </p:nvSpPr>
        <p:spPr>
          <a:xfrm>
            <a:off x="492075" y="176431"/>
            <a:ext cx="7748700" cy="32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04040"/>
              </a:buClr>
              <a:buFont typeface="Lustria"/>
              <a:buNone/>
            </a:pPr>
            <a:r>
              <a:rPr lang="en" sz="2400" b="1">
                <a:solidFill>
                  <a:srgbClr val="007581"/>
                </a:solidFill>
              </a:rPr>
              <a:t>Habit 4:</a:t>
            </a:r>
            <a:r>
              <a:rPr lang="en" sz="2400" b="1"/>
              <a:t> Achieve Predictable Positive Cash Flow</a:t>
            </a:r>
            <a:endParaRPr sz="2400" b="1"/>
          </a:p>
        </p:txBody>
      </p:sp>
      <p:pic>
        <p:nvPicPr>
          <p:cNvPr id="190" name="Google Shape;190;p31"/>
          <p:cNvPicPr preferRelativeResize="0"/>
          <p:nvPr/>
        </p:nvPicPr>
        <p:blipFill>
          <a:blip r:embed="rId3">
            <a:alphaModFix/>
          </a:blip>
          <a:stretch>
            <a:fillRect/>
          </a:stretch>
        </p:blipFill>
        <p:spPr>
          <a:xfrm>
            <a:off x="7170400" y="4719200"/>
            <a:ext cx="1653876" cy="220525"/>
          </a:xfrm>
          <a:prstGeom prst="rect">
            <a:avLst/>
          </a:prstGeom>
          <a:noFill/>
          <a:ln>
            <a:noFill/>
          </a:ln>
        </p:spPr>
      </p:pic>
      <p:pic>
        <p:nvPicPr>
          <p:cNvPr id="191" name="Google Shape;191;p31"/>
          <p:cNvPicPr preferRelativeResize="0"/>
          <p:nvPr/>
        </p:nvPicPr>
        <p:blipFill rotWithShape="1">
          <a:blip r:embed="rId4">
            <a:alphaModFix/>
          </a:blip>
          <a:srcRect l="5102" r="10129" b="22281"/>
          <a:stretch/>
        </p:blipFill>
        <p:spPr>
          <a:xfrm>
            <a:off x="1261700" y="1064312"/>
            <a:ext cx="6620599" cy="3014875"/>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32"/>
          <p:cNvPicPr preferRelativeResize="0"/>
          <p:nvPr/>
        </p:nvPicPr>
        <p:blipFill rotWithShape="1">
          <a:blip r:embed="rId3">
            <a:alphaModFix amt="90000"/>
          </a:blip>
          <a:srcRect l="22616" t="68507" r="38092" b="13110"/>
          <a:stretch/>
        </p:blipFill>
        <p:spPr>
          <a:xfrm>
            <a:off x="2631300" y="471350"/>
            <a:ext cx="5940575" cy="1563325"/>
          </a:xfrm>
          <a:prstGeom prst="rect">
            <a:avLst/>
          </a:prstGeom>
          <a:noFill/>
          <a:ln>
            <a:noFill/>
          </a:ln>
        </p:spPr>
      </p:pic>
      <p:sp>
        <p:nvSpPr>
          <p:cNvPr id="197" name="Google Shape;197;p32"/>
          <p:cNvSpPr txBox="1">
            <a:spLocks noGrp="1"/>
          </p:cNvSpPr>
          <p:nvPr>
            <p:ph type="title"/>
          </p:nvPr>
        </p:nvSpPr>
        <p:spPr>
          <a:xfrm>
            <a:off x="276975" y="532725"/>
            <a:ext cx="2411400" cy="55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04040"/>
              </a:buClr>
              <a:buFont typeface="Lustria"/>
              <a:buNone/>
            </a:pPr>
            <a:r>
              <a:rPr lang="en" sz="2400" b="1">
                <a:solidFill>
                  <a:srgbClr val="007581"/>
                </a:solidFill>
              </a:rPr>
              <a:t>Habit 5: </a:t>
            </a:r>
            <a:endParaRPr sz="2400" b="1">
              <a:solidFill>
                <a:srgbClr val="007581"/>
              </a:solidFill>
            </a:endParaRPr>
          </a:p>
          <a:p>
            <a:pPr marL="0" marR="0" lvl="0" indent="0" algn="l" rtl="0">
              <a:lnSpc>
                <a:spcPct val="100000"/>
              </a:lnSpc>
              <a:spcBef>
                <a:spcPts val="0"/>
              </a:spcBef>
              <a:spcAft>
                <a:spcPts val="0"/>
              </a:spcAft>
              <a:buClr>
                <a:srgbClr val="404040"/>
              </a:buClr>
              <a:buFont typeface="Lustria"/>
              <a:buNone/>
            </a:pPr>
            <a:endParaRPr sz="2400" b="1"/>
          </a:p>
          <a:p>
            <a:pPr marL="0" marR="0" lvl="0" indent="0" algn="l" rtl="0">
              <a:lnSpc>
                <a:spcPct val="100000"/>
              </a:lnSpc>
              <a:spcBef>
                <a:spcPts val="0"/>
              </a:spcBef>
              <a:spcAft>
                <a:spcPts val="0"/>
              </a:spcAft>
              <a:buClr>
                <a:srgbClr val="404040"/>
              </a:buClr>
              <a:buFont typeface="Lustria"/>
              <a:buNone/>
            </a:pPr>
            <a:r>
              <a:rPr lang="en" sz="2400" b="1"/>
              <a:t>Beat Competitor Benchmarks &amp; </a:t>
            </a:r>
            <a:endParaRPr sz="2400" b="1"/>
          </a:p>
          <a:p>
            <a:pPr marL="0" marR="0" lvl="0" indent="0" algn="l" rtl="0">
              <a:lnSpc>
                <a:spcPct val="100000"/>
              </a:lnSpc>
              <a:spcBef>
                <a:spcPts val="0"/>
              </a:spcBef>
              <a:spcAft>
                <a:spcPts val="0"/>
              </a:spcAft>
              <a:buClr>
                <a:srgbClr val="404040"/>
              </a:buClr>
              <a:buFont typeface="Lustria"/>
              <a:buNone/>
            </a:pPr>
            <a:endParaRPr sz="2400" b="1"/>
          </a:p>
          <a:p>
            <a:pPr marL="0" marR="0" lvl="0" indent="0" algn="l" rtl="0">
              <a:lnSpc>
                <a:spcPct val="100000"/>
              </a:lnSpc>
              <a:spcBef>
                <a:spcPts val="0"/>
              </a:spcBef>
              <a:spcAft>
                <a:spcPts val="0"/>
              </a:spcAft>
              <a:buClr>
                <a:srgbClr val="404040"/>
              </a:buClr>
              <a:buFont typeface="Lustria"/>
              <a:buNone/>
            </a:pPr>
            <a:r>
              <a:rPr lang="en" sz="2400" b="1"/>
              <a:t>Reach Your Top Percentile Valuation</a:t>
            </a:r>
            <a:endParaRPr sz="2400" b="1"/>
          </a:p>
        </p:txBody>
      </p:sp>
      <p:pic>
        <p:nvPicPr>
          <p:cNvPr id="198" name="Google Shape;198;p32"/>
          <p:cNvPicPr preferRelativeResize="0"/>
          <p:nvPr/>
        </p:nvPicPr>
        <p:blipFill>
          <a:blip r:embed="rId4">
            <a:alphaModFix/>
          </a:blip>
          <a:stretch>
            <a:fillRect/>
          </a:stretch>
        </p:blipFill>
        <p:spPr>
          <a:xfrm>
            <a:off x="7170400" y="4719200"/>
            <a:ext cx="1653876" cy="220525"/>
          </a:xfrm>
          <a:prstGeom prst="rect">
            <a:avLst/>
          </a:prstGeom>
          <a:noFill/>
          <a:ln>
            <a:noFill/>
          </a:ln>
        </p:spPr>
      </p:pic>
      <p:pic>
        <p:nvPicPr>
          <p:cNvPr id="199" name="Google Shape;199;p32"/>
          <p:cNvPicPr preferRelativeResize="0"/>
          <p:nvPr/>
        </p:nvPicPr>
        <p:blipFill>
          <a:blip r:embed="rId5">
            <a:alphaModFix/>
          </a:blip>
          <a:stretch>
            <a:fillRect/>
          </a:stretch>
        </p:blipFill>
        <p:spPr>
          <a:xfrm>
            <a:off x="4490875" y="2393525"/>
            <a:ext cx="2221425" cy="2221425"/>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p:nvPr/>
        </p:nvSpPr>
        <p:spPr>
          <a:xfrm>
            <a:off x="192700" y="924675"/>
            <a:ext cx="2814300" cy="421890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rgbClr val="007581"/>
              </a:solidFill>
            </a:endParaRPr>
          </a:p>
        </p:txBody>
      </p:sp>
      <p:sp>
        <p:nvSpPr>
          <p:cNvPr id="206" name="Google Shape;206;p33"/>
          <p:cNvSpPr/>
          <p:nvPr/>
        </p:nvSpPr>
        <p:spPr>
          <a:xfrm>
            <a:off x="3128938" y="924675"/>
            <a:ext cx="2814300" cy="421890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3"/>
          <p:cNvSpPr/>
          <p:nvPr/>
        </p:nvSpPr>
        <p:spPr>
          <a:xfrm>
            <a:off x="6065200" y="923975"/>
            <a:ext cx="2814300" cy="421890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3"/>
          <p:cNvSpPr txBox="1">
            <a:spLocks noGrp="1"/>
          </p:cNvSpPr>
          <p:nvPr>
            <p:ph type="title"/>
          </p:nvPr>
        </p:nvSpPr>
        <p:spPr>
          <a:xfrm>
            <a:off x="228600" y="209550"/>
            <a:ext cx="8413800" cy="57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04040"/>
              </a:buClr>
              <a:buFont typeface="Lustria"/>
              <a:buNone/>
            </a:pPr>
            <a:r>
              <a:rPr lang="en" sz="2400" b="1" dirty="0">
                <a:solidFill>
                  <a:srgbClr val="007581"/>
                </a:solidFill>
              </a:rPr>
              <a:t>Don’t</a:t>
            </a:r>
            <a:r>
              <a:rPr lang="en" sz="2400" b="1" dirty="0">
                <a:solidFill>
                  <a:srgbClr val="888888"/>
                </a:solidFill>
              </a:rPr>
              <a:t> ask your Tax Preparer to help GROW your business!  </a:t>
            </a:r>
            <a:endParaRPr sz="2400" b="1" dirty="0">
              <a:solidFill>
                <a:srgbClr val="888888"/>
              </a:solidFill>
            </a:endParaRPr>
          </a:p>
        </p:txBody>
      </p:sp>
      <p:pic>
        <p:nvPicPr>
          <p:cNvPr id="209" name="Google Shape;209;p33" descr="bigstock-Businesswoman-Working-In-Offic-65242258-300x200.jpg"/>
          <p:cNvPicPr preferRelativeResize="0"/>
          <p:nvPr/>
        </p:nvPicPr>
        <p:blipFill rotWithShape="1">
          <a:blip r:embed="rId3">
            <a:alphaModFix/>
          </a:blip>
          <a:srcRect/>
          <a:stretch/>
        </p:blipFill>
        <p:spPr>
          <a:xfrm>
            <a:off x="3869300" y="1564869"/>
            <a:ext cx="1380300" cy="846600"/>
          </a:xfrm>
          <a:prstGeom prst="rect">
            <a:avLst/>
          </a:prstGeom>
          <a:noFill/>
          <a:ln>
            <a:noFill/>
          </a:ln>
        </p:spPr>
      </p:pic>
      <p:pic>
        <p:nvPicPr>
          <p:cNvPr id="210" name="Google Shape;210;p33" descr="CFO-Development.jpg"/>
          <p:cNvPicPr preferRelativeResize="0"/>
          <p:nvPr/>
        </p:nvPicPr>
        <p:blipFill rotWithShape="1">
          <a:blip r:embed="rId4">
            <a:alphaModFix/>
          </a:blip>
          <a:srcRect/>
          <a:stretch/>
        </p:blipFill>
        <p:spPr>
          <a:xfrm>
            <a:off x="713825" y="1433625"/>
            <a:ext cx="1865700" cy="1109100"/>
          </a:xfrm>
          <a:prstGeom prst="rect">
            <a:avLst/>
          </a:prstGeom>
          <a:noFill/>
          <a:ln>
            <a:noFill/>
          </a:ln>
        </p:spPr>
      </p:pic>
      <p:sp>
        <p:nvSpPr>
          <p:cNvPr id="211" name="Google Shape;211;p33"/>
          <p:cNvSpPr txBox="1">
            <a:spLocks noGrp="1"/>
          </p:cNvSpPr>
          <p:nvPr>
            <p:ph type="title"/>
          </p:nvPr>
        </p:nvSpPr>
        <p:spPr>
          <a:xfrm>
            <a:off x="503075" y="994500"/>
            <a:ext cx="2287200" cy="301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1800" b="1">
                <a:solidFill>
                  <a:srgbClr val="007581"/>
                </a:solidFill>
                <a:latin typeface="Arial"/>
                <a:ea typeface="Arial"/>
                <a:cs typeface="Arial"/>
                <a:sym typeface="Arial"/>
              </a:rPr>
              <a:t>Growth CFO </a:t>
            </a:r>
            <a:endParaRPr sz="1800" b="1">
              <a:solidFill>
                <a:srgbClr val="007581"/>
              </a:solidFill>
              <a:latin typeface="Arial"/>
              <a:ea typeface="Arial"/>
              <a:cs typeface="Arial"/>
              <a:sym typeface="Arial"/>
            </a:endParaRPr>
          </a:p>
        </p:txBody>
      </p:sp>
      <p:sp>
        <p:nvSpPr>
          <p:cNvPr id="212" name="Google Shape;212;p33"/>
          <p:cNvSpPr txBox="1">
            <a:spLocks noGrp="1"/>
          </p:cNvSpPr>
          <p:nvPr>
            <p:ph type="title"/>
          </p:nvPr>
        </p:nvSpPr>
        <p:spPr>
          <a:xfrm>
            <a:off x="3214450" y="994500"/>
            <a:ext cx="2566200" cy="488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1800" b="1">
                <a:solidFill>
                  <a:srgbClr val="000000"/>
                </a:solidFill>
                <a:latin typeface="Arial"/>
                <a:ea typeface="Arial"/>
                <a:cs typeface="Arial"/>
                <a:sym typeface="Arial"/>
              </a:rPr>
              <a:t>Accountant</a:t>
            </a:r>
            <a:endParaRPr sz="1800">
              <a:solidFill>
                <a:srgbClr val="000000"/>
              </a:solidFill>
            </a:endParaRPr>
          </a:p>
        </p:txBody>
      </p:sp>
      <p:sp>
        <p:nvSpPr>
          <p:cNvPr id="213" name="Google Shape;213;p33"/>
          <p:cNvSpPr txBox="1">
            <a:spLocks noGrp="1"/>
          </p:cNvSpPr>
          <p:nvPr>
            <p:ph type="title"/>
          </p:nvPr>
        </p:nvSpPr>
        <p:spPr>
          <a:xfrm>
            <a:off x="6142400" y="994500"/>
            <a:ext cx="2566200" cy="488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1800" b="1">
                <a:solidFill>
                  <a:srgbClr val="000000"/>
                </a:solidFill>
                <a:latin typeface="Arial"/>
                <a:ea typeface="Arial"/>
                <a:cs typeface="Arial"/>
                <a:sym typeface="Arial"/>
              </a:rPr>
              <a:t>Tax Preparer</a:t>
            </a:r>
            <a:endParaRPr sz="1800">
              <a:solidFill>
                <a:srgbClr val="000000"/>
              </a:solidFill>
            </a:endParaRPr>
          </a:p>
        </p:txBody>
      </p:sp>
      <p:pic>
        <p:nvPicPr>
          <p:cNvPr id="214" name="Google Shape;214;p33"/>
          <p:cNvPicPr preferRelativeResize="0"/>
          <p:nvPr/>
        </p:nvPicPr>
        <p:blipFill>
          <a:blip r:embed="rId5">
            <a:alphaModFix/>
          </a:blip>
          <a:stretch>
            <a:fillRect/>
          </a:stretch>
        </p:blipFill>
        <p:spPr>
          <a:xfrm>
            <a:off x="6906150" y="1629325"/>
            <a:ext cx="1191099" cy="787199"/>
          </a:xfrm>
          <a:prstGeom prst="rect">
            <a:avLst/>
          </a:prstGeom>
          <a:noFill/>
          <a:ln>
            <a:noFill/>
          </a:ln>
        </p:spPr>
      </p:pic>
      <p:sp>
        <p:nvSpPr>
          <p:cNvPr id="215" name="Google Shape;215;p33"/>
          <p:cNvSpPr txBox="1">
            <a:spLocks noGrp="1"/>
          </p:cNvSpPr>
          <p:nvPr>
            <p:ph type="title"/>
          </p:nvPr>
        </p:nvSpPr>
        <p:spPr>
          <a:xfrm>
            <a:off x="295600" y="2680650"/>
            <a:ext cx="2711400" cy="2298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1400" b="1">
                <a:latin typeface="Arial"/>
                <a:ea typeface="Arial"/>
                <a:cs typeface="Arial"/>
                <a:sym typeface="Arial"/>
              </a:rPr>
              <a:t>Evaluate Growth Decisions</a:t>
            </a:r>
            <a:endParaRPr sz="1400" b="1">
              <a:latin typeface="Arial"/>
              <a:ea typeface="Arial"/>
              <a:cs typeface="Arial"/>
              <a:sym typeface="Arial"/>
            </a:endParaRPr>
          </a:p>
          <a:p>
            <a:pPr marL="0" lvl="0" indent="0" algn="ctr" rtl="0">
              <a:lnSpc>
                <a:spcPct val="115000"/>
              </a:lnSpc>
              <a:spcBef>
                <a:spcPts val="0"/>
              </a:spcBef>
              <a:spcAft>
                <a:spcPts val="0"/>
              </a:spcAft>
              <a:buClr>
                <a:srgbClr val="000000"/>
              </a:buClr>
              <a:buSzPts val="1100"/>
              <a:buFont typeface="Arial"/>
              <a:buNone/>
            </a:pPr>
            <a:endParaRPr sz="1400" b="1">
              <a:latin typeface="Arial"/>
              <a:ea typeface="Arial"/>
              <a:cs typeface="Arial"/>
              <a:sym typeface="Arial"/>
            </a:endParaRPr>
          </a:p>
          <a:p>
            <a:pPr marL="0" lvl="0" indent="0" algn="ctr" rtl="0">
              <a:lnSpc>
                <a:spcPct val="115000"/>
              </a:lnSpc>
              <a:spcBef>
                <a:spcPts val="0"/>
              </a:spcBef>
              <a:spcAft>
                <a:spcPts val="0"/>
              </a:spcAft>
              <a:buClr>
                <a:srgbClr val="000000"/>
              </a:buClr>
              <a:buSzPts val="1100"/>
              <a:buFont typeface="Arial"/>
              <a:buNone/>
            </a:pPr>
            <a:r>
              <a:rPr lang="en" sz="1400" b="1">
                <a:latin typeface="Arial"/>
                <a:ea typeface="Arial"/>
                <a:cs typeface="Arial"/>
                <a:sym typeface="Arial"/>
              </a:rPr>
              <a:t>Achieve Implementation Accountability</a:t>
            </a:r>
            <a:endParaRPr sz="1400" b="1">
              <a:latin typeface="Arial"/>
              <a:ea typeface="Arial"/>
              <a:cs typeface="Arial"/>
              <a:sym typeface="Arial"/>
            </a:endParaRPr>
          </a:p>
          <a:p>
            <a:pPr marL="0" lvl="0" indent="0" algn="ctr" rtl="0">
              <a:lnSpc>
                <a:spcPct val="115000"/>
              </a:lnSpc>
              <a:spcBef>
                <a:spcPts val="0"/>
              </a:spcBef>
              <a:spcAft>
                <a:spcPts val="0"/>
              </a:spcAft>
              <a:buClr>
                <a:srgbClr val="000000"/>
              </a:buClr>
              <a:buSzPts val="1100"/>
              <a:buFont typeface="Arial"/>
              <a:buNone/>
            </a:pPr>
            <a:endParaRPr sz="1400" b="1">
              <a:latin typeface="Arial"/>
              <a:ea typeface="Arial"/>
              <a:cs typeface="Arial"/>
              <a:sym typeface="Arial"/>
            </a:endParaRPr>
          </a:p>
          <a:p>
            <a:pPr marL="0" lvl="0" indent="0" algn="ctr" rtl="0">
              <a:lnSpc>
                <a:spcPct val="115000"/>
              </a:lnSpc>
              <a:spcBef>
                <a:spcPts val="0"/>
              </a:spcBef>
              <a:spcAft>
                <a:spcPts val="0"/>
              </a:spcAft>
              <a:buClr>
                <a:srgbClr val="000000"/>
              </a:buClr>
              <a:buSzPts val="1100"/>
              <a:buFont typeface="Arial"/>
              <a:buNone/>
            </a:pPr>
            <a:r>
              <a:rPr lang="en" sz="1400" b="1">
                <a:latin typeface="Arial"/>
                <a:ea typeface="Arial"/>
                <a:cs typeface="Arial"/>
                <a:sym typeface="Arial"/>
              </a:rPr>
              <a:t>Increases Revenue, Profit,</a:t>
            </a:r>
            <a:endParaRPr sz="1400" b="1">
              <a:latin typeface="Arial"/>
              <a:ea typeface="Arial"/>
              <a:cs typeface="Arial"/>
              <a:sym typeface="Arial"/>
            </a:endParaRPr>
          </a:p>
          <a:p>
            <a:pPr marL="0" lvl="0" indent="0" algn="ctr" rtl="0">
              <a:lnSpc>
                <a:spcPct val="115000"/>
              </a:lnSpc>
              <a:spcBef>
                <a:spcPts val="0"/>
              </a:spcBef>
              <a:spcAft>
                <a:spcPts val="0"/>
              </a:spcAft>
              <a:buClr>
                <a:srgbClr val="000000"/>
              </a:buClr>
              <a:buSzPts val="1100"/>
              <a:buFont typeface="Arial"/>
              <a:buNone/>
            </a:pPr>
            <a:r>
              <a:rPr lang="en" sz="1400" b="1">
                <a:latin typeface="Arial"/>
                <a:ea typeface="Arial"/>
                <a:cs typeface="Arial"/>
                <a:sym typeface="Arial"/>
              </a:rPr>
              <a:t>and Valuation</a:t>
            </a:r>
            <a:endParaRPr sz="1400" b="1">
              <a:latin typeface="Arial"/>
              <a:ea typeface="Arial"/>
              <a:cs typeface="Arial"/>
              <a:sym typeface="Arial"/>
            </a:endParaRPr>
          </a:p>
          <a:p>
            <a:pPr marL="0" lvl="0" indent="0" algn="ctr" rtl="0">
              <a:lnSpc>
                <a:spcPct val="115000"/>
              </a:lnSpc>
              <a:spcBef>
                <a:spcPts val="0"/>
              </a:spcBef>
              <a:spcAft>
                <a:spcPts val="0"/>
              </a:spcAft>
              <a:buClr>
                <a:srgbClr val="000000"/>
              </a:buClr>
              <a:buSzPts val="1100"/>
              <a:buFont typeface="Arial"/>
              <a:buNone/>
            </a:pPr>
            <a:endParaRPr sz="1400" b="1">
              <a:latin typeface="Arial"/>
              <a:ea typeface="Arial"/>
              <a:cs typeface="Arial"/>
              <a:sym typeface="Arial"/>
            </a:endParaRPr>
          </a:p>
          <a:p>
            <a:pPr marL="0" lvl="0" indent="0" algn="ctr" rtl="0">
              <a:lnSpc>
                <a:spcPct val="115000"/>
              </a:lnSpc>
              <a:spcBef>
                <a:spcPts val="0"/>
              </a:spcBef>
              <a:spcAft>
                <a:spcPts val="0"/>
              </a:spcAft>
              <a:buClr>
                <a:srgbClr val="000000"/>
              </a:buClr>
              <a:buSzPts val="1100"/>
              <a:buFont typeface="Arial"/>
              <a:buNone/>
            </a:pPr>
            <a:r>
              <a:rPr lang="en" sz="1400" b="1">
                <a:latin typeface="Arial"/>
                <a:ea typeface="Arial"/>
                <a:cs typeface="Arial"/>
                <a:sym typeface="Arial"/>
              </a:rPr>
              <a:t>Forward Looking</a:t>
            </a:r>
            <a:endParaRPr sz="1400" b="1">
              <a:latin typeface="Arial"/>
              <a:ea typeface="Arial"/>
              <a:cs typeface="Arial"/>
              <a:sym typeface="Arial"/>
            </a:endParaRPr>
          </a:p>
          <a:p>
            <a:pPr marL="0" lvl="0" indent="0" algn="l" rtl="0">
              <a:lnSpc>
                <a:spcPct val="115000"/>
              </a:lnSpc>
              <a:spcBef>
                <a:spcPts val="0"/>
              </a:spcBef>
              <a:spcAft>
                <a:spcPts val="0"/>
              </a:spcAft>
              <a:buClr>
                <a:srgbClr val="000000"/>
              </a:buClr>
              <a:buSzPts val="1100"/>
              <a:buFont typeface="Arial"/>
              <a:buNone/>
            </a:pPr>
            <a:endParaRPr sz="1400" b="1">
              <a:latin typeface="Arial"/>
              <a:ea typeface="Arial"/>
              <a:cs typeface="Arial"/>
              <a:sym typeface="Arial"/>
            </a:endParaRPr>
          </a:p>
        </p:txBody>
      </p:sp>
      <p:sp>
        <p:nvSpPr>
          <p:cNvPr id="216" name="Google Shape;216;p33"/>
          <p:cNvSpPr txBox="1">
            <a:spLocks noGrp="1"/>
          </p:cNvSpPr>
          <p:nvPr>
            <p:ph type="title"/>
          </p:nvPr>
        </p:nvSpPr>
        <p:spPr>
          <a:xfrm>
            <a:off x="3203750" y="2748175"/>
            <a:ext cx="2711400" cy="2298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1400" b="1">
                <a:solidFill>
                  <a:srgbClr val="000000"/>
                </a:solidFill>
                <a:latin typeface="Arial"/>
                <a:ea typeface="Arial"/>
                <a:cs typeface="Arial"/>
                <a:sym typeface="Arial"/>
              </a:rPr>
              <a:t>Day to Day Transactions</a:t>
            </a:r>
            <a:endParaRPr sz="1400" b="1">
              <a:solidFill>
                <a:srgbClr val="000000"/>
              </a:solidFill>
              <a:latin typeface="Arial"/>
              <a:ea typeface="Arial"/>
              <a:cs typeface="Arial"/>
              <a:sym typeface="Arial"/>
            </a:endParaRPr>
          </a:p>
          <a:p>
            <a:pPr marL="0" lvl="0" indent="0" algn="ctr" rtl="0">
              <a:lnSpc>
                <a:spcPct val="115000"/>
              </a:lnSpc>
              <a:spcBef>
                <a:spcPts val="0"/>
              </a:spcBef>
              <a:spcAft>
                <a:spcPts val="0"/>
              </a:spcAft>
              <a:buClr>
                <a:srgbClr val="000000"/>
              </a:buClr>
              <a:buSzPts val="1100"/>
              <a:buFont typeface="Arial"/>
              <a:buNone/>
            </a:pPr>
            <a:r>
              <a:rPr lang="en" sz="1400" b="1">
                <a:solidFill>
                  <a:srgbClr val="000000"/>
                </a:solidFill>
                <a:latin typeface="Arial"/>
                <a:ea typeface="Arial"/>
                <a:cs typeface="Arial"/>
                <a:sym typeface="Arial"/>
              </a:rPr>
              <a:t>and Processes</a:t>
            </a:r>
            <a:endParaRPr sz="1400" b="1">
              <a:solidFill>
                <a:srgbClr val="000000"/>
              </a:solidFill>
              <a:latin typeface="Arial"/>
              <a:ea typeface="Arial"/>
              <a:cs typeface="Arial"/>
              <a:sym typeface="Arial"/>
            </a:endParaRPr>
          </a:p>
          <a:p>
            <a:pPr marL="0" lvl="0" indent="0" algn="l" rtl="0">
              <a:lnSpc>
                <a:spcPct val="115000"/>
              </a:lnSpc>
              <a:spcBef>
                <a:spcPts val="0"/>
              </a:spcBef>
              <a:spcAft>
                <a:spcPts val="0"/>
              </a:spcAft>
              <a:buClr>
                <a:srgbClr val="000000"/>
              </a:buClr>
              <a:buSzPts val="1100"/>
              <a:buFont typeface="Arial"/>
              <a:buNone/>
            </a:pPr>
            <a:endParaRPr sz="1400" b="1">
              <a:solidFill>
                <a:srgbClr val="000000"/>
              </a:solidFill>
              <a:latin typeface="Arial"/>
              <a:ea typeface="Arial"/>
              <a:cs typeface="Arial"/>
              <a:sym typeface="Arial"/>
            </a:endParaRPr>
          </a:p>
          <a:p>
            <a:pPr marL="0" lvl="0" indent="0" algn="ctr" rtl="0">
              <a:lnSpc>
                <a:spcPct val="115000"/>
              </a:lnSpc>
              <a:spcBef>
                <a:spcPts val="0"/>
              </a:spcBef>
              <a:spcAft>
                <a:spcPts val="0"/>
              </a:spcAft>
              <a:buClr>
                <a:srgbClr val="000000"/>
              </a:buClr>
              <a:buSzPts val="1100"/>
              <a:buFont typeface="Arial"/>
              <a:buNone/>
            </a:pPr>
            <a:r>
              <a:rPr lang="en" sz="1400" b="1">
                <a:solidFill>
                  <a:srgbClr val="000000"/>
                </a:solidFill>
                <a:latin typeface="Arial"/>
                <a:ea typeface="Arial"/>
                <a:cs typeface="Arial"/>
                <a:sym typeface="Arial"/>
              </a:rPr>
              <a:t>Prepares Financial Reports and Reconciles Accounts</a:t>
            </a:r>
            <a:endParaRPr sz="1400" b="1">
              <a:solidFill>
                <a:srgbClr val="000000"/>
              </a:solidFill>
              <a:latin typeface="Arial"/>
              <a:ea typeface="Arial"/>
              <a:cs typeface="Arial"/>
              <a:sym typeface="Arial"/>
            </a:endParaRPr>
          </a:p>
          <a:p>
            <a:pPr marL="0" lvl="0" indent="0" algn="ctr" rtl="0">
              <a:lnSpc>
                <a:spcPct val="115000"/>
              </a:lnSpc>
              <a:spcBef>
                <a:spcPts val="0"/>
              </a:spcBef>
              <a:spcAft>
                <a:spcPts val="0"/>
              </a:spcAft>
              <a:buClr>
                <a:srgbClr val="000000"/>
              </a:buClr>
              <a:buSzPts val="1100"/>
              <a:buFont typeface="Arial"/>
              <a:buNone/>
            </a:pPr>
            <a:endParaRPr sz="1400" b="1">
              <a:solidFill>
                <a:srgbClr val="000000"/>
              </a:solidFill>
              <a:latin typeface="Arial"/>
              <a:ea typeface="Arial"/>
              <a:cs typeface="Arial"/>
              <a:sym typeface="Arial"/>
            </a:endParaRPr>
          </a:p>
          <a:p>
            <a:pPr marL="0" lvl="0" indent="0" algn="ctr" rtl="0">
              <a:lnSpc>
                <a:spcPct val="115000"/>
              </a:lnSpc>
              <a:spcBef>
                <a:spcPts val="0"/>
              </a:spcBef>
              <a:spcAft>
                <a:spcPts val="0"/>
              </a:spcAft>
              <a:buClr>
                <a:srgbClr val="000000"/>
              </a:buClr>
              <a:buSzPts val="1100"/>
              <a:buFont typeface="Arial"/>
              <a:buNone/>
            </a:pPr>
            <a:r>
              <a:rPr lang="en" sz="1400" b="1">
                <a:solidFill>
                  <a:srgbClr val="000000"/>
                </a:solidFill>
                <a:latin typeface="Arial"/>
                <a:ea typeface="Arial"/>
                <a:cs typeface="Arial"/>
                <a:sym typeface="Arial"/>
              </a:rPr>
              <a:t>Historical Looking</a:t>
            </a:r>
            <a:endParaRPr sz="1400" b="1">
              <a:solidFill>
                <a:srgbClr val="000000"/>
              </a:solidFill>
              <a:latin typeface="Arial"/>
              <a:ea typeface="Arial"/>
              <a:cs typeface="Arial"/>
              <a:sym typeface="Arial"/>
            </a:endParaRPr>
          </a:p>
        </p:txBody>
      </p:sp>
      <p:sp>
        <p:nvSpPr>
          <p:cNvPr id="217" name="Google Shape;217;p33"/>
          <p:cNvSpPr txBox="1">
            <a:spLocks noGrp="1"/>
          </p:cNvSpPr>
          <p:nvPr>
            <p:ph type="title"/>
          </p:nvPr>
        </p:nvSpPr>
        <p:spPr>
          <a:xfrm>
            <a:off x="6146000" y="2748175"/>
            <a:ext cx="2711400" cy="2298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1400" b="1">
                <a:latin typeface="Arial"/>
                <a:ea typeface="Arial"/>
                <a:cs typeface="Arial"/>
                <a:sym typeface="Arial"/>
              </a:rPr>
              <a:t>Prepares Federal and State</a:t>
            </a:r>
            <a:endParaRPr sz="1400" b="1">
              <a:latin typeface="Arial"/>
              <a:ea typeface="Arial"/>
              <a:cs typeface="Arial"/>
              <a:sym typeface="Arial"/>
            </a:endParaRPr>
          </a:p>
          <a:p>
            <a:pPr marL="0" lvl="0" indent="0" algn="ctr" rtl="0">
              <a:lnSpc>
                <a:spcPct val="115000"/>
              </a:lnSpc>
              <a:spcBef>
                <a:spcPts val="0"/>
              </a:spcBef>
              <a:spcAft>
                <a:spcPts val="0"/>
              </a:spcAft>
              <a:buClr>
                <a:srgbClr val="000000"/>
              </a:buClr>
              <a:buSzPts val="1100"/>
              <a:buFont typeface="Arial"/>
              <a:buNone/>
            </a:pPr>
            <a:r>
              <a:rPr lang="en" sz="1400" b="1">
                <a:latin typeface="Arial"/>
                <a:ea typeface="Arial"/>
                <a:cs typeface="Arial"/>
                <a:sym typeface="Arial"/>
              </a:rPr>
              <a:t>Tax Returns</a:t>
            </a:r>
            <a:endParaRPr sz="1400" b="1">
              <a:latin typeface="Arial"/>
              <a:ea typeface="Arial"/>
              <a:cs typeface="Arial"/>
              <a:sym typeface="Arial"/>
            </a:endParaRPr>
          </a:p>
          <a:p>
            <a:pPr marL="0" lvl="0" indent="0" algn="ctr" rtl="0">
              <a:lnSpc>
                <a:spcPct val="115000"/>
              </a:lnSpc>
              <a:spcBef>
                <a:spcPts val="0"/>
              </a:spcBef>
              <a:spcAft>
                <a:spcPts val="0"/>
              </a:spcAft>
              <a:buClr>
                <a:srgbClr val="000000"/>
              </a:buClr>
              <a:buSzPts val="1100"/>
              <a:buFont typeface="Arial"/>
              <a:buNone/>
            </a:pPr>
            <a:endParaRPr sz="1400" b="1">
              <a:latin typeface="Arial"/>
              <a:ea typeface="Arial"/>
              <a:cs typeface="Arial"/>
              <a:sym typeface="Arial"/>
            </a:endParaRPr>
          </a:p>
          <a:p>
            <a:pPr marL="0" lvl="0" indent="0" algn="ctr" rtl="0">
              <a:lnSpc>
                <a:spcPct val="115000"/>
              </a:lnSpc>
              <a:spcBef>
                <a:spcPts val="0"/>
              </a:spcBef>
              <a:spcAft>
                <a:spcPts val="0"/>
              </a:spcAft>
              <a:buClr>
                <a:srgbClr val="000000"/>
              </a:buClr>
              <a:buSzPts val="1100"/>
              <a:buFont typeface="Arial"/>
              <a:buNone/>
            </a:pPr>
            <a:r>
              <a:rPr lang="en" sz="1400" b="1">
                <a:latin typeface="Arial"/>
                <a:ea typeface="Arial"/>
                <a:cs typeface="Arial"/>
                <a:sym typeface="Arial"/>
              </a:rPr>
              <a:t>Quarterly Payments</a:t>
            </a:r>
            <a:endParaRPr sz="1400" b="1">
              <a:latin typeface="Arial"/>
              <a:ea typeface="Arial"/>
              <a:cs typeface="Arial"/>
              <a:sym typeface="Arial"/>
            </a:endParaRPr>
          </a:p>
          <a:p>
            <a:pPr marL="0" lvl="0" indent="0" algn="ctr" rtl="0">
              <a:lnSpc>
                <a:spcPct val="115000"/>
              </a:lnSpc>
              <a:spcBef>
                <a:spcPts val="0"/>
              </a:spcBef>
              <a:spcAft>
                <a:spcPts val="0"/>
              </a:spcAft>
              <a:buClr>
                <a:srgbClr val="000000"/>
              </a:buClr>
              <a:buSzPts val="1100"/>
              <a:buFont typeface="Arial"/>
              <a:buNone/>
            </a:pPr>
            <a:endParaRPr sz="1400" b="1">
              <a:latin typeface="Arial"/>
              <a:ea typeface="Arial"/>
              <a:cs typeface="Arial"/>
              <a:sym typeface="Arial"/>
            </a:endParaRPr>
          </a:p>
          <a:p>
            <a:pPr marL="0" lvl="0" indent="0" algn="ctr" rtl="0">
              <a:lnSpc>
                <a:spcPct val="115000"/>
              </a:lnSpc>
              <a:spcBef>
                <a:spcPts val="0"/>
              </a:spcBef>
              <a:spcAft>
                <a:spcPts val="0"/>
              </a:spcAft>
              <a:buClr>
                <a:srgbClr val="000000"/>
              </a:buClr>
              <a:buSzPts val="1100"/>
              <a:buFont typeface="Arial"/>
              <a:buNone/>
            </a:pPr>
            <a:r>
              <a:rPr lang="en" sz="1400" b="1">
                <a:latin typeface="Arial"/>
                <a:ea typeface="Arial"/>
                <a:cs typeface="Arial"/>
                <a:sym typeface="Arial"/>
              </a:rPr>
              <a:t>Compliance</a:t>
            </a:r>
            <a:endParaRPr sz="1400" b="1">
              <a:latin typeface="Arial"/>
              <a:ea typeface="Arial"/>
              <a:cs typeface="Arial"/>
              <a:sym typeface="Arial"/>
            </a:endParaRPr>
          </a:p>
        </p:txBody>
      </p:sp>
      <p:pic>
        <p:nvPicPr>
          <p:cNvPr id="218" name="Google Shape;218;p33"/>
          <p:cNvPicPr preferRelativeResize="0"/>
          <p:nvPr/>
        </p:nvPicPr>
        <p:blipFill>
          <a:blip r:embed="rId6">
            <a:alphaModFix/>
          </a:blip>
          <a:stretch>
            <a:fillRect/>
          </a:stretch>
        </p:blipFill>
        <p:spPr>
          <a:xfrm>
            <a:off x="7170400" y="4719200"/>
            <a:ext cx="1653876" cy="220525"/>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4"/>
          <p:cNvSpPr txBox="1">
            <a:spLocks noGrp="1"/>
          </p:cNvSpPr>
          <p:nvPr>
            <p:ph type="title"/>
          </p:nvPr>
        </p:nvSpPr>
        <p:spPr>
          <a:xfrm>
            <a:off x="371400" y="267875"/>
            <a:ext cx="8413800" cy="57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04040"/>
              </a:buClr>
              <a:buFont typeface="Lustria"/>
              <a:buNone/>
            </a:pPr>
            <a:r>
              <a:rPr lang="en" sz="2400" b="1" dirty="0">
                <a:solidFill>
                  <a:srgbClr val="888888"/>
                </a:solidFill>
              </a:rPr>
              <a:t>What Makes Us Unique</a:t>
            </a:r>
            <a:endParaRPr sz="2400" b="1" dirty="0">
              <a:solidFill>
                <a:srgbClr val="888888"/>
              </a:solidFill>
            </a:endParaRPr>
          </a:p>
        </p:txBody>
      </p:sp>
      <p:sp>
        <p:nvSpPr>
          <p:cNvPr id="224" name="Google Shape;224;p34"/>
          <p:cNvSpPr txBox="1"/>
          <p:nvPr/>
        </p:nvSpPr>
        <p:spPr>
          <a:xfrm>
            <a:off x="5700750" y="475450"/>
            <a:ext cx="3288300" cy="28539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chemeClr val="dk1"/>
              </a:buClr>
              <a:buSzPts val="2000"/>
              <a:buChar char="➢"/>
            </a:pPr>
            <a:r>
              <a:rPr lang="en" sz="2000">
                <a:solidFill>
                  <a:srgbClr val="0000FF"/>
                </a:solidFill>
              </a:rPr>
              <a:t>Impact Financial Management </a:t>
            </a:r>
            <a:r>
              <a:rPr lang="en" sz="2000"/>
              <a:t>Certification</a:t>
            </a:r>
            <a:endParaRPr sz="2000"/>
          </a:p>
          <a:p>
            <a:pPr marL="0" marR="0" lvl="0" indent="0" algn="l" rtl="0">
              <a:lnSpc>
                <a:spcPct val="100000"/>
              </a:lnSpc>
              <a:spcBef>
                <a:spcPts val="0"/>
              </a:spcBef>
              <a:spcAft>
                <a:spcPts val="0"/>
              </a:spcAft>
              <a:buNone/>
            </a:pPr>
            <a:endParaRPr sz="2000">
              <a:solidFill>
                <a:srgbClr val="0000FF"/>
              </a:solidFill>
            </a:endParaRPr>
          </a:p>
          <a:p>
            <a:pPr marL="457200" marR="0" lvl="0" indent="-355600" algn="l" rtl="0">
              <a:lnSpc>
                <a:spcPct val="100000"/>
              </a:lnSpc>
              <a:spcBef>
                <a:spcPts val="0"/>
              </a:spcBef>
              <a:spcAft>
                <a:spcPts val="0"/>
              </a:spcAft>
              <a:buClr>
                <a:schemeClr val="dk1"/>
              </a:buClr>
              <a:buSzPts val="2000"/>
              <a:buChar char="➢"/>
            </a:pPr>
            <a:r>
              <a:rPr lang="en" sz="2000">
                <a:solidFill>
                  <a:srgbClr val="0000FF"/>
                </a:solidFill>
              </a:rPr>
              <a:t>3 Person Team</a:t>
            </a:r>
            <a:endParaRPr sz="2000">
              <a:solidFill>
                <a:schemeClr val="dk1"/>
              </a:solidFill>
            </a:endParaRPr>
          </a:p>
          <a:p>
            <a:pPr marL="0" marR="0" lvl="0" indent="0" algn="l" rtl="0">
              <a:lnSpc>
                <a:spcPct val="100000"/>
              </a:lnSpc>
              <a:spcBef>
                <a:spcPts val="0"/>
              </a:spcBef>
              <a:spcAft>
                <a:spcPts val="0"/>
              </a:spcAft>
              <a:buNone/>
            </a:pPr>
            <a:endParaRPr sz="2000">
              <a:solidFill>
                <a:schemeClr val="dk1"/>
              </a:solidFill>
            </a:endParaRPr>
          </a:p>
          <a:p>
            <a:pPr marL="457200" marR="0" lvl="0" indent="-355600" algn="l" rtl="0">
              <a:lnSpc>
                <a:spcPct val="100000"/>
              </a:lnSpc>
              <a:spcBef>
                <a:spcPts val="0"/>
              </a:spcBef>
              <a:spcAft>
                <a:spcPts val="0"/>
              </a:spcAft>
              <a:buClr>
                <a:schemeClr val="dk1"/>
              </a:buClr>
              <a:buSzPts val="2000"/>
              <a:buChar char="➢"/>
            </a:pPr>
            <a:r>
              <a:rPr lang="en" sz="2000">
                <a:solidFill>
                  <a:srgbClr val="0000FF"/>
                </a:solidFill>
              </a:rPr>
              <a:t>90-Day Sprints</a:t>
            </a:r>
            <a:r>
              <a:rPr lang="en" sz="2000"/>
              <a:t> focused on Your Priorities</a:t>
            </a:r>
            <a:endParaRPr sz="2000"/>
          </a:p>
          <a:p>
            <a:pPr marL="0" marR="0" lvl="0" indent="0" algn="l" rtl="0">
              <a:lnSpc>
                <a:spcPct val="100000"/>
              </a:lnSpc>
              <a:spcBef>
                <a:spcPts val="0"/>
              </a:spcBef>
              <a:spcAft>
                <a:spcPts val="0"/>
              </a:spcAft>
              <a:buNone/>
            </a:pPr>
            <a:endParaRPr sz="2000"/>
          </a:p>
          <a:p>
            <a:pPr marL="457200" lvl="0" indent="-355600" algn="l" rtl="0">
              <a:spcBef>
                <a:spcPts val="0"/>
              </a:spcBef>
              <a:spcAft>
                <a:spcPts val="0"/>
              </a:spcAft>
              <a:buClr>
                <a:schemeClr val="dk1"/>
              </a:buClr>
              <a:buSzPts val="2000"/>
              <a:buChar char="➢"/>
            </a:pPr>
            <a:r>
              <a:rPr lang="en" sz="2000">
                <a:solidFill>
                  <a:srgbClr val="0000FF"/>
                </a:solidFill>
              </a:rPr>
              <a:t>Measurable Impact</a:t>
            </a:r>
            <a:r>
              <a:rPr lang="en" sz="2000"/>
              <a:t> on profit, cash, and the value of your business</a:t>
            </a:r>
            <a:endParaRPr sz="2000"/>
          </a:p>
          <a:p>
            <a:pPr marL="0" marR="0" lvl="0" indent="0" algn="l" rtl="0">
              <a:lnSpc>
                <a:spcPct val="100000"/>
              </a:lnSpc>
              <a:spcBef>
                <a:spcPts val="0"/>
              </a:spcBef>
              <a:spcAft>
                <a:spcPts val="0"/>
              </a:spcAft>
              <a:buNone/>
            </a:pPr>
            <a:endParaRPr sz="2400"/>
          </a:p>
        </p:txBody>
      </p:sp>
      <p:pic>
        <p:nvPicPr>
          <p:cNvPr id="225" name="Google Shape;225;p34"/>
          <p:cNvPicPr preferRelativeResize="0"/>
          <p:nvPr/>
        </p:nvPicPr>
        <p:blipFill>
          <a:blip r:embed="rId3">
            <a:alphaModFix/>
          </a:blip>
          <a:stretch>
            <a:fillRect/>
          </a:stretch>
        </p:blipFill>
        <p:spPr>
          <a:xfrm>
            <a:off x="7170400" y="4719200"/>
            <a:ext cx="1653876" cy="220525"/>
          </a:xfrm>
          <a:prstGeom prst="rect">
            <a:avLst/>
          </a:prstGeom>
          <a:noFill/>
          <a:ln>
            <a:noFill/>
          </a:ln>
        </p:spPr>
      </p:pic>
      <p:pic>
        <p:nvPicPr>
          <p:cNvPr id="226" name="Google Shape;226;p34"/>
          <p:cNvPicPr preferRelativeResize="0"/>
          <p:nvPr/>
        </p:nvPicPr>
        <p:blipFill>
          <a:blip r:embed="rId4">
            <a:alphaModFix/>
          </a:blip>
          <a:stretch>
            <a:fillRect/>
          </a:stretch>
        </p:blipFill>
        <p:spPr>
          <a:xfrm>
            <a:off x="742450" y="985275"/>
            <a:ext cx="4759423" cy="3172949"/>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5" descr="Kirk_Social Media.jpg"/>
          <p:cNvPicPr preferRelativeResize="0"/>
          <p:nvPr/>
        </p:nvPicPr>
        <p:blipFill>
          <a:blip r:embed="rId3">
            <a:alphaModFix/>
          </a:blip>
          <a:stretch>
            <a:fillRect/>
          </a:stretch>
        </p:blipFill>
        <p:spPr>
          <a:xfrm>
            <a:off x="714650" y="1398400"/>
            <a:ext cx="3867027" cy="2580500"/>
          </a:xfrm>
          <a:prstGeom prst="rect">
            <a:avLst/>
          </a:prstGeom>
          <a:noFill/>
          <a:ln>
            <a:noFill/>
          </a:ln>
        </p:spPr>
      </p:pic>
      <p:sp>
        <p:nvSpPr>
          <p:cNvPr id="233" name="Google Shape;233;p35"/>
          <p:cNvSpPr txBox="1">
            <a:spLocks noGrp="1"/>
          </p:cNvSpPr>
          <p:nvPr>
            <p:ph type="title"/>
          </p:nvPr>
        </p:nvSpPr>
        <p:spPr>
          <a:xfrm>
            <a:off x="4691625" y="1338925"/>
            <a:ext cx="4045500" cy="1942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000">
                <a:solidFill>
                  <a:srgbClr val="000000"/>
                </a:solidFill>
                <a:latin typeface="Arial"/>
                <a:ea typeface="Arial"/>
                <a:cs typeface="Arial"/>
                <a:sym typeface="Arial"/>
              </a:rPr>
              <a:t>Get the </a:t>
            </a:r>
            <a:r>
              <a:rPr lang="en" sz="2000" b="1">
                <a:solidFill>
                  <a:srgbClr val="000000"/>
                </a:solidFill>
                <a:latin typeface="Arial"/>
                <a:ea typeface="Arial"/>
                <a:cs typeface="Arial"/>
                <a:sym typeface="Arial"/>
              </a:rPr>
              <a:t>2% CEO Habits</a:t>
            </a:r>
            <a:r>
              <a:rPr lang="en" sz="2000">
                <a:solidFill>
                  <a:srgbClr val="000000"/>
                </a:solidFill>
                <a:latin typeface="Arial"/>
                <a:ea typeface="Arial"/>
                <a:cs typeface="Arial"/>
                <a:sym typeface="Arial"/>
              </a:rPr>
              <a:t> working for you</a:t>
            </a:r>
            <a:endParaRPr sz="2000">
              <a:solidFill>
                <a:srgbClr val="000000"/>
              </a:solidFill>
              <a:latin typeface="Arial"/>
              <a:ea typeface="Arial"/>
              <a:cs typeface="Arial"/>
              <a:sym typeface="Arial"/>
            </a:endParaRPr>
          </a:p>
          <a:p>
            <a:pPr marL="0" lvl="0" indent="0" algn="l" rtl="0">
              <a:lnSpc>
                <a:spcPct val="115000"/>
              </a:lnSpc>
              <a:spcBef>
                <a:spcPts val="0"/>
              </a:spcBef>
              <a:spcAft>
                <a:spcPts val="0"/>
              </a:spcAft>
              <a:buClr>
                <a:srgbClr val="000000"/>
              </a:buClr>
              <a:buSzPts val="1100"/>
              <a:buFont typeface="Arial"/>
              <a:buNone/>
            </a:pPr>
            <a:endParaRPr sz="1800" b="1">
              <a:latin typeface="Arial"/>
              <a:ea typeface="Arial"/>
              <a:cs typeface="Arial"/>
              <a:sym typeface="Arial"/>
            </a:endParaRPr>
          </a:p>
          <a:p>
            <a:pPr marL="0" lvl="0" indent="0" algn="ctr" rtl="0">
              <a:lnSpc>
                <a:spcPct val="115000"/>
              </a:lnSpc>
              <a:spcBef>
                <a:spcPts val="0"/>
              </a:spcBef>
              <a:spcAft>
                <a:spcPts val="0"/>
              </a:spcAft>
              <a:buClr>
                <a:srgbClr val="000000"/>
              </a:buClr>
              <a:buSzPts val="1100"/>
              <a:buFont typeface="Arial"/>
              <a:buNone/>
            </a:pPr>
            <a:r>
              <a:rPr lang="en" sz="1800" b="1">
                <a:latin typeface="Arial"/>
                <a:ea typeface="Arial"/>
                <a:cs typeface="Arial"/>
                <a:sym typeface="Arial"/>
              </a:rPr>
              <a:t>Kirk. W. McLaren, MBA, CPA</a:t>
            </a:r>
            <a:endParaRPr sz="1800" b="1">
              <a:latin typeface="Arial"/>
              <a:ea typeface="Arial"/>
              <a:cs typeface="Arial"/>
              <a:sym typeface="Arial"/>
            </a:endParaRPr>
          </a:p>
          <a:p>
            <a:pPr marL="0" lvl="0" indent="0" algn="ctr" rtl="0">
              <a:lnSpc>
                <a:spcPct val="115000"/>
              </a:lnSpc>
              <a:spcBef>
                <a:spcPts val="0"/>
              </a:spcBef>
              <a:spcAft>
                <a:spcPts val="0"/>
              </a:spcAft>
              <a:buClr>
                <a:srgbClr val="000000"/>
              </a:buClr>
              <a:buSzPts val="1100"/>
              <a:buFont typeface="Arial"/>
              <a:buNone/>
            </a:pPr>
            <a:r>
              <a:rPr lang="en" sz="1800">
                <a:latin typeface="Arial"/>
                <a:ea typeface="Arial"/>
                <a:cs typeface="Arial"/>
                <a:sym typeface="Arial"/>
              </a:rPr>
              <a:t>Chief Executive Officer</a:t>
            </a:r>
            <a:endParaRPr sz="1800">
              <a:latin typeface="Arial"/>
              <a:ea typeface="Arial"/>
              <a:cs typeface="Arial"/>
              <a:sym typeface="Arial"/>
            </a:endParaRPr>
          </a:p>
          <a:p>
            <a:pPr marL="0" lvl="0" indent="0" algn="l" rtl="0">
              <a:lnSpc>
                <a:spcPct val="115000"/>
              </a:lnSpc>
              <a:spcBef>
                <a:spcPts val="0"/>
              </a:spcBef>
              <a:spcAft>
                <a:spcPts val="0"/>
              </a:spcAft>
              <a:buClr>
                <a:srgbClr val="000000"/>
              </a:buClr>
              <a:buSzPts val="1100"/>
              <a:buFont typeface="Arial"/>
              <a:buNone/>
            </a:pPr>
            <a:endParaRPr sz="1800">
              <a:latin typeface="Arial"/>
              <a:ea typeface="Arial"/>
              <a:cs typeface="Arial"/>
              <a:sym typeface="Arial"/>
            </a:endParaRPr>
          </a:p>
          <a:p>
            <a:pPr marL="0" lvl="0" indent="0" algn="ctr" rtl="0">
              <a:lnSpc>
                <a:spcPct val="115000"/>
              </a:lnSpc>
              <a:spcBef>
                <a:spcPts val="0"/>
              </a:spcBef>
              <a:spcAft>
                <a:spcPts val="0"/>
              </a:spcAft>
              <a:buClr>
                <a:srgbClr val="000000"/>
              </a:buClr>
              <a:buSzPts val="1100"/>
              <a:buFont typeface="Arial"/>
              <a:buNone/>
            </a:pPr>
            <a:r>
              <a:rPr lang="en" sz="1800" u="sng">
                <a:solidFill>
                  <a:schemeClr val="hlink"/>
                </a:solidFill>
                <a:latin typeface="Arial"/>
                <a:ea typeface="Arial"/>
                <a:cs typeface="Arial"/>
                <a:sym typeface="Arial"/>
                <a:hlinkClick r:id="rId4"/>
              </a:rPr>
              <a:t>Kirk@foresightCFO.com</a:t>
            </a:r>
            <a:endParaRPr sz="1800">
              <a:latin typeface="Arial"/>
              <a:ea typeface="Arial"/>
              <a:cs typeface="Arial"/>
              <a:sym typeface="Arial"/>
            </a:endParaRPr>
          </a:p>
          <a:p>
            <a:pPr marL="0" lvl="0" indent="0" algn="ctr" rtl="0">
              <a:lnSpc>
                <a:spcPct val="115000"/>
              </a:lnSpc>
              <a:spcBef>
                <a:spcPts val="0"/>
              </a:spcBef>
              <a:spcAft>
                <a:spcPts val="0"/>
              </a:spcAft>
              <a:buClr>
                <a:srgbClr val="000000"/>
              </a:buClr>
              <a:buSzPts val="1100"/>
              <a:buFont typeface="Arial"/>
              <a:buNone/>
            </a:pPr>
            <a:r>
              <a:rPr lang="en" sz="1800">
                <a:latin typeface="Arial"/>
                <a:ea typeface="Arial"/>
                <a:cs typeface="Arial"/>
                <a:sym typeface="Arial"/>
              </a:rPr>
              <a:t>202.262.1231</a:t>
            </a:r>
            <a:endParaRPr sz="1200">
              <a:latin typeface="Arial"/>
              <a:ea typeface="Arial"/>
              <a:cs typeface="Arial"/>
              <a:sym typeface="Arial"/>
            </a:endParaRPr>
          </a:p>
        </p:txBody>
      </p:sp>
      <p:sp>
        <p:nvSpPr>
          <p:cNvPr id="234" name="Google Shape;234;p35"/>
          <p:cNvSpPr txBox="1">
            <a:spLocks noGrp="1"/>
          </p:cNvSpPr>
          <p:nvPr>
            <p:ph type="title"/>
          </p:nvPr>
        </p:nvSpPr>
        <p:spPr>
          <a:xfrm>
            <a:off x="548575" y="265200"/>
            <a:ext cx="8413800" cy="5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404040"/>
              </a:buClr>
              <a:buFont typeface="Lustria"/>
              <a:buNone/>
            </a:pPr>
            <a:r>
              <a:rPr lang="en" sz="2400" b="1" dirty="0">
                <a:solidFill>
                  <a:schemeClr val="bg2">
                    <a:lumMod val="60000"/>
                    <a:lumOff val="40000"/>
                  </a:schemeClr>
                </a:solidFill>
              </a:rPr>
              <a:t>Let’s Connect Today</a:t>
            </a:r>
            <a:r>
              <a:rPr lang="en" sz="2400" dirty="0">
                <a:solidFill>
                  <a:schemeClr val="bg2">
                    <a:lumMod val="60000"/>
                    <a:lumOff val="40000"/>
                  </a:schemeClr>
                </a:solidFill>
              </a:rPr>
              <a:t> …</a:t>
            </a:r>
            <a:r>
              <a:rPr lang="en" sz="2000" dirty="0">
                <a:solidFill>
                  <a:schemeClr val="bg2">
                    <a:lumMod val="60000"/>
                    <a:lumOff val="40000"/>
                  </a:schemeClr>
                </a:solidFill>
              </a:rPr>
              <a:t> text me at 202.262.1231</a:t>
            </a:r>
            <a:endParaRPr sz="2000" dirty="0">
              <a:solidFill>
                <a:schemeClr val="bg2">
                  <a:lumMod val="60000"/>
                  <a:lumOff val="40000"/>
                </a:schemeClr>
              </a:solidFill>
            </a:endParaRPr>
          </a:p>
          <a:p>
            <a:pPr marL="0" marR="0" lvl="0" indent="0" algn="l" rtl="0">
              <a:lnSpc>
                <a:spcPct val="100000"/>
              </a:lnSpc>
              <a:spcBef>
                <a:spcPts val="0"/>
              </a:spcBef>
              <a:spcAft>
                <a:spcPts val="0"/>
              </a:spcAft>
              <a:buClr>
                <a:srgbClr val="404040"/>
              </a:buClr>
              <a:buFont typeface="Lustria"/>
              <a:buNone/>
            </a:pPr>
            <a:endParaRPr sz="2400" b="1" dirty="0">
              <a:solidFill>
                <a:srgbClr val="888888"/>
              </a:solidFill>
            </a:endParaRPr>
          </a:p>
        </p:txBody>
      </p:sp>
      <p:pic>
        <p:nvPicPr>
          <p:cNvPr id="235" name="Google Shape;235;p35" descr="FCFO-Logo2016-TealGray2.jpg"/>
          <p:cNvPicPr preferRelativeResize="0"/>
          <p:nvPr/>
        </p:nvPicPr>
        <p:blipFill>
          <a:blip r:embed="rId5">
            <a:alphaModFix/>
          </a:blip>
          <a:stretch>
            <a:fillRect/>
          </a:stretch>
        </p:blipFill>
        <p:spPr>
          <a:xfrm>
            <a:off x="714650" y="4324013"/>
            <a:ext cx="2686873" cy="35825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371400" y="267875"/>
            <a:ext cx="8413800" cy="57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04040"/>
              </a:buClr>
              <a:buFont typeface="Lustria"/>
              <a:buNone/>
            </a:pPr>
            <a:r>
              <a:rPr lang="en" sz="2400" b="1">
                <a:solidFill>
                  <a:srgbClr val="007581"/>
                </a:solidFill>
              </a:rPr>
              <a:t>Who are the 2% CEO’s?</a:t>
            </a:r>
            <a:endParaRPr sz="2400" b="1">
              <a:solidFill>
                <a:srgbClr val="888888"/>
              </a:solidFill>
            </a:endParaRPr>
          </a:p>
        </p:txBody>
      </p:sp>
      <p:pic>
        <p:nvPicPr>
          <p:cNvPr id="89" name="Google Shape;89;p19"/>
          <p:cNvPicPr preferRelativeResize="0"/>
          <p:nvPr/>
        </p:nvPicPr>
        <p:blipFill>
          <a:blip r:embed="rId3">
            <a:alphaModFix/>
          </a:blip>
          <a:stretch>
            <a:fillRect/>
          </a:stretch>
        </p:blipFill>
        <p:spPr>
          <a:xfrm>
            <a:off x="1680875" y="847775"/>
            <a:ext cx="2697038" cy="3990927"/>
          </a:xfrm>
          <a:prstGeom prst="rect">
            <a:avLst/>
          </a:prstGeom>
          <a:noFill/>
          <a:ln>
            <a:noFill/>
          </a:ln>
        </p:spPr>
      </p:pic>
      <p:pic>
        <p:nvPicPr>
          <p:cNvPr id="90" name="Google Shape;90;p19"/>
          <p:cNvPicPr preferRelativeResize="0"/>
          <p:nvPr/>
        </p:nvPicPr>
        <p:blipFill>
          <a:blip r:embed="rId4">
            <a:alphaModFix/>
          </a:blip>
          <a:stretch>
            <a:fillRect/>
          </a:stretch>
        </p:blipFill>
        <p:spPr>
          <a:xfrm>
            <a:off x="4505500" y="847775"/>
            <a:ext cx="2697050" cy="399092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371400" y="267875"/>
            <a:ext cx="8413800" cy="57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04040"/>
              </a:buClr>
              <a:buFont typeface="Lustria"/>
              <a:buNone/>
            </a:pPr>
            <a:r>
              <a:rPr lang="en" sz="2400" b="1">
                <a:solidFill>
                  <a:srgbClr val="007581"/>
                </a:solidFill>
              </a:rPr>
              <a:t>Think</a:t>
            </a:r>
            <a:r>
              <a:rPr lang="en" sz="2400" b="1">
                <a:solidFill>
                  <a:srgbClr val="888888"/>
                </a:solidFill>
              </a:rPr>
              <a:t> about this</a:t>
            </a:r>
            <a:endParaRPr sz="2400" b="1">
              <a:solidFill>
                <a:srgbClr val="888888"/>
              </a:solidFill>
            </a:endParaRPr>
          </a:p>
        </p:txBody>
      </p:sp>
      <p:sp>
        <p:nvSpPr>
          <p:cNvPr id="97" name="Google Shape;97;p20"/>
          <p:cNvSpPr txBox="1">
            <a:spLocks noGrp="1"/>
          </p:cNvSpPr>
          <p:nvPr>
            <p:ph type="title"/>
          </p:nvPr>
        </p:nvSpPr>
        <p:spPr>
          <a:xfrm>
            <a:off x="1043100" y="577071"/>
            <a:ext cx="7070400" cy="99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2400">
                <a:latin typeface="Arial"/>
                <a:ea typeface="Arial"/>
                <a:cs typeface="Arial"/>
                <a:sym typeface="Arial"/>
              </a:rPr>
              <a:t>Only </a:t>
            </a:r>
            <a:r>
              <a:rPr lang="en" sz="2400">
                <a:solidFill>
                  <a:srgbClr val="0000FF"/>
                </a:solidFill>
                <a:latin typeface="Arial"/>
                <a:ea typeface="Arial"/>
                <a:cs typeface="Arial"/>
                <a:sym typeface="Arial"/>
              </a:rPr>
              <a:t>12%</a:t>
            </a:r>
            <a:r>
              <a:rPr lang="en" sz="2400">
                <a:latin typeface="Arial"/>
                <a:ea typeface="Arial"/>
                <a:cs typeface="Arial"/>
                <a:sym typeface="Arial"/>
              </a:rPr>
              <a:t> of businesses</a:t>
            </a:r>
            <a:endParaRPr sz="2400">
              <a:latin typeface="Arial"/>
              <a:ea typeface="Arial"/>
              <a:cs typeface="Arial"/>
              <a:sym typeface="Arial"/>
            </a:endParaRPr>
          </a:p>
          <a:p>
            <a:pPr marL="0" lvl="0" indent="0" algn="ctr" rtl="0">
              <a:lnSpc>
                <a:spcPct val="115000"/>
              </a:lnSpc>
              <a:spcBef>
                <a:spcPts val="0"/>
              </a:spcBef>
              <a:spcAft>
                <a:spcPts val="0"/>
              </a:spcAft>
              <a:buClr>
                <a:srgbClr val="000000"/>
              </a:buClr>
              <a:buSzPts val="1100"/>
              <a:buFont typeface="Arial"/>
              <a:buNone/>
            </a:pPr>
            <a:r>
              <a:rPr lang="en" sz="2400">
                <a:latin typeface="Arial"/>
                <a:ea typeface="Arial"/>
                <a:cs typeface="Arial"/>
                <a:sym typeface="Arial"/>
              </a:rPr>
              <a:t>make it through their 5th year</a:t>
            </a:r>
            <a:endParaRPr sz="2400">
              <a:latin typeface="Arial"/>
              <a:ea typeface="Arial"/>
              <a:cs typeface="Arial"/>
              <a:sym typeface="Arial"/>
            </a:endParaRPr>
          </a:p>
          <a:p>
            <a:pPr marL="0" lvl="0" indent="0" algn="l" rtl="0">
              <a:lnSpc>
                <a:spcPct val="115000"/>
              </a:lnSpc>
              <a:spcBef>
                <a:spcPts val="0"/>
              </a:spcBef>
              <a:spcAft>
                <a:spcPts val="0"/>
              </a:spcAft>
              <a:buClr>
                <a:srgbClr val="000000"/>
              </a:buClr>
              <a:buSzPts val="1100"/>
              <a:buFont typeface="Arial"/>
              <a:buNone/>
            </a:pPr>
            <a:endParaRPr sz="2400" b="1">
              <a:latin typeface="Arial"/>
              <a:ea typeface="Arial"/>
              <a:cs typeface="Arial"/>
              <a:sym typeface="Arial"/>
            </a:endParaRPr>
          </a:p>
          <a:p>
            <a:pPr marL="0" lvl="0" indent="0" algn="ctr" rtl="0">
              <a:lnSpc>
                <a:spcPct val="115000"/>
              </a:lnSpc>
              <a:spcBef>
                <a:spcPts val="0"/>
              </a:spcBef>
              <a:spcAft>
                <a:spcPts val="0"/>
              </a:spcAft>
              <a:buClr>
                <a:srgbClr val="000000"/>
              </a:buClr>
              <a:buSzPts val="1100"/>
              <a:buFont typeface="Arial"/>
              <a:buNone/>
            </a:pPr>
            <a:endParaRPr sz="1400"/>
          </a:p>
        </p:txBody>
      </p:sp>
      <p:sp>
        <p:nvSpPr>
          <p:cNvPr id="98" name="Google Shape;98;p20"/>
          <p:cNvSpPr txBox="1">
            <a:spLocks noGrp="1"/>
          </p:cNvSpPr>
          <p:nvPr>
            <p:ph type="title"/>
          </p:nvPr>
        </p:nvSpPr>
        <p:spPr>
          <a:xfrm>
            <a:off x="1043100" y="1586950"/>
            <a:ext cx="7070400" cy="1084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2400">
                <a:latin typeface="Arial"/>
                <a:ea typeface="Arial"/>
                <a:cs typeface="Arial"/>
                <a:sym typeface="Arial"/>
              </a:rPr>
              <a:t>Only 5% are able to sustain</a:t>
            </a:r>
            <a:endParaRPr sz="2400">
              <a:latin typeface="Arial"/>
              <a:ea typeface="Arial"/>
              <a:cs typeface="Arial"/>
              <a:sym typeface="Arial"/>
            </a:endParaRPr>
          </a:p>
          <a:p>
            <a:pPr marL="0" lvl="0" indent="0" algn="ctr" rtl="0">
              <a:lnSpc>
                <a:spcPct val="115000"/>
              </a:lnSpc>
              <a:spcBef>
                <a:spcPts val="0"/>
              </a:spcBef>
              <a:spcAft>
                <a:spcPts val="0"/>
              </a:spcAft>
              <a:buClr>
                <a:srgbClr val="000000"/>
              </a:buClr>
              <a:buSzPts val="1100"/>
              <a:buFont typeface="Arial"/>
              <a:buNone/>
            </a:pPr>
            <a:r>
              <a:rPr lang="en" sz="2400">
                <a:solidFill>
                  <a:srgbClr val="0000FF"/>
                </a:solidFill>
                <a:latin typeface="Arial"/>
                <a:ea typeface="Arial"/>
                <a:cs typeface="Arial"/>
                <a:sym typeface="Arial"/>
              </a:rPr>
              <a:t>annual growth rates of 20% or more</a:t>
            </a:r>
            <a:endParaRPr sz="1400">
              <a:solidFill>
                <a:srgbClr val="0000FF"/>
              </a:solidFill>
            </a:endParaRPr>
          </a:p>
        </p:txBody>
      </p:sp>
      <p:sp>
        <p:nvSpPr>
          <p:cNvPr id="99" name="Google Shape;99;p20"/>
          <p:cNvSpPr txBox="1">
            <a:spLocks noGrp="1"/>
          </p:cNvSpPr>
          <p:nvPr>
            <p:ph type="title"/>
          </p:nvPr>
        </p:nvSpPr>
        <p:spPr>
          <a:xfrm>
            <a:off x="1248800" y="2688625"/>
            <a:ext cx="7070400" cy="1084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2400">
                <a:latin typeface="Arial"/>
                <a:ea typeface="Arial"/>
                <a:cs typeface="Arial"/>
                <a:sym typeface="Arial"/>
              </a:rPr>
              <a:t>GovCon is competitive </a:t>
            </a:r>
            <a:r>
              <a:rPr lang="en" sz="2400">
                <a:solidFill>
                  <a:srgbClr val="0000FF"/>
                </a:solidFill>
                <a:latin typeface="Arial"/>
                <a:ea typeface="Arial"/>
                <a:cs typeface="Arial"/>
                <a:sym typeface="Arial"/>
              </a:rPr>
              <a:t>pricing pressure and demand for value is intensifying</a:t>
            </a:r>
            <a:endParaRPr sz="1800">
              <a:solidFill>
                <a:srgbClr val="000000"/>
              </a:solidFill>
            </a:endParaRPr>
          </a:p>
        </p:txBody>
      </p:sp>
      <p:sp>
        <p:nvSpPr>
          <p:cNvPr id="100" name="Google Shape;100;p20"/>
          <p:cNvSpPr txBox="1">
            <a:spLocks noGrp="1"/>
          </p:cNvSpPr>
          <p:nvPr>
            <p:ph type="title"/>
          </p:nvPr>
        </p:nvSpPr>
        <p:spPr>
          <a:xfrm>
            <a:off x="795250" y="3706600"/>
            <a:ext cx="7629600" cy="579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2400">
                <a:latin typeface="Arial"/>
                <a:ea typeface="Arial"/>
                <a:cs typeface="Arial"/>
                <a:sym typeface="Arial"/>
              </a:rPr>
              <a:t>88% of 8a’s </a:t>
            </a:r>
            <a:r>
              <a:rPr lang="en" sz="2400">
                <a:solidFill>
                  <a:srgbClr val="0000FF"/>
                </a:solidFill>
                <a:latin typeface="Arial"/>
                <a:ea typeface="Arial"/>
                <a:cs typeface="Arial"/>
                <a:sym typeface="Arial"/>
              </a:rPr>
              <a:t>fail within 2 years of graduating</a:t>
            </a:r>
            <a:endParaRPr sz="1800">
              <a:solidFill>
                <a:srgbClr val="000000"/>
              </a:solidFill>
            </a:endParaRPr>
          </a:p>
        </p:txBody>
      </p:sp>
      <p:sp>
        <p:nvSpPr>
          <p:cNvPr id="101" name="Google Shape;101;p20"/>
          <p:cNvSpPr txBox="1">
            <a:spLocks noGrp="1"/>
          </p:cNvSpPr>
          <p:nvPr>
            <p:ph type="title"/>
          </p:nvPr>
        </p:nvSpPr>
        <p:spPr>
          <a:xfrm>
            <a:off x="757200" y="4323700"/>
            <a:ext cx="7629600" cy="579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2400">
                <a:latin typeface="Arial"/>
                <a:ea typeface="Arial"/>
                <a:cs typeface="Arial"/>
                <a:sym typeface="Arial"/>
              </a:rPr>
              <a:t>Some feel like they are </a:t>
            </a:r>
            <a:r>
              <a:rPr lang="en" sz="2400">
                <a:solidFill>
                  <a:srgbClr val="0000FF"/>
                </a:solidFill>
                <a:latin typeface="Arial"/>
                <a:ea typeface="Arial"/>
                <a:cs typeface="Arial"/>
                <a:sym typeface="Arial"/>
              </a:rPr>
              <a:t>Leaving Money on the Table</a:t>
            </a:r>
            <a:endParaRPr sz="18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fade">
                                      <p:cBhvr>
                                        <p:cTn id="17" dur="1000"/>
                                        <p:tgtEl>
                                          <p:spTgt spid="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fade">
                                      <p:cBhvr>
                                        <p:cTn id="27" dur="1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1"/>
          <p:cNvPicPr preferRelativeResize="0"/>
          <p:nvPr/>
        </p:nvPicPr>
        <p:blipFill>
          <a:blip r:embed="rId3">
            <a:alphaModFix/>
          </a:blip>
          <a:stretch>
            <a:fillRect/>
          </a:stretch>
        </p:blipFill>
        <p:spPr>
          <a:xfrm>
            <a:off x="2173263" y="1293500"/>
            <a:ext cx="4797483" cy="3425701"/>
          </a:xfrm>
          <a:prstGeom prst="rect">
            <a:avLst/>
          </a:prstGeom>
          <a:noFill/>
          <a:ln>
            <a:noFill/>
          </a:ln>
        </p:spPr>
      </p:pic>
      <p:pic>
        <p:nvPicPr>
          <p:cNvPr id="108" name="Google Shape;108;p21"/>
          <p:cNvPicPr preferRelativeResize="0"/>
          <p:nvPr/>
        </p:nvPicPr>
        <p:blipFill>
          <a:blip r:embed="rId4">
            <a:alphaModFix/>
          </a:blip>
          <a:stretch>
            <a:fillRect/>
          </a:stretch>
        </p:blipFill>
        <p:spPr>
          <a:xfrm>
            <a:off x="7170400" y="4719200"/>
            <a:ext cx="1653876" cy="220525"/>
          </a:xfrm>
          <a:prstGeom prst="rect">
            <a:avLst/>
          </a:prstGeom>
          <a:noFill/>
          <a:ln>
            <a:noFill/>
          </a:ln>
        </p:spPr>
      </p:pic>
      <p:sp>
        <p:nvSpPr>
          <p:cNvPr id="109" name="Google Shape;109;p21"/>
          <p:cNvSpPr txBox="1">
            <a:spLocks noGrp="1"/>
          </p:cNvSpPr>
          <p:nvPr>
            <p:ph type="title"/>
          </p:nvPr>
        </p:nvSpPr>
        <p:spPr>
          <a:xfrm>
            <a:off x="365100" y="153725"/>
            <a:ext cx="8413800" cy="57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04040"/>
              </a:buClr>
              <a:buFont typeface="Lustria"/>
              <a:buNone/>
            </a:pPr>
            <a:r>
              <a:rPr lang="en" sz="2400" b="1">
                <a:solidFill>
                  <a:srgbClr val="007581"/>
                </a:solidFill>
              </a:rPr>
              <a:t>To Win and Deliver More Contracts </a:t>
            </a:r>
            <a:r>
              <a:rPr lang="en" sz="1800">
                <a:solidFill>
                  <a:srgbClr val="007581"/>
                </a:solidFill>
              </a:rPr>
              <a:t>...</a:t>
            </a:r>
            <a:endParaRPr sz="1800">
              <a:solidFill>
                <a:srgbClr val="007581"/>
              </a:solidFill>
            </a:endParaRPr>
          </a:p>
          <a:p>
            <a:pPr marL="0" marR="0" lvl="0" indent="0" algn="l" rtl="0">
              <a:lnSpc>
                <a:spcPct val="100000"/>
              </a:lnSpc>
              <a:spcBef>
                <a:spcPts val="0"/>
              </a:spcBef>
              <a:spcAft>
                <a:spcPts val="0"/>
              </a:spcAft>
              <a:buClr>
                <a:srgbClr val="404040"/>
              </a:buClr>
              <a:buFont typeface="Lustria"/>
              <a:buNone/>
            </a:pPr>
            <a:r>
              <a:rPr lang="en" sz="1800">
                <a:solidFill>
                  <a:srgbClr val="007581"/>
                </a:solidFill>
              </a:rPr>
              <a:t>What </a:t>
            </a:r>
            <a:r>
              <a:rPr lang="en" sz="1800" b="1">
                <a:solidFill>
                  <a:srgbClr val="007581"/>
                </a:solidFill>
              </a:rPr>
              <a:t>challenges</a:t>
            </a:r>
            <a:r>
              <a:rPr lang="en" sz="1800">
                <a:solidFill>
                  <a:srgbClr val="007581"/>
                </a:solidFill>
              </a:rPr>
              <a:t> are you facing?</a:t>
            </a:r>
            <a:endParaRPr sz="1800">
              <a:solidFill>
                <a:srgbClr val="007581"/>
              </a:solidFill>
            </a:endParaRPr>
          </a:p>
          <a:p>
            <a:pPr marL="0" lvl="0" indent="0" algn="l" rtl="0">
              <a:spcBef>
                <a:spcPts val="0"/>
              </a:spcBef>
              <a:spcAft>
                <a:spcPts val="0"/>
              </a:spcAft>
              <a:buClr>
                <a:srgbClr val="404040"/>
              </a:buClr>
              <a:buFont typeface="Lustria"/>
              <a:buNone/>
            </a:pPr>
            <a:r>
              <a:rPr lang="en" sz="1800">
                <a:solidFill>
                  <a:srgbClr val="007581"/>
                </a:solidFill>
              </a:rPr>
              <a:t>What does your </a:t>
            </a:r>
            <a:r>
              <a:rPr lang="en" sz="1800" b="1">
                <a:solidFill>
                  <a:srgbClr val="007581"/>
                </a:solidFill>
              </a:rPr>
              <a:t>Contract Officer</a:t>
            </a:r>
            <a:r>
              <a:rPr lang="en" sz="1800">
                <a:solidFill>
                  <a:srgbClr val="007581"/>
                </a:solidFill>
              </a:rPr>
              <a:t> care about?</a:t>
            </a:r>
            <a:endParaRPr sz="1800">
              <a:solidFill>
                <a:srgbClr val="00758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p:cNvSpPr txBox="1">
            <a:spLocks noGrp="1"/>
          </p:cNvSpPr>
          <p:nvPr>
            <p:ph type="title"/>
          </p:nvPr>
        </p:nvSpPr>
        <p:spPr>
          <a:xfrm>
            <a:off x="371400" y="267875"/>
            <a:ext cx="8413800" cy="57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04040"/>
              </a:buClr>
              <a:buFont typeface="Lustria"/>
              <a:buNone/>
            </a:pPr>
            <a:r>
              <a:rPr lang="en" sz="2400" b="1">
                <a:solidFill>
                  <a:srgbClr val="888888"/>
                </a:solidFill>
              </a:rPr>
              <a:t>Today - Let's </a:t>
            </a:r>
            <a:r>
              <a:rPr lang="en" sz="2400" b="1">
                <a:solidFill>
                  <a:srgbClr val="007581"/>
                </a:solidFill>
              </a:rPr>
              <a:t>Stack</a:t>
            </a:r>
            <a:r>
              <a:rPr lang="en" sz="2400" b="1">
                <a:solidFill>
                  <a:srgbClr val="888888"/>
                </a:solidFill>
              </a:rPr>
              <a:t> the Odds in Your Favor</a:t>
            </a:r>
            <a:endParaRPr sz="2400" b="1">
              <a:solidFill>
                <a:srgbClr val="888888"/>
              </a:solidFill>
            </a:endParaRPr>
          </a:p>
        </p:txBody>
      </p:sp>
      <p:sp>
        <p:nvSpPr>
          <p:cNvPr id="115" name="Google Shape;115;p22"/>
          <p:cNvSpPr txBox="1"/>
          <p:nvPr/>
        </p:nvSpPr>
        <p:spPr>
          <a:xfrm>
            <a:off x="5751675" y="1221000"/>
            <a:ext cx="3270300" cy="28539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chemeClr val="dk1"/>
              </a:buClr>
              <a:buSzPts val="2000"/>
              <a:buChar char="➢"/>
            </a:pPr>
            <a:r>
              <a:rPr lang="en" sz="2000">
                <a:solidFill>
                  <a:srgbClr val="0000FF"/>
                </a:solidFill>
              </a:rPr>
              <a:t>Learn</a:t>
            </a:r>
            <a:r>
              <a:rPr lang="en" sz="2000">
                <a:solidFill>
                  <a:schemeClr val="dk1"/>
                </a:solidFill>
              </a:rPr>
              <a:t> the 2% CEO Habits of Profitability™</a:t>
            </a:r>
            <a:endParaRPr sz="2000">
              <a:solidFill>
                <a:schemeClr val="dk1"/>
              </a:solidFill>
            </a:endParaRPr>
          </a:p>
          <a:p>
            <a:pPr marL="0" marR="0" lvl="0" indent="0" algn="l" rtl="0">
              <a:lnSpc>
                <a:spcPct val="100000"/>
              </a:lnSpc>
              <a:spcBef>
                <a:spcPts val="0"/>
              </a:spcBef>
              <a:spcAft>
                <a:spcPts val="0"/>
              </a:spcAft>
              <a:buNone/>
            </a:pPr>
            <a:endParaRPr sz="2000">
              <a:solidFill>
                <a:schemeClr val="dk1"/>
              </a:solidFill>
            </a:endParaRPr>
          </a:p>
          <a:p>
            <a:pPr marL="457200" marR="0" lvl="0" indent="-355600" algn="l" rtl="0">
              <a:lnSpc>
                <a:spcPct val="100000"/>
              </a:lnSpc>
              <a:spcBef>
                <a:spcPts val="0"/>
              </a:spcBef>
              <a:spcAft>
                <a:spcPts val="0"/>
              </a:spcAft>
              <a:buClr>
                <a:schemeClr val="dk1"/>
              </a:buClr>
              <a:buSzPts val="2000"/>
              <a:buChar char="➢"/>
            </a:pPr>
            <a:r>
              <a:rPr lang="en" sz="2000">
                <a:solidFill>
                  <a:srgbClr val="0000FF"/>
                </a:solidFill>
              </a:rPr>
              <a:t>Implement </a:t>
            </a:r>
            <a:r>
              <a:rPr lang="en" sz="2000"/>
              <a:t>them</a:t>
            </a:r>
            <a:endParaRPr sz="2000"/>
          </a:p>
          <a:p>
            <a:pPr marL="0" marR="0" lvl="0" indent="0" algn="l" rtl="0">
              <a:lnSpc>
                <a:spcPct val="100000"/>
              </a:lnSpc>
              <a:spcBef>
                <a:spcPts val="0"/>
              </a:spcBef>
              <a:spcAft>
                <a:spcPts val="0"/>
              </a:spcAft>
              <a:buNone/>
            </a:pPr>
            <a:endParaRPr sz="2000"/>
          </a:p>
          <a:p>
            <a:pPr marL="457200" lvl="0" indent="-355600" algn="l" rtl="0">
              <a:spcBef>
                <a:spcPts val="0"/>
              </a:spcBef>
              <a:spcAft>
                <a:spcPts val="0"/>
              </a:spcAft>
              <a:buClr>
                <a:schemeClr val="dk1"/>
              </a:buClr>
              <a:buSzPts val="2000"/>
              <a:buChar char="➢"/>
            </a:pPr>
            <a:r>
              <a:rPr lang="en" sz="2000">
                <a:solidFill>
                  <a:srgbClr val="0000FF"/>
                </a:solidFill>
              </a:rPr>
              <a:t>Win </a:t>
            </a:r>
            <a:r>
              <a:rPr lang="en" sz="2000"/>
              <a:t>More Contracts and Keep Them</a:t>
            </a:r>
            <a:endParaRPr sz="2000"/>
          </a:p>
          <a:p>
            <a:pPr marL="0" marR="0" lvl="0" indent="0" algn="l" rtl="0">
              <a:lnSpc>
                <a:spcPct val="100000"/>
              </a:lnSpc>
              <a:spcBef>
                <a:spcPts val="0"/>
              </a:spcBef>
              <a:spcAft>
                <a:spcPts val="0"/>
              </a:spcAft>
              <a:buNone/>
            </a:pPr>
            <a:endParaRPr sz="2400"/>
          </a:p>
        </p:txBody>
      </p:sp>
      <p:pic>
        <p:nvPicPr>
          <p:cNvPr id="116" name="Google Shape;116;p22"/>
          <p:cNvPicPr preferRelativeResize="0"/>
          <p:nvPr/>
        </p:nvPicPr>
        <p:blipFill>
          <a:blip r:embed="rId3">
            <a:alphaModFix/>
          </a:blip>
          <a:stretch>
            <a:fillRect/>
          </a:stretch>
        </p:blipFill>
        <p:spPr>
          <a:xfrm>
            <a:off x="251175" y="1221000"/>
            <a:ext cx="5322099" cy="2723150"/>
          </a:xfrm>
          <a:prstGeom prst="rect">
            <a:avLst/>
          </a:prstGeom>
          <a:noFill/>
          <a:ln>
            <a:noFill/>
          </a:ln>
        </p:spPr>
      </p:pic>
      <p:pic>
        <p:nvPicPr>
          <p:cNvPr id="117" name="Google Shape;117;p22"/>
          <p:cNvPicPr preferRelativeResize="0"/>
          <p:nvPr/>
        </p:nvPicPr>
        <p:blipFill>
          <a:blip r:embed="rId4">
            <a:alphaModFix/>
          </a:blip>
          <a:stretch>
            <a:fillRect/>
          </a:stretch>
        </p:blipFill>
        <p:spPr>
          <a:xfrm>
            <a:off x="7170400" y="4719200"/>
            <a:ext cx="1653876" cy="220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3"/>
          <p:cNvPicPr preferRelativeResize="0"/>
          <p:nvPr/>
        </p:nvPicPr>
        <p:blipFill>
          <a:blip r:embed="rId3">
            <a:alphaModFix/>
          </a:blip>
          <a:stretch>
            <a:fillRect/>
          </a:stretch>
        </p:blipFill>
        <p:spPr>
          <a:xfrm>
            <a:off x="7170400" y="4719200"/>
            <a:ext cx="1653876" cy="220525"/>
          </a:xfrm>
          <a:prstGeom prst="rect">
            <a:avLst/>
          </a:prstGeom>
          <a:noFill/>
          <a:ln>
            <a:noFill/>
          </a:ln>
        </p:spPr>
      </p:pic>
      <p:pic>
        <p:nvPicPr>
          <p:cNvPr id="123" name="Google Shape;123;p23"/>
          <p:cNvPicPr preferRelativeResize="0"/>
          <p:nvPr/>
        </p:nvPicPr>
        <p:blipFill>
          <a:blip r:embed="rId4">
            <a:alphaModFix/>
          </a:blip>
          <a:stretch>
            <a:fillRect/>
          </a:stretch>
        </p:blipFill>
        <p:spPr>
          <a:xfrm>
            <a:off x="2047075" y="593324"/>
            <a:ext cx="4807251" cy="4420499"/>
          </a:xfrm>
          <a:prstGeom prst="rect">
            <a:avLst/>
          </a:prstGeom>
          <a:noFill/>
          <a:ln>
            <a:noFill/>
          </a:ln>
        </p:spPr>
      </p:pic>
      <p:sp>
        <p:nvSpPr>
          <p:cNvPr id="124" name="Google Shape;124;p23"/>
          <p:cNvSpPr txBox="1">
            <a:spLocks noGrp="1"/>
          </p:cNvSpPr>
          <p:nvPr>
            <p:ph type="title"/>
          </p:nvPr>
        </p:nvSpPr>
        <p:spPr>
          <a:xfrm>
            <a:off x="576350" y="201306"/>
            <a:ext cx="7748700" cy="32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04040"/>
              </a:buClr>
              <a:buFont typeface="Lustria"/>
              <a:buNone/>
            </a:pPr>
            <a:r>
              <a:rPr lang="en" sz="2400" b="1">
                <a:solidFill>
                  <a:srgbClr val="007581"/>
                </a:solidFill>
              </a:rPr>
              <a:t>Habit 1:</a:t>
            </a:r>
            <a:r>
              <a:rPr lang="en" sz="2400" b="1"/>
              <a:t> Identify Growth Options</a:t>
            </a:r>
            <a:endParaRPr sz="2400" b="1"/>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642725" y="242525"/>
            <a:ext cx="7590300" cy="32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04040"/>
              </a:buClr>
              <a:buFont typeface="Lustria"/>
              <a:buNone/>
            </a:pPr>
            <a:r>
              <a:rPr lang="en" sz="2400" b="1">
                <a:solidFill>
                  <a:srgbClr val="000000"/>
                </a:solidFill>
              </a:rPr>
              <a:t>Uniqueness Driver</a:t>
            </a:r>
            <a:endParaRPr sz="2400" b="1">
              <a:solidFill>
                <a:srgbClr val="000000"/>
              </a:solidFill>
            </a:endParaRPr>
          </a:p>
        </p:txBody>
      </p:sp>
      <p:pic>
        <p:nvPicPr>
          <p:cNvPr id="130" name="Google Shape;130;p24" descr="Differen cycle_1.png"/>
          <p:cNvPicPr preferRelativeResize="0"/>
          <p:nvPr/>
        </p:nvPicPr>
        <p:blipFill rotWithShape="1">
          <a:blip r:embed="rId3">
            <a:alphaModFix/>
          </a:blip>
          <a:srcRect/>
          <a:stretch/>
        </p:blipFill>
        <p:spPr>
          <a:xfrm>
            <a:off x="3233374" y="815374"/>
            <a:ext cx="2409000" cy="1234500"/>
          </a:xfrm>
          <a:prstGeom prst="rect">
            <a:avLst/>
          </a:prstGeom>
          <a:noFill/>
          <a:ln>
            <a:noFill/>
          </a:ln>
        </p:spPr>
      </p:pic>
      <p:pic>
        <p:nvPicPr>
          <p:cNvPr id="131" name="Google Shape;131;p24" descr="Differen cycle_2.png"/>
          <p:cNvPicPr preferRelativeResize="0"/>
          <p:nvPr/>
        </p:nvPicPr>
        <p:blipFill rotWithShape="1">
          <a:blip r:embed="rId4">
            <a:alphaModFix/>
          </a:blip>
          <a:srcRect/>
          <a:stretch/>
        </p:blipFill>
        <p:spPr>
          <a:xfrm>
            <a:off x="5163239" y="1298472"/>
            <a:ext cx="1241700" cy="2403300"/>
          </a:xfrm>
          <a:prstGeom prst="rect">
            <a:avLst/>
          </a:prstGeom>
          <a:noFill/>
          <a:ln>
            <a:noFill/>
          </a:ln>
        </p:spPr>
      </p:pic>
      <p:pic>
        <p:nvPicPr>
          <p:cNvPr id="132" name="Google Shape;132;p24" descr="Differen cycle_3.png"/>
          <p:cNvPicPr preferRelativeResize="0"/>
          <p:nvPr/>
        </p:nvPicPr>
        <p:blipFill rotWithShape="1">
          <a:blip r:embed="rId5">
            <a:alphaModFix/>
          </a:blip>
          <a:srcRect/>
          <a:stretch/>
        </p:blipFill>
        <p:spPr>
          <a:xfrm>
            <a:off x="3503442" y="3247772"/>
            <a:ext cx="2437800" cy="1239000"/>
          </a:xfrm>
          <a:prstGeom prst="rect">
            <a:avLst/>
          </a:prstGeom>
          <a:noFill/>
          <a:ln>
            <a:noFill/>
          </a:ln>
        </p:spPr>
      </p:pic>
      <p:pic>
        <p:nvPicPr>
          <p:cNvPr id="133" name="Google Shape;133;p24" descr="Differen cycle_4.png"/>
          <p:cNvPicPr preferRelativeResize="0"/>
          <p:nvPr/>
        </p:nvPicPr>
        <p:blipFill rotWithShape="1">
          <a:blip r:embed="rId6">
            <a:alphaModFix/>
          </a:blip>
          <a:srcRect/>
          <a:stretch/>
        </p:blipFill>
        <p:spPr>
          <a:xfrm>
            <a:off x="2739052" y="1575045"/>
            <a:ext cx="1230000" cy="2430000"/>
          </a:xfrm>
          <a:prstGeom prst="rect">
            <a:avLst/>
          </a:prstGeom>
          <a:noFill/>
          <a:ln>
            <a:noFill/>
          </a:ln>
        </p:spPr>
      </p:pic>
      <p:pic>
        <p:nvPicPr>
          <p:cNvPr id="134" name="Google Shape;134;p24"/>
          <p:cNvPicPr preferRelativeResize="0"/>
          <p:nvPr/>
        </p:nvPicPr>
        <p:blipFill>
          <a:blip r:embed="rId7">
            <a:alphaModFix/>
          </a:blip>
          <a:stretch>
            <a:fillRect/>
          </a:stretch>
        </p:blipFill>
        <p:spPr>
          <a:xfrm>
            <a:off x="7205575" y="4768175"/>
            <a:ext cx="1653876" cy="220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5"/>
          <p:cNvSpPr txBox="1">
            <a:spLocks noGrp="1"/>
          </p:cNvSpPr>
          <p:nvPr>
            <p:ph type="title"/>
          </p:nvPr>
        </p:nvSpPr>
        <p:spPr>
          <a:xfrm>
            <a:off x="473900" y="265719"/>
            <a:ext cx="7748700" cy="32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04040"/>
              </a:buClr>
              <a:buFont typeface="Lustria"/>
              <a:buNone/>
            </a:pPr>
            <a:r>
              <a:rPr lang="en" sz="2400" b="1">
                <a:solidFill>
                  <a:srgbClr val="000000"/>
                </a:solidFill>
              </a:rPr>
              <a:t>Intentional Market Segment Selection</a:t>
            </a:r>
            <a:endParaRPr sz="2400" b="1">
              <a:solidFill>
                <a:srgbClr val="000000"/>
              </a:solidFill>
            </a:endParaRPr>
          </a:p>
        </p:txBody>
      </p:sp>
      <p:pic>
        <p:nvPicPr>
          <p:cNvPr id="140" name="Google Shape;140;p25" descr="Marketing_Strategy2.png"/>
          <p:cNvPicPr preferRelativeResize="0"/>
          <p:nvPr/>
        </p:nvPicPr>
        <p:blipFill rotWithShape="1">
          <a:blip r:embed="rId3">
            <a:alphaModFix/>
          </a:blip>
          <a:srcRect/>
          <a:stretch/>
        </p:blipFill>
        <p:spPr>
          <a:xfrm>
            <a:off x="1565550" y="930450"/>
            <a:ext cx="6098100" cy="3719400"/>
          </a:xfrm>
          <a:prstGeom prst="rect">
            <a:avLst/>
          </a:prstGeom>
          <a:noFill/>
          <a:ln>
            <a:noFill/>
          </a:ln>
        </p:spPr>
      </p:pic>
      <p:pic>
        <p:nvPicPr>
          <p:cNvPr id="141" name="Google Shape;141;p25" descr="MS_apple.png"/>
          <p:cNvPicPr preferRelativeResize="0"/>
          <p:nvPr/>
        </p:nvPicPr>
        <p:blipFill rotWithShape="1">
          <a:blip r:embed="rId4">
            <a:alphaModFix/>
          </a:blip>
          <a:srcRect/>
          <a:stretch/>
        </p:blipFill>
        <p:spPr>
          <a:xfrm>
            <a:off x="6347334" y="2986129"/>
            <a:ext cx="562200" cy="188400"/>
          </a:xfrm>
          <a:prstGeom prst="rect">
            <a:avLst/>
          </a:prstGeom>
          <a:noFill/>
          <a:ln>
            <a:noFill/>
          </a:ln>
        </p:spPr>
      </p:pic>
      <p:pic>
        <p:nvPicPr>
          <p:cNvPr id="142" name="Google Shape;142;p25" descr="MS_dell.png"/>
          <p:cNvPicPr preferRelativeResize="0"/>
          <p:nvPr/>
        </p:nvPicPr>
        <p:blipFill rotWithShape="1">
          <a:blip r:embed="rId5">
            <a:alphaModFix/>
          </a:blip>
          <a:srcRect/>
          <a:stretch/>
        </p:blipFill>
        <p:spPr>
          <a:xfrm>
            <a:off x="6311141" y="3241086"/>
            <a:ext cx="926400" cy="181800"/>
          </a:xfrm>
          <a:prstGeom prst="rect">
            <a:avLst/>
          </a:prstGeom>
          <a:noFill/>
          <a:ln>
            <a:noFill/>
          </a:ln>
        </p:spPr>
      </p:pic>
      <p:pic>
        <p:nvPicPr>
          <p:cNvPr id="143" name="Google Shape;143;p25" descr="MS_panasonic.png"/>
          <p:cNvPicPr preferRelativeResize="0"/>
          <p:nvPr/>
        </p:nvPicPr>
        <p:blipFill rotWithShape="1">
          <a:blip r:embed="rId6">
            <a:alphaModFix/>
          </a:blip>
          <a:srcRect/>
          <a:stretch/>
        </p:blipFill>
        <p:spPr>
          <a:xfrm>
            <a:off x="5929687" y="1287985"/>
            <a:ext cx="1515900" cy="216600"/>
          </a:xfrm>
          <a:prstGeom prst="rect">
            <a:avLst/>
          </a:prstGeom>
          <a:noFill/>
          <a:ln>
            <a:noFill/>
          </a:ln>
        </p:spPr>
      </p:pic>
      <p:pic>
        <p:nvPicPr>
          <p:cNvPr id="144" name="Google Shape;144;p25"/>
          <p:cNvPicPr preferRelativeResize="0"/>
          <p:nvPr/>
        </p:nvPicPr>
        <p:blipFill>
          <a:blip r:embed="rId7">
            <a:alphaModFix/>
          </a:blip>
          <a:stretch>
            <a:fillRect/>
          </a:stretch>
        </p:blipFill>
        <p:spPr>
          <a:xfrm>
            <a:off x="7205575" y="4768175"/>
            <a:ext cx="1653876" cy="220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6"/>
          <p:cNvSpPr txBox="1">
            <a:spLocks noGrp="1"/>
          </p:cNvSpPr>
          <p:nvPr>
            <p:ph type="title"/>
          </p:nvPr>
        </p:nvSpPr>
        <p:spPr>
          <a:xfrm>
            <a:off x="473825" y="320450"/>
            <a:ext cx="2837100" cy="32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04040"/>
              </a:buClr>
              <a:buFont typeface="Lustria"/>
              <a:buNone/>
            </a:pPr>
            <a:r>
              <a:rPr lang="en" sz="2400" b="1">
                <a:solidFill>
                  <a:srgbClr val="000000"/>
                </a:solidFill>
              </a:rPr>
              <a:t>The Owners Trap Driver</a:t>
            </a:r>
            <a:endParaRPr sz="2400" b="1">
              <a:solidFill>
                <a:srgbClr val="000000"/>
              </a:solidFill>
            </a:endParaRPr>
          </a:p>
        </p:txBody>
      </p:sp>
      <p:pic>
        <p:nvPicPr>
          <p:cNvPr id="150" name="Google Shape;150;p26"/>
          <p:cNvPicPr preferRelativeResize="0"/>
          <p:nvPr/>
        </p:nvPicPr>
        <p:blipFill>
          <a:blip r:embed="rId3">
            <a:alphaModFix/>
          </a:blip>
          <a:stretch>
            <a:fillRect/>
          </a:stretch>
        </p:blipFill>
        <p:spPr>
          <a:xfrm>
            <a:off x="3310925" y="320450"/>
            <a:ext cx="5178399" cy="4195775"/>
          </a:xfrm>
          <a:prstGeom prst="rect">
            <a:avLst/>
          </a:prstGeom>
          <a:noFill/>
          <a:ln>
            <a:noFill/>
          </a:ln>
        </p:spPr>
      </p:pic>
      <p:pic>
        <p:nvPicPr>
          <p:cNvPr id="151" name="Google Shape;151;p26"/>
          <p:cNvPicPr preferRelativeResize="0"/>
          <p:nvPr/>
        </p:nvPicPr>
        <p:blipFill>
          <a:blip r:embed="rId4">
            <a:alphaModFix/>
          </a:blip>
          <a:stretch>
            <a:fillRect/>
          </a:stretch>
        </p:blipFill>
        <p:spPr>
          <a:xfrm>
            <a:off x="731175" y="1557769"/>
            <a:ext cx="1878400" cy="2308997"/>
          </a:xfrm>
          <a:prstGeom prst="rect">
            <a:avLst/>
          </a:prstGeom>
          <a:noFill/>
          <a:ln>
            <a:noFill/>
          </a:ln>
        </p:spPr>
      </p:pic>
      <p:pic>
        <p:nvPicPr>
          <p:cNvPr id="152" name="Google Shape;152;p26"/>
          <p:cNvPicPr preferRelativeResize="0"/>
          <p:nvPr/>
        </p:nvPicPr>
        <p:blipFill>
          <a:blip r:embed="rId5">
            <a:alphaModFix/>
          </a:blip>
          <a:stretch>
            <a:fillRect/>
          </a:stretch>
        </p:blipFill>
        <p:spPr>
          <a:xfrm>
            <a:off x="7205575" y="4768175"/>
            <a:ext cx="1653876" cy="220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1000"/>
                                        <p:tgtEl>
                                          <p:spTgt spid="1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1"/>
                                        </p:tgtEl>
                                        <p:attrNameLst>
                                          <p:attrName>style.visibility</p:attrName>
                                        </p:attrNameLst>
                                      </p:cBhvr>
                                      <p:to>
                                        <p:strVal val="visible"/>
                                      </p:to>
                                    </p:set>
                                    <p:animEffect transition="in" filter="fade">
                                      <p:cBhvr>
                                        <p:cTn id="12" dur="10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5_Capital">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4132</Words>
  <Application>Microsoft Office PowerPoint</Application>
  <PresentationFormat>On-screen Show (16:9)</PresentationFormat>
  <Paragraphs>515</Paragraphs>
  <Slides>18</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Lustria</vt:lpstr>
      <vt:lpstr>Calibri</vt:lpstr>
      <vt:lpstr>Noto Symbol</vt:lpstr>
      <vt:lpstr>Simple Light</vt:lpstr>
      <vt:lpstr>15_Capital</vt:lpstr>
      <vt:lpstr>PowerPoint Presentation</vt:lpstr>
      <vt:lpstr>Who are the 2% CEO’s?</vt:lpstr>
      <vt:lpstr>Think about this</vt:lpstr>
      <vt:lpstr>To Win and Deliver More Contracts ... What challenges are you facing? What does your Contract Officer care about?</vt:lpstr>
      <vt:lpstr>Today - Let's Stack the Odds in Your Favor</vt:lpstr>
      <vt:lpstr>Habit 1: Identify Growth Options</vt:lpstr>
      <vt:lpstr>Uniqueness Driver</vt:lpstr>
      <vt:lpstr>Intentional Market Segment Selection</vt:lpstr>
      <vt:lpstr>The Owners Trap Driver</vt:lpstr>
      <vt:lpstr>Exercise: Escape the Owners Trap</vt:lpstr>
      <vt:lpstr>Habit 2: Select Growth Options to  Engineer Profit</vt:lpstr>
      <vt:lpstr>Do it with the Numbers</vt:lpstr>
      <vt:lpstr>Habit 3: Use the Financial Scoreboard to Drive Execution Like the 2% CEO’s</vt:lpstr>
      <vt:lpstr>Habit 4: Achieve Predictable Positive Cash Flow</vt:lpstr>
      <vt:lpstr>Habit 5:   Beat Competitor Benchmarks &amp;   Reach Your Top Percentile Valuation</vt:lpstr>
      <vt:lpstr>Don’t ask your Tax Preparer to help GROW your business!  </vt:lpstr>
      <vt:lpstr>What Makes Us Unique</vt:lpstr>
      <vt:lpstr>Get the 2% CEO Habits working for you  Kirk. W. McLaren, MBA, CPA Chief Executive Officer  Kirk@foresightCFO.com 202.262.1231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showcase</cp:lastModifiedBy>
  <cp:revision>3</cp:revision>
  <dcterms:modified xsi:type="dcterms:W3CDTF">2019-05-30T12:51:01Z</dcterms:modified>
</cp:coreProperties>
</file>