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980" r:id="rId1"/>
  </p:sldMasterIdLst>
  <p:notesMasterIdLst>
    <p:notesMasterId r:id="rId26"/>
  </p:notesMasterIdLst>
  <p:handoutMasterIdLst>
    <p:handoutMasterId r:id="rId27"/>
  </p:handoutMasterIdLst>
  <p:sldIdLst>
    <p:sldId id="697" r:id="rId2"/>
    <p:sldId id="820" r:id="rId3"/>
    <p:sldId id="807" r:id="rId4"/>
    <p:sldId id="808" r:id="rId5"/>
    <p:sldId id="827" r:id="rId6"/>
    <p:sldId id="828" r:id="rId7"/>
    <p:sldId id="809" r:id="rId8"/>
    <p:sldId id="810" r:id="rId9"/>
    <p:sldId id="811" r:id="rId10"/>
    <p:sldId id="812" r:id="rId11"/>
    <p:sldId id="813" r:id="rId12"/>
    <p:sldId id="814" r:id="rId13"/>
    <p:sldId id="815" r:id="rId14"/>
    <p:sldId id="816" r:id="rId15"/>
    <p:sldId id="817" r:id="rId16"/>
    <p:sldId id="818" r:id="rId17"/>
    <p:sldId id="819" r:id="rId18"/>
    <p:sldId id="821" r:id="rId19"/>
    <p:sldId id="822" r:id="rId20"/>
    <p:sldId id="823" r:id="rId21"/>
    <p:sldId id="824" r:id="rId22"/>
    <p:sldId id="825" r:id="rId23"/>
    <p:sldId id="826" r:id="rId24"/>
    <p:sldId id="774" r:id="rId25"/>
  </p:sldIdLst>
  <p:sldSz cx="9144000" cy="6858000" type="letter"/>
  <p:notesSz cx="7010400"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A"/>
    <a:srgbClr val="000000"/>
    <a:srgbClr val="ABC3DF"/>
    <a:srgbClr val="0000FF"/>
    <a:srgbClr val="B18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63384" autoAdjust="0"/>
  </p:normalViewPr>
  <p:slideViewPr>
    <p:cSldViewPr>
      <p:cViewPr varScale="1">
        <p:scale>
          <a:sx n="61" d="100"/>
          <a:sy n="61" d="100"/>
        </p:scale>
        <p:origin x="-96" y="-390"/>
      </p:cViewPr>
      <p:guideLst>
        <p:guide orient="horz" pos="2160"/>
        <p:guide pos="2880"/>
      </p:guideLst>
    </p:cSldViewPr>
  </p:slideViewPr>
  <p:outlineViewPr>
    <p:cViewPr>
      <p:scale>
        <a:sx n="33" d="100"/>
        <a:sy n="33" d="100"/>
      </p:scale>
      <p:origin x="0" y="219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5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248403" y="8829679"/>
            <a:ext cx="760378" cy="465139"/>
          </a:xfrm>
          <a:prstGeom prst="rect">
            <a:avLst/>
          </a:prstGeom>
        </p:spPr>
        <p:txBody>
          <a:bodyPr vert="horz" lIns="89866" tIns="44932" rIns="89866" bIns="44932" rtlCol="0" anchor="b"/>
          <a:lstStyle>
            <a:lvl1pPr algn="r">
              <a:defRPr sz="1200"/>
            </a:lvl1pPr>
          </a:lstStyle>
          <a:p>
            <a:pPr>
              <a:defRPr/>
            </a:pPr>
            <a:fld id="{BECD5E35-51B3-4A7F-A75D-0E3AD684C95B}" type="slidenum">
              <a:rPr lang="en-US" sz="1100">
                <a:latin typeface="Georgia" pitchFamily="18" charset="0"/>
              </a:rPr>
              <a:pPr>
                <a:defRPr/>
              </a:pPr>
              <a:t>‹#›</a:t>
            </a:fld>
            <a:endParaRPr lang="en-US" sz="1100" dirty="0">
              <a:latin typeface="Georgia" pitchFamily="18" charset="0"/>
            </a:endParaRPr>
          </a:p>
        </p:txBody>
      </p:sp>
      <p:pic>
        <p:nvPicPr>
          <p:cNvPr id="10" name="Picture 6"/>
          <p:cNvPicPr>
            <a:picLocks noChangeAspect="1" noChangeArrowheads="1"/>
          </p:cNvPicPr>
          <p:nvPr/>
        </p:nvPicPr>
        <p:blipFill>
          <a:blip r:embed="rId2" cstate="print"/>
          <a:srcRect/>
          <a:stretch>
            <a:fillRect/>
          </a:stretch>
        </p:blipFill>
        <p:spPr bwMode="auto">
          <a:xfrm>
            <a:off x="6324600" y="4"/>
            <a:ext cx="561975" cy="484963"/>
          </a:xfrm>
          <a:prstGeom prst="rect">
            <a:avLst/>
          </a:prstGeom>
          <a:noFill/>
        </p:spPr>
      </p:pic>
    </p:spTree>
    <p:extLst>
      <p:ext uri="{BB962C8B-B14F-4D97-AF65-F5344CB8AC3E}">
        <p14:creationId xmlns:p14="http://schemas.microsoft.com/office/powerpoint/2010/main" val="3116540992"/>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5"/>
            <a:ext cx="3037840" cy="465139"/>
          </a:xfrm>
          <a:prstGeom prst="rect">
            <a:avLst/>
          </a:prstGeom>
          <a:noFill/>
          <a:ln w="9525">
            <a:noFill/>
            <a:miter lim="800000"/>
            <a:headEnd/>
            <a:tailEnd/>
          </a:ln>
          <a:effectLst/>
        </p:spPr>
        <p:txBody>
          <a:bodyPr vert="horz" wrap="square" lIns="89866" tIns="44932" rIns="89866" bIns="44932" numCol="1" anchor="t" anchorCtr="0" compatLnSpc="1">
            <a:prstTxWarp prst="textNoShape">
              <a:avLst/>
            </a:prstTxWarp>
          </a:bodyPr>
          <a:lstStyle>
            <a:lvl1pPr eaLnBrk="1" hangingPunct="1">
              <a:defRPr sz="1200">
                <a:latin typeface="Arial" charset="0"/>
              </a:defRPr>
            </a:lvl1pPr>
          </a:lstStyle>
          <a:p>
            <a:pPr>
              <a:defRPr/>
            </a:pPr>
            <a:r>
              <a:rPr lang="en-US" dirty="0" smtClean="0"/>
              <a:t>PilieroMazza PLLC</a:t>
            </a:r>
            <a:endParaRPr lang="en-US" dirty="0"/>
          </a:p>
        </p:txBody>
      </p:sp>
      <p:sp>
        <p:nvSpPr>
          <p:cNvPr id="24579" name="Rectangle 3"/>
          <p:cNvSpPr>
            <a:spLocks noGrp="1" noChangeArrowheads="1"/>
          </p:cNvSpPr>
          <p:nvPr>
            <p:ph type="dt" idx="1"/>
          </p:nvPr>
        </p:nvSpPr>
        <p:spPr bwMode="auto">
          <a:xfrm>
            <a:off x="3970939" y="5"/>
            <a:ext cx="3037840" cy="465139"/>
          </a:xfrm>
          <a:prstGeom prst="rect">
            <a:avLst/>
          </a:prstGeom>
          <a:noFill/>
          <a:ln w="9525">
            <a:noFill/>
            <a:miter lim="800000"/>
            <a:headEnd/>
            <a:tailEnd/>
          </a:ln>
          <a:effectLst/>
        </p:spPr>
        <p:txBody>
          <a:bodyPr vert="horz" wrap="square" lIns="89866" tIns="44932" rIns="89866" bIns="449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87450" y="695325"/>
            <a:ext cx="4646613" cy="3484563"/>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1040" y="4416436"/>
            <a:ext cx="5608320" cy="4183061"/>
          </a:xfrm>
          <a:prstGeom prst="rect">
            <a:avLst/>
          </a:prstGeom>
          <a:noFill/>
          <a:ln w="9525">
            <a:noFill/>
            <a:miter lim="800000"/>
            <a:headEnd/>
            <a:tailEnd/>
          </a:ln>
          <a:effectLst/>
        </p:spPr>
        <p:txBody>
          <a:bodyPr vert="horz" wrap="square" lIns="89866" tIns="44932" rIns="89866" bIns="449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1" y="8829679"/>
            <a:ext cx="3037840" cy="465139"/>
          </a:xfrm>
          <a:prstGeom prst="rect">
            <a:avLst/>
          </a:prstGeom>
          <a:noFill/>
          <a:ln w="9525">
            <a:noFill/>
            <a:miter lim="800000"/>
            <a:headEnd/>
            <a:tailEnd/>
          </a:ln>
          <a:effectLst/>
        </p:spPr>
        <p:txBody>
          <a:bodyPr vert="horz" wrap="square" lIns="89866" tIns="44932" rIns="89866" bIns="44932" numCol="1" anchor="b" anchorCtr="0" compatLnSpc="1">
            <a:prstTxWarp prst="textNoShape">
              <a:avLst/>
            </a:prstTxWarp>
          </a:bodyPr>
          <a:lstStyle>
            <a:lvl1pPr eaLnBrk="1" hangingPunct="1">
              <a:defRPr sz="1200">
                <a:latin typeface="Arial" charset="0"/>
              </a:defRPr>
            </a:lvl1pPr>
          </a:lstStyle>
          <a:p>
            <a:pPr>
              <a:defRPr/>
            </a:pPr>
            <a:r>
              <a:rPr lang="en-US" dirty="0" smtClean="0"/>
              <a:t>Maximizing Your Time as a Small Business</a:t>
            </a:r>
            <a:endParaRPr lang="en-US" dirty="0"/>
          </a:p>
        </p:txBody>
      </p:sp>
      <p:sp>
        <p:nvSpPr>
          <p:cNvPr id="24583" name="Rectangle 7"/>
          <p:cNvSpPr>
            <a:spLocks noGrp="1" noChangeArrowheads="1"/>
          </p:cNvSpPr>
          <p:nvPr>
            <p:ph type="sldNum" sz="quarter" idx="5"/>
          </p:nvPr>
        </p:nvSpPr>
        <p:spPr bwMode="auto">
          <a:xfrm>
            <a:off x="3970939" y="8829679"/>
            <a:ext cx="3037840" cy="465139"/>
          </a:xfrm>
          <a:prstGeom prst="rect">
            <a:avLst/>
          </a:prstGeom>
          <a:noFill/>
          <a:ln w="9525">
            <a:noFill/>
            <a:miter lim="800000"/>
            <a:headEnd/>
            <a:tailEnd/>
          </a:ln>
          <a:effectLst/>
        </p:spPr>
        <p:txBody>
          <a:bodyPr vert="horz" wrap="square" lIns="89866" tIns="44932" rIns="89866" bIns="44932" numCol="1" anchor="b" anchorCtr="0" compatLnSpc="1">
            <a:prstTxWarp prst="textNoShape">
              <a:avLst/>
            </a:prstTxWarp>
          </a:bodyPr>
          <a:lstStyle>
            <a:lvl1pPr algn="r" eaLnBrk="1" hangingPunct="1">
              <a:defRPr sz="1200">
                <a:latin typeface="Arial" charset="0"/>
              </a:defRPr>
            </a:lvl1pPr>
          </a:lstStyle>
          <a:p>
            <a:pPr>
              <a:defRPr/>
            </a:pPr>
            <a:fld id="{7CF4123D-28FE-4DDF-B006-AAE89FB667F0}" type="slidenum">
              <a:rPr lang="en-US"/>
              <a:pPr>
                <a:defRPr/>
              </a:pPr>
              <a:t>‹#›</a:t>
            </a:fld>
            <a:endParaRPr lang="en-US" dirty="0"/>
          </a:p>
        </p:txBody>
      </p:sp>
    </p:spTree>
    <p:extLst>
      <p:ext uri="{BB962C8B-B14F-4D97-AF65-F5344CB8AC3E}">
        <p14:creationId xmlns:p14="http://schemas.microsoft.com/office/powerpoint/2010/main" val="1821559460"/>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PilieroMazza PLLC</a:t>
            </a:r>
            <a:endParaRPr lang="en-US" dirty="0"/>
          </a:p>
        </p:txBody>
      </p:sp>
      <p:sp>
        <p:nvSpPr>
          <p:cNvPr id="5" name="Date Placeholder 4"/>
          <p:cNvSpPr>
            <a:spLocks noGrp="1"/>
          </p:cNvSpPr>
          <p:nvPr>
            <p:ph type="dt" idx="11"/>
          </p:nvPr>
        </p:nvSpPr>
        <p:spPr/>
        <p:txBody>
          <a:bodyPr/>
          <a:lstStyle/>
          <a:p>
            <a:pPr>
              <a:defRPr/>
            </a:pPr>
            <a:endParaRPr lang="en-US" dirty="0"/>
          </a:p>
        </p:txBody>
      </p:sp>
    </p:spTree>
    <p:extLst>
      <p:ext uri="{BB962C8B-B14F-4D97-AF65-F5344CB8AC3E}">
        <p14:creationId xmlns:p14="http://schemas.microsoft.com/office/powerpoint/2010/main" val="3426256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a:xfrm>
            <a:off x="3970338" y="0"/>
            <a:ext cx="3038475" cy="465138"/>
          </a:xfrm>
          <a:prstGeom prst="rect">
            <a:avLst/>
          </a:prstGeom>
        </p:spPr>
        <p:txBody>
          <a:bodyPr/>
          <a:lstStyle/>
          <a:p>
            <a:pPr>
              <a:defRPr/>
            </a:pPr>
            <a:r>
              <a:rPr lang="en-US" dirty="0" smtClean="0"/>
              <a:t>5/26/2011</a:t>
            </a:r>
            <a:endParaRPr lang="en-US" dirty="0"/>
          </a:p>
        </p:txBody>
      </p:sp>
      <p:sp>
        <p:nvSpPr>
          <p:cNvPr id="5" name="Footer Placeholder 4"/>
          <p:cNvSpPr>
            <a:spLocks noGrp="1"/>
          </p:cNvSpPr>
          <p:nvPr>
            <p:ph type="ftr" sz="quarter" idx="11"/>
          </p:nvPr>
        </p:nvSpPr>
        <p:spPr>
          <a:xfrm>
            <a:off x="0" y="8829675"/>
            <a:ext cx="3038475" cy="465138"/>
          </a:xfrm>
          <a:prstGeom prst="rect">
            <a:avLst/>
          </a:prstGeom>
        </p:spPr>
        <p:txBody>
          <a:bodyPr/>
          <a:lstStyle/>
          <a:p>
            <a:pPr>
              <a:defRPr/>
            </a:pPr>
            <a:r>
              <a:rPr lang="en-US" dirty="0" smtClean="0"/>
              <a:t>Maximizing Your Time as a Small Business</a:t>
            </a:r>
            <a:endParaRPr lang="en-US" dirty="0"/>
          </a:p>
        </p:txBody>
      </p:sp>
      <p:sp>
        <p:nvSpPr>
          <p:cNvPr id="6" name="Header Placeholder 5"/>
          <p:cNvSpPr>
            <a:spLocks noGrp="1"/>
          </p:cNvSpPr>
          <p:nvPr>
            <p:ph type="hdr" sz="quarter" idx="12"/>
          </p:nvPr>
        </p:nvSpPr>
        <p:spPr>
          <a:xfrm>
            <a:off x="0" y="0"/>
            <a:ext cx="3038475" cy="465138"/>
          </a:xfrm>
          <a:prstGeom prst="rect">
            <a:avLst/>
          </a:prstGeom>
        </p:spPr>
        <p:txBody>
          <a:bodyPr/>
          <a:lstStyle/>
          <a:p>
            <a:pPr>
              <a:defRPr/>
            </a:pPr>
            <a:r>
              <a:rPr lang="en-US" dirty="0" smtClean="0"/>
              <a:t>PilieroMazza PLLC</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PilieroMazza PLLC</a:t>
            </a:r>
            <a:endParaRPr lang="en-US" dirty="0"/>
          </a:p>
        </p:txBody>
      </p:sp>
      <p:sp>
        <p:nvSpPr>
          <p:cNvPr id="5" name="Date Placeholder 4"/>
          <p:cNvSpPr>
            <a:spLocks noGrp="1"/>
          </p:cNvSpPr>
          <p:nvPr>
            <p:ph type="dt" idx="11"/>
          </p:nvPr>
        </p:nvSpPr>
        <p:spPr/>
        <p:txBody>
          <a:bodyPr/>
          <a:lstStyle/>
          <a:p>
            <a:pPr>
              <a:defRPr/>
            </a:pPr>
            <a:endParaRPr lang="en-US" dirty="0"/>
          </a:p>
        </p:txBody>
      </p:sp>
    </p:spTree>
    <p:extLst>
      <p:ext uri="{BB962C8B-B14F-4D97-AF65-F5344CB8AC3E}">
        <p14:creationId xmlns:p14="http://schemas.microsoft.com/office/powerpoint/2010/main" val="2937395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Requests for Equitable Adjustments and Claims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3_Title Slide">
    <p:bg>
      <p:bgPr>
        <a:solidFill>
          <a:schemeClr val="bg1"/>
        </a:solidFill>
        <a:effectLst/>
      </p:bgPr>
    </p:bg>
    <p:spTree>
      <p:nvGrpSpPr>
        <p:cNvPr id="1" name=""/>
        <p:cNvGrpSpPr/>
        <p:nvPr/>
      </p:nvGrpSpPr>
      <p:grpSpPr>
        <a:xfrm>
          <a:off x="0" y="0"/>
          <a:ext cx="0" cy="0"/>
          <a:chOff x="0" y="0"/>
          <a:chExt cx="0" cy="0"/>
        </a:xfrm>
      </p:grpSpPr>
      <p:sp>
        <p:nvSpPr>
          <p:cNvPr id="8203" name="Rectangle 11"/>
          <p:cNvSpPr>
            <a:spLocks noGrp="1" noChangeArrowheads="1"/>
          </p:cNvSpPr>
          <p:nvPr>
            <p:ph type="ctrTitle" sz="quarter"/>
          </p:nvPr>
        </p:nvSpPr>
        <p:spPr>
          <a:xfrm>
            <a:off x="685800" y="1736725"/>
            <a:ext cx="7772400" cy="1920875"/>
          </a:xfrm>
          <a:prstGeom prst="rect">
            <a:avLst/>
          </a:prstGeom>
        </p:spPr>
        <p:txBody>
          <a:bodyPr/>
          <a:lstStyle>
            <a:lvl1pPr>
              <a:defRPr sz="4000"/>
            </a:lvl1pPr>
          </a:lstStyle>
          <a:p>
            <a:r>
              <a:rPr lang="en-US" dirty="0"/>
              <a:t>Click to edit Master title style</a:t>
            </a:r>
          </a:p>
        </p:txBody>
      </p:sp>
      <p:sp>
        <p:nvSpPr>
          <p:cNvPr id="8204" name="Rectangle 12"/>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2" charset="2"/>
              <a:buNone/>
              <a:defRPr cap="small" baseline="0"/>
            </a:lvl1pPr>
          </a:lstStyle>
          <a:p>
            <a:r>
              <a:rPr lang="en-US" dirty="0"/>
              <a:t>Click to edit Master subtitle style</a:t>
            </a:r>
          </a:p>
        </p:txBody>
      </p:sp>
      <p:pic>
        <p:nvPicPr>
          <p:cNvPr id="18"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52380" y="228600"/>
            <a:ext cx="2962521" cy="914400"/>
          </a:xfrm>
          <a:prstGeom prst="rect">
            <a:avLst/>
          </a:prstGeom>
          <a:noFill/>
          <a:ln w="9525">
            <a:noFill/>
            <a:miter lim="800000"/>
            <a:headEnd/>
            <a:tailEnd/>
          </a:ln>
        </p:spPr>
      </p:pic>
      <p:sp>
        <p:nvSpPr>
          <p:cNvPr id="19" name="Text Box 4"/>
          <p:cNvSpPr txBox="1">
            <a:spLocks noChangeArrowheads="1"/>
          </p:cNvSpPr>
          <p:nvPr userDrawn="1"/>
        </p:nvSpPr>
        <p:spPr bwMode="auto">
          <a:xfrm>
            <a:off x="5943600" y="228600"/>
            <a:ext cx="2971800" cy="954107"/>
          </a:xfrm>
          <a:prstGeom prst="rect">
            <a:avLst/>
          </a:prstGeom>
          <a:noFill/>
          <a:ln w="9525">
            <a:noFill/>
            <a:miter lim="800000"/>
            <a:headEnd/>
            <a:tailEnd/>
          </a:ln>
          <a:effectLst/>
        </p:spPr>
        <p:txBody>
          <a:bodyPr wrap="square">
            <a:spAutoFit/>
          </a:bodyPr>
          <a:lstStyle/>
          <a:p>
            <a:pPr algn="r">
              <a:defRPr/>
            </a:pPr>
            <a:r>
              <a:rPr lang="en-US" sz="1400" b="1" dirty="0">
                <a:solidFill>
                  <a:srgbClr val="09367A"/>
                </a:solidFill>
                <a:latin typeface="Georgia" pitchFamily="18" charset="0"/>
              </a:rPr>
              <a:t>888 </a:t>
            </a:r>
            <a:r>
              <a:rPr lang="en-US" sz="1400" b="1" dirty="0" smtClean="0">
                <a:solidFill>
                  <a:srgbClr val="09367A"/>
                </a:solidFill>
                <a:latin typeface="Georgia" pitchFamily="18" charset="0"/>
              </a:rPr>
              <a:t>17</a:t>
            </a:r>
            <a:r>
              <a:rPr lang="en-US" sz="1400" b="1" baseline="30000" dirty="0" smtClean="0">
                <a:solidFill>
                  <a:srgbClr val="09367A"/>
                </a:solidFill>
                <a:latin typeface="Georgia" pitchFamily="18" charset="0"/>
              </a:rPr>
              <a:t>th</a:t>
            </a:r>
            <a:r>
              <a:rPr lang="en-US" sz="1400" b="1" dirty="0" smtClean="0">
                <a:solidFill>
                  <a:srgbClr val="09367A"/>
                </a:solidFill>
                <a:latin typeface="Georgia" pitchFamily="18" charset="0"/>
              </a:rPr>
              <a:t> Street, </a:t>
            </a:r>
            <a:r>
              <a:rPr lang="en-US" sz="1400" b="1" dirty="0">
                <a:solidFill>
                  <a:srgbClr val="09367A"/>
                </a:solidFill>
                <a:latin typeface="Georgia" pitchFamily="18" charset="0"/>
              </a:rPr>
              <a:t>NW, </a:t>
            </a:r>
            <a:r>
              <a:rPr lang="en-US" sz="1400" b="1" dirty="0" smtClean="0">
                <a:solidFill>
                  <a:srgbClr val="09367A"/>
                </a:solidFill>
                <a:latin typeface="Georgia" pitchFamily="18" charset="0"/>
              </a:rPr>
              <a:t>11</a:t>
            </a:r>
            <a:r>
              <a:rPr lang="en-US" sz="1400" b="1" baseline="30000" dirty="0" smtClean="0">
                <a:solidFill>
                  <a:srgbClr val="09367A"/>
                </a:solidFill>
                <a:latin typeface="Georgia" pitchFamily="18" charset="0"/>
              </a:rPr>
              <a:t>th</a:t>
            </a:r>
            <a:r>
              <a:rPr lang="en-US" sz="1400" b="1" dirty="0" smtClean="0">
                <a:solidFill>
                  <a:srgbClr val="09367A"/>
                </a:solidFill>
                <a:latin typeface="Georgia" pitchFamily="18" charset="0"/>
              </a:rPr>
              <a:t> Floor</a:t>
            </a:r>
            <a:endParaRPr lang="en-US" sz="1400" b="1" dirty="0">
              <a:solidFill>
                <a:srgbClr val="09367A"/>
              </a:solidFill>
              <a:latin typeface="Georgia" pitchFamily="18" charset="0"/>
            </a:endParaRPr>
          </a:p>
          <a:p>
            <a:pPr algn="r">
              <a:defRPr/>
            </a:pPr>
            <a:r>
              <a:rPr lang="en-US" sz="1400" b="1" dirty="0">
                <a:solidFill>
                  <a:srgbClr val="09367A"/>
                </a:solidFill>
                <a:latin typeface="Georgia" pitchFamily="18" charset="0"/>
              </a:rPr>
              <a:t>Washington, DC </a:t>
            </a:r>
            <a:r>
              <a:rPr lang="en-US" sz="1400" b="1" dirty="0" smtClean="0">
                <a:solidFill>
                  <a:srgbClr val="09367A"/>
                </a:solidFill>
                <a:latin typeface="Georgia" pitchFamily="18" charset="0"/>
              </a:rPr>
              <a:t> 20006</a:t>
            </a:r>
            <a:endParaRPr lang="en-US" sz="1400" b="1" dirty="0">
              <a:solidFill>
                <a:srgbClr val="09367A"/>
              </a:solidFill>
              <a:latin typeface="Georgia" pitchFamily="18" charset="0"/>
            </a:endParaRPr>
          </a:p>
          <a:p>
            <a:pPr algn="r">
              <a:defRPr/>
            </a:pPr>
            <a:r>
              <a:rPr lang="en-US" sz="1400" b="1" dirty="0">
                <a:solidFill>
                  <a:srgbClr val="09367A"/>
                </a:solidFill>
                <a:latin typeface="Georgia" pitchFamily="18" charset="0"/>
              </a:rPr>
              <a:t>Tel:  </a:t>
            </a:r>
            <a:r>
              <a:rPr lang="en-US" sz="1400" b="1" dirty="0" smtClean="0">
                <a:solidFill>
                  <a:srgbClr val="09367A"/>
                </a:solidFill>
                <a:latin typeface="Georgia" pitchFamily="18" charset="0"/>
              </a:rPr>
              <a:t>(202) 857-1000  </a:t>
            </a:r>
            <a:endParaRPr lang="en-US" sz="1400" b="1" dirty="0">
              <a:solidFill>
                <a:srgbClr val="09367A"/>
              </a:solidFill>
              <a:latin typeface="Georgia" pitchFamily="18" charset="0"/>
            </a:endParaRPr>
          </a:p>
          <a:p>
            <a:pPr algn="r">
              <a:defRPr/>
            </a:pPr>
            <a:r>
              <a:rPr lang="en-US" sz="1400" b="1" dirty="0">
                <a:solidFill>
                  <a:srgbClr val="09367A"/>
                </a:solidFill>
                <a:latin typeface="Georgia" pitchFamily="18" charset="0"/>
              </a:rPr>
              <a:t>Fax</a:t>
            </a:r>
            <a:r>
              <a:rPr lang="en-US" sz="1400" b="1" dirty="0" smtClean="0">
                <a:solidFill>
                  <a:srgbClr val="09367A"/>
                </a:solidFill>
                <a:latin typeface="Georgia" pitchFamily="18" charset="0"/>
              </a:rPr>
              <a:t>:  (202) 857-0200</a:t>
            </a:r>
            <a:endParaRPr lang="en-US" sz="1400" b="1" dirty="0">
              <a:solidFill>
                <a:srgbClr val="09367A"/>
              </a:solidFill>
              <a:latin typeface="Georgia" pitchFamily="18" charset="0"/>
            </a:endParaRPr>
          </a:p>
        </p:txBody>
      </p:sp>
      <p:pic>
        <p:nvPicPr>
          <p:cNvPr id="20" name="Picture 54" descr="arrow_1"/>
          <p:cNvPicPr>
            <a:picLocks noChangeAspect="1" noChangeArrowheads="1"/>
          </p:cNvPicPr>
          <p:nvPr userDrawn="1"/>
        </p:nvPicPr>
        <p:blipFill>
          <a:blip r:embed="rId3" cstate="print"/>
          <a:srcRect/>
          <a:stretch>
            <a:fillRect/>
          </a:stretch>
        </p:blipFill>
        <p:spPr bwMode="auto">
          <a:xfrm>
            <a:off x="268356" y="5260975"/>
            <a:ext cx="950844" cy="911225"/>
          </a:xfrm>
          <a:prstGeom prst="rect">
            <a:avLst/>
          </a:prstGeom>
          <a:noFill/>
          <a:ln w="9525">
            <a:noFill/>
            <a:miter lim="800000"/>
            <a:headEnd/>
            <a:tailEnd/>
          </a:ln>
        </p:spPr>
      </p:pic>
      <p:sp>
        <p:nvSpPr>
          <p:cNvPr id="21" name="Text Placeholder 3"/>
          <p:cNvSpPr>
            <a:spLocks noGrp="1"/>
          </p:cNvSpPr>
          <p:nvPr>
            <p:ph type="body" sz="quarter" idx="4294967295" hasCustomPrompt="1"/>
          </p:nvPr>
        </p:nvSpPr>
        <p:spPr>
          <a:xfrm>
            <a:off x="1143000" y="5334000"/>
            <a:ext cx="4267200" cy="1447800"/>
          </a:xfrm>
          <a:prstGeom prst="rect">
            <a:avLst/>
          </a:prstGeom>
        </p:spPr>
        <p:txBody>
          <a:bodyPr/>
          <a:lstStyle>
            <a:lvl1pPr>
              <a:defRPr b="0" i="0" baseline="0">
                <a:latin typeface="Georgia" panose="02040502050405020303" pitchFamily="18" charset="0"/>
              </a:defRPr>
            </a:lvl1pPr>
          </a:lstStyle>
          <a:p>
            <a:pPr marL="0" indent="0" algn="l">
              <a:spcBef>
                <a:spcPts val="0"/>
              </a:spcBef>
              <a:buNone/>
            </a:pPr>
            <a:r>
              <a:rPr lang="en-US" sz="2000" b="1" dirty="0" smtClean="0">
                <a:latin typeface="Georgia" pitchFamily="18" charset="0"/>
              </a:rPr>
              <a:t>Presented by:</a:t>
            </a:r>
          </a:p>
          <a:p>
            <a:pPr marL="0" indent="0" algn="l">
              <a:spcBef>
                <a:spcPts val="0"/>
              </a:spcBef>
              <a:buNone/>
            </a:pPr>
            <a:r>
              <a:rPr lang="en-US" sz="2000" b="1" dirty="0" smtClean="0">
                <a:latin typeface="Georgia" pitchFamily="18" charset="0"/>
              </a:rPr>
              <a:t>Jon Williams, Partner</a:t>
            </a:r>
          </a:p>
          <a:p>
            <a:pPr marL="0" indent="0" algn="l">
              <a:spcBef>
                <a:spcPts val="0"/>
              </a:spcBef>
              <a:buNone/>
            </a:pPr>
            <a:r>
              <a:rPr lang="en-US" sz="2000" b="1" dirty="0" smtClean="0">
                <a:latin typeface="Georgia" pitchFamily="18" charset="0"/>
              </a:rPr>
              <a:t>jwilliams@pilieromazza.com</a:t>
            </a:r>
          </a:p>
          <a:p>
            <a:pPr marL="0" indent="0" algn="l">
              <a:spcBef>
                <a:spcPts val="0"/>
              </a:spcBef>
              <a:buNone/>
            </a:pPr>
            <a:r>
              <a:rPr lang="en-US" sz="2000" b="1" dirty="0" smtClean="0">
                <a:latin typeface="Georgia" pitchFamily="18" charset="0"/>
              </a:rPr>
              <a:t>(202) 857-1000</a:t>
            </a:r>
          </a:p>
        </p:txBody>
      </p:sp>
    </p:spTree>
    <p:extLst>
      <p:ext uri="{BB962C8B-B14F-4D97-AF65-F5344CB8AC3E}">
        <p14:creationId xmlns:p14="http://schemas.microsoft.com/office/powerpoint/2010/main" val="13226759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BF54A59A-0FED-4756-8883-F592433CA85F}" type="slidenum">
              <a:rPr lang="en-US" smtClean="0"/>
              <a:pPr/>
              <a:t>‹#›</a:t>
            </a:fld>
            <a:endParaRPr lang="en-US" dirty="0"/>
          </a:p>
        </p:txBody>
      </p:sp>
      <p:sp>
        <p:nvSpPr>
          <p:cNvPr id="10" name="Date Placeholder 3"/>
          <p:cNvSpPr>
            <a:spLocks noGrp="1"/>
          </p:cNvSpPr>
          <p:nvPr>
            <p:ph type="dt" sz="half" idx="13"/>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solidFill>
                  <a:schemeClr val="tx1">
                    <a:lumMod val="95000"/>
                    <a:lumOff val="5000"/>
                  </a:schemeClr>
                </a:solidFill>
                <a:latin typeface="Georgia" pitchFamily="18" charset="0"/>
              </a:rPr>
              <a:t>© PilieroMazza PLLC 2015</a:t>
            </a:r>
          </a:p>
        </p:txBody>
      </p:sp>
      <p:sp>
        <p:nvSpPr>
          <p:cNvPr id="11" name="Footer Placeholder 6"/>
          <p:cNvSpPr txBox="1">
            <a:spLocks/>
          </p:cNvSpPr>
          <p:nvPr userDrawn="1"/>
        </p:nvSpPr>
        <p:spPr>
          <a:xfrm>
            <a:off x="70866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2019</a:t>
            </a:r>
          </a:p>
          <a:p>
            <a:endParaRPr lang="en-US" dirty="0"/>
          </a:p>
        </p:txBody>
      </p:sp>
    </p:spTree>
    <p:extLst>
      <p:ext uri="{BB962C8B-B14F-4D97-AF65-F5344CB8AC3E}">
        <p14:creationId xmlns:p14="http://schemas.microsoft.com/office/powerpoint/2010/main" val="133845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userDrawn="1">
  <p:cSld name="1_Title Slide">
    <p:bg>
      <p:bgPr>
        <a:solidFill>
          <a:schemeClr val="bg1"/>
        </a:solidFill>
        <a:effectLst/>
      </p:bgPr>
    </p:bg>
    <p:spTree>
      <p:nvGrpSpPr>
        <p:cNvPr id="1" name=""/>
        <p:cNvGrpSpPr/>
        <p:nvPr/>
      </p:nvGrpSpPr>
      <p:grpSpPr>
        <a:xfrm>
          <a:off x="0" y="0"/>
          <a:ext cx="0" cy="0"/>
          <a:chOff x="0" y="0"/>
          <a:chExt cx="0" cy="0"/>
        </a:xfrm>
      </p:grpSpPr>
      <p:sp>
        <p:nvSpPr>
          <p:cNvPr id="8203" name="Rectangle 11"/>
          <p:cNvSpPr>
            <a:spLocks noGrp="1" noChangeArrowheads="1"/>
          </p:cNvSpPr>
          <p:nvPr>
            <p:ph type="ctrTitle" sz="quarter"/>
          </p:nvPr>
        </p:nvSpPr>
        <p:spPr>
          <a:xfrm>
            <a:off x="685800" y="1736725"/>
            <a:ext cx="7772400" cy="1920875"/>
          </a:xfrm>
          <a:prstGeom prst="rect">
            <a:avLst/>
          </a:prstGeom>
        </p:spPr>
        <p:txBody>
          <a:bodyPr/>
          <a:lstStyle>
            <a:lvl1pPr>
              <a:defRPr sz="6000"/>
            </a:lvl1pPr>
          </a:lstStyle>
          <a:p>
            <a:r>
              <a:rPr lang="en-US" dirty="0"/>
              <a:t>Click to edit Master title style</a:t>
            </a:r>
          </a:p>
        </p:txBody>
      </p:sp>
      <p:sp>
        <p:nvSpPr>
          <p:cNvPr id="8204" name="Rectangle 12"/>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2" charset="2"/>
              <a:buNone/>
              <a:defRPr/>
            </a:lvl1pPr>
          </a:lstStyle>
          <a:p>
            <a:r>
              <a:rPr lang="en-US" dirty="0"/>
              <a:t>Click to edit Master subtitle style</a:t>
            </a:r>
          </a:p>
        </p:txBody>
      </p:sp>
      <p:sp>
        <p:nvSpPr>
          <p:cNvPr id="21" name="Text Placeholder 3"/>
          <p:cNvSpPr>
            <a:spLocks noGrp="1"/>
          </p:cNvSpPr>
          <p:nvPr>
            <p:ph type="body" sz="quarter" idx="4294967295"/>
          </p:nvPr>
        </p:nvSpPr>
        <p:spPr>
          <a:xfrm>
            <a:off x="1143000" y="5334000"/>
            <a:ext cx="4267200" cy="1447800"/>
          </a:xfrm>
          <a:prstGeom prst="rect">
            <a:avLst/>
          </a:prstGeom>
        </p:spPr>
        <p:txBody>
          <a:bodyPr/>
          <a:lstStyle/>
          <a:p>
            <a:pPr marL="0" indent="0" algn="l">
              <a:spcBef>
                <a:spcPts val="0"/>
              </a:spcBef>
              <a:buNone/>
            </a:pPr>
            <a:r>
              <a:rPr lang="en-US" sz="2000" b="1" dirty="0" smtClean="0">
                <a:latin typeface="Georgia" pitchFamily="18" charset="0"/>
              </a:rPr>
              <a:t>A PilieroMazza Webinar</a:t>
            </a:r>
          </a:p>
          <a:p>
            <a:pPr marL="0" indent="0" algn="l">
              <a:spcBef>
                <a:spcPts val="0"/>
              </a:spcBef>
              <a:buNone/>
            </a:pPr>
            <a:r>
              <a:rPr lang="en-US" sz="2000" dirty="0" smtClean="0">
                <a:latin typeface="Georgia" pitchFamily="18" charset="0"/>
              </a:rPr>
              <a:t>October 15, 2013</a:t>
            </a:r>
            <a:endParaRPr lang="en-US" sz="2000" dirty="0">
              <a:latin typeface="Georgia"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Rectangle 15"/>
          <p:cNvSpPr txBox="1">
            <a:spLocks noChangeArrowheads="1"/>
          </p:cNvSpPr>
          <p:nvPr userDrawn="1"/>
        </p:nvSpPr>
        <p:spPr>
          <a:xfrm>
            <a:off x="8458200" y="5943600"/>
            <a:ext cx="457200" cy="62865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ctr">
              <a:defRPr/>
            </a:pPr>
            <a:fld id="{B07CC125-8FF5-4458-A6D2-AEF8A4E4580C}" type="slidenum">
              <a:rPr lang="en-US" sz="1000" smtClean="0">
                <a:solidFill>
                  <a:schemeClr val="tx1">
                    <a:lumMod val="95000"/>
                    <a:lumOff val="5000"/>
                  </a:schemeClr>
                </a:solidFill>
                <a:ea typeface="Batang" pitchFamily="18" charset="-127"/>
                <a:cs typeface="Arial" pitchFamily="34" charset="0"/>
              </a:rPr>
              <a:pPr algn="ctr">
                <a:defRPr/>
              </a:pPr>
              <a:t>‹#›</a:t>
            </a:fld>
            <a:endParaRPr lang="en-US" sz="1000" dirty="0">
              <a:solidFill>
                <a:schemeClr val="tx1">
                  <a:lumMod val="95000"/>
                  <a:lumOff val="5000"/>
                </a:schemeClr>
              </a:solidFill>
              <a:ea typeface="Batang" pitchFamily="18" charset="-127"/>
              <a:cs typeface="Arial" pitchFamily="34" charset="0"/>
            </a:endParaRPr>
          </a:p>
        </p:txBody>
      </p:sp>
      <p:sp>
        <p:nvSpPr>
          <p:cNvPr id="4" name="Text Placeholder 2"/>
          <p:cNvSpPr>
            <a:spLocks noGrp="1"/>
          </p:cNvSpPr>
          <p:nvPr>
            <p:ph idx="1"/>
          </p:nvPr>
        </p:nvSpPr>
        <p:spPr>
          <a:xfrm>
            <a:off x="457200" y="12954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381000"/>
            <a:ext cx="8229600" cy="838200"/>
          </a:xfrm>
        </p:spPr>
        <p:txBody>
          <a:bodyPr/>
          <a:lstStyle/>
          <a:p>
            <a:r>
              <a:rPr lang="en-US" smtClean="0"/>
              <a:t>Click to edit Master title style</a:t>
            </a:r>
            <a:endParaRPr lang="en-US"/>
          </a:p>
        </p:txBody>
      </p:sp>
      <p:sp>
        <p:nvSpPr>
          <p:cNvPr id="7" name="Footer Placeholder 6"/>
          <p:cNvSpPr txBox="1">
            <a:spLocks/>
          </p:cNvSpPr>
          <p:nvPr userDrawn="1"/>
        </p:nvSpPr>
        <p:spPr>
          <a:xfrm>
            <a:off x="70866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2019</a:t>
            </a:r>
          </a:p>
          <a:p>
            <a:endParaRPr lang="en-US" dirty="0"/>
          </a:p>
        </p:txBody>
      </p:sp>
    </p:spTree>
    <p:extLst>
      <p:ext uri="{BB962C8B-B14F-4D97-AF65-F5344CB8AC3E}">
        <p14:creationId xmlns:p14="http://schemas.microsoft.com/office/powerpoint/2010/main" val="14760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ain slide">
    <p:spTree>
      <p:nvGrpSpPr>
        <p:cNvPr id="1" name=""/>
        <p:cNvGrpSpPr/>
        <p:nvPr/>
      </p:nvGrpSpPr>
      <p:grpSpPr>
        <a:xfrm>
          <a:off x="0" y="0"/>
          <a:ext cx="0" cy="0"/>
          <a:chOff x="0" y="0"/>
          <a:chExt cx="0" cy="0"/>
        </a:xfrm>
      </p:grpSpPr>
      <p:sp>
        <p:nvSpPr>
          <p:cNvPr id="11" name="Rectangle 15"/>
          <p:cNvSpPr txBox="1">
            <a:spLocks noChangeArrowheads="1"/>
          </p:cNvSpPr>
          <p:nvPr userDrawn="1"/>
        </p:nvSpPr>
        <p:spPr>
          <a:xfrm>
            <a:off x="8458200" y="5943600"/>
            <a:ext cx="457200" cy="62865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ctr">
              <a:defRPr/>
            </a:pPr>
            <a:fld id="{B07CC125-8FF5-4458-A6D2-AEF8A4E4580C}" type="slidenum">
              <a:rPr lang="en-US" sz="1000" smtClean="0">
                <a:solidFill>
                  <a:schemeClr val="tx1">
                    <a:lumMod val="95000"/>
                    <a:lumOff val="5000"/>
                  </a:schemeClr>
                </a:solidFill>
                <a:ea typeface="Batang" pitchFamily="18" charset="-127"/>
                <a:cs typeface="Arial" pitchFamily="34" charset="0"/>
              </a:rPr>
              <a:pPr algn="ctr">
                <a:defRPr/>
              </a:pPr>
              <a:t>‹#›</a:t>
            </a:fld>
            <a:endParaRPr lang="en-US" sz="1000" dirty="0">
              <a:solidFill>
                <a:schemeClr val="tx1">
                  <a:lumMod val="95000"/>
                  <a:lumOff val="5000"/>
                </a:schemeClr>
              </a:solidFill>
              <a:ea typeface="Batang" pitchFamily="18" charset="-127"/>
              <a:cs typeface="Arial" pitchFamily="34" charset="0"/>
            </a:endParaRPr>
          </a:p>
        </p:txBody>
      </p:sp>
      <p:sp>
        <p:nvSpPr>
          <p:cNvPr id="12" name="Text Placeholder 2"/>
          <p:cNvSpPr>
            <a:spLocks noGrp="1"/>
          </p:cNvSpPr>
          <p:nvPr>
            <p:ph idx="1"/>
          </p:nvPr>
        </p:nvSpPr>
        <p:spPr>
          <a:xfrm>
            <a:off x="457200" y="12954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457200" y="381000"/>
            <a:ext cx="8229600" cy="8382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5128600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838200"/>
          </a:xfrm>
          <a:prstGeom prst="rect">
            <a:avLst/>
          </a:prstGeom>
        </p:spPr>
        <p:txBody>
          <a:bodyPr vert="horz" lIns="91440" tIns="45720" rIns="91440" bIns="45720" rtlCol="0" anchor="ctr">
            <a:noAutofit/>
          </a:bodyPr>
          <a:lstStyle/>
          <a:p>
            <a:r>
              <a:rPr lang="en-US" dirty="0" smtClean="0"/>
              <a:t>Insert Slide Title</a:t>
            </a:r>
            <a:endParaRPr lang="en-US" dirty="0"/>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19481" y="6020131"/>
            <a:ext cx="518719" cy="484632"/>
          </a:xfrm>
          <a:prstGeom prst="rect">
            <a:avLst/>
          </a:prstGeom>
        </p:spPr>
      </p:pic>
      <p:sp>
        <p:nvSpPr>
          <p:cNvPr id="6" name="Slide Number Placeholder 5"/>
          <p:cNvSpPr>
            <a:spLocks noGrp="1"/>
          </p:cNvSpPr>
          <p:nvPr>
            <p:ph type="sldNum" sz="quarter" idx="4"/>
          </p:nvPr>
        </p:nvSpPr>
        <p:spPr>
          <a:xfrm>
            <a:off x="8221133" y="6156573"/>
            <a:ext cx="457200" cy="365125"/>
          </a:xfrm>
          <a:prstGeom prst="rect">
            <a:avLst/>
          </a:prstGeom>
        </p:spPr>
        <p:txBody>
          <a:bodyPr vert="horz" lIns="91440" tIns="45720" rIns="91440" bIns="45720" rtlCol="0" anchor="ctr"/>
          <a:lstStyle>
            <a:lvl1pPr algn="r">
              <a:defRPr sz="1000" baseline="0">
                <a:solidFill>
                  <a:schemeClr val="tx1"/>
                </a:solidFill>
                <a:latin typeface="Georgia" pitchFamily="18" charset="0"/>
              </a:defRPr>
            </a:lvl1pPr>
          </a:lstStyle>
          <a:p>
            <a:fld id="{BF54A59A-0FED-4756-8883-F592433CA85F}" type="slidenum">
              <a:rPr lang="en-US" smtClean="0"/>
              <a:pPr/>
              <a:t>‹#›</a:t>
            </a:fld>
            <a:endParaRPr lang="en-US" dirty="0"/>
          </a:p>
        </p:txBody>
      </p:sp>
      <p:sp>
        <p:nvSpPr>
          <p:cNvPr id="7" name="Footer Placeholder 6"/>
          <p:cNvSpPr>
            <a:spLocks noGrp="1"/>
          </p:cNvSpPr>
          <p:nvPr>
            <p:ph type="ftr" sz="quarter" idx="3"/>
          </p:nvPr>
        </p:nvSpPr>
        <p:spPr>
          <a:xfrm>
            <a:off x="3695699" y="6081676"/>
            <a:ext cx="1752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smtClean="0">
                <a:latin typeface="Georgia" pitchFamily="18" charset="0"/>
              </a:rPr>
              <a:t>© PilieroMazza PLLC 2017</a:t>
            </a:r>
          </a:p>
          <a:p>
            <a:endParaRPr lang="en-US" dirty="0"/>
          </a:p>
        </p:txBody>
      </p:sp>
      <p:sp>
        <p:nvSpPr>
          <p:cNvPr id="14" name="Rectangle 13"/>
          <p:cNvSpPr/>
          <p:nvPr userDrawn="1"/>
        </p:nvSpPr>
        <p:spPr>
          <a:xfrm>
            <a:off x="304800" y="6019799"/>
            <a:ext cx="8534399" cy="484964"/>
          </a:xfrm>
          <a:prstGeom prst="rect">
            <a:avLst/>
          </a:prstGeom>
          <a:solidFill>
            <a:srgbClr val="09367A">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6"/>
          <p:cNvSpPr txBox="1">
            <a:spLocks/>
          </p:cNvSpPr>
          <p:nvPr userDrawn="1"/>
        </p:nvSpPr>
        <p:spPr>
          <a:xfrm>
            <a:off x="70866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2019</a:t>
            </a:r>
          </a:p>
          <a:p>
            <a:endParaRPr lang="en-US" dirty="0"/>
          </a:p>
        </p:txBody>
      </p:sp>
    </p:spTree>
    <p:extLst>
      <p:ext uri="{BB962C8B-B14F-4D97-AF65-F5344CB8AC3E}">
        <p14:creationId xmlns:p14="http://schemas.microsoft.com/office/powerpoint/2010/main" val="3579166545"/>
      </p:ext>
    </p:extLst>
  </p:cSld>
  <p:clrMap bg1="lt1" tx1="dk1" bg2="lt2" tx2="dk2" accent1="accent1" accent2="accent2" accent3="accent3" accent4="accent4" accent5="accent5" accent6="accent6" hlink="hlink" folHlink="folHlink"/>
  <p:sldLayoutIdLst>
    <p:sldLayoutId id="2147483992" r:id="rId1"/>
    <p:sldLayoutId id="2147483985" r:id="rId2"/>
    <p:sldLayoutId id="2147483993" r:id="rId3"/>
    <p:sldLayoutId id="2147484003" r:id="rId4"/>
    <p:sldLayoutId id="2147484004" r:id="rId5"/>
  </p:sldLayoutIdLst>
  <p:timing>
    <p:tnLst>
      <p:par>
        <p:cTn id="1" dur="indefinite" restart="never" nodeType="tmRoot"/>
      </p:par>
    </p:tnLst>
  </p:timing>
  <p:txStyles>
    <p:titleStyle>
      <a:lvl1pPr algn="l" defTabSz="914400" rtl="0" eaLnBrk="1" latinLnBrk="0" hangingPunct="1">
        <a:spcBef>
          <a:spcPct val="0"/>
        </a:spcBef>
        <a:buNone/>
        <a:defRPr sz="2800" b="1" kern="1200" cap="none" baseline="0">
          <a:solidFill>
            <a:srgbClr val="09367A"/>
          </a:solidFill>
          <a:latin typeface="Georgia" pitchFamily="18" charset="0"/>
          <a:ea typeface="+mj-ea"/>
          <a:cs typeface="+mj-cs"/>
        </a:defRPr>
      </a:lvl1pPr>
    </p:titleStyle>
    <p:bodyStyle>
      <a:lvl1pPr marL="342900" indent="-342900" algn="l" defTabSz="914400" rtl="0" eaLnBrk="1" latinLnBrk="0" hangingPunct="1">
        <a:spcBef>
          <a:spcPts val="0"/>
        </a:spcBef>
        <a:buClr>
          <a:srgbClr val="09367A"/>
        </a:buClr>
        <a:buFont typeface="Wingdings" panose="05000000000000000000" pitchFamily="2" charset="2"/>
        <a:buChar char="§"/>
        <a:defRPr sz="2200" kern="1200">
          <a:solidFill>
            <a:schemeClr val="tx1"/>
          </a:solidFill>
          <a:latin typeface="Georgia" pitchFamily="18" charset="0"/>
          <a:ea typeface="+mn-ea"/>
          <a:cs typeface="+mn-cs"/>
        </a:defRPr>
      </a:lvl1pPr>
      <a:lvl2pPr marL="694944" indent="-342900" algn="l" defTabSz="914400" rtl="0" eaLnBrk="1" latinLnBrk="0" hangingPunct="1">
        <a:spcBef>
          <a:spcPts val="0"/>
        </a:spcBef>
        <a:spcAft>
          <a:spcPts val="600"/>
        </a:spcAft>
        <a:buClr>
          <a:srgbClr val="B18F50"/>
        </a:buClr>
        <a:buFont typeface="Arial" panose="020B0604020202020204" pitchFamily="34" charset="0"/>
        <a:buChar char="•"/>
        <a:defRPr sz="1900" kern="1200">
          <a:solidFill>
            <a:schemeClr val="tx1"/>
          </a:solidFill>
          <a:latin typeface="Georgia" pitchFamily="18" charset="0"/>
          <a:ea typeface="+mn-ea"/>
          <a:cs typeface="+mn-cs"/>
        </a:defRPr>
      </a:lvl2pPr>
      <a:lvl3pPr marL="1042416" indent="-342900" algn="l" defTabSz="914400" rtl="0" eaLnBrk="1" latinLnBrk="0" hangingPunct="1">
        <a:spcBef>
          <a:spcPts val="0"/>
        </a:spcBef>
        <a:spcAft>
          <a:spcPts val="600"/>
        </a:spcAft>
        <a:buClr>
          <a:srgbClr val="B18F50"/>
        </a:buClr>
        <a:buFont typeface="Arial" panose="020B0604020202020204" pitchFamily="34" charset="0"/>
        <a:buChar char="•"/>
        <a:defRPr sz="1600" kern="1200">
          <a:solidFill>
            <a:schemeClr val="tx1"/>
          </a:solidFill>
          <a:latin typeface="Georgia" pitchFamily="18" charset="0"/>
          <a:ea typeface="+mn-ea"/>
          <a:cs typeface="+mn-cs"/>
        </a:defRPr>
      </a:lvl3pPr>
      <a:lvl4pPr marL="1371600" indent="-342900" algn="l" defTabSz="914400" rtl="0" eaLnBrk="1" latinLnBrk="0" hangingPunct="1">
        <a:spcBef>
          <a:spcPct val="20000"/>
        </a:spcBef>
        <a:buClr>
          <a:srgbClr val="B18F50"/>
        </a:buClr>
        <a:buFont typeface="Arial" panose="020B0604020202020204" pitchFamily="34" charset="0"/>
        <a:buChar char="•"/>
        <a:defRPr sz="2000" kern="1200">
          <a:solidFill>
            <a:schemeClr val="tx1"/>
          </a:solidFill>
          <a:latin typeface="Georgia" pitchFamily="18" charset="0"/>
          <a:ea typeface="+mn-ea"/>
          <a:cs typeface="+mn-cs"/>
        </a:defRPr>
      </a:lvl4pPr>
      <a:lvl5pPr marL="1714500" indent="-342900" algn="l" defTabSz="914400" rtl="0" eaLnBrk="1" latinLnBrk="0" hangingPunct="1">
        <a:spcBef>
          <a:spcPct val="20000"/>
        </a:spcBef>
        <a:buClr>
          <a:srgbClr val="B18F50"/>
        </a:buClr>
        <a:buFont typeface="Arial" panose="020B0604020202020204"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1251" y="770878"/>
            <a:ext cx="978716" cy="914400"/>
          </a:xfrm>
          <a:prstGeom prst="rect">
            <a:avLst/>
          </a:prstGeom>
        </p:spPr>
      </p:pic>
      <p:sp>
        <p:nvSpPr>
          <p:cNvPr id="3" name="Rectangle 2"/>
          <p:cNvSpPr/>
          <p:nvPr/>
        </p:nvSpPr>
        <p:spPr>
          <a:xfrm>
            <a:off x="381000" y="381000"/>
            <a:ext cx="8382000" cy="6096000"/>
          </a:xfrm>
          <a:prstGeom prst="rect">
            <a:avLst/>
          </a:prstGeom>
          <a:solidFill>
            <a:srgbClr val="09367A">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ctrTitle"/>
          </p:nvPr>
        </p:nvSpPr>
        <p:spPr>
          <a:xfrm>
            <a:off x="457200" y="2514600"/>
            <a:ext cx="8229600" cy="2152650"/>
          </a:xfrm>
        </p:spPr>
        <p:txBody>
          <a:bodyPr>
            <a:noAutofit/>
          </a:bodyPr>
          <a:lstStyle/>
          <a:p>
            <a:pPr algn="ctr">
              <a:spcAft>
                <a:spcPts val="600"/>
              </a:spcAft>
            </a:pPr>
            <a:r>
              <a:rPr lang="en-US" sz="3600" dirty="0" smtClean="0">
                <a:solidFill>
                  <a:schemeClr val="bg1"/>
                </a:solidFill>
              </a:rPr>
              <a:t>2019 Legislative &amp; Regulatory Update</a:t>
            </a: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000" dirty="0" smtClean="0">
                <a:solidFill>
                  <a:schemeClr val="bg1"/>
                </a:solidFill>
              </a:rPr>
              <a:t>Megan Connor, Partner</a:t>
            </a:r>
            <a:br>
              <a:rPr lang="en-US" sz="2000" dirty="0" smtClean="0">
                <a:solidFill>
                  <a:schemeClr val="bg1"/>
                </a:solidFill>
              </a:rPr>
            </a:br>
            <a:r>
              <a:rPr lang="en-US" sz="2000" dirty="0" smtClean="0">
                <a:solidFill>
                  <a:schemeClr val="bg1"/>
                </a:solidFill>
              </a:rPr>
              <a:t>mconnor@pilieromazza.com</a:t>
            </a:r>
            <a:endParaRPr lang="en-US" sz="2000" dirty="0">
              <a:solidFill>
                <a:schemeClr val="bg1"/>
              </a:solidFill>
            </a:endParaRPr>
          </a:p>
        </p:txBody>
      </p:sp>
    </p:spTree>
    <p:extLst>
      <p:ext uri="{BB962C8B-B14F-4D97-AF65-F5344CB8AC3E}">
        <p14:creationId xmlns:p14="http://schemas.microsoft.com/office/powerpoint/2010/main" val="3689973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300"/>
              </a:spcAft>
            </a:pPr>
            <a:r>
              <a:rPr lang="en-US" sz="2000" dirty="0" smtClean="0"/>
              <a:t>May 14, 2019 rulemaking:  SBA proposes increasing economic disadvantage criteria for initial eligibility in 8(a) Program</a:t>
            </a:r>
          </a:p>
          <a:p>
            <a:pPr>
              <a:spcAft>
                <a:spcPts val="300"/>
              </a:spcAft>
            </a:pPr>
            <a:r>
              <a:rPr lang="en-US" sz="2000" dirty="0" smtClean="0"/>
              <a:t>Same levels for both</a:t>
            </a:r>
          </a:p>
          <a:p>
            <a:pPr>
              <a:spcAft>
                <a:spcPts val="300"/>
              </a:spcAft>
            </a:pPr>
            <a:r>
              <a:rPr lang="en-US" sz="2000" dirty="0" smtClean="0"/>
              <a:t>AGI over 3 years may not exceed $350,000</a:t>
            </a:r>
          </a:p>
          <a:p>
            <a:pPr>
              <a:spcAft>
                <a:spcPts val="300"/>
              </a:spcAft>
            </a:pPr>
            <a:r>
              <a:rPr lang="en-US" sz="2000" dirty="0" smtClean="0"/>
              <a:t>Net worth may not exceed $750,000</a:t>
            </a:r>
          </a:p>
          <a:p>
            <a:pPr>
              <a:spcAft>
                <a:spcPts val="300"/>
              </a:spcAft>
            </a:pPr>
            <a:r>
              <a:rPr lang="en-US" sz="2000" dirty="0" smtClean="0"/>
              <a:t>Total assets may not exceed $6 million</a:t>
            </a:r>
          </a:p>
          <a:p>
            <a:pPr>
              <a:spcAft>
                <a:spcPts val="300"/>
              </a:spcAft>
            </a:pPr>
            <a:r>
              <a:rPr lang="en-US" sz="2000" dirty="0" smtClean="0"/>
              <a:t>Comments due July 15, 2019</a:t>
            </a:r>
            <a:endParaRPr lang="en-US" sz="2000" dirty="0"/>
          </a:p>
        </p:txBody>
      </p:sp>
      <p:sp>
        <p:nvSpPr>
          <p:cNvPr id="3" name="Title 2"/>
          <p:cNvSpPr>
            <a:spLocks noGrp="1"/>
          </p:cNvSpPr>
          <p:nvPr>
            <p:ph type="title"/>
          </p:nvPr>
        </p:nvSpPr>
        <p:spPr/>
        <p:txBody>
          <a:bodyPr/>
          <a:lstStyle/>
          <a:p>
            <a:r>
              <a:rPr lang="en-US" dirty="0" smtClean="0"/>
              <a:t>8(a) Economic Disadvantage Criteria</a:t>
            </a:r>
            <a:endParaRPr lang="en-US" dirty="0"/>
          </a:p>
        </p:txBody>
      </p:sp>
    </p:spTree>
    <p:extLst>
      <p:ext uri="{BB962C8B-B14F-4D97-AF65-F5344CB8AC3E}">
        <p14:creationId xmlns:p14="http://schemas.microsoft.com/office/powerpoint/2010/main" val="436392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Cornucopia of rule changes proposed December 4, 2018; comments closed on February 4, 2019</a:t>
            </a:r>
          </a:p>
          <a:p>
            <a:pPr marL="457200" lvl="0">
              <a:spcAft>
                <a:spcPts val="300"/>
              </a:spcAft>
            </a:pPr>
            <a:r>
              <a:rPr lang="en-US" sz="2000" dirty="0"/>
              <a:t>Subcontracting plans</a:t>
            </a:r>
          </a:p>
          <a:p>
            <a:pPr marL="914400" lvl="1">
              <a:spcAft>
                <a:spcPts val="300"/>
              </a:spcAft>
            </a:pPr>
            <a:r>
              <a:rPr lang="en-US" sz="1800" dirty="0"/>
              <a:t>Revise rules to state that failure to comply with subcontracting plan is a material breach of contract</a:t>
            </a:r>
          </a:p>
          <a:p>
            <a:pPr marL="914400" lvl="1">
              <a:spcAft>
                <a:spcPts val="300"/>
              </a:spcAft>
            </a:pPr>
            <a:r>
              <a:rPr lang="en-US" sz="1800" dirty="0"/>
              <a:t>Provides examples of when prime has not complied in good faith with subcontracting plan</a:t>
            </a:r>
          </a:p>
          <a:p>
            <a:pPr marL="914400" lvl="1">
              <a:spcAft>
                <a:spcPts val="300"/>
              </a:spcAft>
            </a:pPr>
            <a:r>
              <a:rPr lang="en-US" sz="1800" dirty="0"/>
              <a:t>Commercial plans must include indirect costs</a:t>
            </a:r>
          </a:p>
          <a:p>
            <a:pPr marL="457200" lvl="0">
              <a:spcAft>
                <a:spcPts val="300"/>
              </a:spcAft>
            </a:pPr>
            <a:r>
              <a:rPr lang="en-US" sz="2000" dirty="0"/>
              <a:t>Agencies would be able to take double credit toward SB goals when awarding contracts to SBs in areas designated as disaster areas and preference for those firms if they will perform work in the disaster area</a:t>
            </a:r>
          </a:p>
        </p:txBody>
      </p:sp>
      <p:sp>
        <p:nvSpPr>
          <p:cNvPr id="3" name="Title 2"/>
          <p:cNvSpPr>
            <a:spLocks noGrp="1"/>
          </p:cNvSpPr>
          <p:nvPr>
            <p:ph type="title"/>
          </p:nvPr>
        </p:nvSpPr>
        <p:spPr/>
        <p:txBody>
          <a:bodyPr/>
          <a:lstStyle/>
          <a:p>
            <a:r>
              <a:rPr lang="en-US" dirty="0"/>
              <a:t>Many More Proposed Changes from SBA</a:t>
            </a:r>
          </a:p>
        </p:txBody>
      </p:sp>
    </p:spTree>
    <p:extLst>
      <p:ext uri="{BB962C8B-B14F-4D97-AF65-F5344CB8AC3E}">
        <p14:creationId xmlns:p14="http://schemas.microsoft.com/office/powerpoint/2010/main" val="2664247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a:spcAft>
                <a:spcPts val="300"/>
              </a:spcAft>
            </a:pPr>
            <a:r>
              <a:rPr lang="en-US" sz="2000" dirty="0"/>
              <a:t>SBA confirmed that the size standard for the ITVAR exception to NAICS code 541519 is 150 employees, not 500 employees</a:t>
            </a:r>
          </a:p>
          <a:p>
            <a:pPr marL="457200">
              <a:spcAft>
                <a:spcPts val="300"/>
              </a:spcAft>
            </a:pPr>
            <a:r>
              <a:rPr lang="en-US" sz="2000" dirty="0"/>
              <a:t>Limitations on subcontracting</a:t>
            </a:r>
          </a:p>
          <a:p>
            <a:pPr marL="914400" lvl="1">
              <a:spcAft>
                <a:spcPts val="300"/>
              </a:spcAft>
            </a:pPr>
            <a:r>
              <a:rPr lang="en-US" sz="1800" dirty="0"/>
              <a:t>SBA does not think this is being enforced enough, so proposing to require contractors to submit information to aid COs in monitoring compliance</a:t>
            </a:r>
          </a:p>
          <a:p>
            <a:pPr marL="1261872" lvl="2">
              <a:spcAft>
                <a:spcPts val="300"/>
              </a:spcAft>
            </a:pPr>
            <a:r>
              <a:rPr lang="en-US" sz="1500" dirty="0"/>
              <a:t>Also large uptick in investigations and DOJ and SBA IG is being very aggressive with such violations despite the lack of clarity in SBA regulations</a:t>
            </a:r>
          </a:p>
          <a:p>
            <a:pPr marL="914400" lvl="1">
              <a:spcAft>
                <a:spcPts val="300"/>
              </a:spcAft>
            </a:pPr>
            <a:r>
              <a:rPr lang="en-US" sz="1800" dirty="0"/>
              <a:t>Proposed exclusion for cloud computing (among other industries):</a:t>
            </a:r>
          </a:p>
          <a:p>
            <a:pPr marL="1371600" lvl="2">
              <a:spcAft>
                <a:spcPts val="300"/>
              </a:spcAft>
              <a:buClr>
                <a:srgbClr val="09367A"/>
              </a:buClr>
              <a:buFont typeface="Courier New" panose="02070309020205020404" pitchFamily="49" charset="0"/>
              <a:buChar char="o"/>
            </a:pPr>
            <a:r>
              <a:rPr lang="en-US" dirty="0"/>
              <a:t>Subcontract cost for cloud computing would be excluded from the limitations on subcontracting where the small business prime performs other services that are the primary purpose of the contract</a:t>
            </a:r>
          </a:p>
          <a:p>
            <a:pPr marL="1371600" lvl="2">
              <a:spcAft>
                <a:spcPts val="300"/>
              </a:spcAft>
              <a:buClr>
                <a:srgbClr val="09367A"/>
              </a:buClr>
              <a:buFont typeface="Courier New" panose="02070309020205020404" pitchFamily="49" charset="0"/>
              <a:buChar char="o"/>
            </a:pPr>
            <a:r>
              <a:rPr lang="en-US" dirty="0"/>
              <a:t>SBA is asking for comment on an alternative that would treat cloud computing as a supply, which would make it subject to the </a:t>
            </a:r>
            <a:r>
              <a:rPr lang="en-US" dirty="0" err="1"/>
              <a:t>nonmanufacturer</a:t>
            </a:r>
            <a:r>
              <a:rPr lang="en-US" dirty="0"/>
              <a:t> rule</a:t>
            </a:r>
          </a:p>
          <a:p>
            <a:pPr>
              <a:spcBef>
                <a:spcPts val="400"/>
              </a:spcBef>
              <a:spcAft>
                <a:spcPts val="300"/>
              </a:spcAft>
            </a:pPr>
            <a:endParaRPr lang="en-US" dirty="0"/>
          </a:p>
        </p:txBody>
      </p:sp>
      <p:sp>
        <p:nvSpPr>
          <p:cNvPr id="3" name="Title 2"/>
          <p:cNvSpPr>
            <a:spLocks noGrp="1"/>
          </p:cNvSpPr>
          <p:nvPr>
            <p:ph type="title"/>
          </p:nvPr>
        </p:nvSpPr>
        <p:spPr/>
        <p:txBody>
          <a:bodyPr/>
          <a:lstStyle/>
          <a:p>
            <a:r>
              <a:rPr lang="en-US" dirty="0"/>
              <a:t>Many More Proposed Changes from SBA</a:t>
            </a:r>
          </a:p>
        </p:txBody>
      </p:sp>
    </p:spTree>
    <p:extLst>
      <p:ext uri="{BB962C8B-B14F-4D97-AF65-F5344CB8AC3E}">
        <p14:creationId xmlns:p14="http://schemas.microsoft.com/office/powerpoint/2010/main" val="1504189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a:spcAft>
                <a:spcPts val="300"/>
              </a:spcAft>
            </a:pPr>
            <a:r>
              <a:rPr lang="en-US" sz="2000" dirty="0"/>
              <a:t>Set aside within a set aside?</a:t>
            </a:r>
          </a:p>
          <a:p>
            <a:pPr marL="914400" lvl="1">
              <a:spcAft>
                <a:spcPts val="300"/>
              </a:spcAft>
            </a:pPr>
            <a:r>
              <a:rPr lang="en-US" sz="1800" dirty="0"/>
              <a:t>For task orders under IDIQ contracts, SBA is proposing to allow agencies to conduct a set aside for a certain type of small business (i.e., SDVOSB, WOSB, HUBZone, or 8(a)) when the IDIQ contract was a total small business set aside – catalyzed by OASIS</a:t>
            </a:r>
          </a:p>
          <a:p>
            <a:pPr marL="457200">
              <a:spcAft>
                <a:spcPts val="300"/>
              </a:spcAft>
            </a:pPr>
            <a:r>
              <a:rPr lang="en-US" sz="2000" dirty="0"/>
              <a:t>Ostensible subcontractor affiliation</a:t>
            </a:r>
          </a:p>
          <a:p>
            <a:pPr marL="914400" lvl="1">
              <a:spcAft>
                <a:spcPts val="300"/>
              </a:spcAft>
            </a:pPr>
            <a:r>
              <a:rPr lang="en-US" sz="1800" dirty="0"/>
              <a:t>One of the most common size protest grounds</a:t>
            </a:r>
          </a:p>
          <a:p>
            <a:pPr marL="914400" lvl="1">
              <a:spcAft>
                <a:spcPts val="300"/>
              </a:spcAft>
            </a:pPr>
            <a:r>
              <a:rPr lang="en-US" sz="1800" dirty="0"/>
              <a:t>SBA is proposing to make an offeror ineligible for a set aside if the prime contractor has a small business “ostensible subcontractor” that does not qualify for the required socio-economic status</a:t>
            </a:r>
          </a:p>
          <a:p>
            <a:pPr marL="1371600" lvl="2">
              <a:spcAft>
                <a:spcPts val="300"/>
              </a:spcAft>
              <a:buClr>
                <a:srgbClr val="09367A"/>
              </a:buClr>
              <a:buFont typeface="Courier New" panose="02070309020205020404" pitchFamily="49" charset="0"/>
              <a:buChar char="o"/>
            </a:pPr>
            <a:r>
              <a:rPr lang="en-US" dirty="0"/>
              <a:t>Ex.:  If the prime contract is set aside for SDVOSBs, and the SDVOSB prime contractor has an “ostensible subcontractor” that is a WOSB but not an SDVOSB, SBA would find that the SDVOSB is not eligible for the contract</a:t>
            </a:r>
          </a:p>
        </p:txBody>
      </p:sp>
      <p:sp>
        <p:nvSpPr>
          <p:cNvPr id="3" name="Title 2"/>
          <p:cNvSpPr>
            <a:spLocks noGrp="1"/>
          </p:cNvSpPr>
          <p:nvPr>
            <p:ph type="title"/>
          </p:nvPr>
        </p:nvSpPr>
        <p:spPr/>
        <p:txBody>
          <a:bodyPr/>
          <a:lstStyle/>
          <a:p>
            <a:r>
              <a:rPr lang="en-US" dirty="0"/>
              <a:t>Many More Proposed Changes from SBA</a:t>
            </a:r>
          </a:p>
        </p:txBody>
      </p:sp>
    </p:spTree>
    <p:extLst>
      <p:ext uri="{BB962C8B-B14F-4D97-AF65-F5344CB8AC3E}">
        <p14:creationId xmlns:p14="http://schemas.microsoft.com/office/powerpoint/2010/main" val="2250211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On April </a:t>
            </a:r>
            <a:r>
              <a:rPr lang="en-US" sz="2000" dirty="0" smtClean="0"/>
              <a:t>11, 2019, </a:t>
            </a:r>
            <a:r>
              <a:rPr lang="en-US" sz="2000" dirty="0"/>
              <a:t>SBA published </a:t>
            </a:r>
            <a:r>
              <a:rPr lang="en-US" sz="2000" dirty="0" smtClean="0"/>
              <a:t>its final revised </a:t>
            </a:r>
            <a:r>
              <a:rPr lang="en-US" sz="2000" dirty="0"/>
              <a:t>white paper on size standards methodology </a:t>
            </a:r>
          </a:p>
          <a:p>
            <a:pPr marL="457200">
              <a:spcAft>
                <a:spcPts val="300"/>
              </a:spcAft>
            </a:pPr>
            <a:r>
              <a:rPr lang="en-US" sz="2000" dirty="0" smtClean="0"/>
              <a:t>Moving from an “anchor” approach to a “percentile” approach</a:t>
            </a:r>
            <a:endParaRPr lang="en-US" sz="2000" dirty="0"/>
          </a:p>
          <a:p>
            <a:pPr marL="457200">
              <a:spcAft>
                <a:spcPts val="300"/>
              </a:spcAft>
            </a:pPr>
            <a:r>
              <a:rPr lang="en-US" sz="2000" dirty="0" smtClean="0"/>
              <a:t>SBA </a:t>
            </a:r>
            <a:r>
              <a:rPr lang="en-US" sz="2000" dirty="0"/>
              <a:t>will begin updating size </a:t>
            </a:r>
            <a:r>
              <a:rPr lang="en-US" sz="2000" dirty="0" smtClean="0"/>
              <a:t>standards in “near future”</a:t>
            </a:r>
            <a:endParaRPr lang="en-US" sz="2000" dirty="0"/>
          </a:p>
          <a:p>
            <a:pPr marL="914400" lvl="1">
              <a:spcAft>
                <a:spcPts val="300"/>
              </a:spcAft>
            </a:pPr>
            <a:r>
              <a:rPr lang="en-US" sz="1800" dirty="0"/>
              <a:t>Last time, size standards either increased or stayed the same</a:t>
            </a:r>
          </a:p>
          <a:p>
            <a:pPr marL="914400" lvl="1">
              <a:spcAft>
                <a:spcPts val="300"/>
              </a:spcAft>
            </a:pPr>
            <a:r>
              <a:rPr lang="en-US" sz="1800" dirty="0"/>
              <a:t>Will there be some decreases this time?</a:t>
            </a:r>
          </a:p>
          <a:p>
            <a:pPr marL="457200">
              <a:spcAft>
                <a:spcPts val="300"/>
              </a:spcAft>
            </a:pPr>
            <a:r>
              <a:rPr lang="en-US" sz="2000" dirty="0"/>
              <a:t>It is also about time for an inflation adjustment </a:t>
            </a:r>
          </a:p>
          <a:p>
            <a:pPr marL="914400" lvl="1">
              <a:spcAft>
                <a:spcPts val="300"/>
              </a:spcAft>
            </a:pPr>
            <a:r>
              <a:rPr lang="en-US" sz="1800" dirty="0"/>
              <a:t>Last one was in July 2014</a:t>
            </a:r>
            <a:endParaRPr lang="en-US" sz="1400" dirty="0"/>
          </a:p>
        </p:txBody>
      </p:sp>
      <p:sp>
        <p:nvSpPr>
          <p:cNvPr id="3" name="Title 2"/>
          <p:cNvSpPr>
            <a:spLocks noGrp="1"/>
          </p:cNvSpPr>
          <p:nvPr>
            <p:ph type="title"/>
          </p:nvPr>
        </p:nvSpPr>
        <p:spPr/>
        <p:txBody>
          <a:bodyPr/>
          <a:lstStyle/>
          <a:p>
            <a:r>
              <a:rPr lang="en-US" dirty="0"/>
              <a:t>Changes </a:t>
            </a:r>
            <a:r>
              <a:rPr lang="en-US" dirty="0" smtClean="0"/>
              <a:t>Are </a:t>
            </a:r>
            <a:r>
              <a:rPr lang="en-US" dirty="0"/>
              <a:t>Coming for Size Standards</a:t>
            </a:r>
          </a:p>
        </p:txBody>
      </p:sp>
    </p:spTree>
    <p:extLst>
      <p:ext uri="{BB962C8B-B14F-4D97-AF65-F5344CB8AC3E}">
        <p14:creationId xmlns:p14="http://schemas.microsoft.com/office/powerpoint/2010/main" val="3113138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Moving away from the fixed number of size standard levels or “bands” </a:t>
            </a:r>
          </a:p>
          <a:p>
            <a:pPr marL="457200">
              <a:spcAft>
                <a:spcPts val="300"/>
              </a:spcAft>
            </a:pPr>
            <a:r>
              <a:rPr lang="en-US" sz="2000" dirty="0"/>
              <a:t>Instead, each industry will have its own size standard based on that industry’s data</a:t>
            </a:r>
          </a:p>
          <a:p>
            <a:pPr marL="457200">
              <a:spcAft>
                <a:spcPts val="300"/>
              </a:spcAft>
            </a:pPr>
            <a:r>
              <a:rPr lang="en-US" sz="2000" dirty="0"/>
              <a:t> SBA proposed a cap on the maximum size standard</a:t>
            </a:r>
          </a:p>
          <a:p>
            <a:pPr marL="914400" lvl="1">
              <a:spcAft>
                <a:spcPts val="300"/>
              </a:spcAft>
            </a:pPr>
            <a:r>
              <a:rPr lang="en-US" sz="1800" dirty="0"/>
              <a:t>$40 million cap for revenue-based industries (instead of $38.5 million)</a:t>
            </a:r>
          </a:p>
          <a:p>
            <a:pPr marL="914400" lvl="1">
              <a:spcAft>
                <a:spcPts val="300"/>
              </a:spcAft>
            </a:pPr>
            <a:r>
              <a:rPr lang="en-US" sz="1800" dirty="0"/>
              <a:t>Minimum of $5 million (slightly lower than the current $5.5 million)</a:t>
            </a:r>
          </a:p>
          <a:p>
            <a:pPr marL="914400" lvl="1">
              <a:spcAft>
                <a:spcPts val="300"/>
              </a:spcAft>
            </a:pPr>
            <a:r>
              <a:rPr lang="en-US" sz="1800" dirty="0"/>
              <a:t>For manufacturing industries, a minimum of 250 employees (instead of 500) and a maximum of 1,500 </a:t>
            </a:r>
            <a:r>
              <a:rPr lang="en-US" sz="1800" dirty="0" smtClean="0"/>
              <a:t>employees</a:t>
            </a:r>
            <a:endParaRPr lang="en-US" sz="1800" dirty="0"/>
          </a:p>
        </p:txBody>
      </p:sp>
      <p:sp>
        <p:nvSpPr>
          <p:cNvPr id="3" name="Title 2"/>
          <p:cNvSpPr>
            <a:spLocks noGrp="1"/>
          </p:cNvSpPr>
          <p:nvPr>
            <p:ph type="title"/>
          </p:nvPr>
        </p:nvSpPr>
        <p:spPr/>
        <p:txBody>
          <a:bodyPr/>
          <a:lstStyle/>
          <a:p>
            <a:r>
              <a:rPr lang="en-US" dirty="0"/>
              <a:t>SBA’s Thoughts on Size Standards</a:t>
            </a:r>
          </a:p>
        </p:txBody>
      </p:sp>
    </p:spTree>
    <p:extLst>
      <p:ext uri="{BB962C8B-B14F-4D97-AF65-F5344CB8AC3E}">
        <p14:creationId xmlns:p14="http://schemas.microsoft.com/office/powerpoint/2010/main" val="3340639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Effective October 1, 2018</a:t>
            </a:r>
          </a:p>
          <a:p>
            <a:pPr marL="457200">
              <a:spcAft>
                <a:spcPts val="300"/>
              </a:spcAft>
            </a:pPr>
            <a:r>
              <a:rPr lang="en-US" sz="2000" dirty="0"/>
              <a:t>SBA’s rules are now the uniform rules for SDVOSB ownership and control</a:t>
            </a:r>
          </a:p>
          <a:p>
            <a:pPr marL="914400" lvl="1">
              <a:spcAft>
                <a:spcPts val="300"/>
              </a:spcAft>
            </a:pPr>
            <a:r>
              <a:rPr lang="en-US" sz="1800" dirty="0"/>
              <a:t>VA is still performing SDVOSB certification through CVE, but they now use SBA’s rules</a:t>
            </a:r>
          </a:p>
          <a:p>
            <a:pPr marL="457200">
              <a:spcAft>
                <a:spcPts val="300"/>
              </a:spcAft>
            </a:pPr>
            <a:r>
              <a:rPr lang="en-US" sz="2000" dirty="0"/>
              <a:t>SBA rules now permit surviving spouse to maintain SDVOSB status under certain conditions</a:t>
            </a:r>
          </a:p>
          <a:p>
            <a:pPr marL="457200">
              <a:spcAft>
                <a:spcPts val="300"/>
              </a:spcAft>
            </a:pPr>
            <a:r>
              <a:rPr lang="en-US" sz="2000" dirty="0"/>
              <a:t>SBA now permits five “unanimity” or veto rights for non-veterans—but only five</a:t>
            </a:r>
          </a:p>
          <a:p>
            <a:pPr marL="457200">
              <a:spcAft>
                <a:spcPts val="300"/>
              </a:spcAft>
            </a:pPr>
            <a:r>
              <a:rPr lang="en-US" sz="2000" dirty="0"/>
              <a:t>SBA added several situations that create “rebuttable presumptions” of control by a non-veteran…but SBA did not give clear guidance on how to rebut the presumptions</a:t>
            </a:r>
          </a:p>
          <a:p>
            <a:pPr>
              <a:spcAft>
                <a:spcPts val="300"/>
              </a:spcAft>
            </a:pPr>
            <a:endParaRPr lang="en-US" dirty="0"/>
          </a:p>
          <a:p>
            <a:pPr>
              <a:spcAft>
                <a:spcPts val="300"/>
              </a:spcAft>
            </a:pPr>
            <a:endParaRPr lang="en-US" dirty="0"/>
          </a:p>
          <a:p>
            <a:pPr marL="0" indent="0">
              <a:spcAft>
                <a:spcPts val="300"/>
              </a:spcAft>
              <a:buNone/>
            </a:pPr>
            <a:endParaRPr lang="en-US" dirty="0"/>
          </a:p>
        </p:txBody>
      </p:sp>
      <p:sp>
        <p:nvSpPr>
          <p:cNvPr id="3" name="Title 2"/>
          <p:cNvSpPr>
            <a:spLocks noGrp="1"/>
          </p:cNvSpPr>
          <p:nvPr>
            <p:ph type="title"/>
          </p:nvPr>
        </p:nvSpPr>
        <p:spPr/>
        <p:txBody>
          <a:bodyPr/>
          <a:lstStyle/>
          <a:p>
            <a:r>
              <a:rPr lang="en-US" dirty="0"/>
              <a:t>New SBA and VA Rules on SDVOSB Ownership and Control</a:t>
            </a:r>
          </a:p>
        </p:txBody>
      </p:sp>
    </p:spTree>
    <p:extLst>
      <p:ext uri="{BB962C8B-B14F-4D97-AF65-F5344CB8AC3E}">
        <p14:creationId xmlns:p14="http://schemas.microsoft.com/office/powerpoint/2010/main" val="2388907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a:spcAft>
                <a:spcPts val="300"/>
              </a:spcAft>
            </a:pPr>
            <a:r>
              <a:rPr lang="en-US" sz="2000" dirty="0"/>
              <a:t>The service-disabled veteran (“SDV”) must have unilateral control over all decisions except the following “extraordinary circumstances”:</a:t>
            </a:r>
          </a:p>
          <a:p>
            <a:pPr marL="914400" lvl="1">
              <a:spcAft>
                <a:spcPts val="300"/>
              </a:spcAft>
            </a:pPr>
            <a:r>
              <a:rPr lang="en-US" sz="1800" dirty="0"/>
              <a:t>Adding a new equity partner</a:t>
            </a:r>
          </a:p>
          <a:p>
            <a:pPr marL="914400" lvl="1">
              <a:spcAft>
                <a:spcPts val="300"/>
              </a:spcAft>
            </a:pPr>
            <a:r>
              <a:rPr lang="en-US" sz="1800" dirty="0"/>
              <a:t>Dissolution, </a:t>
            </a:r>
            <a:r>
              <a:rPr lang="en-US" sz="1800" dirty="0" smtClean="0"/>
              <a:t>sale, </a:t>
            </a:r>
            <a:r>
              <a:rPr lang="en-US" sz="1800" dirty="0"/>
              <a:t>or merger of the company</a:t>
            </a:r>
          </a:p>
          <a:p>
            <a:pPr marL="914400" lvl="1">
              <a:spcAft>
                <a:spcPts val="300"/>
              </a:spcAft>
            </a:pPr>
            <a:r>
              <a:rPr lang="en-US" sz="1800" dirty="0"/>
              <a:t>Declaring bankruptcy</a:t>
            </a:r>
          </a:p>
          <a:p>
            <a:pPr marL="457200">
              <a:spcAft>
                <a:spcPts val="300"/>
              </a:spcAft>
            </a:pPr>
            <a:r>
              <a:rPr lang="en-US" sz="2000" dirty="0" smtClean="0"/>
              <a:t>SBA </a:t>
            </a:r>
            <a:r>
              <a:rPr lang="en-US" sz="2000" dirty="0"/>
              <a:t>will presume the SDV does not control when:</a:t>
            </a:r>
          </a:p>
          <a:p>
            <a:pPr marL="914400" lvl="1">
              <a:spcAft>
                <a:spcPts val="300"/>
              </a:spcAft>
            </a:pPr>
            <a:r>
              <a:rPr lang="en-US" sz="1800" dirty="0"/>
              <a:t>The SDV is not able to work for the firm “during the normal working hours that businesses in that industry normally work”</a:t>
            </a:r>
          </a:p>
          <a:p>
            <a:pPr marL="914400" lvl="1">
              <a:spcAft>
                <a:spcPts val="300"/>
              </a:spcAft>
            </a:pPr>
            <a:r>
              <a:rPr lang="en-US" sz="1800" dirty="0"/>
              <a:t>The SDV is not located within a “reasonable commute” to the firm’s headquarters and/or its job-site locations regardless of the firm’s industry</a:t>
            </a:r>
          </a:p>
          <a:p>
            <a:pPr marL="914400" lvl="1">
              <a:spcAft>
                <a:spcPts val="300"/>
              </a:spcAft>
            </a:pPr>
            <a:r>
              <a:rPr lang="en-US" sz="1800" dirty="0"/>
              <a:t>There are more examples in the rules of what SBA calls “rebuttable </a:t>
            </a:r>
            <a:r>
              <a:rPr lang="en-US" sz="1800" dirty="0" smtClean="0"/>
              <a:t>presumptions</a:t>
            </a:r>
            <a:r>
              <a:rPr lang="en-US" sz="1800" dirty="0"/>
              <a:t>”</a:t>
            </a:r>
          </a:p>
        </p:txBody>
      </p:sp>
      <p:sp>
        <p:nvSpPr>
          <p:cNvPr id="3" name="Title 2"/>
          <p:cNvSpPr>
            <a:spLocks noGrp="1"/>
          </p:cNvSpPr>
          <p:nvPr>
            <p:ph type="title"/>
          </p:nvPr>
        </p:nvSpPr>
        <p:spPr/>
        <p:txBody>
          <a:bodyPr/>
          <a:lstStyle/>
          <a:p>
            <a:r>
              <a:rPr lang="en-US" dirty="0"/>
              <a:t>More on SBA’s New SDVOSB Rules</a:t>
            </a:r>
          </a:p>
        </p:txBody>
      </p:sp>
    </p:spTree>
    <p:extLst>
      <p:ext uri="{BB962C8B-B14F-4D97-AF65-F5344CB8AC3E}">
        <p14:creationId xmlns:p14="http://schemas.microsoft.com/office/powerpoint/2010/main" val="1752815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Went into effect on October 1, 2018</a:t>
            </a:r>
          </a:p>
          <a:p>
            <a:pPr marL="457200">
              <a:spcAft>
                <a:spcPts val="300"/>
              </a:spcAft>
            </a:pPr>
            <a:r>
              <a:rPr lang="en-US" sz="2000" dirty="0"/>
              <a:t>New rules give SBA’s Office of Hearings and Appeals jurisdiction to decide:</a:t>
            </a:r>
          </a:p>
          <a:p>
            <a:pPr marL="914400" lvl="1">
              <a:spcAft>
                <a:spcPts val="300"/>
              </a:spcAft>
            </a:pPr>
            <a:r>
              <a:rPr lang="en-US" sz="1800" dirty="0"/>
              <a:t>Protests of SDVOSB status on VA contracts (due within 5 business days of learning the identity of the awardee)</a:t>
            </a:r>
          </a:p>
          <a:p>
            <a:pPr marL="914400" lvl="1">
              <a:spcAft>
                <a:spcPts val="300"/>
              </a:spcAft>
            </a:pPr>
            <a:r>
              <a:rPr lang="en-US" sz="1800" dirty="0"/>
              <a:t>Appeals from CVE verification determinations (due within 10 business days after receipt of the CVE denial or cancellation)</a:t>
            </a:r>
          </a:p>
          <a:p>
            <a:pPr>
              <a:spcAft>
                <a:spcPts val="300"/>
              </a:spcAft>
            </a:pPr>
            <a:endParaRPr lang="en-US" dirty="0"/>
          </a:p>
        </p:txBody>
      </p:sp>
      <p:sp>
        <p:nvSpPr>
          <p:cNvPr id="3" name="Title 2"/>
          <p:cNvSpPr>
            <a:spLocks noGrp="1"/>
          </p:cNvSpPr>
          <p:nvPr>
            <p:ph type="title"/>
          </p:nvPr>
        </p:nvSpPr>
        <p:spPr/>
        <p:txBody>
          <a:bodyPr/>
          <a:lstStyle/>
          <a:p>
            <a:r>
              <a:rPr lang="en-US" dirty="0"/>
              <a:t>New SBA Rules for CVE Protests and Appeals</a:t>
            </a:r>
          </a:p>
        </p:txBody>
      </p:sp>
    </p:spTree>
    <p:extLst>
      <p:ext uri="{BB962C8B-B14F-4D97-AF65-F5344CB8AC3E}">
        <p14:creationId xmlns:p14="http://schemas.microsoft.com/office/powerpoint/2010/main" val="2755048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SBA is proposing to eliminate the separate 8(a) mentor-protégé program by consolidating it with the All Small Mentor-Protégé Program</a:t>
            </a:r>
          </a:p>
          <a:p>
            <a:pPr marL="457200">
              <a:spcAft>
                <a:spcPts val="300"/>
              </a:spcAft>
            </a:pPr>
            <a:r>
              <a:rPr lang="en-US" sz="2000" dirty="0"/>
              <a:t>SBA may do away with the requirement for SBA approval of joint ventures for 8(a) contracts</a:t>
            </a:r>
          </a:p>
          <a:p>
            <a:pPr marL="457200">
              <a:spcAft>
                <a:spcPts val="300"/>
              </a:spcAft>
            </a:pPr>
            <a:r>
              <a:rPr lang="en-US" sz="2000" dirty="0"/>
              <a:t>SBA is considering requiring 8(a) applicants to complete a tutorial to help determine if they are ready to be in the program</a:t>
            </a:r>
          </a:p>
          <a:p>
            <a:pPr marL="457200">
              <a:spcAft>
                <a:spcPts val="300"/>
              </a:spcAft>
            </a:pPr>
            <a:r>
              <a:rPr lang="en-US" sz="2000" dirty="0"/>
              <a:t>SBA is seeking comment on whether to lift the restriction on mentors having more than three protégés at one time</a:t>
            </a:r>
          </a:p>
          <a:p>
            <a:pPr>
              <a:spcAft>
                <a:spcPts val="300"/>
              </a:spcAft>
            </a:pPr>
            <a:endParaRPr lang="en-US" dirty="0"/>
          </a:p>
        </p:txBody>
      </p:sp>
      <p:sp>
        <p:nvSpPr>
          <p:cNvPr id="3" name="Title 2"/>
          <p:cNvSpPr>
            <a:spLocks noGrp="1"/>
          </p:cNvSpPr>
          <p:nvPr>
            <p:ph type="title"/>
          </p:nvPr>
        </p:nvSpPr>
        <p:spPr/>
        <p:txBody>
          <a:bodyPr/>
          <a:lstStyle/>
          <a:p>
            <a:r>
              <a:rPr lang="en-US" dirty="0"/>
              <a:t>Latest with SBA’s 8(a) and Mentor-Protégé Programs </a:t>
            </a:r>
          </a:p>
        </p:txBody>
      </p:sp>
    </p:spTree>
    <p:extLst>
      <p:ext uri="{BB962C8B-B14F-4D97-AF65-F5344CB8AC3E}">
        <p14:creationId xmlns:p14="http://schemas.microsoft.com/office/powerpoint/2010/main" val="36431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2937" y="1079718"/>
            <a:ext cx="8229600" cy="2554545"/>
          </a:xfrm>
          <a:prstGeom prst="rect">
            <a:avLst/>
          </a:prstGeom>
          <a:noFill/>
        </p:spPr>
        <p:txBody>
          <a:bodyPr wrap="square" rtlCol="0">
            <a:spAutoFit/>
          </a:bodyPr>
          <a:lstStyle/>
          <a:p>
            <a:pPr algn="just"/>
            <a:r>
              <a:rPr lang="en-US" sz="1600" dirty="0" err="1">
                <a:latin typeface="Univers 45 Light" panose="020B0403020202020204" pitchFamily="34" charset="0"/>
              </a:rPr>
              <a:t>PilieroMazza</a:t>
            </a:r>
            <a:r>
              <a:rPr lang="en-US" sz="1600" dirty="0">
                <a:latin typeface="Univers 45 Light" panose="020B0403020202020204" pitchFamily="34" charset="0"/>
              </a:rPr>
              <a:t> – a business law firm – serves as a strategic partner to government contractors and commercial businesses from across the United </a:t>
            </a:r>
            <a:r>
              <a:rPr lang="en-US" sz="1600" dirty="0" smtClean="0">
                <a:latin typeface="Univers 45 Light" panose="020B0403020202020204" pitchFamily="34" charset="0"/>
              </a:rPr>
              <a:t>States.</a:t>
            </a:r>
          </a:p>
          <a:p>
            <a:pPr algn="just"/>
            <a:endParaRPr lang="en-US" sz="1600" dirty="0">
              <a:latin typeface="Univers 45 Light" panose="020B0403020202020204" pitchFamily="34" charset="0"/>
            </a:endParaRPr>
          </a:p>
          <a:p>
            <a:pPr algn="just"/>
            <a:r>
              <a:rPr lang="en-US" sz="1600" dirty="0" smtClean="0">
                <a:latin typeface="Univers 45 Light" panose="020B0403020202020204" pitchFamily="34" charset="0"/>
              </a:rPr>
              <a:t>We </a:t>
            </a:r>
            <a:r>
              <a:rPr lang="en-US" sz="1600" dirty="0">
                <a:latin typeface="Univers 45 Light" panose="020B0403020202020204" pitchFamily="34" charset="0"/>
              </a:rPr>
              <a:t>deliver results for our clients by implementing legal and business solutions that take the client’s best interests into consideration. </a:t>
            </a:r>
            <a:r>
              <a:rPr lang="en-US" sz="1600" dirty="0" smtClean="0">
                <a:latin typeface="Univers 45 Light" panose="020B0403020202020204" pitchFamily="34" charset="0"/>
              </a:rPr>
              <a:t>Moreover</a:t>
            </a:r>
            <a:r>
              <a:rPr lang="en-US" sz="1600" dirty="0">
                <a:latin typeface="Univers 45 Light" panose="020B0403020202020204" pitchFamily="34" charset="0"/>
              </a:rPr>
              <a:t>, </a:t>
            </a:r>
            <a:r>
              <a:rPr lang="en-US" sz="1600" dirty="0" err="1">
                <a:latin typeface="Univers 45 Light" panose="020B0403020202020204" pitchFamily="34" charset="0"/>
              </a:rPr>
              <a:t>PilieroMazza’s</a:t>
            </a:r>
            <a:r>
              <a:rPr lang="en-US" sz="1600" dirty="0">
                <a:latin typeface="Univers 45 Light" panose="020B0403020202020204" pitchFamily="34" charset="0"/>
              </a:rPr>
              <a:t> efficient operational structure and lean approach to staffing matters translates into competitive pricing for our clients, while providing the highest standard of client service and legal acumen</a:t>
            </a:r>
            <a:r>
              <a:rPr lang="en-US" sz="1600" dirty="0" smtClean="0">
                <a:latin typeface="Univers 45 Light" panose="020B0403020202020204" pitchFamily="34" charset="0"/>
              </a:rPr>
              <a:t>.</a:t>
            </a:r>
          </a:p>
          <a:p>
            <a:pPr algn="just"/>
            <a:endParaRPr lang="en-US" sz="1600" dirty="0">
              <a:latin typeface="Univers 45 Light" panose="020B0403020202020204" pitchFamily="34" charset="0"/>
            </a:endParaRPr>
          </a:p>
          <a:p>
            <a:pPr algn="just"/>
            <a:r>
              <a:rPr lang="en-US" sz="1600" dirty="0" err="1">
                <a:latin typeface="Univers 45 Light" panose="020B0403020202020204" pitchFamily="34" charset="0"/>
              </a:rPr>
              <a:t>PilieroMazza</a:t>
            </a:r>
            <a:r>
              <a:rPr lang="en-US" sz="1600" dirty="0">
                <a:latin typeface="Univers 45 Light" panose="020B0403020202020204" pitchFamily="34" charset="0"/>
              </a:rPr>
              <a:t> is privileged to represent clients in the following areas</a:t>
            </a:r>
            <a:r>
              <a:rPr lang="en-US" sz="1600" dirty="0" smtClean="0">
                <a:latin typeface="Univers 45 Light" panose="020B0403020202020204" pitchFamily="34" charset="0"/>
              </a:rPr>
              <a:t>:</a:t>
            </a:r>
            <a:endParaRPr lang="en-US" sz="1600" dirty="0">
              <a:latin typeface="Univers 45 Light" panose="020B0403020202020204" pitchFamily="34" charset="0"/>
            </a:endParaRPr>
          </a:p>
        </p:txBody>
      </p:sp>
      <p:sp>
        <p:nvSpPr>
          <p:cNvPr id="16" name="Rectangle 2"/>
          <p:cNvSpPr txBox="1">
            <a:spLocks noChangeArrowheads="1"/>
          </p:cNvSpPr>
          <p:nvPr/>
        </p:nvSpPr>
        <p:spPr>
          <a:xfrm>
            <a:off x="609600" y="5285232"/>
            <a:ext cx="8024812" cy="6583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6000" b="1" kern="1200" cap="small" baseline="0">
                <a:solidFill>
                  <a:schemeClr val="tx1"/>
                </a:solidFill>
                <a:latin typeface="Georgia" pitchFamily="18" charset="0"/>
                <a:ea typeface="+mj-ea"/>
                <a:cs typeface="+mj-cs"/>
              </a:defRPr>
            </a:lvl1pPr>
          </a:lstStyle>
          <a:p>
            <a:pPr fontAlgn="auto">
              <a:spcAft>
                <a:spcPts val="0"/>
              </a:spcAft>
            </a:pPr>
            <a:r>
              <a:rPr lang="en-US" sz="2000" cap="none" dirty="0" smtClean="0"/>
              <a:t>Sign up for our newsletters and blog at </a:t>
            </a:r>
            <a:r>
              <a:rPr lang="en-US" sz="2000" cap="none" dirty="0" smtClean="0">
                <a:solidFill>
                  <a:schemeClr val="tx2"/>
                </a:solidFill>
              </a:rPr>
              <a:t>www.pilieromazza.com</a:t>
            </a:r>
            <a:endParaRPr lang="en-US" sz="2000" cap="none" dirty="0">
              <a:solidFill>
                <a:schemeClr val="tx2"/>
              </a:solidFill>
            </a:endParaRPr>
          </a:p>
        </p:txBody>
      </p:sp>
      <p:sp>
        <p:nvSpPr>
          <p:cNvPr id="2" name="Title 1"/>
          <p:cNvSpPr>
            <a:spLocks noGrp="1"/>
          </p:cNvSpPr>
          <p:nvPr>
            <p:ph type="title"/>
          </p:nvPr>
        </p:nvSpPr>
        <p:spPr/>
        <p:txBody>
          <a:bodyPr/>
          <a:lstStyle/>
          <a:p>
            <a:r>
              <a:rPr lang="en-US" dirty="0"/>
              <a:t>A</a:t>
            </a:r>
            <a:r>
              <a:rPr lang="en-US" dirty="0" smtClean="0"/>
              <a:t>bout PilieroMazza</a:t>
            </a:r>
            <a:endParaRPr lang="en-US" dirty="0"/>
          </a:p>
        </p:txBody>
      </p:sp>
      <p:cxnSp>
        <p:nvCxnSpPr>
          <p:cNvPr id="6" name="Straight Connector 5"/>
          <p:cNvCxnSpPr/>
          <p:nvPr/>
        </p:nvCxnSpPr>
        <p:spPr>
          <a:xfrm>
            <a:off x="685800" y="5257800"/>
            <a:ext cx="777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72937" y="3634262"/>
            <a:ext cx="3701955" cy="1323439"/>
          </a:xfrm>
          <a:prstGeom prst="rect">
            <a:avLst/>
          </a:prstGeom>
        </p:spPr>
        <p:txBody>
          <a:bodyPr wrap="square">
            <a:spAutoFit/>
          </a:bodyPr>
          <a:lstStyle/>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Audits </a:t>
            </a:r>
            <a:r>
              <a:rPr lang="en-US" sz="1600" dirty="0">
                <a:solidFill>
                  <a:prstClr val="black"/>
                </a:solidFill>
                <a:latin typeface="Univers 45 Light" panose="020B0403020202020204" pitchFamily="34" charset="0"/>
              </a:rPr>
              <a:t>&amp; Investigations</a:t>
            </a:r>
          </a:p>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Business </a:t>
            </a:r>
            <a:r>
              <a:rPr lang="en-US" sz="1600" dirty="0">
                <a:solidFill>
                  <a:prstClr val="black"/>
                </a:solidFill>
                <a:latin typeface="Univers 45 Light" panose="020B0403020202020204" pitchFamily="34" charset="0"/>
              </a:rPr>
              <a:t>&amp; Corporate Law</a:t>
            </a:r>
          </a:p>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Cybersecurity </a:t>
            </a:r>
            <a:r>
              <a:rPr lang="en-US" sz="1600" dirty="0">
                <a:solidFill>
                  <a:prstClr val="black"/>
                </a:solidFill>
                <a:latin typeface="Univers 45 Light" panose="020B0403020202020204" pitchFamily="34" charset="0"/>
              </a:rPr>
              <a:t>&amp; Data Privacy</a:t>
            </a:r>
          </a:p>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False </a:t>
            </a:r>
            <a:r>
              <a:rPr lang="en-US" sz="1600" dirty="0">
                <a:solidFill>
                  <a:prstClr val="black"/>
                </a:solidFill>
                <a:latin typeface="Univers 45 Light" panose="020B0403020202020204" pitchFamily="34" charset="0"/>
              </a:rPr>
              <a:t>Claims Act </a:t>
            </a:r>
          </a:p>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Government </a:t>
            </a:r>
            <a:r>
              <a:rPr lang="en-US" sz="1600" dirty="0">
                <a:solidFill>
                  <a:prstClr val="black"/>
                </a:solidFill>
                <a:latin typeface="Univers 45 Light" panose="020B0403020202020204" pitchFamily="34" charset="0"/>
              </a:rPr>
              <a:t>Contracts Law</a:t>
            </a:r>
          </a:p>
        </p:txBody>
      </p:sp>
      <p:sp>
        <p:nvSpPr>
          <p:cNvPr id="12" name="Rectangle 11"/>
          <p:cNvSpPr/>
          <p:nvPr/>
        </p:nvSpPr>
        <p:spPr>
          <a:xfrm>
            <a:off x="4548114" y="3634261"/>
            <a:ext cx="4277437" cy="1323439"/>
          </a:xfrm>
          <a:prstGeom prst="rect">
            <a:avLst/>
          </a:prstGeom>
        </p:spPr>
        <p:txBody>
          <a:bodyPr wrap="square">
            <a:spAutoFit/>
          </a:bodyPr>
          <a:lstStyle/>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Intellectual </a:t>
            </a:r>
            <a:r>
              <a:rPr lang="en-US" sz="1600" dirty="0">
                <a:solidFill>
                  <a:prstClr val="black"/>
                </a:solidFill>
                <a:latin typeface="Univers 45 Light" panose="020B0403020202020204" pitchFamily="34" charset="0"/>
              </a:rPr>
              <a:t>Property &amp; Technology Rights</a:t>
            </a:r>
          </a:p>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Labor </a:t>
            </a:r>
            <a:r>
              <a:rPr lang="en-US" sz="1600" dirty="0">
                <a:solidFill>
                  <a:prstClr val="black"/>
                </a:solidFill>
                <a:latin typeface="Univers 45 Light" panose="020B0403020202020204" pitchFamily="34" charset="0"/>
              </a:rPr>
              <a:t>&amp; Employment Law</a:t>
            </a:r>
          </a:p>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Litigation</a:t>
            </a:r>
            <a:endParaRPr lang="en-US" sz="1600" dirty="0">
              <a:solidFill>
                <a:prstClr val="black"/>
              </a:solidFill>
              <a:latin typeface="Univers 45 Light" panose="020B0403020202020204" pitchFamily="34" charset="0"/>
            </a:endParaRPr>
          </a:p>
          <a:p>
            <a:pPr marL="285750" indent="-285750" fontAlgn="auto">
              <a:spcAft>
                <a:spcPts val="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Small </a:t>
            </a:r>
            <a:r>
              <a:rPr lang="en-US" sz="1600" dirty="0">
                <a:solidFill>
                  <a:prstClr val="black"/>
                </a:solidFill>
                <a:latin typeface="Univers 45 Light" panose="020B0403020202020204" pitchFamily="34" charset="0"/>
              </a:rPr>
              <a:t>Business Programs &amp; Advisory Services</a:t>
            </a:r>
          </a:p>
        </p:txBody>
      </p:sp>
    </p:spTree>
    <p:extLst>
      <p:ext uri="{BB962C8B-B14F-4D97-AF65-F5344CB8AC3E}">
        <p14:creationId xmlns:p14="http://schemas.microsoft.com/office/powerpoint/2010/main" val="2361906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a:spcAft>
                <a:spcPts val="300"/>
              </a:spcAft>
            </a:pPr>
            <a:r>
              <a:rPr lang="en-US" sz="2000" dirty="0"/>
              <a:t>DoD class deviation issued on December 4, 2018 </a:t>
            </a:r>
            <a:r>
              <a:rPr lang="en-US" sz="2000" dirty="0" smtClean="0"/>
              <a:t>updates </a:t>
            </a:r>
            <a:r>
              <a:rPr lang="en-US" sz="2000" dirty="0"/>
              <a:t>limitations on subcontracting and “similarly situated subcontractors” to match SBA’s rules</a:t>
            </a:r>
          </a:p>
          <a:p>
            <a:pPr marL="457200">
              <a:spcAft>
                <a:spcPts val="300"/>
              </a:spcAft>
            </a:pPr>
            <a:r>
              <a:rPr lang="en-US" sz="2000" dirty="0"/>
              <a:t>Proposed rule issued on December 4, 2018 to limit use of LPTA selection method in DoD procurements</a:t>
            </a:r>
          </a:p>
        </p:txBody>
      </p:sp>
      <p:sp>
        <p:nvSpPr>
          <p:cNvPr id="3" name="Title 2"/>
          <p:cNvSpPr>
            <a:spLocks noGrp="1"/>
          </p:cNvSpPr>
          <p:nvPr>
            <p:ph type="title"/>
          </p:nvPr>
        </p:nvSpPr>
        <p:spPr/>
        <p:txBody>
          <a:bodyPr/>
          <a:lstStyle/>
          <a:p>
            <a:r>
              <a:rPr lang="en-US" dirty="0"/>
              <a:t>Of Note for DoD</a:t>
            </a:r>
          </a:p>
        </p:txBody>
      </p:sp>
    </p:spTree>
    <p:extLst>
      <p:ext uri="{BB962C8B-B14F-4D97-AF65-F5344CB8AC3E}">
        <p14:creationId xmlns:p14="http://schemas.microsoft.com/office/powerpoint/2010/main" val="1801293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We have seen a lot more sole source contracting in 2018, and more protests/challenges to sole source awards</a:t>
            </a:r>
          </a:p>
          <a:p>
            <a:pPr marL="457200">
              <a:spcAft>
                <a:spcPts val="300"/>
              </a:spcAft>
            </a:pPr>
            <a:r>
              <a:rPr lang="en-US" sz="2000" dirty="0"/>
              <a:t>8(a) sole source easy to do, difficult to challenge</a:t>
            </a:r>
          </a:p>
          <a:p>
            <a:pPr marL="457200">
              <a:spcAft>
                <a:spcPts val="300"/>
              </a:spcAft>
            </a:pPr>
            <a:r>
              <a:rPr lang="en-US" sz="2000" dirty="0"/>
              <a:t>For all other set-aside sole source contracts, the CO must first consider competitive HUBZone set-aside (i.e., the “Rule of Two”) before HUBZone sole source</a:t>
            </a:r>
          </a:p>
          <a:p>
            <a:pPr marL="457200">
              <a:spcAft>
                <a:spcPts val="300"/>
              </a:spcAft>
            </a:pPr>
            <a:r>
              <a:rPr lang="en-US" sz="2000" dirty="0"/>
              <a:t>Small business sole source contracts generally limited to $7M for manufacturing and $4M for all other contracts</a:t>
            </a:r>
          </a:p>
          <a:p>
            <a:pPr marL="914400" lvl="1">
              <a:spcAft>
                <a:spcPts val="300"/>
              </a:spcAft>
            </a:pPr>
            <a:r>
              <a:rPr lang="en-US" sz="1800" dirty="0"/>
              <a:t>Proposal may apply these limits on annual basis, rather than over the life of the contract</a:t>
            </a:r>
          </a:p>
          <a:p>
            <a:pPr marL="914400" lvl="1">
              <a:spcAft>
                <a:spcPts val="300"/>
              </a:spcAft>
            </a:pPr>
            <a:r>
              <a:rPr lang="en-US" sz="1800" dirty="0"/>
              <a:t>Other sole source justifications avoid these </a:t>
            </a:r>
            <a:r>
              <a:rPr lang="en-US" sz="1800" dirty="0" smtClean="0"/>
              <a:t>caps</a:t>
            </a:r>
            <a:endParaRPr lang="en-US" sz="1800" dirty="0"/>
          </a:p>
        </p:txBody>
      </p:sp>
      <p:sp>
        <p:nvSpPr>
          <p:cNvPr id="3" name="Title 2"/>
          <p:cNvSpPr>
            <a:spLocks noGrp="1"/>
          </p:cNvSpPr>
          <p:nvPr>
            <p:ph type="title"/>
          </p:nvPr>
        </p:nvSpPr>
        <p:spPr/>
        <p:txBody>
          <a:bodyPr/>
          <a:lstStyle/>
          <a:p>
            <a:r>
              <a:rPr lang="en-US" dirty="0"/>
              <a:t>Sole Source Contracts</a:t>
            </a:r>
          </a:p>
        </p:txBody>
      </p:sp>
    </p:spTree>
    <p:extLst>
      <p:ext uri="{BB962C8B-B14F-4D97-AF65-F5344CB8AC3E}">
        <p14:creationId xmlns:p14="http://schemas.microsoft.com/office/powerpoint/2010/main" val="2364375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Uptick in IG audits during 2018</a:t>
            </a:r>
          </a:p>
          <a:p>
            <a:pPr marL="914400" lvl="1">
              <a:spcAft>
                <a:spcPts val="300"/>
              </a:spcAft>
            </a:pPr>
            <a:r>
              <a:rPr lang="en-US" sz="1800" dirty="0"/>
              <a:t>SBA IG and DOJ under pressure to root out fraud in the 8(a) program due to GAO findings</a:t>
            </a:r>
          </a:p>
          <a:p>
            <a:pPr marL="457200">
              <a:spcAft>
                <a:spcPts val="300"/>
              </a:spcAft>
            </a:pPr>
            <a:r>
              <a:rPr lang="en-US" sz="2000" dirty="0"/>
              <a:t>WOSB/EDWOSB certification</a:t>
            </a:r>
          </a:p>
          <a:p>
            <a:pPr marL="914400" lvl="1">
              <a:spcAft>
                <a:spcPts val="300"/>
              </a:spcAft>
            </a:pPr>
            <a:r>
              <a:rPr lang="en-US" sz="1800" dirty="0"/>
              <a:t>SBA IG believes law requires third-party certification of WOSB/EDWOSB status, but SBA leadership disagrees</a:t>
            </a:r>
          </a:p>
          <a:p>
            <a:pPr marL="457200">
              <a:spcAft>
                <a:spcPts val="300"/>
              </a:spcAft>
            </a:pPr>
            <a:r>
              <a:rPr lang="en-US" sz="2000" dirty="0" smtClean="0"/>
              <a:t>Continue </a:t>
            </a:r>
            <a:r>
              <a:rPr lang="en-US" sz="2000" dirty="0"/>
              <a:t>to see FCA cases challenging small business eligibility</a:t>
            </a:r>
          </a:p>
          <a:p>
            <a:pPr marL="914400" lvl="1">
              <a:spcAft>
                <a:spcPts val="300"/>
              </a:spcAft>
            </a:pPr>
            <a:r>
              <a:rPr lang="en-US" sz="1800" dirty="0"/>
              <a:t>Difficult cases to resolve; DOJ often does not fully understand the requirements</a:t>
            </a:r>
          </a:p>
          <a:p>
            <a:pPr marL="914400" lvl="1">
              <a:spcAft>
                <a:spcPts val="300"/>
              </a:spcAft>
            </a:pPr>
            <a:r>
              <a:rPr lang="en-US" sz="1800" dirty="0"/>
              <a:t>Best practice:  internal policy/procedures on size/status representations</a:t>
            </a:r>
          </a:p>
          <a:p>
            <a:pPr>
              <a:spcAft>
                <a:spcPts val="300"/>
              </a:spcAft>
            </a:pPr>
            <a:endParaRPr lang="en-US" dirty="0"/>
          </a:p>
        </p:txBody>
      </p:sp>
      <p:sp>
        <p:nvSpPr>
          <p:cNvPr id="3" name="Title 2"/>
          <p:cNvSpPr>
            <a:spLocks noGrp="1"/>
          </p:cNvSpPr>
          <p:nvPr>
            <p:ph type="title"/>
          </p:nvPr>
        </p:nvSpPr>
        <p:spPr/>
        <p:txBody>
          <a:bodyPr/>
          <a:lstStyle/>
          <a:p>
            <a:r>
              <a:rPr lang="en-US" dirty="0"/>
              <a:t>IG Audits and False Claims Act Cases</a:t>
            </a:r>
          </a:p>
        </p:txBody>
      </p:sp>
    </p:spTree>
    <p:extLst>
      <p:ext uri="{BB962C8B-B14F-4D97-AF65-F5344CB8AC3E}">
        <p14:creationId xmlns:p14="http://schemas.microsoft.com/office/powerpoint/2010/main" val="832737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We have seen an increase in CTAs for GSA schedule contracts this year</a:t>
            </a:r>
          </a:p>
          <a:p>
            <a:pPr marL="457200">
              <a:spcAft>
                <a:spcPts val="300"/>
              </a:spcAft>
            </a:pPr>
            <a:r>
              <a:rPr lang="en-US" sz="2000" dirty="0"/>
              <a:t>There is still a lot of confusion about CTA requirements and how they are viewed by different agencies</a:t>
            </a:r>
          </a:p>
          <a:p>
            <a:pPr marL="914400" lvl="1">
              <a:spcAft>
                <a:spcPts val="300"/>
              </a:spcAft>
            </a:pPr>
            <a:r>
              <a:rPr lang="en-US" sz="1800" dirty="0"/>
              <a:t>No laws, regulations, or formal policies from GSA</a:t>
            </a:r>
          </a:p>
          <a:p>
            <a:pPr marL="914400" lvl="1">
              <a:spcAft>
                <a:spcPts val="300"/>
              </a:spcAft>
            </a:pPr>
            <a:r>
              <a:rPr lang="en-US" sz="1800" dirty="0"/>
              <a:t>No consistency or appreciation amongst buyers (other agencies)</a:t>
            </a:r>
          </a:p>
          <a:p>
            <a:pPr marL="914400" lvl="1">
              <a:spcAft>
                <a:spcPts val="300"/>
              </a:spcAft>
            </a:pPr>
            <a:r>
              <a:rPr lang="en-US" sz="1800" dirty="0"/>
              <a:t>GSA sees members as “co-primes” but contracts usually issued only to the lead party</a:t>
            </a:r>
          </a:p>
          <a:p>
            <a:pPr marL="914400" lvl="1">
              <a:spcAft>
                <a:spcPts val="300"/>
              </a:spcAft>
            </a:pPr>
            <a:r>
              <a:rPr lang="en-US" sz="1800" dirty="0"/>
              <a:t>All members must be eligible primes (qualify under the RFP)</a:t>
            </a:r>
          </a:p>
          <a:p>
            <a:pPr marL="914400" lvl="1">
              <a:spcAft>
                <a:spcPts val="300"/>
              </a:spcAft>
            </a:pPr>
            <a:r>
              <a:rPr lang="en-US" sz="1800" dirty="0"/>
              <a:t>SBA has not given guidance on how it interprets CTAs, qualification under SB requirements, how revenue is tracked, etc</a:t>
            </a:r>
            <a:r>
              <a:rPr lang="en-US" sz="1800" dirty="0" smtClean="0"/>
              <a:t>.</a:t>
            </a:r>
            <a:endParaRPr lang="en-US" sz="1800" dirty="0"/>
          </a:p>
        </p:txBody>
      </p:sp>
      <p:sp>
        <p:nvSpPr>
          <p:cNvPr id="3" name="Title 2"/>
          <p:cNvSpPr>
            <a:spLocks noGrp="1"/>
          </p:cNvSpPr>
          <p:nvPr>
            <p:ph type="title"/>
          </p:nvPr>
        </p:nvSpPr>
        <p:spPr/>
        <p:txBody>
          <a:bodyPr/>
          <a:lstStyle/>
          <a:p>
            <a:r>
              <a:rPr lang="en-US" dirty="0"/>
              <a:t>Contractor Team Arrangements (“CTAs”)</a:t>
            </a:r>
          </a:p>
        </p:txBody>
      </p:sp>
    </p:spTree>
    <p:extLst>
      <p:ext uri="{BB962C8B-B14F-4D97-AF65-F5344CB8AC3E}">
        <p14:creationId xmlns:p14="http://schemas.microsoft.com/office/powerpoint/2010/main" val="2035874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533400"/>
            <a:ext cx="8229600" cy="701675"/>
          </a:xfrm>
        </p:spPr>
        <p:txBody>
          <a:bodyPr/>
          <a:lstStyle/>
          <a:p>
            <a:pPr algn="ctr"/>
            <a:r>
              <a:rPr lang="en-US" sz="4000" dirty="0" smtClean="0"/>
              <a:t>Questions?</a:t>
            </a:r>
            <a:endParaRPr lang="en-US" sz="4000" dirty="0"/>
          </a:p>
        </p:txBody>
      </p:sp>
      <p:sp>
        <p:nvSpPr>
          <p:cNvPr id="6" name="Date Placeholder 3"/>
          <p:cNvSpPr txBox="1">
            <a:spLocks/>
          </p:cNvSpPr>
          <p:nvPr/>
        </p:nvSpPr>
        <p:spPr>
          <a:xfrm>
            <a:off x="685800" y="5257800"/>
            <a:ext cx="7772400" cy="1524000"/>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defRPr/>
            </a:pPr>
            <a:r>
              <a:rPr lang="en-US" sz="900" dirty="0" smtClean="0">
                <a:solidFill>
                  <a:schemeClr val="tx1">
                    <a:lumMod val="95000"/>
                    <a:lumOff val="5000"/>
                  </a:schemeClr>
                </a:solidFill>
                <a:latin typeface="Georgia" pitchFamily="18" charset="0"/>
              </a:rPr>
              <a:t>This material is presented with the understanding that the author is not rendering any legal, accounting, or other professional service or advice.  Because of the rapidly changing nature of the law, information contained in this presentation may become outdated.  As a result, the user of this material must always research original sources of authority and update information to ensure accuracy when dealing with a specific legal matter.  In no event will the author be liable for any damages resulting from the use of this material.</a:t>
            </a:r>
          </a:p>
        </p:txBody>
      </p:sp>
      <p:sp>
        <p:nvSpPr>
          <p:cNvPr id="14" name="TextBox 13"/>
          <p:cNvSpPr txBox="1"/>
          <p:nvPr/>
        </p:nvSpPr>
        <p:spPr>
          <a:xfrm>
            <a:off x="457200" y="1639668"/>
            <a:ext cx="8229600" cy="707886"/>
          </a:xfrm>
          <a:prstGeom prst="rect">
            <a:avLst/>
          </a:prstGeom>
          <a:noFill/>
        </p:spPr>
        <p:txBody>
          <a:bodyPr wrap="square" rtlCol="0">
            <a:spAutoFit/>
          </a:bodyPr>
          <a:lstStyle/>
          <a:p>
            <a:pPr algn="ctr" eaLnBrk="1" fontAlgn="auto" hangingPunct="1">
              <a:spcBef>
                <a:spcPts val="0"/>
              </a:spcBef>
              <a:spcAft>
                <a:spcPts val="0"/>
              </a:spcAft>
            </a:pPr>
            <a:r>
              <a:rPr lang="en-US" sz="2000" dirty="0" smtClean="0">
                <a:solidFill>
                  <a:prstClr val="black"/>
                </a:solidFill>
                <a:latin typeface="Georgia" panose="02040502050405020303" pitchFamily="18" charset="0"/>
              </a:rPr>
              <a:t>Megan Connor</a:t>
            </a:r>
          </a:p>
          <a:p>
            <a:pPr algn="ctr" eaLnBrk="1" fontAlgn="auto" hangingPunct="1">
              <a:spcBef>
                <a:spcPts val="0"/>
              </a:spcBef>
              <a:spcAft>
                <a:spcPts val="0"/>
              </a:spcAft>
            </a:pPr>
            <a:r>
              <a:rPr lang="en-US" sz="2000" dirty="0" smtClean="0">
                <a:solidFill>
                  <a:prstClr val="black"/>
                </a:solidFill>
                <a:latin typeface="Georgia" panose="02040502050405020303" pitchFamily="18" charset="0"/>
              </a:rPr>
              <a:t>mconnor@pilieromazza.com</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0400" y="2514600"/>
            <a:ext cx="2676144" cy="826008"/>
          </a:xfrm>
          <a:prstGeom prst="rect">
            <a:avLst/>
          </a:prstGeom>
        </p:spPr>
      </p:pic>
      <p:sp>
        <p:nvSpPr>
          <p:cNvPr id="4" name="Rectangle 3"/>
          <p:cNvSpPr/>
          <p:nvPr/>
        </p:nvSpPr>
        <p:spPr>
          <a:xfrm>
            <a:off x="2286000" y="3505200"/>
            <a:ext cx="4572000" cy="1200329"/>
          </a:xfrm>
          <a:prstGeom prst="rect">
            <a:avLst/>
          </a:prstGeom>
        </p:spPr>
        <p:txBody>
          <a:bodyPr>
            <a:spAutoFit/>
          </a:bodyPr>
          <a:lstStyle/>
          <a:p>
            <a:pPr algn="ctr" eaLnBrk="1" fontAlgn="auto" hangingPunct="1">
              <a:spcBef>
                <a:spcPts val="0"/>
              </a:spcBef>
              <a:spcAft>
                <a:spcPts val="0"/>
              </a:spcAft>
            </a:pPr>
            <a:r>
              <a:rPr lang="en-US" dirty="0" smtClean="0">
                <a:solidFill>
                  <a:prstClr val="black"/>
                </a:solidFill>
                <a:latin typeface="Georgia" panose="02040502050405020303" pitchFamily="18" charset="0"/>
              </a:rPr>
              <a:t>888 17th </a:t>
            </a:r>
            <a:r>
              <a:rPr lang="en-US" dirty="0">
                <a:solidFill>
                  <a:prstClr val="black"/>
                </a:solidFill>
                <a:latin typeface="Georgia" panose="02040502050405020303" pitchFamily="18" charset="0"/>
              </a:rPr>
              <a:t>Street, NW</a:t>
            </a:r>
          </a:p>
          <a:p>
            <a:pPr algn="ctr" eaLnBrk="1" fontAlgn="auto" hangingPunct="1">
              <a:spcBef>
                <a:spcPts val="0"/>
              </a:spcBef>
              <a:spcAft>
                <a:spcPts val="0"/>
              </a:spcAft>
            </a:pPr>
            <a:r>
              <a:rPr lang="en-US" dirty="0" smtClean="0">
                <a:solidFill>
                  <a:prstClr val="black"/>
                </a:solidFill>
                <a:latin typeface="Georgia" panose="02040502050405020303" pitchFamily="18" charset="0"/>
              </a:rPr>
              <a:t>11th </a:t>
            </a:r>
            <a:r>
              <a:rPr lang="en-US" dirty="0">
                <a:solidFill>
                  <a:prstClr val="black"/>
                </a:solidFill>
                <a:latin typeface="Georgia" panose="02040502050405020303" pitchFamily="18" charset="0"/>
              </a:rPr>
              <a:t>Floor</a:t>
            </a:r>
          </a:p>
          <a:p>
            <a:pPr algn="ctr" eaLnBrk="1" fontAlgn="auto" hangingPunct="1">
              <a:spcBef>
                <a:spcPts val="0"/>
              </a:spcBef>
              <a:spcAft>
                <a:spcPts val="0"/>
              </a:spcAft>
            </a:pPr>
            <a:r>
              <a:rPr lang="en-US" dirty="0">
                <a:solidFill>
                  <a:prstClr val="black"/>
                </a:solidFill>
                <a:latin typeface="Georgia" panose="02040502050405020303" pitchFamily="18" charset="0"/>
              </a:rPr>
              <a:t>Washington, DC  </a:t>
            </a:r>
            <a:r>
              <a:rPr lang="en-US" dirty="0" smtClean="0">
                <a:solidFill>
                  <a:prstClr val="black"/>
                </a:solidFill>
                <a:latin typeface="Georgia" panose="02040502050405020303" pitchFamily="18" charset="0"/>
              </a:rPr>
              <a:t>20006</a:t>
            </a:r>
          </a:p>
          <a:p>
            <a:pPr algn="ctr" eaLnBrk="1" fontAlgn="auto" hangingPunct="1">
              <a:spcBef>
                <a:spcPts val="0"/>
              </a:spcBef>
              <a:spcAft>
                <a:spcPts val="0"/>
              </a:spcAft>
            </a:pPr>
            <a:r>
              <a:rPr lang="en-US" dirty="0" smtClean="0">
                <a:solidFill>
                  <a:prstClr val="black"/>
                </a:solidFill>
                <a:latin typeface="Georgia" panose="02040502050405020303" pitchFamily="18" charset="0"/>
              </a:rPr>
              <a:t>202-857-1000</a:t>
            </a:r>
            <a:endParaRPr lang="en-US" dirty="0">
              <a:solidFill>
                <a:prstClr val="black"/>
              </a:solidFill>
              <a:latin typeface="Georgia" panose="02040502050405020303" pitchFamily="18" charset="0"/>
            </a:endParaRPr>
          </a:p>
        </p:txBody>
      </p:sp>
      <p:sp>
        <p:nvSpPr>
          <p:cNvPr id="11" name="Footer Placeholder 6"/>
          <p:cNvSpPr txBox="1">
            <a:spLocks/>
          </p:cNvSpPr>
          <p:nvPr/>
        </p:nvSpPr>
        <p:spPr>
          <a:xfrm>
            <a:off x="70866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2019</a:t>
            </a:r>
          </a:p>
          <a:p>
            <a:endParaRPr lang="en-US" dirty="0"/>
          </a:p>
        </p:txBody>
      </p:sp>
    </p:spTree>
    <p:extLst>
      <p:ext uri="{BB962C8B-B14F-4D97-AF65-F5344CB8AC3E}">
        <p14:creationId xmlns:p14="http://schemas.microsoft.com/office/powerpoint/2010/main" val="575998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a:xfrm>
            <a:off x="457200" y="381000"/>
            <a:ext cx="8229600" cy="838200"/>
          </a:xfrm>
        </p:spPr>
        <p:txBody>
          <a:bodyPr/>
          <a:lstStyle/>
          <a:p>
            <a:r>
              <a:rPr lang="en-US" dirty="0" smtClean="0"/>
              <a:t>Overview</a:t>
            </a:r>
            <a:endParaRPr lang="en-US" dirty="0"/>
          </a:p>
        </p:txBody>
      </p:sp>
      <p:sp>
        <p:nvSpPr>
          <p:cNvPr id="5" name="Content Placeholder 1"/>
          <p:cNvSpPr>
            <a:spLocks noGrp="1"/>
          </p:cNvSpPr>
          <p:nvPr>
            <p:ph idx="4294967295"/>
          </p:nvPr>
        </p:nvSpPr>
        <p:spPr>
          <a:xfrm>
            <a:off x="457200" y="1219200"/>
            <a:ext cx="8229600" cy="4525963"/>
          </a:xfrm>
        </p:spPr>
        <p:txBody>
          <a:bodyPr>
            <a:noAutofit/>
          </a:bodyPr>
          <a:lstStyle/>
          <a:p>
            <a:pPr marL="457200">
              <a:spcAft>
                <a:spcPts val="300"/>
              </a:spcAft>
            </a:pPr>
            <a:r>
              <a:rPr lang="en-US" sz="2000" dirty="0"/>
              <a:t>Important legislative developments</a:t>
            </a:r>
          </a:p>
          <a:p>
            <a:pPr marL="457200">
              <a:spcAft>
                <a:spcPts val="300"/>
              </a:spcAft>
            </a:pPr>
            <a:r>
              <a:rPr lang="en-US" sz="2000" dirty="0"/>
              <a:t>Recent proposed and final rules</a:t>
            </a:r>
          </a:p>
          <a:p>
            <a:pPr marL="457200">
              <a:spcAft>
                <a:spcPts val="300"/>
              </a:spcAft>
            </a:pPr>
            <a:r>
              <a:rPr lang="en-US" sz="2000" dirty="0"/>
              <a:t>Big changes for HUBZone and SDVOSB programs</a:t>
            </a:r>
          </a:p>
          <a:p>
            <a:pPr marL="457200">
              <a:spcAft>
                <a:spcPts val="300"/>
              </a:spcAft>
            </a:pPr>
            <a:r>
              <a:rPr lang="en-US" sz="2000" dirty="0"/>
              <a:t>What’s new with 8(a) and mentor-protégé?</a:t>
            </a:r>
          </a:p>
          <a:p>
            <a:pPr marL="457200">
              <a:spcAft>
                <a:spcPts val="300"/>
              </a:spcAft>
            </a:pPr>
            <a:r>
              <a:rPr lang="en-US" sz="2000" dirty="0"/>
              <a:t>Increasing use of sole source contracts and contractor team arrangements</a:t>
            </a:r>
          </a:p>
          <a:p>
            <a:pPr marL="457200">
              <a:spcAft>
                <a:spcPts val="300"/>
              </a:spcAft>
            </a:pPr>
            <a:r>
              <a:rPr lang="en-US" sz="2000" dirty="0"/>
              <a:t>And more!</a:t>
            </a:r>
          </a:p>
        </p:txBody>
      </p:sp>
    </p:spTree>
    <p:extLst>
      <p:ext uri="{BB962C8B-B14F-4D97-AF65-F5344CB8AC3E}">
        <p14:creationId xmlns:p14="http://schemas.microsoft.com/office/powerpoint/2010/main" val="3168332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Small Business Runway Extension Act of 2018</a:t>
            </a:r>
          </a:p>
          <a:p>
            <a:pPr marL="914400" lvl="1">
              <a:spcAft>
                <a:spcPts val="300"/>
              </a:spcAft>
            </a:pPr>
            <a:r>
              <a:rPr lang="en-US" sz="1800" dirty="0"/>
              <a:t>H.R. 6330</a:t>
            </a:r>
          </a:p>
          <a:p>
            <a:pPr marL="914400" lvl="1">
              <a:spcAft>
                <a:spcPts val="300"/>
              </a:spcAft>
            </a:pPr>
            <a:r>
              <a:rPr lang="en-US" sz="1800" dirty="0"/>
              <a:t>Period for measuring small business status increased from three years to five years</a:t>
            </a:r>
          </a:p>
          <a:p>
            <a:pPr marL="914400" lvl="1">
              <a:spcAft>
                <a:spcPts val="300"/>
              </a:spcAft>
            </a:pPr>
            <a:r>
              <a:rPr lang="en-US" sz="1800" dirty="0"/>
              <a:t>This means SBA would average your revenue over the past five completed fiscal years, not three, to determine if you are small</a:t>
            </a:r>
          </a:p>
          <a:p>
            <a:pPr marL="914400" lvl="1">
              <a:spcAft>
                <a:spcPts val="300"/>
              </a:spcAft>
            </a:pPr>
            <a:r>
              <a:rPr lang="en-US" sz="1800" dirty="0"/>
              <a:t>Signed into law on December 17, 2018</a:t>
            </a:r>
          </a:p>
          <a:p>
            <a:pPr marL="914400" lvl="1">
              <a:spcAft>
                <a:spcPts val="300"/>
              </a:spcAft>
            </a:pPr>
            <a:r>
              <a:rPr lang="en-US" sz="1800" dirty="0"/>
              <a:t>SBA believes this is NOT EFFECTIVE because Congress amended the wrong section of the law and/or failed to expressly make it apply to the “Administrator” and “Administration”</a:t>
            </a:r>
          </a:p>
          <a:p>
            <a:pPr marL="1261872" lvl="2">
              <a:spcAft>
                <a:spcPts val="300"/>
              </a:spcAft>
              <a:buClr>
                <a:srgbClr val="09367A"/>
              </a:buClr>
              <a:buFont typeface="Courier New" panose="02070309020205020404" pitchFamily="49" charset="0"/>
              <a:buChar char="o"/>
            </a:pPr>
            <a:r>
              <a:rPr lang="en-US" sz="1500" dirty="0"/>
              <a:t>Instead law says it applies to all “Agencies” and “Departments” </a:t>
            </a:r>
          </a:p>
        </p:txBody>
      </p:sp>
      <p:sp>
        <p:nvSpPr>
          <p:cNvPr id="3" name="Title 2"/>
          <p:cNvSpPr>
            <a:spLocks noGrp="1"/>
          </p:cNvSpPr>
          <p:nvPr>
            <p:ph type="title"/>
          </p:nvPr>
        </p:nvSpPr>
        <p:spPr/>
        <p:txBody>
          <a:bodyPr/>
          <a:lstStyle/>
          <a:p>
            <a:r>
              <a:rPr lang="en-US" dirty="0"/>
              <a:t>Latest from Capitol Hill</a:t>
            </a:r>
          </a:p>
        </p:txBody>
      </p:sp>
    </p:spTree>
    <p:extLst>
      <p:ext uri="{BB962C8B-B14F-4D97-AF65-F5344CB8AC3E}">
        <p14:creationId xmlns:p14="http://schemas.microsoft.com/office/powerpoint/2010/main" val="1500352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24400"/>
          </a:xfrm>
        </p:spPr>
        <p:txBody>
          <a:bodyPr>
            <a:normAutofit lnSpcReduction="10000"/>
          </a:bodyPr>
          <a:lstStyle/>
          <a:p>
            <a:pPr marL="457200">
              <a:spcAft>
                <a:spcPts val="300"/>
              </a:spcAft>
            </a:pPr>
            <a:r>
              <a:rPr lang="en-US" sz="2000" dirty="0" smtClean="0"/>
              <a:t>VA proposed rule issued on February 1, 2019; comments were due April 2, 2019</a:t>
            </a:r>
          </a:p>
          <a:p>
            <a:pPr marL="457200">
              <a:spcAft>
                <a:spcPts val="300"/>
              </a:spcAft>
            </a:pPr>
            <a:r>
              <a:rPr lang="en-US" sz="2000" dirty="0"/>
              <a:t>Proposed Addition of VAAR </a:t>
            </a:r>
            <a:r>
              <a:rPr lang="en-US" sz="2000" dirty="0" smtClean="0"/>
              <a:t>806.270</a:t>
            </a:r>
          </a:p>
          <a:p>
            <a:pPr marL="809244" lvl="1">
              <a:spcAft>
                <a:spcPts val="300"/>
              </a:spcAft>
            </a:pPr>
            <a:r>
              <a:rPr lang="en-US" sz="1800" dirty="0" smtClean="0"/>
              <a:t>Addresses Supreme </a:t>
            </a:r>
            <a:r>
              <a:rPr lang="en-US" sz="1800" dirty="0"/>
              <a:t>Court’s holding in </a:t>
            </a:r>
            <a:r>
              <a:rPr lang="en-US" sz="1800" u="sng" dirty="0" err="1" smtClean="0"/>
              <a:t>Kingdomware</a:t>
            </a:r>
            <a:endParaRPr lang="en-US" sz="1800" u="sng" dirty="0" smtClean="0"/>
          </a:p>
          <a:p>
            <a:pPr marL="1156716" lvl="2">
              <a:spcAft>
                <a:spcPts val="300"/>
              </a:spcAft>
            </a:pPr>
            <a:r>
              <a:rPr lang="en-US" sz="1800" dirty="0"/>
              <a:t>Some </a:t>
            </a:r>
            <a:r>
              <a:rPr lang="en-US" sz="1800" u="sng" dirty="0" err="1"/>
              <a:t>Kingdomware</a:t>
            </a:r>
            <a:r>
              <a:rPr lang="en-US" sz="1800" dirty="0"/>
              <a:t> related provisions appeared in VA Class Deviations, which were (arguably) not issued under proper rulemaking </a:t>
            </a:r>
            <a:r>
              <a:rPr lang="en-US" sz="1800" dirty="0" smtClean="0"/>
              <a:t>procedures</a:t>
            </a:r>
          </a:p>
          <a:p>
            <a:pPr marL="809244" lvl="1">
              <a:spcAft>
                <a:spcPts val="300"/>
              </a:spcAft>
            </a:pPr>
            <a:r>
              <a:rPr lang="en-US" sz="1800" dirty="0" smtClean="0"/>
              <a:t>Will </a:t>
            </a:r>
            <a:r>
              <a:rPr lang="en-US" sz="1800" dirty="0"/>
              <a:t>(officially) help to ensure that VA procurement officials implement the Vets </a:t>
            </a:r>
            <a:r>
              <a:rPr lang="en-US" sz="1800" dirty="0" smtClean="0"/>
              <a:t>First Act </a:t>
            </a:r>
            <a:r>
              <a:rPr lang="en-US" sz="1800" dirty="0"/>
              <a:t>and set aside task order procurements for SDVOSBs and VOSBs</a:t>
            </a:r>
            <a:endParaRPr lang="en-US" sz="1800" dirty="0" smtClean="0"/>
          </a:p>
          <a:p>
            <a:pPr marL="457200">
              <a:spcAft>
                <a:spcPts val="300"/>
              </a:spcAft>
            </a:pPr>
            <a:r>
              <a:rPr lang="en-US" sz="2000" dirty="0" smtClean="0"/>
              <a:t>Proposed </a:t>
            </a:r>
            <a:r>
              <a:rPr lang="en-US" sz="2000" dirty="0"/>
              <a:t>Amendments to VAAR </a:t>
            </a:r>
            <a:r>
              <a:rPr lang="en-US" sz="2000" dirty="0" smtClean="0"/>
              <a:t>806.501</a:t>
            </a:r>
          </a:p>
          <a:p>
            <a:pPr marL="809244" lvl="1">
              <a:spcAft>
                <a:spcPts val="300"/>
              </a:spcAft>
            </a:pPr>
            <a:r>
              <a:rPr lang="en-US" sz="1800" dirty="0"/>
              <a:t>VA is designating the Deputy Senior Procurement Executive as the VA Advocate for </a:t>
            </a:r>
            <a:r>
              <a:rPr lang="en-US" sz="1800" dirty="0" smtClean="0"/>
              <a:t>Competition</a:t>
            </a:r>
            <a:endParaRPr lang="en-US" sz="1800" dirty="0"/>
          </a:p>
          <a:p>
            <a:pPr marL="809244" lvl="1">
              <a:spcAft>
                <a:spcPts val="300"/>
              </a:spcAft>
            </a:pPr>
            <a:r>
              <a:rPr lang="en-US" sz="1800" dirty="0"/>
              <a:t>VA will also provide a list of procuring activity Advocates for Competition, which will be available on VA’s </a:t>
            </a:r>
            <a:r>
              <a:rPr lang="en-US" sz="1800" dirty="0" smtClean="0"/>
              <a:t>website</a:t>
            </a:r>
          </a:p>
          <a:p>
            <a:pPr marL="809244" lvl="1">
              <a:spcAft>
                <a:spcPts val="300"/>
              </a:spcAft>
            </a:pPr>
            <a:r>
              <a:rPr lang="en-US" sz="1800" dirty="0"/>
              <a:t>Small businesses can contact these resources to discuss procurement-related </a:t>
            </a:r>
            <a:r>
              <a:rPr lang="en-US" sz="1800" dirty="0" smtClean="0"/>
              <a:t>issues</a:t>
            </a:r>
            <a:r>
              <a:rPr lang="en-US" sz="1800" dirty="0" smtClean="0"/>
              <a:t> </a:t>
            </a:r>
            <a:endParaRPr lang="en-US" sz="1800" dirty="0"/>
          </a:p>
        </p:txBody>
      </p:sp>
      <p:sp>
        <p:nvSpPr>
          <p:cNvPr id="3" name="Title 2"/>
          <p:cNvSpPr>
            <a:spLocks noGrp="1"/>
          </p:cNvSpPr>
          <p:nvPr>
            <p:ph type="title"/>
          </p:nvPr>
        </p:nvSpPr>
        <p:spPr/>
        <p:txBody>
          <a:bodyPr/>
          <a:lstStyle/>
          <a:p>
            <a:r>
              <a:rPr lang="en-US" dirty="0" smtClean="0"/>
              <a:t>Proposed VAAR Changes to Implement </a:t>
            </a:r>
            <a:r>
              <a:rPr lang="en-US" u="sng" dirty="0" err="1" smtClean="0"/>
              <a:t>Kingdomware</a:t>
            </a:r>
            <a:endParaRPr lang="en-US" dirty="0"/>
          </a:p>
        </p:txBody>
      </p:sp>
    </p:spTree>
    <p:extLst>
      <p:ext uri="{BB962C8B-B14F-4D97-AF65-F5344CB8AC3E}">
        <p14:creationId xmlns:p14="http://schemas.microsoft.com/office/powerpoint/2010/main" val="405652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24400"/>
          </a:xfrm>
        </p:spPr>
        <p:txBody>
          <a:bodyPr>
            <a:normAutofit/>
          </a:bodyPr>
          <a:lstStyle/>
          <a:p>
            <a:pPr marL="457200">
              <a:spcAft>
                <a:spcPts val="300"/>
              </a:spcAft>
            </a:pPr>
            <a:r>
              <a:rPr lang="en-US" sz="2000" dirty="0"/>
              <a:t>Proposed Addition of VAAR </a:t>
            </a:r>
            <a:r>
              <a:rPr lang="en-US" sz="2000" dirty="0" smtClean="0"/>
              <a:t>806.302-570</a:t>
            </a:r>
          </a:p>
          <a:p>
            <a:pPr marL="809244" lvl="1">
              <a:spcAft>
                <a:spcPts val="300"/>
              </a:spcAft>
            </a:pPr>
            <a:r>
              <a:rPr lang="en-US" sz="2000" dirty="0" smtClean="0"/>
              <a:t>Provides </a:t>
            </a:r>
            <a:r>
              <a:rPr lang="en-US" sz="2000" dirty="0"/>
              <a:t>for sole source procedures required by the </a:t>
            </a:r>
            <a:r>
              <a:rPr lang="en-US" sz="2000" dirty="0" smtClean="0"/>
              <a:t>Vets First Act</a:t>
            </a:r>
          </a:p>
          <a:p>
            <a:pPr marL="809244" lvl="1">
              <a:spcAft>
                <a:spcPts val="300"/>
              </a:spcAft>
            </a:pPr>
            <a:r>
              <a:rPr lang="en-US" sz="1800" dirty="0" smtClean="0"/>
              <a:t>Mirrors the statutory language of the Vets First Act; VA contracting officers will know which regulatory steps to take when issuing sole source contracts to SDVOSBs and VOSBs under VA’s unique sole source authority </a:t>
            </a:r>
          </a:p>
          <a:p>
            <a:pPr marL="457200">
              <a:spcAft>
                <a:spcPts val="300"/>
              </a:spcAft>
            </a:pPr>
            <a:r>
              <a:rPr lang="nn-NO" sz="2100" dirty="0"/>
              <a:t>84 Fed. Reg. </a:t>
            </a:r>
            <a:r>
              <a:rPr lang="nn-NO" sz="2100" dirty="0" smtClean="0"/>
              <a:t>1041 </a:t>
            </a:r>
            <a:r>
              <a:rPr lang="nn-NO" sz="2100" dirty="0"/>
              <a:t>(Feb. 1, 2019</a:t>
            </a:r>
            <a:r>
              <a:rPr lang="nn-NO" sz="2100" dirty="0" smtClean="0"/>
              <a:t>)</a:t>
            </a:r>
          </a:p>
          <a:p>
            <a:pPr marL="457200">
              <a:spcAft>
                <a:spcPts val="300"/>
              </a:spcAft>
            </a:pPr>
            <a:r>
              <a:rPr lang="nn-NO" sz="2100" dirty="0"/>
              <a:t>RIN 2900-AQ21</a:t>
            </a:r>
            <a:endParaRPr lang="en-US" sz="2100" dirty="0" smtClean="0"/>
          </a:p>
          <a:p>
            <a:pPr marL="457200">
              <a:spcAft>
                <a:spcPts val="300"/>
              </a:spcAft>
            </a:pPr>
            <a:endParaRPr lang="en-US" sz="2100" dirty="0" smtClean="0"/>
          </a:p>
        </p:txBody>
      </p:sp>
      <p:sp>
        <p:nvSpPr>
          <p:cNvPr id="3" name="Title 2"/>
          <p:cNvSpPr>
            <a:spLocks noGrp="1"/>
          </p:cNvSpPr>
          <p:nvPr>
            <p:ph type="title"/>
          </p:nvPr>
        </p:nvSpPr>
        <p:spPr/>
        <p:txBody>
          <a:bodyPr/>
          <a:lstStyle/>
          <a:p>
            <a:r>
              <a:rPr lang="en-US" dirty="0" smtClean="0"/>
              <a:t>Proposed VAAR Changes to Implement </a:t>
            </a:r>
            <a:r>
              <a:rPr lang="en-US" u="sng" dirty="0" err="1" smtClean="0"/>
              <a:t>Kingdomware</a:t>
            </a:r>
            <a:endParaRPr lang="en-US" dirty="0"/>
          </a:p>
        </p:txBody>
      </p:sp>
    </p:spTree>
    <p:extLst>
      <p:ext uri="{BB962C8B-B14F-4D97-AF65-F5344CB8AC3E}">
        <p14:creationId xmlns:p14="http://schemas.microsoft.com/office/powerpoint/2010/main" val="322017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SBA proposed rules issued October 31, 2018; comments are now closed</a:t>
            </a:r>
          </a:p>
          <a:p>
            <a:pPr marL="457200">
              <a:spcAft>
                <a:spcPts val="300"/>
              </a:spcAft>
            </a:pPr>
            <a:r>
              <a:rPr lang="en-US" sz="2000" dirty="0"/>
              <a:t>Freezes HUBZone maps until December 31, 2021</a:t>
            </a:r>
          </a:p>
          <a:p>
            <a:pPr marL="457200">
              <a:spcAft>
                <a:spcPts val="300"/>
              </a:spcAft>
            </a:pPr>
            <a:r>
              <a:rPr lang="en-US" sz="2000" dirty="0"/>
              <a:t>Allows firms to continue counting HUBZone employees even if the employee moves out of a HUBZone</a:t>
            </a:r>
          </a:p>
          <a:p>
            <a:pPr marL="457200">
              <a:spcAft>
                <a:spcPts val="300"/>
              </a:spcAft>
            </a:pPr>
            <a:r>
              <a:rPr lang="en-US" sz="2000" dirty="0"/>
              <a:t>No more certification of HUBZone status on bid and award date</a:t>
            </a:r>
          </a:p>
          <a:p>
            <a:pPr marL="914400" lvl="1">
              <a:spcAft>
                <a:spcPts val="300"/>
              </a:spcAft>
            </a:pPr>
            <a:r>
              <a:rPr lang="en-US" sz="1800" dirty="0"/>
              <a:t>Instead, SBA will certify HUBZone firms annually and, once certified, you are eligible to bid on HUBZone contracts until your next annual certification</a:t>
            </a:r>
          </a:p>
          <a:p>
            <a:pPr marL="457200">
              <a:spcAft>
                <a:spcPts val="300"/>
              </a:spcAft>
            </a:pPr>
            <a:r>
              <a:rPr lang="en-US" sz="2000" dirty="0"/>
              <a:t>Many other changes – “comprehensive overhaul</a:t>
            </a:r>
            <a:r>
              <a:rPr lang="en-US" sz="2000" dirty="0" smtClean="0"/>
              <a:t>”</a:t>
            </a:r>
            <a:endParaRPr lang="en-US" sz="2000" dirty="0"/>
          </a:p>
        </p:txBody>
      </p:sp>
      <p:sp>
        <p:nvSpPr>
          <p:cNvPr id="3" name="Title 2"/>
          <p:cNvSpPr>
            <a:spLocks noGrp="1"/>
          </p:cNvSpPr>
          <p:nvPr>
            <p:ph type="title"/>
          </p:nvPr>
        </p:nvSpPr>
        <p:spPr/>
        <p:txBody>
          <a:bodyPr/>
          <a:lstStyle/>
          <a:p>
            <a:r>
              <a:rPr lang="en-US" dirty="0"/>
              <a:t>Big Changes for the HUBZone Program</a:t>
            </a:r>
          </a:p>
        </p:txBody>
      </p:sp>
    </p:spTree>
    <p:extLst>
      <p:ext uri="{BB962C8B-B14F-4D97-AF65-F5344CB8AC3E}">
        <p14:creationId xmlns:p14="http://schemas.microsoft.com/office/powerpoint/2010/main" val="3851761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a:spcAft>
                <a:spcPts val="300"/>
              </a:spcAft>
            </a:pPr>
            <a:r>
              <a:rPr lang="en-US" sz="2000" dirty="0"/>
              <a:t>SBA will update HUBZone boundaries less frequently</a:t>
            </a:r>
          </a:p>
          <a:p>
            <a:pPr marL="914400" lvl="1">
              <a:spcAft>
                <a:spcPts val="300"/>
              </a:spcAft>
            </a:pPr>
            <a:r>
              <a:rPr lang="en-US" sz="1800" dirty="0"/>
              <a:t>Updates every five years</a:t>
            </a:r>
          </a:p>
          <a:p>
            <a:pPr marL="914400" lvl="1">
              <a:spcAft>
                <a:spcPts val="300"/>
              </a:spcAft>
            </a:pPr>
            <a:r>
              <a:rPr lang="en-US" sz="1800" dirty="0"/>
              <a:t>If an area leaves the HUBZone program, “grandfathered” for an additional three years</a:t>
            </a:r>
          </a:p>
          <a:p>
            <a:pPr marL="914400" lvl="1">
              <a:spcAft>
                <a:spcPts val="300"/>
              </a:spcAft>
            </a:pPr>
            <a:r>
              <a:rPr lang="en-US" sz="1800" dirty="0"/>
              <a:t>Total of 8 years gives firms more certainty when establishing an office in a HUBZone</a:t>
            </a:r>
          </a:p>
          <a:p>
            <a:pPr marL="457200">
              <a:spcAft>
                <a:spcPts val="300"/>
              </a:spcAft>
            </a:pPr>
            <a:r>
              <a:rPr lang="en-US" sz="2000" dirty="0"/>
              <a:t>Effective May 25, 2018, HUBZone regulations allow </a:t>
            </a:r>
            <a:r>
              <a:rPr lang="en-US" sz="2000" u="sng" dirty="0"/>
              <a:t>indirect</a:t>
            </a:r>
            <a:r>
              <a:rPr lang="en-US" sz="2000" dirty="0"/>
              <a:t> ownership by U.S. citizens</a:t>
            </a:r>
          </a:p>
          <a:p>
            <a:pPr marL="914400" lvl="1">
              <a:spcAft>
                <a:spcPts val="300"/>
              </a:spcAft>
            </a:pPr>
            <a:r>
              <a:rPr lang="en-US" sz="1800" dirty="0"/>
              <a:t>A HUBZone firm must still be at least 51% owned by U.S. citizens, but that ownership can now be indirect, opening up potential for private equity and parent company ownership of HUBZone firms </a:t>
            </a:r>
          </a:p>
        </p:txBody>
      </p:sp>
      <p:sp>
        <p:nvSpPr>
          <p:cNvPr id="3" name="Title 2"/>
          <p:cNvSpPr>
            <a:spLocks noGrp="1"/>
          </p:cNvSpPr>
          <p:nvPr>
            <p:ph type="title"/>
          </p:nvPr>
        </p:nvSpPr>
        <p:spPr/>
        <p:txBody>
          <a:bodyPr/>
          <a:lstStyle/>
          <a:p>
            <a:r>
              <a:rPr lang="en-US" dirty="0"/>
              <a:t>Other Recent HUBZone Changes</a:t>
            </a:r>
          </a:p>
        </p:txBody>
      </p:sp>
    </p:spTree>
    <p:extLst>
      <p:ext uri="{BB962C8B-B14F-4D97-AF65-F5344CB8AC3E}">
        <p14:creationId xmlns:p14="http://schemas.microsoft.com/office/powerpoint/2010/main" val="412761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300"/>
              </a:spcAft>
            </a:pPr>
            <a:r>
              <a:rPr lang="en-US" sz="2000" dirty="0" smtClean="0"/>
              <a:t>SBA issued a proposed rule on May 14, 2019 eliminating self-certification for WOSB Program</a:t>
            </a:r>
          </a:p>
          <a:p>
            <a:pPr>
              <a:spcAft>
                <a:spcPts val="300"/>
              </a:spcAft>
            </a:pPr>
            <a:r>
              <a:rPr lang="en-US" sz="2000" dirty="0" smtClean="0"/>
              <a:t>Mandate from 2015 NDAA (in exchange for sole source)</a:t>
            </a:r>
          </a:p>
          <a:p>
            <a:pPr>
              <a:spcAft>
                <a:spcPts val="300"/>
              </a:spcAft>
            </a:pPr>
            <a:r>
              <a:rPr lang="en-US" sz="2000" dirty="0" smtClean="0"/>
              <a:t>To compete for WOSB/EDWOSB set-asides, proposed rule would require company to be certified by either:</a:t>
            </a:r>
          </a:p>
          <a:p>
            <a:pPr lvl="1">
              <a:spcAft>
                <a:spcPts val="300"/>
              </a:spcAft>
            </a:pPr>
            <a:r>
              <a:rPr lang="en-US" sz="1800" dirty="0" smtClean="0"/>
              <a:t>Third-party certifier</a:t>
            </a:r>
          </a:p>
          <a:p>
            <a:pPr lvl="1">
              <a:spcAft>
                <a:spcPts val="300"/>
              </a:spcAft>
            </a:pPr>
            <a:r>
              <a:rPr lang="en-US" sz="1800" dirty="0" smtClean="0"/>
              <a:t>SBA (but only if firm is 8(a) or HUBZone)</a:t>
            </a:r>
          </a:p>
          <a:p>
            <a:pPr lvl="1">
              <a:spcAft>
                <a:spcPts val="300"/>
              </a:spcAft>
            </a:pPr>
            <a:r>
              <a:rPr lang="en-US" sz="1800" dirty="0" smtClean="0"/>
              <a:t>VA (but only if firm is VOSB or SDVOSB)</a:t>
            </a:r>
          </a:p>
          <a:p>
            <a:pPr lvl="1">
              <a:spcAft>
                <a:spcPts val="300"/>
              </a:spcAft>
            </a:pPr>
            <a:r>
              <a:rPr lang="en-US" sz="1800" dirty="0" smtClean="0"/>
              <a:t>DOT (state DBE programs)</a:t>
            </a:r>
          </a:p>
          <a:p>
            <a:pPr>
              <a:spcAft>
                <a:spcPts val="300"/>
              </a:spcAft>
            </a:pPr>
            <a:r>
              <a:rPr lang="en-US" sz="2000" dirty="0" smtClean="0"/>
              <a:t>Certify.sba.gov</a:t>
            </a:r>
          </a:p>
          <a:p>
            <a:pPr>
              <a:spcAft>
                <a:spcPts val="300"/>
              </a:spcAft>
            </a:pPr>
            <a:r>
              <a:rPr lang="en-US" sz="2000" dirty="0" smtClean="0"/>
              <a:t>90-day goal for determination; </a:t>
            </a:r>
            <a:r>
              <a:rPr lang="en-US" sz="2000" u="sng" dirty="0" smtClean="0"/>
              <a:t>no</a:t>
            </a:r>
            <a:r>
              <a:rPr lang="en-US" sz="2000" dirty="0" smtClean="0"/>
              <a:t> appeal rights</a:t>
            </a:r>
          </a:p>
          <a:p>
            <a:pPr>
              <a:spcAft>
                <a:spcPts val="300"/>
              </a:spcAft>
            </a:pPr>
            <a:r>
              <a:rPr lang="en-US" sz="2000" dirty="0" smtClean="0"/>
              <a:t>Comments due July 15, 2019</a:t>
            </a:r>
          </a:p>
        </p:txBody>
      </p:sp>
      <p:sp>
        <p:nvSpPr>
          <p:cNvPr id="3" name="Title 2"/>
          <p:cNvSpPr>
            <a:spLocks noGrp="1"/>
          </p:cNvSpPr>
          <p:nvPr>
            <p:ph type="title"/>
          </p:nvPr>
        </p:nvSpPr>
        <p:spPr/>
        <p:txBody>
          <a:bodyPr/>
          <a:lstStyle/>
          <a:p>
            <a:r>
              <a:rPr lang="en-US" dirty="0" smtClean="0"/>
              <a:t>WOSB/EDWOSB Certification</a:t>
            </a:r>
            <a:endParaRPr lang="en-US" dirty="0"/>
          </a:p>
        </p:txBody>
      </p:sp>
    </p:spTree>
    <p:extLst>
      <p:ext uri="{BB962C8B-B14F-4D97-AF65-F5344CB8AC3E}">
        <p14:creationId xmlns:p14="http://schemas.microsoft.com/office/powerpoint/2010/main" val="2102661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2224</Words>
  <Application>Microsoft Office PowerPoint</Application>
  <PresentationFormat>Letter Paper (8.5x11 in)</PresentationFormat>
  <Paragraphs>185</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1_Custom Design</vt:lpstr>
      <vt:lpstr>2019 Legislative &amp; Regulatory Update  Megan Connor, Partner mconnor@pilieromazza.com</vt:lpstr>
      <vt:lpstr>About PilieroMazza</vt:lpstr>
      <vt:lpstr>Overview</vt:lpstr>
      <vt:lpstr>Latest from Capitol Hill</vt:lpstr>
      <vt:lpstr>Proposed VAAR Changes to Implement Kingdomware</vt:lpstr>
      <vt:lpstr>Proposed VAAR Changes to Implement Kingdomware</vt:lpstr>
      <vt:lpstr>Big Changes for the HUBZone Program</vt:lpstr>
      <vt:lpstr>Other Recent HUBZone Changes</vt:lpstr>
      <vt:lpstr>WOSB/EDWOSB Certification</vt:lpstr>
      <vt:lpstr>8(a) Economic Disadvantage Criteria</vt:lpstr>
      <vt:lpstr>Many More Proposed Changes from SBA</vt:lpstr>
      <vt:lpstr>Many More Proposed Changes from SBA</vt:lpstr>
      <vt:lpstr>Many More Proposed Changes from SBA</vt:lpstr>
      <vt:lpstr>Changes Are Coming for Size Standards</vt:lpstr>
      <vt:lpstr>SBA’s Thoughts on Size Standards</vt:lpstr>
      <vt:lpstr>New SBA and VA Rules on SDVOSB Ownership and Control</vt:lpstr>
      <vt:lpstr>More on SBA’s New SDVOSB Rules</vt:lpstr>
      <vt:lpstr>New SBA Rules for CVE Protests and Appeals</vt:lpstr>
      <vt:lpstr>Latest with SBA’s 8(a) and Mentor-Protégé Programs </vt:lpstr>
      <vt:lpstr>Of Note for DoD</vt:lpstr>
      <vt:lpstr>Sole Source Contracts</vt:lpstr>
      <vt:lpstr>IG Audits and False Claims Act Cases</vt:lpstr>
      <vt:lpstr>Contractor Team Arrangements (“CTAs”)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2015-01-13T23:52:19Z</dcterms:created>
  <dcterms:modified xsi:type="dcterms:W3CDTF">2019-05-25T15:47:53Z</dcterms:modified>
</cp:coreProperties>
</file>