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sldIdLst>
    <p:sldId id="256" r:id="rId2"/>
    <p:sldId id="298" r:id="rId3"/>
    <p:sldId id="301" r:id="rId4"/>
    <p:sldId id="335" r:id="rId5"/>
    <p:sldId id="336" r:id="rId6"/>
    <p:sldId id="331" r:id="rId7"/>
    <p:sldId id="334" r:id="rId8"/>
    <p:sldId id="327" r:id="rId9"/>
    <p:sldId id="328" r:id="rId10"/>
    <p:sldId id="329" r:id="rId11"/>
    <p:sldId id="330" r:id="rId12"/>
    <p:sldId id="333" r:id="rId13"/>
    <p:sldId id="332" r:id="rId14"/>
    <p:sldId id="326" r:id="rId15"/>
    <p:sldId id="302" r:id="rId16"/>
    <p:sldId id="320" r:id="rId17"/>
    <p:sldId id="299" r:id="rId18"/>
    <p:sldId id="300" r:id="rId19"/>
    <p:sldId id="324" r:id="rId20"/>
    <p:sldId id="325" r:id="rId21"/>
    <p:sldId id="303" r:id="rId22"/>
    <p:sldId id="304" r:id="rId23"/>
    <p:sldId id="311" r:id="rId24"/>
    <p:sldId id="305" r:id="rId25"/>
    <p:sldId id="308" r:id="rId26"/>
    <p:sldId id="310" r:id="rId27"/>
    <p:sldId id="312" r:id="rId28"/>
    <p:sldId id="315" r:id="rId29"/>
    <p:sldId id="316" r:id="rId30"/>
    <p:sldId id="317" r:id="rId31"/>
    <p:sldId id="318" r:id="rId32"/>
    <p:sldId id="319" r:id="rId33"/>
    <p:sldId id="321" r:id="rId34"/>
    <p:sldId id="323" r:id="rId35"/>
    <p:sldId id="294" r:id="rId36"/>
    <p:sldId id="295"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30"/>
  </p:normalViewPr>
  <p:slideViewPr>
    <p:cSldViewPr snapToGrid="0" snapToObjects="1">
      <p:cViewPr varScale="1">
        <p:scale>
          <a:sx n="92" d="100"/>
          <a:sy n="92" d="100"/>
        </p:scale>
        <p:origin x="1664"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2043"/>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027818"/>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890496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fld id="{D486296E-FF74-BE4B-B77B-D2345C248D3C}" type="slidenum">
              <a:rPr lang="en-US" smtClean="0"/>
              <a:pPr/>
              <a:t>‹#›</a:t>
            </a:fld>
            <a:endParaRPr lang="en-US"/>
          </a:p>
        </p:txBody>
      </p:sp>
    </p:spTree>
    <p:extLst>
      <p:ext uri="{BB962C8B-B14F-4D97-AF65-F5344CB8AC3E}">
        <p14:creationId xmlns:p14="http://schemas.microsoft.com/office/powerpoint/2010/main" val="2268706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1893" y="2572764"/>
            <a:ext cx="7772400" cy="1362075"/>
          </a:xfrm>
        </p:spPr>
        <p:txBody>
          <a:bodyPr anchor="t">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91893" y="1072577"/>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5"/>
          <p:cNvSpPr>
            <a:spLocks noGrp="1"/>
          </p:cNvSpPr>
          <p:nvPr>
            <p:ph type="sldNum" sz="quarter" idx="10"/>
          </p:nvPr>
        </p:nvSpPr>
        <p:spPr/>
        <p:txBody>
          <a:bodyPr/>
          <a:lstStyle>
            <a:lvl1pPr>
              <a:defRPr/>
            </a:lvl1pPr>
          </a:lstStyle>
          <a:p>
            <a:fld id="{D486296E-FF74-BE4B-B77B-D2345C248D3C}" type="slidenum">
              <a:rPr lang="en-US" smtClean="0"/>
              <a:pPr/>
              <a:t>‹#›</a:t>
            </a:fld>
            <a:endParaRPr lang="en-US"/>
          </a:p>
        </p:txBody>
      </p:sp>
    </p:spTree>
    <p:extLst>
      <p:ext uri="{BB962C8B-B14F-4D97-AF65-F5344CB8AC3E}">
        <p14:creationId xmlns:p14="http://schemas.microsoft.com/office/powerpoint/2010/main" val="2447621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38389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38389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p:txBody>
          <a:bodyPr/>
          <a:lstStyle>
            <a:lvl1pPr>
              <a:defRPr/>
            </a:lvl1pPr>
          </a:lstStyle>
          <a:p>
            <a:fld id="{D486296E-FF74-BE4B-B77B-D2345C248D3C}" type="slidenum">
              <a:rPr lang="en-US" smtClean="0"/>
              <a:pPr/>
              <a:t>‹#›</a:t>
            </a:fld>
            <a:endParaRPr lang="en-US"/>
          </a:p>
        </p:txBody>
      </p:sp>
    </p:spTree>
    <p:extLst>
      <p:ext uri="{BB962C8B-B14F-4D97-AF65-F5344CB8AC3E}">
        <p14:creationId xmlns:p14="http://schemas.microsoft.com/office/powerpoint/2010/main" val="548723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290504"/>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200" b="0">
                <a:solidFill>
                  <a:srgbClr val="42424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290504"/>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0"/>
          </p:nvPr>
        </p:nvSpPr>
        <p:spPr/>
        <p:txBody>
          <a:bodyPr/>
          <a:lstStyle>
            <a:lvl1pPr>
              <a:defRPr sz="1000"/>
            </a:lvl1pPr>
          </a:lstStyle>
          <a:p>
            <a:fld id="{D486296E-FF74-BE4B-B77B-D2345C248D3C}" type="slidenum">
              <a:rPr lang="en-US" smtClean="0"/>
              <a:pPr/>
              <a:t>‹#›</a:t>
            </a:fld>
            <a:endParaRPr lang="en-US"/>
          </a:p>
        </p:txBody>
      </p:sp>
    </p:spTree>
    <p:extLst>
      <p:ext uri="{BB962C8B-B14F-4D97-AF65-F5344CB8AC3E}">
        <p14:creationId xmlns:p14="http://schemas.microsoft.com/office/powerpoint/2010/main" val="2932624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fld id="{D486296E-FF74-BE4B-B77B-D2345C248D3C}" type="slidenum">
              <a:rPr lang="en-US" smtClean="0"/>
              <a:pPr/>
              <a:t>‹#›</a:t>
            </a:fld>
            <a:endParaRPr lang="en-US"/>
          </a:p>
        </p:txBody>
      </p:sp>
    </p:spTree>
    <p:extLst>
      <p:ext uri="{BB962C8B-B14F-4D97-AF65-F5344CB8AC3E}">
        <p14:creationId xmlns:p14="http://schemas.microsoft.com/office/powerpoint/2010/main" val="98916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D486296E-FF74-BE4B-B77B-D2345C248D3C}" type="slidenum">
              <a:rPr lang="en-US" smtClean="0"/>
              <a:pPr/>
              <a:t>‹#›</a:t>
            </a:fld>
            <a:endParaRPr lang="en-US"/>
          </a:p>
        </p:txBody>
      </p:sp>
    </p:spTree>
    <p:extLst>
      <p:ext uri="{BB962C8B-B14F-4D97-AF65-F5344CB8AC3E}">
        <p14:creationId xmlns:p14="http://schemas.microsoft.com/office/powerpoint/2010/main" val="3581663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16605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00400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fld id="{D486296E-FF74-BE4B-B77B-D2345C248D3C}" type="slidenum">
              <a:rPr lang="en-US" smtClean="0"/>
              <a:pPr/>
              <a:t>‹#›</a:t>
            </a:fld>
            <a:endParaRPr lang="en-US"/>
          </a:p>
        </p:txBody>
      </p:sp>
    </p:spTree>
    <p:extLst>
      <p:ext uri="{BB962C8B-B14F-4D97-AF65-F5344CB8AC3E}">
        <p14:creationId xmlns:p14="http://schemas.microsoft.com/office/powerpoint/2010/main" val="615199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60604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fld id="{D486296E-FF74-BE4B-B77B-D2345C248D3C}" type="slidenum">
              <a:rPr lang="en-US" smtClean="0"/>
              <a:pPr/>
              <a:t>‹#›</a:t>
            </a:fld>
            <a:endParaRPr lang="en-US"/>
          </a:p>
        </p:txBody>
      </p:sp>
    </p:spTree>
    <p:extLst>
      <p:ext uri="{BB962C8B-B14F-4D97-AF65-F5344CB8AC3E}">
        <p14:creationId xmlns:p14="http://schemas.microsoft.com/office/powerpoint/2010/main" val="1176096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842962"/>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384300"/>
            <a:ext cx="8229600" cy="39624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1377" y="6382593"/>
            <a:ext cx="107632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cs typeface="+mn-cs"/>
              </a:defRPr>
            </a:lvl1pPr>
          </a:lstStyle>
          <a:p>
            <a:fld id="{D486296E-FF74-BE4B-B77B-D2345C248D3C}" type="slidenum">
              <a:rPr lang="en-US" smtClean="0"/>
              <a:pPr/>
              <a:t>‹#›</a:t>
            </a:fld>
            <a:endParaRPr lang="en-US"/>
          </a:p>
        </p:txBody>
      </p:sp>
      <p:sp>
        <p:nvSpPr>
          <p:cNvPr id="2" name="Rectangle 1">
            <a:extLst>
              <a:ext uri="{FF2B5EF4-FFF2-40B4-BE49-F238E27FC236}">
                <a16:creationId xmlns:a16="http://schemas.microsoft.com/office/drawing/2014/main" id="{3652DEC6-1ED9-49A2-A451-86405DF2F569}"/>
              </a:ext>
            </a:extLst>
          </p:cNvPr>
          <p:cNvSpPr/>
          <p:nvPr userDrawn="1"/>
        </p:nvSpPr>
        <p:spPr>
          <a:xfrm>
            <a:off x="0" y="6174463"/>
            <a:ext cx="7785980" cy="683537"/>
          </a:xfrm>
          <a:prstGeom prst="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5225B94-0B2E-40B4-9DB0-D7D4D8D60ECB}"/>
              </a:ext>
            </a:extLst>
          </p:cNvPr>
          <p:cNvSpPr/>
          <p:nvPr userDrawn="1"/>
        </p:nvSpPr>
        <p:spPr>
          <a:xfrm>
            <a:off x="0" y="6174463"/>
            <a:ext cx="9144000" cy="117695"/>
          </a:xfrm>
          <a:prstGeom prst="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Lst>
  <p:txStyles>
    <p:titleStyle>
      <a:lvl1pPr algn="ctr" defTabSz="457200" rtl="0" eaLnBrk="1" fontAlgn="base" hangingPunct="1">
        <a:spcBef>
          <a:spcPct val="0"/>
        </a:spcBef>
        <a:spcAft>
          <a:spcPct val="0"/>
        </a:spcAft>
        <a:defRPr sz="3600" kern="1200">
          <a:solidFill>
            <a:schemeClr val="accent1"/>
          </a:solidFill>
          <a:latin typeface="+mj-lt"/>
          <a:ea typeface="ＭＳ Ｐゴシック" charset="0"/>
          <a:cs typeface="ＭＳ Ｐゴシック" charset="0"/>
        </a:defRPr>
      </a:lvl1pPr>
      <a:lvl2pPr algn="ctr" defTabSz="457200" rtl="0" eaLnBrk="1" fontAlgn="base" hangingPunct="1">
        <a:spcBef>
          <a:spcPct val="0"/>
        </a:spcBef>
        <a:spcAft>
          <a:spcPct val="0"/>
        </a:spcAft>
        <a:defRPr sz="3600">
          <a:solidFill>
            <a:schemeClr val="accent1"/>
          </a:solidFill>
          <a:latin typeface="Arial" charset="0"/>
          <a:ea typeface="ＭＳ Ｐゴシック" charset="0"/>
          <a:cs typeface="ＭＳ Ｐゴシック" charset="0"/>
        </a:defRPr>
      </a:lvl2pPr>
      <a:lvl3pPr algn="ctr" defTabSz="457200" rtl="0" eaLnBrk="1" fontAlgn="base" hangingPunct="1">
        <a:spcBef>
          <a:spcPct val="0"/>
        </a:spcBef>
        <a:spcAft>
          <a:spcPct val="0"/>
        </a:spcAft>
        <a:defRPr sz="3600">
          <a:solidFill>
            <a:schemeClr val="accent1"/>
          </a:solidFill>
          <a:latin typeface="Arial" charset="0"/>
          <a:ea typeface="ＭＳ Ｐゴシック" charset="0"/>
          <a:cs typeface="ＭＳ Ｐゴシック" charset="0"/>
        </a:defRPr>
      </a:lvl3pPr>
      <a:lvl4pPr algn="ctr" defTabSz="457200" rtl="0" eaLnBrk="1" fontAlgn="base" hangingPunct="1">
        <a:spcBef>
          <a:spcPct val="0"/>
        </a:spcBef>
        <a:spcAft>
          <a:spcPct val="0"/>
        </a:spcAft>
        <a:defRPr sz="3600">
          <a:solidFill>
            <a:schemeClr val="accent1"/>
          </a:solidFill>
          <a:latin typeface="Arial" charset="0"/>
          <a:ea typeface="ＭＳ Ｐゴシック" charset="0"/>
          <a:cs typeface="ＭＳ Ｐゴシック" charset="0"/>
        </a:defRPr>
      </a:lvl4pPr>
      <a:lvl5pPr algn="ctr" defTabSz="457200" rtl="0" eaLnBrk="1" fontAlgn="base" hangingPunct="1">
        <a:spcBef>
          <a:spcPct val="0"/>
        </a:spcBef>
        <a:spcAft>
          <a:spcPct val="0"/>
        </a:spcAft>
        <a:defRPr sz="3600">
          <a:solidFill>
            <a:schemeClr val="accent1"/>
          </a:solidFill>
          <a:latin typeface="Arial" charset="0"/>
          <a:ea typeface="ＭＳ Ｐゴシック" charset="0"/>
          <a:cs typeface="ＭＳ Ｐゴシック" charset="0"/>
        </a:defRPr>
      </a:lvl5pPr>
      <a:lvl6pPr marL="457200" algn="ctr" defTabSz="457200" rtl="0" eaLnBrk="1" fontAlgn="base" hangingPunct="1">
        <a:spcBef>
          <a:spcPct val="0"/>
        </a:spcBef>
        <a:spcAft>
          <a:spcPct val="0"/>
        </a:spcAft>
        <a:defRPr sz="3600">
          <a:solidFill>
            <a:schemeClr val="accent1"/>
          </a:solidFill>
          <a:latin typeface="Arial" charset="0"/>
          <a:ea typeface="ＭＳ Ｐゴシック" charset="0"/>
          <a:cs typeface="ＭＳ Ｐゴシック" charset="0"/>
        </a:defRPr>
      </a:lvl6pPr>
      <a:lvl7pPr marL="914400" algn="ctr" defTabSz="457200" rtl="0" eaLnBrk="1" fontAlgn="base" hangingPunct="1">
        <a:spcBef>
          <a:spcPct val="0"/>
        </a:spcBef>
        <a:spcAft>
          <a:spcPct val="0"/>
        </a:spcAft>
        <a:defRPr sz="3600">
          <a:solidFill>
            <a:schemeClr val="accent1"/>
          </a:solidFill>
          <a:latin typeface="Arial" charset="0"/>
          <a:ea typeface="ＭＳ Ｐゴシック" charset="0"/>
          <a:cs typeface="ＭＳ Ｐゴシック" charset="0"/>
        </a:defRPr>
      </a:lvl7pPr>
      <a:lvl8pPr marL="1371600" algn="ctr" defTabSz="457200" rtl="0" eaLnBrk="1" fontAlgn="base" hangingPunct="1">
        <a:spcBef>
          <a:spcPct val="0"/>
        </a:spcBef>
        <a:spcAft>
          <a:spcPct val="0"/>
        </a:spcAft>
        <a:defRPr sz="3600">
          <a:solidFill>
            <a:schemeClr val="accent1"/>
          </a:solidFill>
          <a:latin typeface="Arial" charset="0"/>
          <a:ea typeface="ＭＳ Ｐゴシック" charset="0"/>
          <a:cs typeface="ＭＳ Ｐゴシック" charset="0"/>
        </a:defRPr>
      </a:lvl8pPr>
      <a:lvl9pPr marL="1828800" algn="ctr" defTabSz="457200" rtl="0" eaLnBrk="1" fontAlgn="base" hangingPunct="1">
        <a:spcBef>
          <a:spcPct val="0"/>
        </a:spcBef>
        <a:spcAft>
          <a:spcPct val="0"/>
        </a:spcAft>
        <a:defRPr sz="3600">
          <a:solidFill>
            <a:schemeClr val="accent1"/>
          </a:solidFill>
          <a:latin typeface="Arial"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accent2"/>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bg2"/>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bg2"/>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bg2"/>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bg2"/>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mailto:cancellation.team@va.go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77909"/>
            <a:ext cx="7772400" cy="3122541"/>
          </a:xfrm>
        </p:spPr>
        <p:txBody>
          <a:bodyPr>
            <a:normAutofit/>
          </a:bodyPr>
          <a:lstStyle/>
          <a:p>
            <a:br>
              <a:rPr lang="en-US" dirty="0">
                <a:solidFill>
                  <a:schemeClr val="accent2">
                    <a:lumMod val="50000"/>
                  </a:schemeClr>
                </a:solidFill>
              </a:rPr>
            </a:br>
            <a:endParaRPr lang="en-US" dirty="0">
              <a:solidFill>
                <a:schemeClr val="tx2">
                  <a:lumMod val="75000"/>
                </a:schemeClr>
              </a:solidFill>
            </a:endParaRPr>
          </a:p>
        </p:txBody>
      </p:sp>
      <p:sp>
        <p:nvSpPr>
          <p:cNvPr id="3" name="Subtitle 2"/>
          <p:cNvSpPr>
            <a:spLocks noGrp="1"/>
          </p:cNvSpPr>
          <p:nvPr>
            <p:ph type="subTitle" idx="1"/>
          </p:nvPr>
        </p:nvSpPr>
        <p:spPr>
          <a:xfrm>
            <a:off x="534924" y="4300083"/>
            <a:ext cx="3940772" cy="1569743"/>
          </a:xfrm>
        </p:spPr>
        <p:txBody>
          <a:bodyPr>
            <a:normAutofit/>
          </a:bodyPr>
          <a:lstStyle/>
          <a:p>
            <a:r>
              <a:rPr lang="en-US" sz="1600" dirty="0">
                <a:solidFill>
                  <a:schemeClr val="accent2"/>
                </a:solidFill>
              </a:rPr>
              <a:t>Sarah Schauerte </a:t>
            </a:r>
          </a:p>
          <a:p>
            <a:r>
              <a:rPr lang="en-US" sz="1600" dirty="0">
                <a:solidFill>
                  <a:schemeClr val="accent2"/>
                </a:solidFill>
              </a:rPr>
              <a:t>Legal Meets Practical, LLC</a:t>
            </a:r>
          </a:p>
          <a:p>
            <a:r>
              <a:rPr lang="en-US" sz="1600" dirty="0" err="1">
                <a:solidFill>
                  <a:schemeClr val="accent2"/>
                </a:solidFill>
              </a:rPr>
              <a:t>legalmeetspractical.com</a:t>
            </a:r>
            <a:endParaRPr lang="en-US" sz="1600" dirty="0">
              <a:solidFill>
                <a:schemeClr val="accent2"/>
              </a:solidFill>
            </a:endParaRPr>
          </a:p>
        </p:txBody>
      </p:sp>
      <p:pic>
        <p:nvPicPr>
          <p:cNvPr id="4" name="Picture 3"/>
          <p:cNvPicPr>
            <a:picLocks noChangeAspect="1"/>
          </p:cNvPicPr>
          <p:nvPr/>
        </p:nvPicPr>
        <p:blipFill>
          <a:blip r:embed="rId2"/>
          <a:stretch>
            <a:fillRect/>
          </a:stretch>
        </p:blipFill>
        <p:spPr>
          <a:xfrm>
            <a:off x="2518977" y="1672451"/>
            <a:ext cx="3995904" cy="1959968"/>
          </a:xfrm>
          <a:prstGeom prst="rect">
            <a:avLst/>
          </a:prstGeom>
        </p:spPr>
      </p:pic>
      <p:sp>
        <p:nvSpPr>
          <p:cNvPr id="5" name="TextBox 4"/>
          <p:cNvSpPr txBox="1"/>
          <p:nvPr/>
        </p:nvSpPr>
        <p:spPr>
          <a:xfrm flipH="1">
            <a:off x="4697450" y="4267321"/>
            <a:ext cx="3583322" cy="1236236"/>
          </a:xfrm>
          <a:prstGeom prst="rect">
            <a:avLst/>
          </a:prstGeom>
          <a:noFill/>
        </p:spPr>
        <p:txBody>
          <a:bodyPr wrap="square" rtlCol="0">
            <a:spAutoFit/>
          </a:bodyPr>
          <a:lstStyle/>
          <a:p>
            <a:pPr algn="ctr">
              <a:spcBef>
                <a:spcPts val="528"/>
              </a:spcBef>
            </a:pPr>
            <a:r>
              <a:rPr lang="en-US" sz="1600" dirty="0">
                <a:solidFill>
                  <a:schemeClr val="accent2"/>
                </a:solidFill>
              </a:rPr>
              <a:t>Judge William Thomas </a:t>
            </a:r>
          </a:p>
          <a:p>
            <a:pPr algn="ctr">
              <a:spcBef>
                <a:spcPts val="528"/>
              </a:spcBef>
            </a:pPr>
            <a:r>
              <a:rPr lang="en-US" sz="1600" dirty="0" err="1">
                <a:solidFill>
                  <a:schemeClr val="accent2"/>
                </a:solidFill>
              </a:rPr>
              <a:t>Manfredonia</a:t>
            </a:r>
            <a:r>
              <a:rPr lang="en-US" sz="1600" dirty="0">
                <a:solidFill>
                  <a:schemeClr val="accent2"/>
                </a:solidFill>
              </a:rPr>
              <a:t> Law Offices, LLC</a:t>
            </a:r>
          </a:p>
          <a:p>
            <a:pPr algn="ctr">
              <a:spcBef>
                <a:spcPts val="528"/>
              </a:spcBef>
            </a:pPr>
            <a:r>
              <a:rPr lang="en-US" sz="1600" dirty="0" err="1">
                <a:solidFill>
                  <a:schemeClr val="accent2"/>
                </a:solidFill>
              </a:rPr>
              <a:t>Manfredonialaw.com</a:t>
            </a:r>
            <a:endParaRPr lang="en-US" sz="1600" dirty="0">
              <a:solidFill>
                <a:schemeClr val="accent2"/>
              </a:solidFill>
            </a:endParaRPr>
          </a:p>
          <a:p>
            <a:endParaRPr lang="en-US" dirty="0"/>
          </a:p>
        </p:txBody>
      </p:sp>
      <p:sp>
        <p:nvSpPr>
          <p:cNvPr id="6" name="TextBox 5"/>
          <p:cNvSpPr txBox="1"/>
          <p:nvPr/>
        </p:nvSpPr>
        <p:spPr>
          <a:xfrm>
            <a:off x="1537855" y="712582"/>
            <a:ext cx="5902036" cy="954107"/>
          </a:xfrm>
          <a:prstGeom prst="rect">
            <a:avLst/>
          </a:prstGeom>
          <a:noFill/>
        </p:spPr>
        <p:txBody>
          <a:bodyPr wrap="square" rtlCol="0">
            <a:spAutoFit/>
          </a:bodyPr>
          <a:lstStyle/>
          <a:p>
            <a:pPr algn="ctr"/>
            <a:r>
              <a:rPr lang="en-US" sz="2800" dirty="0">
                <a:solidFill>
                  <a:srgbClr val="C00000"/>
                </a:solidFill>
              </a:rPr>
              <a:t>VetBiz Verification: Getting and Keeping Verified Status</a:t>
            </a:r>
          </a:p>
        </p:txBody>
      </p:sp>
      <p:sp>
        <p:nvSpPr>
          <p:cNvPr id="8" name="TextBox 7"/>
          <p:cNvSpPr txBox="1"/>
          <p:nvPr/>
        </p:nvSpPr>
        <p:spPr>
          <a:xfrm>
            <a:off x="258315" y="6388015"/>
            <a:ext cx="508672" cy="307777"/>
          </a:xfrm>
          <a:prstGeom prst="rect">
            <a:avLst/>
          </a:prstGeom>
          <a:noFill/>
        </p:spPr>
        <p:txBody>
          <a:bodyPr wrap="square" rtlCol="0">
            <a:spAutoFit/>
          </a:bodyPr>
          <a:lstStyle/>
          <a:p>
            <a:pPr algn="ctr"/>
            <a:r>
              <a:rPr lang="en-US" sz="1400" dirty="0">
                <a:solidFill>
                  <a:srgbClr val="FFFFFF"/>
                </a:solidFill>
              </a:rPr>
              <a:t>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Verification Process (In a Nutshell)</a:t>
            </a:r>
          </a:p>
        </p:txBody>
      </p:sp>
      <p:sp>
        <p:nvSpPr>
          <p:cNvPr id="3" name="Content Placeholder 2"/>
          <p:cNvSpPr>
            <a:spLocks noGrp="1"/>
          </p:cNvSpPr>
          <p:nvPr>
            <p:ph idx="1"/>
          </p:nvPr>
        </p:nvSpPr>
        <p:spPr>
          <a:xfrm>
            <a:off x="549275" y="1549902"/>
            <a:ext cx="8042276" cy="4343400"/>
          </a:xfrm>
        </p:spPr>
        <p:txBody>
          <a:bodyPr/>
          <a:lstStyle/>
          <a:p>
            <a:pPr marL="0" indent="0">
              <a:buNone/>
            </a:pPr>
            <a:r>
              <a:rPr lang="en-US" sz="2800" dirty="0"/>
              <a:t>Intake Analyst Stage</a:t>
            </a:r>
          </a:p>
          <a:p>
            <a:pPr lvl="1">
              <a:buFontTx/>
              <a:buChar char="-"/>
            </a:pPr>
            <a:r>
              <a:rPr lang="en-US" sz="2400" dirty="0">
                <a:solidFill>
                  <a:schemeClr val="tx1"/>
                </a:solidFill>
              </a:rPr>
              <a:t>Business License Declaration form </a:t>
            </a:r>
          </a:p>
          <a:p>
            <a:pPr lvl="1">
              <a:buFontTx/>
              <a:buChar char="-"/>
            </a:pPr>
            <a:r>
              <a:rPr lang="en-US" sz="2400" dirty="0">
                <a:solidFill>
                  <a:schemeClr val="tx1"/>
                </a:solidFill>
              </a:rPr>
              <a:t>Document requests </a:t>
            </a:r>
          </a:p>
          <a:p>
            <a:pPr lvl="1">
              <a:buFontTx/>
              <a:buChar char="-"/>
            </a:pPr>
            <a:r>
              <a:rPr lang="en-US" sz="2400" dirty="0">
                <a:solidFill>
                  <a:schemeClr val="tx1"/>
                </a:solidFill>
              </a:rPr>
              <a:t>THEN the clock starts! (Processing time only starts when the CVE receives a “complete” application). </a:t>
            </a:r>
            <a:endParaRPr lang="en-US" dirty="0"/>
          </a:p>
        </p:txBody>
      </p:sp>
      <p:sp>
        <p:nvSpPr>
          <p:cNvPr id="5" name="TextBox 4"/>
          <p:cNvSpPr txBox="1"/>
          <p:nvPr/>
        </p:nvSpPr>
        <p:spPr>
          <a:xfrm>
            <a:off x="245742" y="6375440"/>
            <a:ext cx="508672" cy="307777"/>
          </a:xfrm>
          <a:prstGeom prst="rect">
            <a:avLst/>
          </a:prstGeom>
          <a:noFill/>
        </p:spPr>
        <p:txBody>
          <a:bodyPr wrap="square" rtlCol="0">
            <a:spAutoFit/>
          </a:bodyPr>
          <a:lstStyle/>
          <a:p>
            <a:pPr algn="ctr"/>
            <a:r>
              <a:rPr lang="en-US" sz="1400" dirty="0">
                <a:solidFill>
                  <a:srgbClr val="FFFFFF"/>
                </a:solidFill>
              </a:rPr>
              <a:t>6</a:t>
            </a:r>
          </a:p>
        </p:txBody>
      </p:sp>
    </p:spTree>
    <p:extLst>
      <p:ext uri="{BB962C8B-B14F-4D97-AF65-F5344CB8AC3E}">
        <p14:creationId xmlns:p14="http://schemas.microsoft.com/office/powerpoint/2010/main" val="2556630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Verification Process (In a Nutshell)</a:t>
            </a:r>
          </a:p>
        </p:txBody>
      </p:sp>
      <p:sp>
        <p:nvSpPr>
          <p:cNvPr id="3" name="Content Placeholder 2"/>
          <p:cNvSpPr>
            <a:spLocks noGrp="1"/>
          </p:cNvSpPr>
          <p:nvPr>
            <p:ph idx="1"/>
          </p:nvPr>
        </p:nvSpPr>
        <p:spPr>
          <a:xfrm>
            <a:off x="549275" y="1549902"/>
            <a:ext cx="8042276" cy="4343400"/>
          </a:xfrm>
        </p:spPr>
        <p:txBody>
          <a:bodyPr/>
          <a:lstStyle/>
          <a:p>
            <a:pPr marL="0" indent="0">
              <a:buNone/>
            </a:pPr>
            <a:r>
              <a:rPr lang="en-US" sz="2800" dirty="0"/>
              <a:t>Examiner/Case Analyst Stage</a:t>
            </a:r>
          </a:p>
          <a:p>
            <a:pPr lvl="1">
              <a:buFontTx/>
              <a:buChar char="-"/>
            </a:pPr>
            <a:r>
              <a:rPr lang="en-US" sz="2400" dirty="0">
                <a:solidFill>
                  <a:schemeClr val="tx1"/>
                </a:solidFill>
              </a:rPr>
              <a:t>Examiner will ask questions bearing on eligibility </a:t>
            </a:r>
          </a:p>
          <a:p>
            <a:pPr lvl="1">
              <a:buFontTx/>
              <a:buChar char="-"/>
            </a:pPr>
            <a:r>
              <a:rPr lang="en-US" sz="2400" dirty="0">
                <a:solidFill>
                  <a:schemeClr val="tx1"/>
                </a:solidFill>
              </a:rPr>
              <a:t>Be familiar with common problems and how to address them (ex., using resources, bank signature card) </a:t>
            </a:r>
          </a:p>
          <a:p>
            <a:pPr lvl="1">
              <a:buFontTx/>
              <a:buChar char="-"/>
            </a:pPr>
            <a:r>
              <a:rPr lang="en-US" sz="2400" dirty="0">
                <a:solidFill>
                  <a:schemeClr val="tx1"/>
                </a:solidFill>
              </a:rPr>
              <a:t>Examiner will scrutinize corporate documents </a:t>
            </a:r>
            <a:endParaRPr lang="en-US" dirty="0"/>
          </a:p>
        </p:txBody>
      </p:sp>
      <p:sp>
        <p:nvSpPr>
          <p:cNvPr id="5" name="TextBox 4"/>
          <p:cNvSpPr txBox="1"/>
          <p:nvPr/>
        </p:nvSpPr>
        <p:spPr>
          <a:xfrm>
            <a:off x="245742" y="6375440"/>
            <a:ext cx="508672" cy="307777"/>
          </a:xfrm>
          <a:prstGeom prst="rect">
            <a:avLst/>
          </a:prstGeom>
          <a:noFill/>
        </p:spPr>
        <p:txBody>
          <a:bodyPr wrap="square" rtlCol="0">
            <a:spAutoFit/>
          </a:bodyPr>
          <a:lstStyle/>
          <a:p>
            <a:pPr algn="ctr"/>
            <a:r>
              <a:rPr lang="en-US" sz="1400" dirty="0">
                <a:solidFill>
                  <a:srgbClr val="FFFFFF"/>
                </a:solidFill>
              </a:rPr>
              <a:t>6</a:t>
            </a:r>
          </a:p>
        </p:txBody>
      </p:sp>
      <p:pic>
        <p:nvPicPr>
          <p:cNvPr id="6" name="Picture 5">
            <a:extLst>
              <a:ext uri="{FF2B5EF4-FFF2-40B4-BE49-F238E27FC236}">
                <a16:creationId xmlns:a16="http://schemas.microsoft.com/office/drawing/2014/main" id="{2F81507E-4431-F949-B94D-FB7FD12A9386}"/>
              </a:ext>
            </a:extLst>
          </p:cNvPr>
          <p:cNvPicPr>
            <a:picLocks noChangeAspect="1"/>
          </p:cNvPicPr>
          <p:nvPr/>
        </p:nvPicPr>
        <p:blipFill>
          <a:blip r:embed="rId2"/>
          <a:stretch>
            <a:fillRect/>
          </a:stretch>
        </p:blipFill>
        <p:spPr>
          <a:xfrm>
            <a:off x="6165272" y="4236298"/>
            <a:ext cx="1898073" cy="1898073"/>
          </a:xfrm>
          <a:prstGeom prst="rect">
            <a:avLst/>
          </a:prstGeom>
        </p:spPr>
      </p:pic>
    </p:spTree>
    <p:extLst>
      <p:ext uri="{BB962C8B-B14F-4D97-AF65-F5344CB8AC3E}">
        <p14:creationId xmlns:p14="http://schemas.microsoft.com/office/powerpoint/2010/main" val="2855643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Verification Process (In a Nutshell)</a:t>
            </a:r>
          </a:p>
        </p:txBody>
      </p:sp>
      <p:sp>
        <p:nvSpPr>
          <p:cNvPr id="3" name="Content Placeholder 2"/>
          <p:cNvSpPr>
            <a:spLocks noGrp="1"/>
          </p:cNvSpPr>
          <p:nvPr>
            <p:ph idx="1"/>
          </p:nvPr>
        </p:nvSpPr>
        <p:spPr>
          <a:xfrm>
            <a:off x="549275" y="1549902"/>
            <a:ext cx="8042276" cy="4343400"/>
          </a:xfrm>
        </p:spPr>
        <p:txBody>
          <a:bodyPr/>
          <a:lstStyle/>
          <a:p>
            <a:pPr marL="0" indent="0">
              <a:buNone/>
            </a:pPr>
            <a:r>
              <a:rPr lang="en-US" sz="2800" dirty="0"/>
              <a:t>Examiner/Case Analyst Stage</a:t>
            </a:r>
          </a:p>
          <a:p>
            <a:pPr lvl="1">
              <a:buFontTx/>
              <a:buChar char="-"/>
            </a:pPr>
            <a:r>
              <a:rPr lang="en-US" sz="2400" dirty="0">
                <a:solidFill>
                  <a:schemeClr val="tx1"/>
                </a:solidFill>
              </a:rPr>
              <a:t>Examiner will ask questions bearing on eligibility </a:t>
            </a:r>
          </a:p>
          <a:p>
            <a:pPr lvl="1">
              <a:buFontTx/>
              <a:buChar char="-"/>
            </a:pPr>
            <a:r>
              <a:rPr lang="en-US" sz="2400" dirty="0">
                <a:solidFill>
                  <a:schemeClr val="tx1"/>
                </a:solidFill>
              </a:rPr>
              <a:t>Be familiar with common problems and how to address them (ex., using resources, bank signature card) </a:t>
            </a:r>
          </a:p>
          <a:p>
            <a:pPr lvl="1">
              <a:buFontTx/>
              <a:buChar char="-"/>
            </a:pPr>
            <a:r>
              <a:rPr lang="en-US" sz="2400" dirty="0">
                <a:solidFill>
                  <a:schemeClr val="tx1"/>
                </a:solidFill>
              </a:rPr>
              <a:t>Examiner will scrutinize corporate documents</a:t>
            </a:r>
          </a:p>
          <a:p>
            <a:pPr lvl="1">
              <a:buFontTx/>
              <a:buChar char="-"/>
            </a:pPr>
            <a:r>
              <a:rPr lang="en-US" sz="2400" dirty="0">
                <a:solidFill>
                  <a:schemeClr val="tx1"/>
                </a:solidFill>
              </a:rPr>
              <a:t>Post-Review Findings program letter, or kick up to Federal Review  </a:t>
            </a:r>
            <a:endParaRPr lang="en-US" dirty="0"/>
          </a:p>
        </p:txBody>
      </p:sp>
      <p:sp>
        <p:nvSpPr>
          <p:cNvPr id="5" name="TextBox 4"/>
          <p:cNvSpPr txBox="1"/>
          <p:nvPr/>
        </p:nvSpPr>
        <p:spPr>
          <a:xfrm>
            <a:off x="245742" y="6375440"/>
            <a:ext cx="508672" cy="307777"/>
          </a:xfrm>
          <a:prstGeom prst="rect">
            <a:avLst/>
          </a:prstGeom>
          <a:noFill/>
        </p:spPr>
        <p:txBody>
          <a:bodyPr wrap="square" rtlCol="0">
            <a:spAutoFit/>
          </a:bodyPr>
          <a:lstStyle/>
          <a:p>
            <a:pPr algn="ctr"/>
            <a:r>
              <a:rPr lang="en-US" sz="1400" dirty="0">
                <a:solidFill>
                  <a:srgbClr val="FFFFFF"/>
                </a:solidFill>
              </a:rPr>
              <a:t>6</a:t>
            </a:r>
          </a:p>
        </p:txBody>
      </p:sp>
    </p:spTree>
    <p:extLst>
      <p:ext uri="{BB962C8B-B14F-4D97-AF65-F5344CB8AC3E}">
        <p14:creationId xmlns:p14="http://schemas.microsoft.com/office/powerpoint/2010/main" val="1539180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Verification Process (In a Nutshell)</a:t>
            </a:r>
          </a:p>
        </p:txBody>
      </p:sp>
      <p:sp>
        <p:nvSpPr>
          <p:cNvPr id="5" name="TextBox 4"/>
          <p:cNvSpPr txBox="1"/>
          <p:nvPr/>
        </p:nvSpPr>
        <p:spPr>
          <a:xfrm>
            <a:off x="245742" y="6375440"/>
            <a:ext cx="508672" cy="307777"/>
          </a:xfrm>
          <a:prstGeom prst="rect">
            <a:avLst/>
          </a:prstGeom>
          <a:noFill/>
        </p:spPr>
        <p:txBody>
          <a:bodyPr wrap="square" rtlCol="0">
            <a:spAutoFit/>
          </a:bodyPr>
          <a:lstStyle/>
          <a:p>
            <a:pPr algn="ctr"/>
            <a:r>
              <a:rPr lang="en-US" sz="1400" dirty="0">
                <a:solidFill>
                  <a:srgbClr val="FFFFFF"/>
                </a:solidFill>
              </a:rPr>
              <a:t>6</a:t>
            </a:r>
          </a:p>
        </p:txBody>
      </p:sp>
      <p:sp>
        <p:nvSpPr>
          <p:cNvPr id="4" name="Content Placeholder 3">
            <a:extLst>
              <a:ext uri="{FF2B5EF4-FFF2-40B4-BE49-F238E27FC236}">
                <a16:creationId xmlns:a16="http://schemas.microsoft.com/office/drawing/2014/main" id="{D84CFD2A-C6F4-4A43-A421-06E1EF888F68}"/>
              </a:ext>
            </a:extLst>
          </p:cNvPr>
          <p:cNvSpPr>
            <a:spLocks noGrp="1"/>
          </p:cNvSpPr>
          <p:nvPr>
            <p:ph idx="1"/>
          </p:nvPr>
        </p:nvSpPr>
        <p:spPr/>
        <p:txBody>
          <a:bodyPr/>
          <a:lstStyle/>
          <a:p>
            <a:pPr marL="0" indent="0">
              <a:buNone/>
            </a:pPr>
            <a:r>
              <a:rPr lang="en-US" dirty="0"/>
              <a:t>Federal Review </a:t>
            </a:r>
          </a:p>
          <a:p>
            <a:pPr>
              <a:buFont typeface="Wingdings" pitchFamily="2" charset="2"/>
              <a:buChar char="§"/>
            </a:pPr>
            <a:r>
              <a:rPr lang="en-US" sz="2400" dirty="0">
                <a:solidFill>
                  <a:schemeClr val="tx1"/>
                </a:solidFill>
              </a:rPr>
              <a:t>Last stage of quality control </a:t>
            </a:r>
          </a:p>
          <a:p>
            <a:pPr>
              <a:buFont typeface="Wingdings" pitchFamily="2" charset="2"/>
              <a:buChar char="§"/>
            </a:pPr>
            <a:r>
              <a:rPr lang="en-US" sz="2400" dirty="0">
                <a:solidFill>
                  <a:schemeClr val="tx1"/>
                </a:solidFill>
              </a:rPr>
              <a:t>No more communications with the CVE </a:t>
            </a:r>
          </a:p>
          <a:p>
            <a:pPr>
              <a:buFont typeface="Wingdings" pitchFamily="2" charset="2"/>
              <a:buChar char="§"/>
            </a:pPr>
            <a:r>
              <a:rPr lang="en-US" sz="2400" dirty="0">
                <a:solidFill>
                  <a:schemeClr val="tx1"/>
                </a:solidFill>
              </a:rPr>
              <a:t>Will review findings of the examiner and issue an Approval letter </a:t>
            </a:r>
          </a:p>
        </p:txBody>
      </p:sp>
    </p:spTree>
    <p:extLst>
      <p:ext uri="{BB962C8B-B14F-4D97-AF65-F5344CB8AC3E}">
        <p14:creationId xmlns:p14="http://schemas.microsoft.com/office/powerpoint/2010/main" val="1893832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Reverification</a:t>
            </a:r>
          </a:p>
        </p:txBody>
      </p:sp>
      <p:sp>
        <p:nvSpPr>
          <p:cNvPr id="3" name="Content Placeholder 2"/>
          <p:cNvSpPr>
            <a:spLocks noGrp="1"/>
          </p:cNvSpPr>
          <p:nvPr>
            <p:ph idx="1"/>
          </p:nvPr>
        </p:nvSpPr>
        <p:spPr>
          <a:xfrm>
            <a:off x="549275" y="1549902"/>
            <a:ext cx="8042276" cy="4343400"/>
          </a:xfrm>
        </p:spPr>
        <p:txBody>
          <a:bodyPr/>
          <a:lstStyle/>
          <a:p>
            <a:pPr marL="0" indent="0">
              <a:buNone/>
            </a:pPr>
            <a:r>
              <a:rPr lang="en-US" sz="2800" dirty="0"/>
              <a:t>General Tips During Verification Period </a:t>
            </a:r>
          </a:p>
          <a:p>
            <a:pPr marL="457200" lvl="1" indent="0">
              <a:buNone/>
            </a:pPr>
            <a:r>
              <a:rPr lang="en-US" sz="2400" dirty="0"/>
              <a:t>- </a:t>
            </a:r>
            <a:r>
              <a:rPr lang="en-US" sz="2400" dirty="0">
                <a:solidFill>
                  <a:schemeClr val="tx1"/>
                </a:solidFill>
              </a:rPr>
              <a:t>Keep track of changes that may affect eligibility and appropriately address them  </a:t>
            </a:r>
          </a:p>
          <a:p>
            <a:pPr marL="457200" lvl="1" indent="0">
              <a:buNone/>
            </a:pPr>
            <a:r>
              <a:rPr lang="en-US" sz="2400" dirty="0">
                <a:solidFill>
                  <a:schemeClr val="tx1"/>
                </a:solidFill>
              </a:rPr>
              <a:t>- Keep a folder of updated documents: </a:t>
            </a:r>
          </a:p>
          <a:p>
            <a:pPr lvl="2"/>
            <a:r>
              <a:rPr lang="en-US" sz="2000" dirty="0">
                <a:solidFill>
                  <a:schemeClr val="tx1"/>
                </a:solidFill>
              </a:rPr>
              <a:t>Taxes </a:t>
            </a:r>
          </a:p>
          <a:p>
            <a:pPr lvl="2"/>
            <a:r>
              <a:rPr lang="en-US" sz="2000" dirty="0">
                <a:solidFill>
                  <a:schemeClr val="tx1"/>
                </a:solidFill>
              </a:rPr>
              <a:t>Licenses </a:t>
            </a:r>
          </a:p>
          <a:p>
            <a:pPr lvl="2"/>
            <a:r>
              <a:rPr lang="en-US" sz="2000" dirty="0">
                <a:solidFill>
                  <a:schemeClr val="tx1"/>
                </a:solidFill>
              </a:rPr>
              <a:t>Changes to Lease </a:t>
            </a:r>
          </a:p>
          <a:p>
            <a:pPr lvl="2"/>
            <a:r>
              <a:rPr lang="en-US" sz="2000" dirty="0">
                <a:solidFill>
                  <a:schemeClr val="tx1"/>
                </a:solidFill>
              </a:rPr>
              <a:t>Bank Signature Card</a:t>
            </a:r>
          </a:p>
          <a:p>
            <a:pPr lvl="1"/>
            <a:endParaRPr lang="en-US" dirty="0"/>
          </a:p>
          <a:p>
            <a:pPr lvl="1"/>
            <a:endParaRPr lang="en-US" dirty="0"/>
          </a:p>
          <a:p>
            <a:endParaRPr lang="en-US" dirty="0"/>
          </a:p>
        </p:txBody>
      </p:sp>
      <p:pic>
        <p:nvPicPr>
          <p:cNvPr id="4" name="Picture 3"/>
          <p:cNvPicPr>
            <a:picLocks noChangeAspect="1"/>
          </p:cNvPicPr>
          <p:nvPr/>
        </p:nvPicPr>
        <p:blipFill>
          <a:blip r:embed="rId2"/>
          <a:stretch>
            <a:fillRect/>
          </a:stretch>
        </p:blipFill>
        <p:spPr>
          <a:xfrm>
            <a:off x="5947216" y="3428301"/>
            <a:ext cx="2992468" cy="2601784"/>
          </a:xfrm>
          <a:prstGeom prst="rect">
            <a:avLst/>
          </a:prstGeom>
        </p:spPr>
      </p:pic>
      <p:sp>
        <p:nvSpPr>
          <p:cNvPr id="5" name="TextBox 4"/>
          <p:cNvSpPr txBox="1"/>
          <p:nvPr/>
        </p:nvSpPr>
        <p:spPr>
          <a:xfrm>
            <a:off x="245742" y="6375440"/>
            <a:ext cx="508672" cy="307777"/>
          </a:xfrm>
          <a:prstGeom prst="rect">
            <a:avLst/>
          </a:prstGeom>
          <a:noFill/>
        </p:spPr>
        <p:txBody>
          <a:bodyPr wrap="square" rtlCol="0">
            <a:spAutoFit/>
          </a:bodyPr>
          <a:lstStyle/>
          <a:p>
            <a:pPr algn="ctr"/>
            <a:r>
              <a:rPr lang="en-US" sz="1400" dirty="0">
                <a:solidFill>
                  <a:srgbClr val="FFFFFF"/>
                </a:solidFill>
              </a:rPr>
              <a:t>6</a:t>
            </a:r>
          </a:p>
        </p:txBody>
      </p:sp>
    </p:spTree>
    <p:extLst>
      <p:ext uri="{BB962C8B-B14F-4D97-AF65-F5344CB8AC3E}">
        <p14:creationId xmlns:p14="http://schemas.microsoft.com/office/powerpoint/2010/main" val="3546933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b="26154"/>
          <a:stretch/>
        </p:blipFill>
        <p:spPr>
          <a:xfrm>
            <a:off x="5811630" y="2582264"/>
            <a:ext cx="2554613" cy="1532768"/>
          </a:xfrm>
          <a:prstGeom prst="rect">
            <a:avLst/>
          </a:prstGeom>
        </p:spPr>
      </p:pic>
      <p:sp>
        <p:nvSpPr>
          <p:cNvPr id="2" name="Title 1"/>
          <p:cNvSpPr>
            <a:spLocks noGrp="1"/>
          </p:cNvSpPr>
          <p:nvPr>
            <p:ph type="title"/>
          </p:nvPr>
        </p:nvSpPr>
        <p:spPr/>
        <p:txBody>
          <a:bodyPr/>
          <a:lstStyle/>
          <a:p>
            <a:r>
              <a:rPr lang="en-US" dirty="0"/>
              <a:t>Reverification</a:t>
            </a:r>
          </a:p>
        </p:txBody>
      </p:sp>
      <p:sp>
        <p:nvSpPr>
          <p:cNvPr id="3" name="Content Placeholder 2"/>
          <p:cNvSpPr>
            <a:spLocks noGrp="1"/>
          </p:cNvSpPr>
          <p:nvPr>
            <p:ph idx="1"/>
          </p:nvPr>
        </p:nvSpPr>
        <p:spPr>
          <a:xfrm>
            <a:off x="457200" y="1497471"/>
            <a:ext cx="8229600" cy="3962400"/>
          </a:xfrm>
        </p:spPr>
        <p:txBody>
          <a:bodyPr/>
          <a:lstStyle/>
          <a:p>
            <a:pPr marL="0" indent="0">
              <a:buNone/>
            </a:pPr>
            <a:r>
              <a:rPr lang="en-US" sz="2400" dirty="0">
                <a:solidFill>
                  <a:schemeClr val="tx1"/>
                </a:solidFill>
              </a:rPr>
              <a:t>- Start </a:t>
            </a:r>
            <a:r>
              <a:rPr lang="en-US" sz="2400" i="1" dirty="0">
                <a:solidFill>
                  <a:schemeClr val="tx1"/>
                </a:solidFill>
              </a:rPr>
              <a:t>at least four months </a:t>
            </a:r>
            <a:r>
              <a:rPr lang="en-US" sz="2400" dirty="0">
                <a:solidFill>
                  <a:schemeClr val="tx1"/>
                </a:solidFill>
              </a:rPr>
              <a:t>ahead of time (now allowed to start six months ahead of time)</a:t>
            </a:r>
          </a:p>
          <a:p>
            <a:pPr marL="0" indent="0">
              <a:buNone/>
            </a:pPr>
            <a:endParaRPr lang="en-US" sz="2400" dirty="0">
              <a:solidFill>
                <a:schemeClr val="bg2"/>
              </a:solidFill>
            </a:endParaRPr>
          </a:p>
          <a:p>
            <a:pPr marL="0" indent="0">
              <a:buNone/>
            </a:pPr>
            <a:endParaRPr lang="en-US" sz="2400" dirty="0">
              <a:solidFill>
                <a:schemeClr val="bg2"/>
              </a:solidFill>
            </a:endParaRPr>
          </a:p>
          <a:p>
            <a:pPr marL="0" indent="0">
              <a:buNone/>
            </a:pPr>
            <a:r>
              <a:rPr lang="en-US" sz="2400" dirty="0">
                <a:solidFill>
                  <a:schemeClr val="tx1"/>
                </a:solidFill>
              </a:rPr>
              <a:t>- If strapped for time, just hit “submit” </a:t>
            </a:r>
          </a:p>
          <a:p>
            <a:pPr marL="0" indent="0">
              <a:buNone/>
            </a:pPr>
            <a:endParaRPr lang="en-US" sz="2400" dirty="0">
              <a:solidFill>
                <a:schemeClr val="bg2"/>
              </a:solidFill>
            </a:endParaRPr>
          </a:p>
          <a:p>
            <a:pPr marL="0" indent="0">
              <a:buNone/>
            </a:pPr>
            <a:endParaRPr lang="en-US" sz="2400" dirty="0">
              <a:solidFill>
                <a:schemeClr val="bg2"/>
              </a:solidFill>
            </a:endParaRPr>
          </a:p>
          <a:p>
            <a:pPr marL="0" indent="0">
              <a:buNone/>
            </a:pPr>
            <a:r>
              <a:rPr lang="en-US" sz="2400" dirty="0">
                <a:solidFill>
                  <a:schemeClr val="tx1"/>
                </a:solidFill>
              </a:rPr>
              <a:t>- Update every section with an LOE or a document</a:t>
            </a:r>
          </a:p>
        </p:txBody>
      </p:sp>
      <p:pic>
        <p:nvPicPr>
          <p:cNvPr id="8" name="Picture 7"/>
          <p:cNvPicPr>
            <a:picLocks noChangeAspect="1"/>
          </p:cNvPicPr>
          <p:nvPr/>
        </p:nvPicPr>
        <p:blipFill>
          <a:blip r:embed="rId3"/>
          <a:stretch>
            <a:fillRect/>
          </a:stretch>
        </p:blipFill>
        <p:spPr>
          <a:xfrm>
            <a:off x="7448006" y="4398227"/>
            <a:ext cx="1687978" cy="1714430"/>
          </a:xfrm>
          <a:prstGeom prst="rect">
            <a:avLst/>
          </a:prstGeom>
        </p:spPr>
      </p:pic>
      <p:sp>
        <p:nvSpPr>
          <p:cNvPr id="9" name="TextBox 8"/>
          <p:cNvSpPr txBox="1"/>
          <p:nvPr/>
        </p:nvSpPr>
        <p:spPr>
          <a:xfrm>
            <a:off x="245742" y="6375440"/>
            <a:ext cx="508672" cy="307777"/>
          </a:xfrm>
          <a:prstGeom prst="rect">
            <a:avLst/>
          </a:prstGeom>
          <a:noFill/>
        </p:spPr>
        <p:txBody>
          <a:bodyPr wrap="square" rtlCol="0">
            <a:spAutoFit/>
          </a:bodyPr>
          <a:lstStyle/>
          <a:p>
            <a:pPr algn="ctr"/>
            <a:r>
              <a:rPr lang="en-US" sz="1400" dirty="0">
                <a:solidFill>
                  <a:srgbClr val="FFFFFF"/>
                </a:solidFill>
              </a:rPr>
              <a:t>7</a:t>
            </a:r>
          </a:p>
        </p:txBody>
      </p:sp>
    </p:spTree>
    <p:extLst>
      <p:ext uri="{BB962C8B-B14F-4D97-AF65-F5344CB8AC3E}">
        <p14:creationId xmlns:p14="http://schemas.microsoft.com/office/powerpoint/2010/main" val="1837648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656993" y="2696989"/>
            <a:ext cx="4310606" cy="3118658"/>
          </a:xfrm>
          <a:prstGeom prst="rect">
            <a:avLst/>
          </a:prstGeom>
        </p:spPr>
      </p:pic>
      <p:sp>
        <p:nvSpPr>
          <p:cNvPr id="2" name="Title 1"/>
          <p:cNvSpPr>
            <a:spLocks noGrp="1"/>
          </p:cNvSpPr>
          <p:nvPr>
            <p:ph type="title"/>
          </p:nvPr>
        </p:nvSpPr>
        <p:spPr/>
        <p:txBody>
          <a:bodyPr/>
          <a:lstStyle/>
          <a:p>
            <a:r>
              <a:rPr lang="en-US" dirty="0" err="1"/>
              <a:t>Reverification</a:t>
            </a:r>
            <a:endParaRPr lang="en-US" dirty="0"/>
          </a:p>
        </p:txBody>
      </p:sp>
      <p:sp>
        <p:nvSpPr>
          <p:cNvPr id="3" name="Content Placeholder 2"/>
          <p:cNvSpPr>
            <a:spLocks noGrp="1"/>
          </p:cNvSpPr>
          <p:nvPr>
            <p:ph idx="1"/>
          </p:nvPr>
        </p:nvSpPr>
        <p:spPr>
          <a:xfrm>
            <a:off x="457200" y="1352069"/>
            <a:ext cx="8229600" cy="396240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800" dirty="0"/>
              <a:t>Special Tips for Start-Up Businesses</a:t>
            </a:r>
          </a:p>
          <a:p>
            <a:pPr marL="0" marR="0" lvl="0" indent="0" defTabSz="914400" eaLnBrk="1" fontAlgn="auto" latinLnBrk="0" hangingPunct="1">
              <a:lnSpc>
                <a:spcPct val="100000"/>
              </a:lnSpc>
              <a:spcBef>
                <a:spcPts val="0"/>
              </a:spcBef>
              <a:spcAft>
                <a:spcPts val="0"/>
              </a:spcAft>
              <a:buClrTx/>
              <a:buSzTx/>
              <a:buFontTx/>
              <a:buNone/>
              <a:tabLst/>
              <a:defRPr/>
            </a:pPr>
            <a:endParaRPr lang="en-US" sz="2800" dirty="0"/>
          </a:p>
          <a:p>
            <a:pPr marL="0" marR="0" lvl="0" indent="0" defTabSz="914400" eaLnBrk="1" fontAlgn="auto" latinLnBrk="0" hangingPunct="1">
              <a:lnSpc>
                <a:spcPct val="100000"/>
              </a:lnSpc>
              <a:spcBef>
                <a:spcPts val="0"/>
              </a:spcBef>
              <a:spcAft>
                <a:spcPts val="0"/>
              </a:spcAft>
              <a:buClrTx/>
              <a:buSzTx/>
              <a:buNone/>
              <a:tabLst/>
              <a:defRPr/>
            </a:pPr>
            <a:r>
              <a:rPr lang="en-US" sz="2400" dirty="0">
                <a:solidFill>
                  <a:schemeClr val="bg2"/>
                </a:solidFill>
              </a:rPr>
              <a:t>       </a:t>
            </a:r>
            <a:r>
              <a:rPr lang="en-US" sz="2400" dirty="0">
                <a:solidFill>
                  <a:schemeClr val="tx1"/>
                </a:solidFill>
              </a:rPr>
              <a:t>- Eligibility issues appear AFTER verification:</a:t>
            </a:r>
          </a:p>
          <a:p>
            <a:pPr lvl="3" defTabSz="914400">
              <a:spcBef>
                <a:spcPts val="0"/>
              </a:spcBef>
              <a:buFont typeface="Arial"/>
              <a:buChar char="•"/>
            </a:pPr>
            <a:r>
              <a:rPr lang="en-US" dirty="0">
                <a:solidFill>
                  <a:schemeClr val="tx1"/>
                </a:solidFill>
              </a:rPr>
              <a:t>Resources from non-veteran owners </a:t>
            </a:r>
          </a:p>
          <a:p>
            <a:pPr lvl="3" defTabSz="914400">
              <a:spcBef>
                <a:spcPts val="0"/>
              </a:spcBef>
              <a:buFont typeface="Arial"/>
              <a:buChar char="•"/>
            </a:pPr>
            <a:r>
              <a:rPr lang="en-US" dirty="0">
                <a:solidFill>
                  <a:schemeClr val="tx1"/>
                </a:solidFill>
              </a:rPr>
              <a:t>Loan arrangements </a:t>
            </a:r>
          </a:p>
          <a:p>
            <a:pPr lvl="3" defTabSz="914400">
              <a:spcBef>
                <a:spcPts val="0"/>
              </a:spcBef>
              <a:buFont typeface="Arial"/>
              <a:buChar char="•"/>
            </a:pPr>
            <a:r>
              <a:rPr lang="en-US" dirty="0">
                <a:solidFill>
                  <a:schemeClr val="tx1"/>
                </a:solidFill>
              </a:rPr>
              <a:t>Contractual relationships</a:t>
            </a:r>
          </a:p>
          <a:p>
            <a:pPr lvl="3" defTabSz="914400">
              <a:spcBef>
                <a:spcPts val="0"/>
              </a:spcBef>
              <a:buFont typeface="Arial"/>
              <a:buChar char="•"/>
            </a:pPr>
            <a:r>
              <a:rPr lang="en-US" dirty="0">
                <a:solidFill>
                  <a:schemeClr val="tx1"/>
                </a:solidFill>
              </a:rPr>
              <a:t>Changes to business operations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6" name="TextBox 5"/>
          <p:cNvSpPr txBox="1"/>
          <p:nvPr/>
        </p:nvSpPr>
        <p:spPr>
          <a:xfrm>
            <a:off x="245742" y="6375440"/>
            <a:ext cx="508672" cy="307777"/>
          </a:xfrm>
          <a:prstGeom prst="rect">
            <a:avLst/>
          </a:prstGeom>
          <a:noFill/>
        </p:spPr>
        <p:txBody>
          <a:bodyPr wrap="square" rtlCol="0">
            <a:spAutoFit/>
          </a:bodyPr>
          <a:lstStyle/>
          <a:p>
            <a:pPr algn="ctr"/>
            <a:r>
              <a:rPr lang="en-US" sz="1400" dirty="0">
                <a:solidFill>
                  <a:srgbClr val="FFFFFF"/>
                </a:solidFill>
              </a:rPr>
              <a:t>8</a:t>
            </a:r>
          </a:p>
        </p:txBody>
      </p:sp>
    </p:spTree>
    <p:extLst>
      <p:ext uri="{BB962C8B-B14F-4D97-AF65-F5344CB8AC3E}">
        <p14:creationId xmlns:p14="http://schemas.microsoft.com/office/powerpoint/2010/main" val="990301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Changes to </a:t>
            </a:r>
            <a:r>
              <a:rPr lang="en-US" dirty="0" err="1"/>
              <a:t>VetBiz</a:t>
            </a:r>
            <a:r>
              <a:rPr lang="en-US" dirty="0"/>
              <a:t> Process</a:t>
            </a:r>
          </a:p>
        </p:txBody>
      </p:sp>
      <p:sp>
        <p:nvSpPr>
          <p:cNvPr id="3" name="Content Placeholder 2"/>
          <p:cNvSpPr>
            <a:spLocks noGrp="1"/>
          </p:cNvSpPr>
          <p:nvPr>
            <p:ph idx="1"/>
          </p:nvPr>
        </p:nvSpPr>
        <p:spPr>
          <a:xfrm>
            <a:off x="549275" y="1508555"/>
            <a:ext cx="8042276" cy="4343400"/>
          </a:xfrm>
        </p:spPr>
        <p:txBody>
          <a:bodyPr/>
          <a:lstStyle/>
          <a:p>
            <a:pPr marL="0" indent="0">
              <a:buNone/>
            </a:pPr>
            <a:r>
              <a:rPr lang="en-US" sz="2800" dirty="0"/>
              <a:t>Three-Year Rule</a:t>
            </a:r>
          </a:p>
          <a:p>
            <a:pPr lvl="1"/>
            <a:r>
              <a:rPr lang="en-US" sz="2400" dirty="0">
                <a:solidFill>
                  <a:schemeClr val="tx1"/>
                </a:solidFill>
              </a:rPr>
              <a:t>Every business already in VetBiz has extra year added to verification period (as of March 2017)</a:t>
            </a:r>
          </a:p>
          <a:p>
            <a:pPr lvl="1"/>
            <a:r>
              <a:rPr lang="en-US" sz="2400" dirty="0">
                <a:solidFill>
                  <a:schemeClr val="tx1"/>
                </a:solidFill>
              </a:rPr>
              <a:t>No action necessary </a:t>
            </a:r>
          </a:p>
          <a:p>
            <a:pPr lvl="1"/>
            <a:r>
              <a:rPr lang="en-US" sz="2400" dirty="0">
                <a:solidFill>
                  <a:schemeClr val="tx1"/>
                </a:solidFill>
              </a:rPr>
              <a:t>Done to save the CVE from drowning in its own backlog (“official” reason is three-year period reduces burden to firms while safeguarding the Veterans First Contracting Program)</a:t>
            </a:r>
          </a:p>
        </p:txBody>
      </p:sp>
      <p:sp>
        <p:nvSpPr>
          <p:cNvPr id="5" name="TextBox 4"/>
          <p:cNvSpPr txBox="1"/>
          <p:nvPr/>
        </p:nvSpPr>
        <p:spPr>
          <a:xfrm>
            <a:off x="245742" y="6375440"/>
            <a:ext cx="508672" cy="307777"/>
          </a:xfrm>
          <a:prstGeom prst="rect">
            <a:avLst/>
          </a:prstGeom>
          <a:noFill/>
        </p:spPr>
        <p:txBody>
          <a:bodyPr wrap="square" rtlCol="0">
            <a:spAutoFit/>
          </a:bodyPr>
          <a:lstStyle/>
          <a:p>
            <a:pPr algn="ctr"/>
            <a:r>
              <a:rPr lang="en-US" sz="1400" dirty="0">
                <a:solidFill>
                  <a:srgbClr val="FFFFFF"/>
                </a:solidFill>
              </a:rPr>
              <a:t>3</a:t>
            </a:r>
          </a:p>
        </p:txBody>
      </p:sp>
    </p:spTree>
    <p:extLst>
      <p:ext uri="{BB962C8B-B14F-4D97-AF65-F5344CB8AC3E}">
        <p14:creationId xmlns:p14="http://schemas.microsoft.com/office/powerpoint/2010/main" val="1263125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Changes to </a:t>
            </a:r>
            <a:r>
              <a:rPr lang="en-US" dirty="0" err="1"/>
              <a:t>VetBiz</a:t>
            </a:r>
            <a:r>
              <a:rPr lang="en-US" dirty="0"/>
              <a:t> Process</a:t>
            </a:r>
          </a:p>
        </p:txBody>
      </p:sp>
      <p:sp>
        <p:nvSpPr>
          <p:cNvPr id="3" name="Content Placeholder 2"/>
          <p:cNvSpPr>
            <a:spLocks noGrp="1"/>
          </p:cNvSpPr>
          <p:nvPr>
            <p:ph idx="1"/>
          </p:nvPr>
        </p:nvSpPr>
        <p:spPr>
          <a:xfrm>
            <a:off x="549275" y="1580291"/>
            <a:ext cx="8042276" cy="4343400"/>
          </a:xfrm>
        </p:spPr>
        <p:txBody>
          <a:bodyPr>
            <a:normAutofit/>
          </a:bodyPr>
          <a:lstStyle/>
          <a:p>
            <a:pPr marL="0" indent="0">
              <a:buNone/>
            </a:pPr>
            <a:r>
              <a:rPr lang="en-US" sz="2800" dirty="0"/>
              <a:t>New Process Eliminates Four Stages </a:t>
            </a:r>
          </a:p>
          <a:p>
            <a:pPr lvl="1"/>
            <a:r>
              <a:rPr lang="en-US" sz="2000" dirty="0">
                <a:solidFill>
                  <a:schemeClr val="tx1"/>
                </a:solidFill>
              </a:rPr>
              <a:t>Month+ wait to be assigned to intake analyst (who will review application for completeness)</a:t>
            </a:r>
          </a:p>
          <a:p>
            <a:pPr lvl="1"/>
            <a:r>
              <a:rPr lang="en-US" sz="2000" dirty="0">
                <a:solidFill>
                  <a:schemeClr val="tx1"/>
                </a:solidFill>
              </a:rPr>
              <a:t>Then each application is assigned to a specific case analyst </a:t>
            </a:r>
          </a:p>
          <a:p>
            <a:pPr lvl="1"/>
            <a:r>
              <a:rPr lang="en-US" sz="2000" dirty="0">
                <a:solidFill>
                  <a:schemeClr val="tx1"/>
                </a:solidFill>
              </a:rPr>
              <a:t>Then on to Federal Review Team </a:t>
            </a:r>
          </a:p>
          <a:p>
            <a:pPr lvl="1"/>
            <a:r>
              <a:rPr lang="en-US" sz="2000" dirty="0">
                <a:solidFill>
                  <a:schemeClr val="tx1"/>
                </a:solidFill>
              </a:rPr>
              <a:t>Old stages: Initiation, Examination, Evaluation, and Determination (obsolete for some time)</a:t>
            </a:r>
            <a:endParaRPr lang="en-US" dirty="0"/>
          </a:p>
        </p:txBody>
      </p:sp>
      <p:sp>
        <p:nvSpPr>
          <p:cNvPr id="4" name="TextBox 3"/>
          <p:cNvSpPr txBox="1"/>
          <p:nvPr/>
        </p:nvSpPr>
        <p:spPr>
          <a:xfrm>
            <a:off x="245742" y="6375440"/>
            <a:ext cx="508672" cy="307777"/>
          </a:xfrm>
          <a:prstGeom prst="rect">
            <a:avLst/>
          </a:prstGeom>
          <a:noFill/>
        </p:spPr>
        <p:txBody>
          <a:bodyPr wrap="square" rtlCol="0">
            <a:spAutoFit/>
          </a:bodyPr>
          <a:lstStyle/>
          <a:p>
            <a:pPr algn="ctr"/>
            <a:r>
              <a:rPr lang="en-US" sz="1400" dirty="0">
                <a:solidFill>
                  <a:srgbClr val="FFFFFF"/>
                </a:solidFill>
              </a:rPr>
              <a:t>4</a:t>
            </a:r>
          </a:p>
        </p:txBody>
      </p:sp>
    </p:spTree>
    <p:extLst>
      <p:ext uri="{BB962C8B-B14F-4D97-AF65-F5344CB8AC3E}">
        <p14:creationId xmlns:p14="http://schemas.microsoft.com/office/powerpoint/2010/main" val="14191043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Changes to </a:t>
            </a:r>
            <a:r>
              <a:rPr lang="en-US" dirty="0" err="1"/>
              <a:t>VetBiz</a:t>
            </a:r>
            <a:r>
              <a:rPr lang="en-US" dirty="0"/>
              <a:t> Process</a:t>
            </a:r>
          </a:p>
        </p:txBody>
      </p:sp>
      <p:sp>
        <p:nvSpPr>
          <p:cNvPr id="3" name="Content Placeholder 2"/>
          <p:cNvSpPr>
            <a:spLocks noGrp="1"/>
          </p:cNvSpPr>
          <p:nvPr>
            <p:ph idx="1"/>
          </p:nvPr>
        </p:nvSpPr>
        <p:spPr>
          <a:xfrm>
            <a:off x="549275" y="1580291"/>
            <a:ext cx="8042276" cy="4343400"/>
          </a:xfrm>
        </p:spPr>
        <p:txBody>
          <a:bodyPr>
            <a:normAutofit/>
          </a:bodyPr>
          <a:lstStyle/>
          <a:p>
            <a:pPr marL="0" indent="0">
              <a:buNone/>
            </a:pPr>
            <a:r>
              <a:rPr lang="en-US" sz="2800" dirty="0"/>
              <a:t>No Pre-Determination or Pre-Decision</a:t>
            </a:r>
          </a:p>
          <a:p>
            <a:pPr lvl="1"/>
            <a:r>
              <a:rPr lang="en-US" sz="2000" dirty="0">
                <a:solidFill>
                  <a:schemeClr val="tx1"/>
                </a:solidFill>
              </a:rPr>
              <a:t>Around for a few years </a:t>
            </a:r>
          </a:p>
          <a:p>
            <a:pPr lvl="1"/>
            <a:r>
              <a:rPr lang="en-US" sz="2000" dirty="0">
                <a:solidFill>
                  <a:schemeClr val="tx1"/>
                </a:solidFill>
              </a:rPr>
              <a:t>Pre-Determination - instead of getting an approval/denial letter, get letter saying you have some “easily correctable” (i.e., drafting) issues you could elect to correct within five business days </a:t>
            </a:r>
          </a:p>
          <a:p>
            <a:pPr lvl="1"/>
            <a:r>
              <a:rPr lang="en-US" sz="2000" dirty="0">
                <a:solidFill>
                  <a:schemeClr val="tx1"/>
                </a:solidFill>
              </a:rPr>
              <a:t>Pre-Decision – instead of getting an approval/denial letter, get letter identifying substantive eligibility issues preventing verification and providing you with the chance to withdraw (and being able to reapply again at any time)</a:t>
            </a:r>
            <a:endParaRPr lang="en-US" dirty="0">
              <a:solidFill>
                <a:schemeClr val="tx1"/>
              </a:solidFill>
            </a:endParaRPr>
          </a:p>
        </p:txBody>
      </p:sp>
      <p:sp>
        <p:nvSpPr>
          <p:cNvPr id="4" name="TextBox 3"/>
          <p:cNvSpPr txBox="1"/>
          <p:nvPr/>
        </p:nvSpPr>
        <p:spPr>
          <a:xfrm>
            <a:off x="245742" y="6375440"/>
            <a:ext cx="508672" cy="307777"/>
          </a:xfrm>
          <a:prstGeom prst="rect">
            <a:avLst/>
          </a:prstGeom>
          <a:noFill/>
        </p:spPr>
        <p:txBody>
          <a:bodyPr wrap="square" rtlCol="0">
            <a:spAutoFit/>
          </a:bodyPr>
          <a:lstStyle/>
          <a:p>
            <a:pPr algn="ctr"/>
            <a:r>
              <a:rPr lang="en-US" sz="1400" dirty="0">
                <a:solidFill>
                  <a:srgbClr val="FFFFFF"/>
                </a:solidFill>
              </a:rPr>
              <a:t>4</a:t>
            </a:r>
          </a:p>
        </p:txBody>
      </p:sp>
    </p:spTree>
    <p:extLst>
      <p:ext uri="{BB962C8B-B14F-4D97-AF65-F5344CB8AC3E}">
        <p14:creationId xmlns:p14="http://schemas.microsoft.com/office/powerpoint/2010/main" val="715858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3859"/>
            <a:ext cx="8229600" cy="842962"/>
          </a:xfrm>
        </p:spPr>
        <p:txBody>
          <a:bodyPr/>
          <a:lstStyle/>
          <a:p>
            <a:r>
              <a:rPr lang="en-US" dirty="0"/>
              <a:t>Topics</a:t>
            </a:r>
          </a:p>
        </p:txBody>
      </p:sp>
      <p:sp>
        <p:nvSpPr>
          <p:cNvPr id="3" name="Content Placeholder 2"/>
          <p:cNvSpPr>
            <a:spLocks noGrp="1"/>
          </p:cNvSpPr>
          <p:nvPr>
            <p:ph idx="1"/>
          </p:nvPr>
        </p:nvSpPr>
        <p:spPr>
          <a:xfrm>
            <a:off x="549275" y="1743766"/>
            <a:ext cx="8042276" cy="4343400"/>
          </a:xfrm>
        </p:spPr>
        <p:txBody>
          <a:bodyPr/>
          <a:lstStyle/>
          <a:p>
            <a:pPr marL="0" indent="0">
              <a:buNone/>
            </a:pPr>
            <a:r>
              <a:rPr lang="en-US" sz="2800" dirty="0"/>
              <a:t>Eligibility Criteria</a:t>
            </a:r>
          </a:p>
          <a:p>
            <a:pPr marL="0" indent="0">
              <a:buNone/>
            </a:pPr>
            <a:r>
              <a:rPr lang="en-US" sz="2800" dirty="0"/>
              <a:t>Verification and Reverification </a:t>
            </a:r>
          </a:p>
          <a:p>
            <a:pPr marL="0" indent="0">
              <a:buNone/>
            </a:pPr>
            <a:r>
              <a:rPr lang="en-US" sz="2800" dirty="0"/>
              <a:t>Recent Changes to Process</a:t>
            </a:r>
          </a:p>
          <a:p>
            <a:pPr marL="0" indent="0">
              <a:buNone/>
            </a:pPr>
            <a:r>
              <a:rPr lang="en-US" sz="2800" dirty="0"/>
              <a:t>Change Requests </a:t>
            </a:r>
          </a:p>
          <a:p>
            <a:pPr marL="0" indent="0">
              <a:buNone/>
            </a:pPr>
            <a:r>
              <a:rPr lang="en-US" sz="2800" dirty="0"/>
              <a:t>Cancellation </a:t>
            </a:r>
          </a:p>
          <a:p>
            <a:pPr marL="0" indent="0">
              <a:buNone/>
            </a:pPr>
            <a:r>
              <a:rPr lang="en-US" sz="2800" dirty="0"/>
              <a:t>Audits</a:t>
            </a:r>
          </a:p>
        </p:txBody>
      </p:sp>
      <p:pic>
        <p:nvPicPr>
          <p:cNvPr id="4" name="Picture 3"/>
          <p:cNvPicPr>
            <a:picLocks noChangeAspect="1"/>
          </p:cNvPicPr>
          <p:nvPr/>
        </p:nvPicPr>
        <p:blipFill>
          <a:blip r:embed="rId2"/>
          <a:stretch>
            <a:fillRect/>
          </a:stretch>
        </p:blipFill>
        <p:spPr>
          <a:xfrm>
            <a:off x="5092224" y="2606519"/>
            <a:ext cx="4036056" cy="2690704"/>
          </a:xfrm>
          <a:prstGeom prst="rect">
            <a:avLst/>
          </a:prstGeom>
        </p:spPr>
      </p:pic>
      <p:sp>
        <p:nvSpPr>
          <p:cNvPr id="5" name="TextBox 4"/>
          <p:cNvSpPr txBox="1"/>
          <p:nvPr/>
        </p:nvSpPr>
        <p:spPr>
          <a:xfrm>
            <a:off x="258315" y="6375440"/>
            <a:ext cx="508672" cy="307777"/>
          </a:xfrm>
          <a:prstGeom prst="rect">
            <a:avLst/>
          </a:prstGeom>
          <a:noFill/>
        </p:spPr>
        <p:txBody>
          <a:bodyPr wrap="square" rtlCol="0">
            <a:spAutoFit/>
          </a:bodyPr>
          <a:lstStyle/>
          <a:p>
            <a:pPr algn="ctr"/>
            <a:r>
              <a:rPr lang="en-US" sz="1400" dirty="0">
                <a:solidFill>
                  <a:srgbClr val="FFFFFF"/>
                </a:solidFill>
              </a:rPr>
              <a:t>2</a:t>
            </a:r>
          </a:p>
        </p:txBody>
      </p:sp>
    </p:spTree>
    <p:extLst>
      <p:ext uri="{BB962C8B-B14F-4D97-AF65-F5344CB8AC3E}">
        <p14:creationId xmlns:p14="http://schemas.microsoft.com/office/powerpoint/2010/main" val="9274361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Changes to </a:t>
            </a:r>
            <a:r>
              <a:rPr lang="en-US" dirty="0" err="1"/>
              <a:t>VetBiz</a:t>
            </a:r>
            <a:r>
              <a:rPr lang="en-US" dirty="0"/>
              <a:t> Process</a:t>
            </a:r>
          </a:p>
        </p:txBody>
      </p:sp>
      <p:sp>
        <p:nvSpPr>
          <p:cNvPr id="3" name="Content Placeholder 2"/>
          <p:cNvSpPr>
            <a:spLocks noGrp="1"/>
          </p:cNvSpPr>
          <p:nvPr>
            <p:ph idx="1"/>
          </p:nvPr>
        </p:nvSpPr>
        <p:spPr>
          <a:xfrm>
            <a:off x="549275" y="1580291"/>
            <a:ext cx="8042276" cy="4343400"/>
          </a:xfrm>
        </p:spPr>
        <p:txBody>
          <a:bodyPr>
            <a:normAutofit/>
          </a:bodyPr>
          <a:lstStyle/>
          <a:p>
            <a:pPr marL="0" indent="0">
              <a:buNone/>
            </a:pPr>
            <a:r>
              <a:rPr lang="en-US" sz="2800" dirty="0"/>
              <a:t>New Post-Review Findings Program </a:t>
            </a:r>
            <a:endParaRPr lang="en-US" sz="2000" dirty="0">
              <a:solidFill>
                <a:schemeClr val="tx1"/>
              </a:solidFill>
            </a:endParaRPr>
          </a:p>
          <a:p>
            <a:pPr lvl="1"/>
            <a:r>
              <a:rPr lang="en-US" sz="2000" dirty="0">
                <a:solidFill>
                  <a:schemeClr val="tx1"/>
                </a:solidFill>
              </a:rPr>
              <a:t>Hybrid of Pre-Determination and Pre-Decision </a:t>
            </a:r>
          </a:p>
          <a:p>
            <a:pPr lvl="1"/>
            <a:r>
              <a:rPr lang="en-US" sz="2000" dirty="0">
                <a:solidFill>
                  <a:schemeClr val="tx1"/>
                </a:solidFill>
              </a:rPr>
              <a:t>Applicant will receive letter that identifies eligibility issues (including drafting issues and more substantive issues) and be given three choices: 1) accept findings (i.e., denial); 2) withdraw and reapply at any time; or 3) participate in Post-Review Findings program (i.e., provide documentation showing they’ve fixed the issues) </a:t>
            </a:r>
          </a:p>
          <a:p>
            <a:pPr lvl="1"/>
            <a:r>
              <a:rPr lang="en-US" sz="2000" dirty="0">
                <a:solidFill>
                  <a:schemeClr val="tx1"/>
                </a:solidFill>
              </a:rPr>
              <a:t>Federal Review Team will review and either issue an Approval or tell the business to withdraw (or accept denial)</a:t>
            </a:r>
          </a:p>
          <a:p>
            <a:pPr lvl="1"/>
            <a:endParaRPr lang="en-US" dirty="0"/>
          </a:p>
        </p:txBody>
      </p:sp>
      <p:sp>
        <p:nvSpPr>
          <p:cNvPr id="4" name="TextBox 3"/>
          <p:cNvSpPr txBox="1"/>
          <p:nvPr/>
        </p:nvSpPr>
        <p:spPr>
          <a:xfrm>
            <a:off x="245742" y="6375440"/>
            <a:ext cx="508672" cy="307777"/>
          </a:xfrm>
          <a:prstGeom prst="rect">
            <a:avLst/>
          </a:prstGeom>
          <a:noFill/>
        </p:spPr>
        <p:txBody>
          <a:bodyPr wrap="square" rtlCol="0">
            <a:spAutoFit/>
          </a:bodyPr>
          <a:lstStyle/>
          <a:p>
            <a:pPr algn="ctr"/>
            <a:r>
              <a:rPr lang="en-US" sz="1400" dirty="0">
                <a:solidFill>
                  <a:srgbClr val="FFFFFF"/>
                </a:solidFill>
              </a:rPr>
              <a:t>4</a:t>
            </a:r>
          </a:p>
        </p:txBody>
      </p:sp>
    </p:spTree>
    <p:extLst>
      <p:ext uri="{BB962C8B-B14F-4D97-AF65-F5344CB8AC3E}">
        <p14:creationId xmlns:p14="http://schemas.microsoft.com/office/powerpoint/2010/main" val="27062132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 Requests</a:t>
            </a:r>
          </a:p>
        </p:txBody>
      </p:sp>
      <p:sp>
        <p:nvSpPr>
          <p:cNvPr id="3" name="Content Placeholder 2"/>
          <p:cNvSpPr>
            <a:spLocks noGrp="1"/>
          </p:cNvSpPr>
          <p:nvPr>
            <p:ph idx="1"/>
          </p:nvPr>
        </p:nvSpPr>
        <p:spPr>
          <a:xfrm>
            <a:off x="457200" y="1435668"/>
            <a:ext cx="8229600" cy="3962400"/>
          </a:xfrm>
        </p:spPr>
        <p:txBody>
          <a:bodyPr>
            <a:normAutofit fontScale="62500" lnSpcReduction="200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4500" dirty="0"/>
              <a:t>Extremely murky guidance</a:t>
            </a:r>
          </a:p>
          <a:p>
            <a:pPr marL="0" marR="0" lvl="0" indent="0" defTabSz="914400" eaLnBrk="1" fontAlgn="auto" latinLnBrk="0" hangingPunct="1">
              <a:lnSpc>
                <a:spcPct val="100000"/>
              </a:lnSpc>
              <a:spcBef>
                <a:spcPts val="0"/>
              </a:spcBef>
              <a:spcAft>
                <a:spcPts val="0"/>
              </a:spcAft>
              <a:buClrTx/>
              <a:buSzTx/>
              <a:buFontTx/>
              <a:buNone/>
              <a:tabLst/>
              <a:defRPr/>
            </a:pPr>
            <a:endParaRPr lang="en-US" sz="4000" dirty="0"/>
          </a:p>
          <a:p>
            <a:pPr marL="400050" lvl="1" indent="0" defTabSz="914400" fontAlgn="auto">
              <a:spcBef>
                <a:spcPts val="0"/>
              </a:spcBef>
              <a:spcAft>
                <a:spcPts val="0"/>
              </a:spcAft>
              <a:buFontTx/>
              <a:buNone/>
              <a:defRPr/>
            </a:pPr>
            <a:r>
              <a:rPr lang="en-US" sz="3400" dirty="0">
                <a:solidFill>
                  <a:schemeClr val="tx1"/>
                </a:solidFill>
              </a:rPr>
              <a:t>While CVE has confirmed that Company is presently, as of the issuance of this notice, in compliance with the regulation, </a:t>
            </a:r>
            <a:r>
              <a:rPr lang="en-US" sz="3400" b="1" i="1" dirty="0">
                <a:solidFill>
                  <a:schemeClr val="tx1"/>
                </a:solidFill>
              </a:rPr>
              <a:t>Company must inform CVE of any changes or other circumstances that would adversely affect its eligibility. </a:t>
            </a:r>
          </a:p>
          <a:p>
            <a:pPr marL="400050" lvl="1" indent="0" defTabSz="914400" fontAlgn="auto">
              <a:spcBef>
                <a:spcPts val="0"/>
              </a:spcBef>
              <a:spcAft>
                <a:spcPts val="0"/>
              </a:spcAft>
              <a:buFontTx/>
              <a:buNone/>
              <a:defRPr/>
            </a:pPr>
            <a:endParaRPr lang="en-US" sz="3400" b="1" i="1" dirty="0">
              <a:solidFill>
                <a:schemeClr val="tx1"/>
              </a:solidFill>
            </a:endParaRPr>
          </a:p>
          <a:p>
            <a:pPr marL="400050" lvl="1" indent="0" defTabSz="914400" fontAlgn="auto">
              <a:spcBef>
                <a:spcPts val="0"/>
              </a:spcBef>
              <a:spcAft>
                <a:spcPts val="0"/>
              </a:spcAft>
              <a:buFontTx/>
              <a:buNone/>
              <a:defRPr/>
            </a:pPr>
            <a:r>
              <a:rPr lang="en-US" sz="3400" dirty="0">
                <a:solidFill>
                  <a:schemeClr val="tx1"/>
                </a:solidFill>
              </a:rPr>
              <a:t>“Eligibility changes not reported to CVE within 60 days could result in a referral to the Office of Inspector General (OIG), a referral to the Debarment and Suspension Committee, and the initiation of cancellation proceedings—all of which could result in Company being removed from the VIP Verification Program.”</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defTabSz="914400" eaLnBrk="1" fontAlgn="auto" latinLnBrk="0" hangingPunct="1">
              <a:lnSpc>
                <a:spcPct val="100000"/>
              </a:lnSpc>
              <a:spcBef>
                <a:spcPts val="0"/>
              </a:spcBef>
              <a:spcAft>
                <a:spcPts val="0"/>
              </a:spcAft>
              <a:buClrTx/>
              <a:buSzTx/>
              <a:buFontTx/>
              <a:buNone/>
              <a:tabLst/>
              <a:defRPr/>
            </a:pPr>
            <a:r>
              <a:rPr lang="en-US" dirty="0">
                <a:solidFill>
                  <a:schemeClr val="tx1"/>
                </a:solidFill>
              </a:rPr>
              <a:t>					-From Approval Letters</a:t>
            </a:r>
          </a:p>
        </p:txBody>
      </p:sp>
      <p:sp>
        <p:nvSpPr>
          <p:cNvPr id="4" name="TextBox 3"/>
          <p:cNvSpPr txBox="1"/>
          <p:nvPr/>
        </p:nvSpPr>
        <p:spPr>
          <a:xfrm>
            <a:off x="245742" y="6375440"/>
            <a:ext cx="508672" cy="307777"/>
          </a:xfrm>
          <a:prstGeom prst="rect">
            <a:avLst/>
          </a:prstGeom>
          <a:noFill/>
        </p:spPr>
        <p:txBody>
          <a:bodyPr wrap="square" rtlCol="0">
            <a:spAutoFit/>
          </a:bodyPr>
          <a:lstStyle/>
          <a:p>
            <a:pPr algn="ctr"/>
            <a:r>
              <a:rPr lang="en-US" sz="1400" dirty="0">
                <a:solidFill>
                  <a:srgbClr val="FFFFFF"/>
                </a:solidFill>
              </a:rPr>
              <a:t>9</a:t>
            </a:r>
          </a:p>
        </p:txBody>
      </p:sp>
    </p:spTree>
    <p:extLst>
      <p:ext uri="{BB962C8B-B14F-4D97-AF65-F5344CB8AC3E}">
        <p14:creationId xmlns:p14="http://schemas.microsoft.com/office/powerpoint/2010/main" val="17823703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 Requests</a:t>
            </a:r>
          </a:p>
        </p:txBody>
      </p:sp>
      <p:sp>
        <p:nvSpPr>
          <p:cNvPr id="3" name="Content Placeholder 2"/>
          <p:cNvSpPr>
            <a:spLocks noGrp="1"/>
          </p:cNvSpPr>
          <p:nvPr>
            <p:ph idx="1"/>
          </p:nvPr>
        </p:nvSpPr>
        <p:spPr/>
        <p:txBody>
          <a:bodyPr/>
          <a:lstStyle/>
          <a:p>
            <a:pPr marL="0" indent="0">
              <a:buNone/>
            </a:pPr>
            <a:r>
              <a:rPr lang="en-US" sz="2800" dirty="0"/>
              <a:t>What are “changes or circumstances that adversely affect eligibility?” </a:t>
            </a:r>
          </a:p>
          <a:p>
            <a:pPr marL="457200" lvl="1" indent="0">
              <a:buNone/>
            </a:pPr>
            <a:r>
              <a:rPr lang="en-US" sz="2400" dirty="0">
                <a:solidFill>
                  <a:schemeClr val="tx1"/>
                </a:solidFill>
              </a:rPr>
              <a:t>- It’s a guessing game! </a:t>
            </a:r>
          </a:p>
          <a:p>
            <a:pPr marL="457200" lvl="1" indent="0">
              <a:buNone/>
            </a:pPr>
            <a:r>
              <a:rPr lang="en-US" sz="2400" dirty="0">
                <a:solidFill>
                  <a:schemeClr val="tx1"/>
                </a:solidFill>
              </a:rPr>
              <a:t>- Obvious ones: </a:t>
            </a:r>
          </a:p>
          <a:p>
            <a:pPr lvl="2"/>
            <a:r>
              <a:rPr lang="en-US" sz="2000" dirty="0">
                <a:solidFill>
                  <a:schemeClr val="tx1"/>
                </a:solidFill>
              </a:rPr>
              <a:t>New non-veteran owners</a:t>
            </a:r>
          </a:p>
          <a:p>
            <a:pPr lvl="2"/>
            <a:r>
              <a:rPr lang="en-US" sz="2000" dirty="0">
                <a:solidFill>
                  <a:schemeClr val="tx1"/>
                </a:solidFill>
              </a:rPr>
              <a:t>Veteran taking on side job </a:t>
            </a:r>
          </a:p>
          <a:p>
            <a:pPr lvl="2"/>
            <a:r>
              <a:rPr lang="en-US" sz="2000" dirty="0">
                <a:solidFill>
                  <a:schemeClr val="tx1"/>
                </a:solidFill>
              </a:rPr>
              <a:t>Existing non-veteran owner providing resources</a:t>
            </a:r>
          </a:p>
          <a:p>
            <a:pPr marL="457200" lvl="1" indent="0">
              <a:buNone/>
            </a:pPr>
            <a:r>
              <a:rPr lang="en-US" sz="2400" dirty="0">
                <a:solidFill>
                  <a:schemeClr val="tx1"/>
                </a:solidFill>
              </a:rPr>
              <a:t>- Report changes to be safe, because. . . </a:t>
            </a:r>
            <a:endParaRPr lang="en-US" dirty="0"/>
          </a:p>
          <a:p>
            <a:pPr lvl="2"/>
            <a:endParaRPr lang="en-US" dirty="0"/>
          </a:p>
        </p:txBody>
      </p:sp>
      <p:sp>
        <p:nvSpPr>
          <p:cNvPr id="4" name="TextBox 3"/>
          <p:cNvSpPr txBox="1"/>
          <p:nvPr/>
        </p:nvSpPr>
        <p:spPr>
          <a:xfrm>
            <a:off x="245742" y="6375440"/>
            <a:ext cx="508672" cy="307777"/>
          </a:xfrm>
          <a:prstGeom prst="rect">
            <a:avLst/>
          </a:prstGeom>
          <a:noFill/>
        </p:spPr>
        <p:txBody>
          <a:bodyPr wrap="square" rtlCol="0">
            <a:spAutoFit/>
          </a:bodyPr>
          <a:lstStyle/>
          <a:p>
            <a:pPr algn="ctr"/>
            <a:r>
              <a:rPr lang="en-US" sz="1400" dirty="0">
                <a:solidFill>
                  <a:srgbClr val="FFFFFF"/>
                </a:solidFill>
              </a:rPr>
              <a:t>10</a:t>
            </a:r>
          </a:p>
        </p:txBody>
      </p:sp>
    </p:spTree>
    <p:extLst>
      <p:ext uri="{BB962C8B-B14F-4D97-AF65-F5344CB8AC3E}">
        <p14:creationId xmlns:p14="http://schemas.microsoft.com/office/powerpoint/2010/main" val="6520341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 Requests</a:t>
            </a:r>
          </a:p>
        </p:txBody>
      </p:sp>
      <p:sp>
        <p:nvSpPr>
          <p:cNvPr id="3" name="Content Placeholder 2"/>
          <p:cNvSpPr>
            <a:spLocks noGrp="1"/>
          </p:cNvSpPr>
          <p:nvPr>
            <p:ph idx="1"/>
          </p:nvPr>
        </p:nvSpPr>
        <p:spPr/>
        <p:txBody>
          <a:bodyPr/>
          <a:lstStyle/>
          <a:p>
            <a:pPr marL="914400" lvl="1" indent="-457200" defTabSz="914400" fontAlgn="auto">
              <a:spcBef>
                <a:spcPts val="0"/>
              </a:spcBef>
              <a:spcAft>
                <a:spcPts val="0"/>
              </a:spcAft>
              <a:buFont typeface="+mj-lt"/>
              <a:buAutoNum type="arabicPeriod"/>
              <a:defRPr/>
            </a:pPr>
            <a:r>
              <a:rPr lang="en-US" sz="2400" dirty="0">
                <a:solidFill>
                  <a:schemeClr val="tx1"/>
                </a:solidFill>
              </a:rPr>
              <a:t>The CVE may cancel “verified status” within 60 days of </a:t>
            </a:r>
            <a:r>
              <a:rPr lang="en-US" sz="2400" i="1" dirty="0">
                <a:solidFill>
                  <a:schemeClr val="tx1"/>
                </a:solidFill>
              </a:rPr>
              <a:t>any change in ownership</a:t>
            </a:r>
            <a:r>
              <a:rPr lang="en-US" sz="2400" dirty="0">
                <a:solidFill>
                  <a:schemeClr val="tx1"/>
                </a:solidFill>
              </a:rPr>
              <a:t>. </a:t>
            </a:r>
            <a:r>
              <a:rPr lang="en-US" sz="2400" i="1" dirty="0">
                <a:solidFill>
                  <a:schemeClr val="tx1"/>
                </a:solidFill>
              </a:rPr>
              <a:t>See</a:t>
            </a:r>
            <a:r>
              <a:rPr lang="en-US" sz="2400" dirty="0">
                <a:solidFill>
                  <a:schemeClr val="tx1"/>
                </a:solidFill>
              </a:rPr>
              <a:t> 38 CFR 74.21.</a:t>
            </a:r>
          </a:p>
          <a:p>
            <a:pPr marL="914400" lvl="1" indent="-457200" defTabSz="914400" fontAlgn="auto">
              <a:spcBef>
                <a:spcPts val="0"/>
              </a:spcBef>
              <a:spcAft>
                <a:spcPts val="0"/>
              </a:spcAft>
              <a:buFont typeface="+mj-lt"/>
              <a:buAutoNum type="arabicPeriod"/>
              <a:defRPr/>
            </a:pPr>
            <a:r>
              <a:rPr lang="en-US" sz="2400" dirty="0">
                <a:solidFill>
                  <a:schemeClr val="tx1"/>
                </a:solidFill>
              </a:rPr>
              <a:t>Threat of debarment or OIG referral</a:t>
            </a:r>
          </a:p>
          <a:p>
            <a:pPr marL="914400" lvl="1" indent="-457200" defTabSz="914400" fontAlgn="auto">
              <a:spcBef>
                <a:spcPts val="0"/>
              </a:spcBef>
              <a:spcAft>
                <a:spcPts val="0"/>
              </a:spcAft>
              <a:buFont typeface="+mj-lt"/>
              <a:buAutoNum type="arabicPeriod"/>
              <a:defRPr/>
            </a:pPr>
            <a:r>
              <a:rPr lang="en-US" sz="2400" dirty="0">
                <a:solidFill>
                  <a:schemeClr val="tx1"/>
                </a:solidFill>
              </a:rPr>
              <a:t>THE BIG RISK – LOSING A CONTRACT!! Under 38 CFR 74.3(e)(4), after a change to ownership or business structure, the CVE must verify continued eligibility. You’re not safe until the CVE makes that determination, so report it ASAP!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4" name="TextBox 3"/>
          <p:cNvSpPr txBox="1"/>
          <p:nvPr/>
        </p:nvSpPr>
        <p:spPr>
          <a:xfrm>
            <a:off x="245742" y="6375440"/>
            <a:ext cx="508672" cy="307777"/>
          </a:xfrm>
          <a:prstGeom prst="rect">
            <a:avLst/>
          </a:prstGeom>
          <a:noFill/>
        </p:spPr>
        <p:txBody>
          <a:bodyPr wrap="square" rtlCol="0">
            <a:spAutoFit/>
          </a:bodyPr>
          <a:lstStyle/>
          <a:p>
            <a:pPr algn="ctr"/>
            <a:r>
              <a:rPr lang="en-US" sz="1400" dirty="0">
                <a:solidFill>
                  <a:srgbClr val="FFFFFF"/>
                </a:solidFill>
              </a:rPr>
              <a:t>11</a:t>
            </a:r>
          </a:p>
        </p:txBody>
      </p:sp>
    </p:spTree>
    <p:extLst>
      <p:ext uri="{BB962C8B-B14F-4D97-AF65-F5344CB8AC3E}">
        <p14:creationId xmlns:p14="http://schemas.microsoft.com/office/powerpoint/2010/main" val="18379159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74567" y="2672945"/>
            <a:ext cx="3289671" cy="3289671"/>
          </a:xfrm>
          <a:prstGeom prst="rect">
            <a:avLst/>
          </a:prstGeom>
        </p:spPr>
      </p:pic>
      <p:sp>
        <p:nvSpPr>
          <p:cNvPr id="2" name="Title 1"/>
          <p:cNvSpPr>
            <a:spLocks noGrp="1"/>
          </p:cNvSpPr>
          <p:nvPr>
            <p:ph type="title"/>
          </p:nvPr>
        </p:nvSpPr>
        <p:spPr>
          <a:xfrm>
            <a:off x="457200" y="375238"/>
            <a:ext cx="8229600" cy="842962"/>
          </a:xfrm>
        </p:spPr>
        <p:txBody>
          <a:bodyPr/>
          <a:lstStyle/>
          <a:p>
            <a:r>
              <a:rPr lang="en-US" dirty="0"/>
              <a:t>Change Requests</a:t>
            </a:r>
          </a:p>
        </p:txBody>
      </p:sp>
      <p:sp>
        <p:nvSpPr>
          <p:cNvPr id="3" name="Content Placeholder 2"/>
          <p:cNvSpPr>
            <a:spLocks noGrp="1"/>
          </p:cNvSpPr>
          <p:nvPr>
            <p:ph idx="1"/>
          </p:nvPr>
        </p:nvSpPr>
        <p:spPr/>
        <p:txBody>
          <a:bodyPr/>
          <a:lstStyle/>
          <a:p>
            <a:pPr marL="0" indent="0">
              <a:buNone/>
            </a:pPr>
            <a:r>
              <a:rPr lang="en-US" dirty="0"/>
              <a:t>How do you do it?</a:t>
            </a:r>
          </a:p>
          <a:p>
            <a:pPr marL="457200" lvl="1" indent="0">
              <a:buNone/>
            </a:pPr>
            <a:r>
              <a:rPr lang="en-US" sz="2400" dirty="0">
                <a:solidFill>
                  <a:schemeClr val="tx1"/>
                </a:solidFill>
              </a:rPr>
              <a:t>- Go to “Account Summary” </a:t>
            </a:r>
          </a:p>
          <a:p>
            <a:pPr marL="457200" lvl="1" indent="0">
              <a:buNone/>
            </a:pPr>
            <a:r>
              <a:rPr lang="en-US" sz="2400" dirty="0">
                <a:solidFill>
                  <a:schemeClr val="tx1"/>
                </a:solidFill>
              </a:rPr>
              <a:t>- Click on “Change Requests” </a:t>
            </a:r>
          </a:p>
        </p:txBody>
      </p:sp>
      <p:sp>
        <p:nvSpPr>
          <p:cNvPr id="5" name="TextBox 4"/>
          <p:cNvSpPr txBox="1"/>
          <p:nvPr/>
        </p:nvSpPr>
        <p:spPr>
          <a:xfrm>
            <a:off x="245742" y="6375440"/>
            <a:ext cx="508672" cy="307777"/>
          </a:xfrm>
          <a:prstGeom prst="rect">
            <a:avLst/>
          </a:prstGeom>
          <a:noFill/>
        </p:spPr>
        <p:txBody>
          <a:bodyPr wrap="square" rtlCol="0">
            <a:spAutoFit/>
          </a:bodyPr>
          <a:lstStyle/>
          <a:p>
            <a:pPr algn="ctr"/>
            <a:r>
              <a:rPr lang="en-US" sz="1400" dirty="0">
                <a:solidFill>
                  <a:srgbClr val="FFFFFF"/>
                </a:solidFill>
              </a:rPr>
              <a:t>13</a:t>
            </a:r>
          </a:p>
        </p:txBody>
      </p:sp>
    </p:spTree>
    <p:extLst>
      <p:ext uri="{BB962C8B-B14F-4D97-AF65-F5344CB8AC3E}">
        <p14:creationId xmlns:p14="http://schemas.microsoft.com/office/powerpoint/2010/main" val="17893481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b="29761"/>
          <a:stretch/>
        </p:blipFill>
        <p:spPr>
          <a:xfrm>
            <a:off x="2033087" y="3195696"/>
            <a:ext cx="4982863" cy="2251601"/>
          </a:xfrm>
          <a:prstGeom prst="rect">
            <a:avLst/>
          </a:prstGeom>
        </p:spPr>
      </p:pic>
      <p:sp>
        <p:nvSpPr>
          <p:cNvPr id="2" name="Title 1"/>
          <p:cNvSpPr>
            <a:spLocks noGrp="1"/>
          </p:cNvSpPr>
          <p:nvPr>
            <p:ph type="title"/>
          </p:nvPr>
        </p:nvSpPr>
        <p:spPr/>
        <p:txBody>
          <a:bodyPr/>
          <a:lstStyle/>
          <a:p>
            <a:r>
              <a:rPr lang="en-US" dirty="0"/>
              <a:t>Cancellation</a:t>
            </a:r>
          </a:p>
        </p:txBody>
      </p:sp>
      <p:sp>
        <p:nvSpPr>
          <p:cNvPr id="3" name="Content Placeholder 2"/>
          <p:cNvSpPr>
            <a:spLocks noGrp="1"/>
          </p:cNvSpPr>
          <p:nvPr>
            <p:ph idx="1"/>
          </p:nvPr>
        </p:nvSpPr>
        <p:spPr>
          <a:xfrm>
            <a:off x="457200" y="1610647"/>
            <a:ext cx="8229600" cy="396240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800" dirty="0"/>
              <a:t>What is it? </a:t>
            </a:r>
          </a:p>
          <a:p>
            <a:pPr marL="400050" lvl="1" indent="0" defTabSz="914400" fontAlgn="auto">
              <a:spcBef>
                <a:spcPts val="0"/>
              </a:spcBef>
              <a:spcAft>
                <a:spcPts val="0"/>
              </a:spcAft>
              <a:buFontTx/>
              <a:buNone/>
              <a:defRPr/>
            </a:pPr>
            <a:r>
              <a:rPr lang="en-US" sz="2400" dirty="0">
                <a:solidFill>
                  <a:schemeClr val="tx1"/>
                </a:solidFill>
              </a:rPr>
              <a:t>This is where, prior to the natural expiration of a firm’s three-year verification term, the CVE terminates a firm’s verified status for “good cause.” </a:t>
            </a:r>
          </a:p>
        </p:txBody>
      </p:sp>
      <p:sp>
        <p:nvSpPr>
          <p:cNvPr id="6" name="TextBox 5"/>
          <p:cNvSpPr txBox="1"/>
          <p:nvPr/>
        </p:nvSpPr>
        <p:spPr>
          <a:xfrm>
            <a:off x="245742" y="6375440"/>
            <a:ext cx="508672" cy="307777"/>
          </a:xfrm>
          <a:prstGeom prst="rect">
            <a:avLst/>
          </a:prstGeom>
          <a:noFill/>
        </p:spPr>
        <p:txBody>
          <a:bodyPr wrap="square" rtlCol="0">
            <a:spAutoFit/>
          </a:bodyPr>
          <a:lstStyle/>
          <a:p>
            <a:pPr algn="ctr"/>
            <a:r>
              <a:rPr lang="en-US" sz="1400" dirty="0">
                <a:solidFill>
                  <a:srgbClr val="FFFFFF"/>
                </a:solidFill>
              </a:rPr>
              <a:t>15</a:t>
            </a:r>
          </a:p>
        </p:txBody>
      </p:sp>
    </p:spTree>
    <p:extLst>
      <p:ext uri="{BB962C8B-B14F-4D97-AF65-F5344CB8AC3E}">
        <p14:creationId xmlns:p14="http://schemas.microsoft.com/office/powerpoint/2010/main" val="18401977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Cancellation </a:t>
            </a:r>
          </a:p>
        </p:txBody>
      </p:sp>
      <p:sp>
        <p:nvSpPr>
          <p:cNvPr id="3" name="Content Placeholder 2"/>
          <p:cNvSpPr>
            <a:spLocks noGrp="1"/>
          </p:cNvSpPr>
          <p:nvPr>
            <p:ph idx="1"/>
          </p:nvPr>
        </p:nvSpPr>
        <p:spPr/>
        <p:txBody>
          <a:bodyPr/>
          <a:lstStyle/>
          <a:p>
            <a:pPr marL="0" indent="0">
              <a:buNone/>
            </a:pPr>
            <a:r>
              <a:rPr lang="en-US" sz="2400" dirty="0">
                <a:solidFill>
                  <a:schemeClr val="tx1"/>
                </a:solidFill>
              </a:rPr>
              <a:t>- Rare </a:t>
            </a:r>
          </a:p>
          <a:p>
            <a:pPr marL="0" indent="0">
              <a:buNone/>
            </a:pPr>
            <a:r>
              <a:rPr lang="en-US" sz="2400" dirty="0">
                <a:solidFill>
                  <a:schemeClr val="tx1"/>
                </a:solidFill>
              </a:rPr>
              <a:t>- Often occurs when firm fails to properly respond to audit document requests </a:t>
            </a:r>
          </a:p>
          <a:p>
            <a:pPr marL="0" indent="0">
              <a:buNone/>
            </a:pPr>
            <a:r>
              <a:rPr lang="en-US" sz="2400" dirty="0">
                <a:solidFill>
                  <a:schemeClr val="tx1"/>
                </a:solidFill>
              </a:rPr>
              <a:t>- Reporting by other firms </a:t>
            </a:r>
          </a:p>
          <a:p>
            <a:pPr marL="0" indent="0">
              <a:buNone/>
            </a:pPr>
            <a:endParaRPr lang="en-US" dirty="0"/>
          </a:p>
        </p:txBody>
      </p:sp>
      <p:sp>
        <p:nvSpPr>
          <p:cNvPr id="9" name="TextBox 8"/>
          <p:cNvSpPr txBox="1"/>
          <p:nvPr/>
        </p:nvSpPr>
        <p:spPr>
          <a:xfrm>
            <a:off x="245742" y="6375440"/>
            <a:ext cx="508672" cy="307777"/>
          </a:xfrm>
          <a:prstGeom prst="rect">
            <a:avLst/>
          </a:prstGeom>
          <a:noFill/>
        </p:spPr>
        <p:txBody>
          <a:bodyPr wrap="square" rtlCol="0">
            <a:spAutoFit/>
          </a:bodyPr>
          <a:lstStyle/>
          <a:p>
            <a:pPr algn="ctr"/>
            <a:r>
              <a:rPr lang="en-US" sz="1400" dirty="0">
                <a:solidFill>
                  <a:srgbClr val="FFFFFF"/>
                </a:solidFill>
              </a:rPr>
              <a:t>17</a:t>
            </a:r>
          </a:p>
        </p:txBody>
      </p:sp>
    </p:spTree>
    <p:extLst>
      <p:ext uri="{BB962C8B-B14F-4D97-AF65-F5344CB8AC3E}">
        <p14:creationId xmlns:p14="http://schemas.microsoft.com/office/powerpoint/2010/main" val="2961438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819490" y="274638"/>
            <a:ext cx="1867310" cy="1867310"/>
          </a:xfrm>
          <a:prstGeom prst="rect">
            <a:avLst/>
          </a:prstGeom>
        </p:spPr>
      </p:pic>
      <p:sp>
        <p:nvSpPr>
          <p:cNvPr id="2" name="Title 1"/>
          <p:cNvSpPr>
            <a:spLocks noGrp="1"/>
          </p:cNvSpPr>
          <p:nvPr>
            <p:ph type="title"/>
          </p:nvPr>
        </p:nvSpPr>
        <p:spPr/>
        <p:txBody>
          <a:bodyPr/>
          <a:lstStyle/>
          <a:p>
            <a:r>
              <a:rPr lang="en-US" dirty="0"/>
              <a:t>Cancellation </a:t>
            </a:r>
          </a:p>
        </p:txBody>
      </p:sp>
      <p:sp>
        <p:nvSpPr>
          <p:cNvPr id="3" name="Content Placeholder 2"/>
          <p:cNvSpPr>
            <a:spLocks noGrp="1"/>
          </p:cNvSpPr>
          <p:nvPr>
            <p:ph idx="1"/>
          </p:nvPr>
        </p:nvSpPr>
        <p:spPr/>
        <p:txBody>
          <a:bodyPr>
            <a:normAutofit fontScale="77500" lnSpcReduction="200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4000" dirty="0"/>
              <a:t>Grounds</a:t>
            </a:r>
          </a:p>
          <a:p>
            <a:pPr marL="400050" lvl="1" indent="0" defTabSz="914400" fontAlgn="auto">
              <a:spcBef>
                <a:spcPts val="0"/>
              </a:spcBef>
              <a:spcAft>
                <a:spcPts val="0"/>
              </a:spcAft>
              <a:buNone/>
              <a:defRPr/>
            </a:pPr>
            <a:r>
              <a:rPr lang="en-US" sz="3000" dirty="0">
                <a:solidFill>
                  <a:schemeClr val="tx1"/>
                </a:solidFill>
              </a:rPr>
              <a:t>- Submission of false information </a:t>
            </a:r>
          </a:p>
          <a:p>
            <a:pPr marL="400050" lvl="1" indent="0" defTabSz="914400" fontAlgn="auto">
              <a:spcBef>
                <a:spcPts val="0"/>
              </a:spcBef>
              <a:spcAft>
                <a:spcPts val="0"/>
              </a:spcAft>
              <a:buNone/>
              <a:defRPr/>
            </a:pPr>
            <a:r>
              <a:rPr lang="en-US" sz="3000" dirty="0">
                <a:solidFill>
                  <a:schemeClr val="tx1"/>
                </a:solidFill>
              </a:rPr>
              <a:t>- Failure to maintain eligibility </a:t>
            </a:r>
          </a:p>
          <a:p>
            <a:pPr marL="400050" lvl="1" indent="0" defTabSz="914400" fontAlgn="auto">
              <a:spcBef>
                <a:spcPts val="0"/>
              </a:spcBef>
              <a:spcAft>
                <a:spcPts val="0"/>
              </a:spcAft>
              <a:buNone/>
              <a:defRPr/>
            </a:pPr>
            <a:r>
              <a:rPr lang="en-US" sz="3000" dirty="0">
                <a:solidFill>
                  <a:schemeClr val="tx1"/>
                </a:solidFill>
              </a:rPr>
              <a:t>- Failure by veteran owner to maintain management, ownership, and control </a:t>
            </a:r>
          </a:p>
          <a:p>
            <a:pPr marL="400050" lvl="1" indent="0" defTabSz="914400" fontAlgn="auto">
              <a:spcBef>
                <a:spcPts val="0"/>
              </a:spcBef>
              <a:spcAft>
                <a:spcPts val="0"/>
              </a:spcAft>
              <a:buNone/>
              <a:defRPr/>
            </a:pPr>
            <a:r>
              <a:rPr lang="en-US" sz="3000" dirty="0">
                <a:solidFill>
                  <a:schemeClr val="tx1"/>
                </a:solidFill>
              </a:rPr>
              <a:t>- Failure to disclose extent of involvement of non-veterans</a:t>
            </a:r>
          </a:p>
          <a:p>
            <a:pPr marL="400050" lvl="1" indent="0" defTabSz="914400">
              <a:spcBef>
                <a:spcPts val="0"/>
              </a:spcBef>
              <a:buNone/>
            </a:pPr>
            <a:r>
              <a:rPr lang="en-US" sz="3000" dirty="0">
                <a:solidFill>
                  <a:schemeClr val="tx1"/>
                </a:solidFill>
              </a:rPr>
              <a:t>- Debarment, suspension, voluntary exclusion, or ineligibility</a:t>
            </a:r>
          </a:p>
          <a:p>
            <a:pPr marL="400050" lvl="1" indent="0" defTabSz="914400">
              <a:spcBef>
                <a:spcPts val="0"/>
              </a:spcBef>
              <a:buNone/>
            </a:pPr>
            <a:r>
              <a:rPr lang="en-US" sz="3000" dirty="0">
                <a:solidFill>
                  <a:schemeClr val="tx1"/>
                </a:solidFill>
              </a:rPr>
              <a:t>- Pattern of failure to provide required documentation </a:t>
            </a:r>
          </a:p>
          <a:p>
            <a:pPr marL="400050" lvl="1" indent="0" defTabSz="914400">
              <a:spcBef>
                <a:spcPts val="0"/>
              </a:spcBef>
              <a:buNone/>
            </a:pPr>
            <a:r>
              <a:rPr lang="en-US" sz="3000" dirty="0">
                <a:solidFill>
                  <a:schemeClr val="tx1"/>
                </a:solidFill>
              </a:rPr>
              <a:t>- Cessation of business </a:t>
            </a:r>
          </a:p>
          <a:p>
            <a:pPr marL="400050" lvl="1" indent="0" defTabSz="914400">
              <a:spcBef>
                <a:spcPts val="0"/>
              </a:spcBef>
              <a:buNone/>
            </a:pPr>
            <a:r>
              <a:rPr lang="en-US" sz="3000" dirty="0">
                <a:solidFill>
                  <a:schemeClr val="tx1"/>
                </a:solidFill>
              </a:rPr>
              <a:t>- Failure to pay or repay significant financial obligations </a:t>
            </a:r>
          </a:p>
          <a:p>
            <a:pPr marL="400050" lvl="1" indent="0" defTabSz="914400">
              <a:spcBef>
                <a:spcPts val="0"/>
              </a:spcBef>
              <a:buNone/>
            </a:pPr>
            <a:r>
              <a:rPr lang="en-US" sz="3000" dirty="0">
                <a:solidFill>
                  <a:schemeClr val="tx1"/>
                </a:solidFill>
              </a:rPr>
              <a:t>- Failure to keep licenses and permits current </a:t>
            </a:r>
          </a:p>
          <a:p>
            <a:pPr marL="400050" lvl="1" indent="0" defTabSz="914400">
              <a:spcBef>
                <a:spcPts val="0"/>
              </a:spcBef>
              <a:buNone/>
            </a:pPr>
            <a:r>
              <a:rPr lang="en-US" sz="3000" dirty="0">
                <a:solidFill>
                  <a:schemeClr val="tx1"/>
                </a:solidFill>
              </a:rPr>
              <a:t>- Other good cause (38 CFR 74.21)</a:t>
            </a:r>
          </a:p>
          <a:p>
            <a:pPr lvl="0" defTabSz="914400">
              <a:spcBef>
                <a:spcPts val="0"/>
              </a:spcBef>
              <a:buFont typeface="Wingdings" charset="2"/>
              <a:buChar char="§"/>
            </a:pPr>
            <a:endParaRPr lang="en-US" dirty="0"/>
          </a:p>
          <a:p>
            <a:pPr lvl="0" defTabSz="914400">
              <a:spcBef>
                <a:spcPts val="0"/>
              </a:spcBef>
              <a:buFont typeface="Wingdings" charset="2"/>
              <a:buChar char="§"/>
            </a:pPr>
            <a:endParaRPr lang="en-US" dirty="0"/>
          </a:p>
        </p:txBody>
      </p:sp>
      <p:sp>
        <p:nvSpPr>
          <p:cNvPr id="4" name="TextBox 3"/>
          <p:cNvSpPr txBox="1"/>
          <p:nvPr/>
        </p:nvSpPr>
        <p:spPr>
          <a:xfrm>
            <a:off x="245742" y="6375440"/>
            <a:ext cx="508672" cy="307777"/>
          </a:xfrm>
          <a:prstGeom prst="rect">
            <a:avLst/>
          </a:prstGeom>
          <a:noFill/>
        </p:spPr>
        <p:txBody>
          <a:bodyPr wrap="square" rtlCol="0">
            <a:spAutoFit/>
          </a:bodyPr>
          <a:lstStyle/>
          <a:p>
            <a:pPr algn="ctr"/>
            <a:r>
              <a:rPr lang="en-US" sz="1400" dirty="0">
                <a:solidFill>
                  <a:srgbClr val="FFFFFF"/>
                </a:solidFill>
              </a:rPr>
              <a:t>18</a:t>
            </a:r>
          </a:p>
        </p:txBody>
      </p:sp>
    </p:spTree>
    <p:extLst>
      <p:ext uri="{BB962C8B-B14F-4D97-AF65-F5344CB8AC3E}">
        <p14:creationId xmlns:p14="http://schemas.microsoft.com/office/powerpoint/2010/main" val="9847110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Cancellation</a:t>
            </a:r>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800" dirty="0"/>
              <a:t>Procedure for Cancellation (38 CFR 74.22): </a:t>
            </a:r>
          </a:p>
          <a:p>
            <a:pPr marL="400050" lvl="1" indent="0" defTabSz="914400" fontAlgn="auto">
              <a:spcBef>
                <a:spcPts val="0"/>
              </a:spcBef>
              <a:spcAft>
                <a:spcPts val="0"/>
              </a:spcAft>
              <a:buNone/>
              <a:defRPr/>
            </a:pPr>
            <a:r>
              <a:rPr lang="en-US" sz="2400" dirty="0">
                <a:solidFill>
                  <a:schemeClr val="tx1"/>
                </a:solidFill>
              </a:rPr>
              <a:t>- Notice of Proposed Cancellation (30 days to respond) </a:t>
            </a:r>
          </a:p>
          <a:p>
            <a:pPr marL="400050" lvl="1" indent="0" defTabSz="914400" fontAlgn="auto">
              <a:spcBef>
                <a:spcPts val="0"/>
              </a:spcBef>
              <a:spcAft>
                <a:spcPts val="0"/>
              </a:spcAft>
              <a:buNone/>
              <a:defRPr/>
            </a:pPr>
            <a:r>
              <a:rPr lang="en-US" sz="2400" dirty="0">
                <a:solidFill>
                  <a:schemeClr val="tx1"/>
                </a:solidFill>
              </a:rPr>
              <a:t>- Director will review and issue a letter either confirming continued eligibility or stating reasons for cancellation (Notice of Verified Status Cancellation)</a:t>
            </a:r>
          </a:p>
          <a:p>
            <a:pPr marL="400050" lvl="1" indent="0" defTabSz="914400" fontAlgn="auto">
              <a:spcBef>
                <a:spcPts val="0"/>
              </a:spcBef>
              <a:spcAft>
                <a:spcPts val="0"/>
              </a:spcAft>
              <a:buNone/>
              <a:defRPr/>
            </a:pPr>
            <a:r>
              <a:rPr lang="en-US" sz="2400" dirty="0">
                <a:solidFill>
                  <a:schemeClr val="tx1"/>
                </a:solidFill>
              </a:rPr>
              <a:t>- Perform any set-aside contracts to completion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4" name="TextBox 3"/>
          <p:cNvSpPr txBox="1"/>
          <p:nvPr/>
        </p:nvSpPr>
        <p:spPr>
          <a:xfrm>
            <a:off x="245742" y="6375440"/>
            <a:ext cx="508672" cy="307777"/>
          </a:xfrm>
          <a:prstGeom prst="rect">
            <a:avLst/>
          </a:prstGeom>
          <a:noFill/>
        </p:spPr>
        <p:txBody>
          <a:bodyPr wrap="square" rtlCol="0">
            <a:spAutoFit/>
          </a:bodyPr>
          <a:lstStyle/>
          <a:p>
            <a:pPr algn="ctr"/>
            <a:r>
              <a:rPr lang="en-US" sz="1400" dirty="0">
                <a:solidFill>
                  <a:srgbClr val="FFFFFF"/>
                </a:solidFill>
              </a:rPr>
              <a:t>21</a:t>
            </a:r>
          </a:p>
        </p:txBody>
      </p:sp>
    </p:spTree>
    <p:extLst>
      <p:ext uri="{BB962C8B-B14F-4D97-AF65-F5344CB8AC3E}">
        <p14:creationId xmlns:p14="http://schemas.microsoft.com/office/powerpoint/2010/main" val="11907164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Cancellation</a:t>
            </a:r>
          </a:p>
        </p:txBody>
      </p:sp>
      <p:sp>
        <p:nvSpPr>
          <p:cNvPr id="3" name="Content Placeholder 2"/>
          <p:cNvSpPr>
            <a:spLocks noGrp="1"/>
          </p:cNvSpPr>
          <p:nvPr>
            <p:ph idx="1"/>
          </p:nvPr>
        </p:nvSpPr>
        <p:spPr/>
        <p:txBody>
          <a:bodyPr>
            <a:normAutofit lnSpcReduction="10000"/>
          </a:bodyPr>
          <a:lstStyle/>
          <a:p>
            <a:pPr marL="0" indent="0">
              <a:buNone/>
            </a:pPr>
            <a:r>
              <a:rPr lang="en-US" sz="2800" dirty="0"/>
              <a:t>Appeals</a:t>
            </a:r>
          </a:p>
          <a:p>
            <a:pPr marL="400050" lvl="1" indent="0">
              <a:buNone/>
            </a:pPr>
            <a:r>
              <a:rPr lang="en-US" sz="2400" dirty="0">
                <a:solidFill>
                  <a:schemeClr val="tx1"/>
                </a:solidFill>
              </a:rPr>
              <a:t>- Cancelled firms may file an appeal with the Executive Director, Office of Small and Disadvantaged Business Utilization and the Center for Verification and Evaluation </a:t>
            </a:r>
          </a:p>
          <a:p>
            <a:pPr marL="400050" lvl="1" indent="0">
              <a:buNone/>
            </a:pPr>
            <a:r>
              <a:rPr lang="en-US" sz="2400" dirty="0">
                <a:solidFill>
                  <a:schemeClr val="tx1"/>
                </a:solidFill>
              </a:rPr>
              <a:t>- Do it within 30 days </a:t>
            </a:r>
          </a:p>
          <a:p>
            <a:pPr marL="400050" lvl="1" indent="0">
              <a:buNone/>
            </a:pPr>
            <a:r>
              <a:rPr lang="en-US" sz="2400" dirty="0">
                <a:solidFill>
                  <a:schemeClr val="tx1"/>
                </a:solidFill>
              </a:rPr>
              <a:t>- Email the cancellation team (</a:t>
            </a:r>
            <a:r>
              <a:rPr lang="en-US" sz="2400" dirty="0">
                <a:solidFill>
                  <a:schemeClr val="tx1"/>
                </a:solidFill>
                <a:hlinkClick r:id="rId2"/>
              </a:rPr>
              <a:t>cancellation.team@va.gov)</a:t>
            </a:r>
            <a:r>
              <a:rPr lang="en-US" sz="2400" dirty="0">
                <a:solidFill>
                  <a:schemeClr val="tx1"/>
                </a:solidFill>
              </a:rPr>
              <a:t> and upload appeal and any documents to Section 1.1</a:t>
            </a:r>
          </a:p>
          <a:p>
            <a:pPr marL="400050" lvl="1" indent="0">
              <a:buNone/>
            </a:pPr>
            <a:r>
              <a:rPr lang="en-US" sz="2400" dirty="0">
                <a:solidFill>
                  <a:schemeClr val="tx1"/>
                </a:solidFill>
              </a:rPr>
              <a:t>- CVE has no formal rules or guidance for appeals (such as rules on providing new information)</a:t>
            </a:r>
          </a:p>
        </p:txBody>
      </p:sp>
      <p:sp>
        <p:nvSpPr>
          <p:cNvPr id="4" name="TextBox 3"/>
          <p:cNvSpPr txBox="1"/>
          <p:nvPr/>
        </p:nvSpPr>
        <p:spPr>
          <a:xfrm>
            <a:off x="245742" y="6375440"/>
            <a:ext cx="508672" cy="307777"/>
          </a:xfrm>
          <a:prstGeom prst="rect">
            <a:avLst/>
          </a:prstGeom>
          <a:noFill/>
        </p:spPr>
        <p:txBody>
          <a:bodyPr wrap="square" rtlCol="0">
            <a:spAutoFit/>
          </a:bodyPr>
          <a:lstStyle/>
          <a:p>
            <a:pPr algn="ctr"/>
            <a:r>
              <a:rPr lang="en-US" sz="1400" dirty="0">
                <a:solidFill>
                  <a:srgbClr val="FFFFFF"/>
                </a:solidFill>
              </a:rPr>
              <a:t>22</a:t>
            </a:r>
          </a:p>
        </p:txBody>
      </p:sp>
    </p:spTree>
    <p:extLst>
      <p:ext uri="{BB962C8B-B14F-4D97-AF65-F5344CB8AC3E}">
        <p14:creationId xmlns:p14="http://schemas.microsoft.com/office/powerpoint/2010/main" val="2112816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THE VETERANS FIRST CONTRACTING PROGRAM</a:t>
            </a:r>
          </a:p>
        </p:txBody>
      </p:sp>
      <p:sp>
        <p:nvSpPr>
          <p:cNvPr id="3" name="Content Placeholder 2"/>
          <p:cNvSpPr>
            <a:spLocks noGrp="1"/>
          </p:cNvSpPr>
          <p:nvPr>
            <p:ph idx="1"/>
          </p:nvPr>
        </p:nvSpPr>
        <p:spPr>
          <a:xfrm>
            <a:off x="549275" y="1549902"/>
            <a:ext cx="8042276" cy="4343400"/>
          </a:xfrm>
        </p:spPr>
        <p:txBody>
          <a:bodyPr/>
          <a:lstStyle/>
          <a:p>
            <a:r>
              <a:rPr lang="en-US" dirty="0"/>
              <a:t>The VA’s official means of determining whether a business is eligible for VA VOSB or SDVOSB set-asides. </a:t>
            </a:r>
          </a:p>
          <a:p>
            <a:r>
              <a:rPr lang="en-US" dirty="0"/>
              <a:t>Eligibility criteria: “veteran-owned” and “veteran-controlled.”</a:t>
            </a:r>
          </a:p>
        </p:txBody>
      </p:sp>
      <p:sp>
        <p:nvSpPr>
          <p:cNvPr id="5" name="TextBox 4"/>
          <p:cNvSpPr txBox="1"/>
          <p:nvPr/>
        </p:nvSpPr>
        <p:spPr>
          <a:xfrm>
            <a:off x="245742" y="6375440"/>
            <a:ext cx="508672" cy="307777"/>
          </a:xfrm>
          <a:prstGeom prst="rect">
            <a:avLst/>
          </a:prstGeom>
          <a:noFill/>
        </p:spPr>
        <p:txBody>
          <a:bodyPr wrap="square" rtlCol="0">
            <a:spAutoFit/>
          </a:bodyPr>
          <a:lstStyle/>
          <a:p>
            <a:pPr algn="ctr"/>
            <a:r>
              <a:rPr lang="en-US" sz="1400" dirty="0">
                <a:solidFill>
                  <a:srgbClr val="FFFFFF"/>
                </a:solidFill>
              </a:rPr>
              <a:t>6</a:t>
            </a:r>
          </a:p>
        </p:txBody>
      </p:sp>
    </p:spTree>
    <p:extLst>
      <p:ext uri="{BB962C8B-B14F-4D97-AF65-F5344CB8AC3E}">
        <p14:creationId xmlns:p14="http://schemas.microsoft.com/office/powerpoint/2010/main" val="7746765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Cancellation</a:t>
            </a:r>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800" dirty="0"/>
              <a:t>If all else fails </a:t>
            </a:r>
          </a:p>
          <a:p>
            <a:pPr marL="400050" lvl="1" indent="0" defTabSz="914400" fontAlgn="auto">
              <a:spcBef>
                <a:spcPts val="0"/>
              </a:spcBef>
              <a:spcAft>
                <a:spcPts val="0"/>
              </a:spcAft>
              <a:buNone/>
              <a:defRPr/>
            </a:pPr>
            <a:r>
              <a:rPr lang="en-US" sz="2400" dirty="0">
                <a:solidFill>
                  <a:schemeClr val="tx1"/>
                </a:solidFill>
              </a:rPr>
              <a:t>- Can re-apply at any time </a:t>
            </a:r>
          </a:p>
          <a:p>
            <a:pPr marL="400050" lvl="1" indent="0" defTabSz="914400" fontAlgn="auto">
              <a:spcBef>
                <a:spcPts val="0"/>
              </a:spcBef>
              <a:spcAft>
                <a:spcPts val="0"/>
              </a:spcAft>
              <a:buNone/>
              <a:defRPr/>
            </a:pPr>
            <a:r>
              <a:rPr lang="en-US" sz="2400" dirty="0">
                <a:solidFill>
                  <a:schemeClr val="tx1"/>
                </a:solidFill>
              </a:rPr>
              <a:t>- Similar to going through re-verification after your expiration date</a:t>
            </a:r>
          </a:p>
          <a:p>
            <a:pPr marL="400050" lvl="1" indent="0" defTabSz="914400" fontAlgn="auto">
              <a:spcBef>
                <a:spcPts val="0"/>
              </a:spcBef>
              <a:spcAft>
                <a:spcPts val="0"/>
              </a:spcAft>
              <a:buNone/>
              <a:defRPr/>
            </a:pPr>
            <a:r>
              <a:rPr lang="en-US" sz="2400" dirty="0">
                <a:solidFill>
                  <a:schemeClr val="tx1"/>
                </a:solidFill>
              </a:rPr>
              <a:t>- Cancellation not held against you (no presumption of ineligibility) </a:t>
            </a:r>
          </a:p>
        </p:txBody>
      </p:sp>
      <p:sp>
        <p:nvSpPr>
          <p:cNvPr id="4" name="TextBox 3"/>
          <p:cNvSpPr txBox="1"/>
          <p:nvPr/>
        </p:nvSpPr>
        <p:spPr>
          <a:xfrm>
            <a:off x="245742" y="6375440"/>
            <a:ext cx="508672" cy="307777"/>
          </a:xfrm>
          <a:prstGeom prst="rect">
            <a:avLst/>
          </a:prstGeom>
          <a:noFill/>
        </p:spPr>
        <p:txBody>
          <a:bodyPr wrap="square" rtlCol="0">
            <a:spAutoFit/>
          </a:bodyPr>
          <a:lstStyle/>
          <a:p>
            <a:pPr algn="ctr"/>
            <a:r>
              <a:rPr lang="en-US" sz="1400" dirty="0">
                <a:solidFill>
                  <a:srgbClr val="FFFFFF"/>
                </a:solidFill>
              </a:rPr>
              <a:t>23</a:t>
            </a:r>
          </a:p>
        </p:txBody>
      </p:sp>
    </p:spTree>
    <p:extLst>
      <p:ext uri="{BB962C8B-B14F-4D97-AF65-F5344CB8AC3E}">
        <p14:creationId xmlns:p14="http://schemas.microsoft.com/office/powerpoint/2010/main" val="13410986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Audits </a:t>
            </a:r>
          </a:p>
        </p:txBody>
      </p:sp>
      <p:sp>
        <p:nvSpPr>
          <p:cNvPr id="3" name="Content Placeholder 2"/>
          <p:cNvSpPr>
            <a:spLocks noGrp="1"/>
          </p:cNvSpPr>
          <p:nvPr>
            <p:ph idx="1"/>
          </p:nvPr>
        </p:nvSpPr>
        <p:spPr/>
        <p:txBody>
          <a:bodyPr/>
          <a:lstStyle/>
          <a:p>
            <a:pPr marL="0" indent="0">
              <a:buNone/>
            </a:pPr>
            <a:r>
              <a:rPr lang="en-US" sz="2400" dirty="0">
                <a:solidFill>
                  <a:schemeClr val="tx1"/>
                </a:solidFill>
              </a:rPr>
              <a:t>- Not random </a:t>
            </a:r>
          </a:p>
          <a:p>
            <a:pPr marL="0" indent="0">
              <a:buNone/>
            </a:pPr>
            <a:r>
              <a:rPr lang="en-US" sz="2400" dirty="0">
                <a:solidFill>
                  <a:schemeClr val="tx1"/>
                </a:solidFill>
              </a:rPr>
              <a:t>- Result of calls to OIG hotline (ineligibility tips) </a:t>
            </a:r>
          </a:p>
          <a:p>
            <a:pPr marL="0" indent="0">
              <a:buNone/>
            </a:pPr>
            <a:r>
              <a:rPr lang="en-US" sz="2400" dirty="0">
                <a:solidFill>
                  <a:schemeClr val="tx1"/>
                </a:solidFill>
              </a:rPr>
              <a:t>- VA contracts (if you have VA contracts, chances of audit are high! Does not mean ineligibility suspected) </a:t>
            </a:r>
          </a:p>
          <a:p>
            <a:pPr marL="0" indent="0">
              <a:buNone/>
            </a:pPr>
            <a:r>
              <a:rPr lang="en-US" sz="2400" dirty="0">
                <a:solidFill>
                  <a:schemeClr val="tx1"/>
                </a:solidFill>
              </a:rPr>
              <a:t>- “High risk” firms (ex, veteran has two firms listed in </a:t>
            </a:r>
            <a:r>
              <a:rPr lang="en-US" sz="2400" dirty="0" err="1">
                <a:solidFill>
                  <a:schemeClr val="tx1"/>
                </a:solidFill>
              </a:rPr>
              <a:t>VetBiz</a:t>
            </a:r>
            <a:r>
              <a:rPr lang="en-US" sz="2400" dirty="0">
                <a:solidFill>
                  <a:schemeClr val="tx1"/>
                </a:solidFill>
              </a:rPr>
              <a:t> database) </a:t>
            </a:r>
          </a:p>
        </p:txBody>
      </p:sp>
      <p:pic>
        <p:nvPicPr>
          <p:cNvPr id="4" name="Picture 3"/>
          <p:cNvPicPr>
            <a:picLocks noChangeAspect="1"/>
          </p:cNvPicPr>
          <p:nvPr/>
        </p:nvPicPr>
        <p:blipFill rotWithShape="1">
          <a:blip r:embed="rId2"/>
          <a:srcRect b="14675"/>
          <a:stretch/>
        </p:blipFill>
        <p:spPr>
          <a:xfrm>
            <a:off x="5683175" y="3843381"/>
            <a:ext cx="2891878" cy="2118118"/>
          </a:xfrm>
          <a:prstGeom prst="rect">
            <a:avLst/>
          </a:prstGeom>
        </p:spPr>
      </p:pic>
      <p:sp>
        <p:nvSpPr>
          <p:cNvPr id="5" name="TextBox 4"/>
          <p:cNvSpPr txBox="1"/>
          <p:nvPr/>
        </p:nvSpPr>
        <p:spPr>
          <a:xfrm>
            <a:off x="245742" y="6375440"/>
            <a:ext cx="508672" cy="307777"/>
          </a:xfrm>
          <a:prstGeom prst="rect">
            <a:avLst/>
          </a:prstGeom>
          <a:noFill/>
        </p:spPr>
        <p:txBody>
          <a:bodyPr wrap="square" rtlCol="0">
            <a:spAutoFit/>
          </a:bodyPr>
          <a:lstStyle/>
          <a:p>
            <a:pPr algn="ctr"/>
            <a:r>
              <a:rPr lang="en-US" sz="1400" dirty="0">
                <a:solidFill>
                  <a:srgbClr val="FFFFFF"/>
                </a:solidFill>
              </a:rPr>
              <a:t>24</a:t>
            </a:r>
          </a:p>
        </p:txBody>
      </p:sp>
    </p:spTree>
    <p:extLst>
      <p:ext uri="{BB962C8B-B14F-4D97-AF65-F5344CB8AC3E}">
        <p14:creationId xmlns:p14="http://schemas.microsoft.com/office/powerpoint/2010/main" val="2999495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Audits</a:t>
            </a:r>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800" dirty="0"/>
              <a:t>What to Expect</a:t>
            </a:r>
          </a:p>
          <a:p>
            <a:pPr marL="400050" lvl="1" indent="0" defTabSz="914400" fontAlgn="auto">
              <a:spcBef>
                <a:spcPts val="0"/>
              </a:spcBef>
              <a:spcAft>
                <a:spcPts val="0"/>
              </a:spcAft>
              <a:buNone/>
              <a:defRPr/>
            </a:pPr>
            <a:r>
              <a:rPr lang="en-US" sz="2400" dirty="0">
                <a:solidFill>
                  <a:srgbClr val="686868"/>
                </a:solidFill>
              </a:rPr>
              <a:t>- </a:t>
            </a:r>
            <a:r>
              <a:rPr lang="en-US" sz="2400" dirty="0">
                <a:solidFill>
                  <a:schemeClr val="tx1"/>
                </a:solidFill>
              </a:rPr>
              <a:t>Interface with on-site examiner </a:t>
            </a:r>
          </a:p>
          <a:p>
            <a:pPr marL="400050" lvl="1" indent="0" defTabSz="914400" fontAlgn="auto">
              <a:spcBef>
                <a:spcPts val="0"/>
              </a:spcBef>
              <a:spcAft>
                <a:spcPts val="0"/>
              </a:spcAft>
              <a:buNone/>
              <a:defRPr/>
            </a:pPr>
            <a:r>
              <a:rPr lang="en-US" sz="2400" dirty="0">
                <a:solidFill>
                  <a:schemeClr val="tx1"/>
                </a:solidFill>
              </a:rPr>
              <a:t>- Document Request (upload to </a:t>
            </a:r>
            <a:r>
              <a:rPr lang="en-US" sz="2400" dirty="0" err="1">
                <a:solidFill>
                  <a:schemeClr val="tx1"/>
                </a:solidFill>
              </a:rPr>
              <a:t>VetBiz</a:t>
            </a:r>
            <a:r>
              <a:rPr lang="en-US" sz="2400" dirty="0">
                <a:solidFill>
                  <a:schemeClr val="tx1"/>
                </a:solidFill>
              </a:rPr>
              <a:t> portal) </a:t>
            </a:r>
          </a:p>
        </p:txBody>
      </p:sp>
      <p:sp>
        <p:nvSpPr>
          <p:cNvPr id="4" name="TextBox 3"/>
          <p:cNvSpPr txBox="1"/>
          <p:nvPr/>
        </p:nvSpPr>
        <p:spPr>
          <a:xfrm>
            <a:off x="245742" y="6375440"/>
            <a:ext cx="508672" cy="307777"/>
          </a:xfrm>
          <a:prstGeom prst="rect">
            <a:avLst/>
          </a:prstGeom>
          <a:noFill/>
        </p:spPr>
        <p:txBody>
          <a:bodyPr wrap="square" rtlCol="0">
            <a:spAutoFit/>
          </a:bodyPr>
          <a:lstStyle/>
          <a:p>
            <a:pPr algn="ctr"/>
            <a:r>
              <a:rPr lang="en-US" sz="1400" dirty="0">
                <a:solidFill>
                  <a:srgbClr val="FFFFFF"/>
                </a:solidFill>
              </a:rPr>
              <a:t>26</a:t>
            </a:r>
          </a:p>
        </p:txBody>
      </p:sp>
      <p:pic>
        <p:nvPicPr>
          <p:cNvPr id="5" name="Picture 4"/>
          <p:cNvPicPr>
            <a:picLocks noChangeAspect="1"/>
          </p:cNvPicPr>
          <p:nvPr/>
        </p:nvPicPr>
        <p:blipFill>
          <a:blip r:embed="rId2"/>
          <a:stretch>
            <a:fillRect/>
          </a:stretch>
        </p:blipFill>
        <p:spPr>
          <a:xfrm>
            <a:off x="1056164" y="2930976"/>
            <a:ext cx="2664913" cy="2664913"/>
          </a:xfrm>
          <a:prstGeom prst="rect">
            <a:avLst/>
          </a:prstGeom>
        </p:spPr>
      </p:pic>
      <p:pic>
        <p:nvPicPr>
          <p:cNvPr id="6" name="Picture 5"/>
          <p:cNvPicPr>
            <a:picLocks noChangeAspect="1"/>
          </p:cNvPicPr>
          <p:nvPr/>
        </p:nvPicPr>
        <p:blipFill>
          <a:blip r:embed="rId3"/>
          <a:stretch>
            <a:fillRect/>
          </a:stretch>
        </p:blipFill>
        <p:spPr>
          <a:xfrm>
            <a:off x="5456852" y="3069766"/>
            <a:ext cx="2243709" cy="2387800"/>
          </a:xfrm>
          <a:prstGeom prst="rect">
            <a:avLst/>
          </a:prstGeom>
        </p:spPr>
      </p:pic>
    </p:spTree>
    <p:extLst>
      <p:ext uri="{BB962C8B-B14F-4D97-AF65-F5344CB8AC3E}">
        <p14:creationId xmlns:p14="http://schemas.microsoft.com/office/powerpoint/2010/main" val="3958346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Audits</a:t>
            </a:r>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800" dirty="0"/>
              <a:t>Audit Procedure</a:t>
            </a:r>
          </a:p>
          <a:p>
            <a:pPr marL="400050" lvl="1" indent="0" defTabSz="914400" fontAlgn="auto">
              <a:spcBef>
                <a:spcPts val="0"/>
              </a:spcBef>
              <a:spcAft>
                <a:spcPts val="0"/>
              </a:spcAft>
              <a:buNone/>
              <a:defRPr/>
            </a:pPr>
            <a:r>
              <a:rPr lang="en-US" sz="2400" dirty="0">
                <a:solidFill>
                  <a:schemeClr val="tx1"/>
                </a:solidFill>
              </a:rPr>
              <a:t>- Firm will receive credential letter introducing on-site examiner and providing general information about the process. </a:t>
            </a:r>
          </a:p>
          <a:p>
            <a:pPr marL="400050" lvl="1" indent="0" defTabSz="914400" fontAlgn="auto">
              <a:spcBef>
                <a:spcPts val="0"/>
              </a:spcBef>
              <a:spcAft>
                <a:spcPts val="0"/>
              </a:spcAft>
              <a:buNone/>
              <a:defRPr/>
            </a:pPr>
            <a:r>
              <a:rPr lang="en-US" sz="2400" dirty="0">
                <a:solidFill>
                  <a:schemeClr val="tx1"/>
                </a:solidFill>
              </a:rPr>
              <a:t>- Examiner will speak with veteran business owner on-site and determine documents needed to verify eligibility (generally updating of required documents) </a:t>
            </a:r>
          </a:p>
        </p:txBody>
      </p:sp>
      <p:sp>
        <p:nvSpPr>
          <p:cNvPr id="4" name="TextBox 3"/>
          <p:cNvSpPr txBox="1"/>
          <p:nvPr/>
        </p:nvSpPr>
        <p:spPr>
          <a:xfrm>
            <a:off x="245742" y="6375440"/>
            <a:ext cx="508672" cy="307777"/>
          </a:xfrm>
          <a:prstGeom prst="rect">
            <a:avLst/>
          </a:prstGeom>
          <a:noFill/>
        </p:spPr>
        <p:txBody>
          <a:bodyPr wrap="square" rtlCol="0">
            <a:spAutoFit/>
          </a:bodyPr>
          <a:lstStyle/>
          <a:p>
            <a:pPr algn="ctr"/>
            <a:r>
              <a:rPr lang="en-US" sz="1400" dirty="0">
                <a:solidFill>
                  <a:srgbClr val="FFFFFF"/>
                </a:solidFill>
              </a:rPr>
              <a:t>27</a:t>
            </a:r>
          </a:p>
        </p:txBody>
      </p:sp>
    </p:spTree>
    <p:extLst>
      <p:ext uri="{BB962C8B-B14F-4D97-AF65-F5344CB8AC3E}">
        <p14:creationId xmlns:p14="http://schemas.microsoft.com/office/powerpoint/2010/main" val="14927080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Audits</a:t>
            </a:r>
          </a:p>
        </p:txBody>
      </p:sp>
      <p:sp>
        <p:nvSpPr>
          <p:cNvPr id="3" name="Content Placeholder 2"/>
          <p:cNvSpPr>
            <a:spLocks noGrp="1"/>
          </p:cNvSpPr>
          <p:nvPr>
            <p:ph idx="1"/>
          </p:nvPr>
        </p:nvSpPr>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800" dirty="0"/>
              <a:t>General Tips</a:t>
            </a:r>
          </a:p>
          <a:p>
            <a:pPr marL="400050" lvl="1" indent="0" defTabSz="914400" fontAlgn="auto">
              <a:spcBef>
                <a:spcPts val="0"/>
              </a:spcBef>
              <a:spcAft>
                <a:spcPts val="0"/>
              </a:spcAft>
              <a:buNone/>
              <a:defRPr/>
            </a:pPr>
            <a:r>
              <a:rPr lang="en-US" sz="2400" dirty="0">
                <a:solidFill>
                  <a:schemeClr val="tx1"/>
                </a:solidFill>
              </a:rPr>
              <a:t>- Make sure information in VetBiz profile is correct  When responding to the document request, send email to examiner asking to confirm receipt and including bullet points of required documents and where they are in the portal. </a:t>
            </a:r>
          </a:p>
          <a:p>
            <a:pPr marL="400050" lvl="1" indent="0" defTabSz="914400" fontAlgn="auto">
              <a:spcBef>
                <a:spcPts val="0"/>
              </a:spcBef>
              <a:spcAft>
                <a:spcPts val="0"/>
              </a:spcAft>
              <a:buNone/>
              <a:defRPr/>
            </a:pPr>
            <a:r>
              <a:rPr lang="en-US" sz="2400" dirty="0">
                <a:solidFill>
                  <a:schemeClr val="tx1"/>
                </a:solidFill>
              </a:rPr>
              <a:t>- Give yourself a few days grace in event you miss something. </a:t>
            </a:r>
          </a:p>
        </p:txBody>
      </p:sp>
      <p:sp>
        <p:nvSpPr>
          <p:cNvPr id="4" name="TextBox 3"/>
          <p:cNvSpPr txBox="1"/>
          <p:nvPr/>
        </p:nvSpPr>
        <p:spPr>
          <a:xfrm>
            <a:off x="245742" y="6375440"/>
            <a:ext cx="508672" cy="307777"/>
          </a:xfrm>
          <a:prstGeom prst="rect">
            <a:avLst/>
          </a:prstGeom>
          <a:noFill/>
        </p:spPr>
        <p:txBody>
          <a:bodyPr wrap="square" rtlCol="0">
            <a:spAutoFit/>
          </a:bodyPr>
          <a:lstStyle/>
          <a:p>
            <a:pPr algn="ctr"/>
            <a:r>
              <a:rPr lang="en-US" sz="1400" dirty="0">
                <a:solidFill>
                  <a:srgbClr val="FFFFFF"/>
                </a:solidFill>
              </a:rPr>
              <a:t>28</a:t>
            </a:r>
          </a:p>
        </p:txBody>
      </p:sp>
    </p:spTree>
    <p:extLst>
      <p:ext uri="{BB962C8B-B14F-4D97-AF65-F5344CB8AC3E}">
        <p14:creationId xmlns:p14="http://schemas.microsoft.com/office/powerpoint/2010/main" val="9472234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927978" y="4489215"/>
            <a:ext cx="2216021" cy="1659877"/>
          </a:xfrm>
          <a:prstGeom prst="rect">
            <a:avLst/>
          </a:prstGeom>
        </p:spPr>
      </p:pic>
      <p:pic>
        <p:nvPicPr>
          <p:cNvPr id="4" name="Picture 3"/>
          <p:cNvPicPr>
            <a:picLocks noChangeAspect="1"/>
          </p:cNvPicPr>
          <p:nvPr/>
        </p:nvPicPr>
        <p:blipFill>
          <a:blip r:embed="rId3"/>
          <a:stretch>
            <a:fillRect/>
          </a:stretch>
        </p:blipFill>
        <p:spPr>
          <a:xfrm>
            <a:off x="7066246" y="0"/>
            <a:ext cx="2077753" cy="2077753"/>
          </a:xfrm>
          <a:prstGeom prst="rect">
            <a:avLst/>
          </a:prstGeom>
        </p:spPr>
      </p:pic>
      <p:sp>
        <p:nvSpPr>
          <p:cNvPr id="2" name="Title 1"/>
          <p:cNvSpPr>
            <a:spLocks noGrp="1"/>
          </p:cNvSpPr>
          <p:nvPr>
            <p:ph type="title"/>
          </p:nvPr>
        </p:nvSpPr>
        <p:spPr>
          <a:xfrm>
            <a:off x="457200" y="500988"/>
            <a:ext cx="8229600" cy="842962"/>
          </a:xfrm>
        </p:spPr>
        <p:txBody>
          <a:bodyPr/>
          <a:lstStyle/>
          <a:p>
            <a:r>
              <a:rPr lang="en-US" dirty="0"/>
              <a:t>CONCLUSION </a:t>
            </a:r>
          </a:p>
        </p:txBody>
      </p:sp>
      <p:sp>
        <p:nvSpPr>
          <p:cNvPr id="3" name="Content Placeholder 2"/>
          <p:cNvSpPr>
            <a:spLocks noGrp="1"/>
          </p:cNvSpPr>
          <p:nvPr>
            <p:ph idx="1"/>
          </p:nvPr>
        </p:nvSpPr>
        <p:spPr>
          <a:xfrm>
            <a:off x="457200" y="2000467"/>
            <a:ext cx="8229600" cy="3962400"/>
          </a:xfrm>
        </p:spPr>
        <p:txBody>
          <a:bodyPr/>
          <a:lstStyle/>
          <a:p>
            <a:pPr marL="0" indent="0">
              <a:buNone/>
            </a:pPr>
            <a:r>
              <a:rPr lang="en-US" sz="2800" dirty="0"/>
              <a:t>When you’re verified, the process isn’t over!</a:t>
            </a:r>
          </a:p>
          <a:p>
            <a:pPr marL="0" indent="0">
              <a:buNone/>
            </a:pPr>
            <a:r>
              <a:rPr lang="en-US" sz="2800" dirty="0"/>
              <a:t> </a:t>
            </a:r>
          </a:p>
          <a:p>
            <a:pPr marL="0" indent="0">
              <a:buNone/>
            </a:pPr>
            <a:r>
              <a:rPr lang="en-US" sz="2800" dirty="0"/>
              <a:t>Be cognizant of continuing requirements and business changes that can affect eligibility </a:t>
            </a:r>
          </a:p>
          <a:p>
            <a:pPr marL="0" indent="0">
              <a:buNone/>
            </a:pPr>
            <a:endParaRPr lang="en-US" sz="2800" dirty="0"/>
          </a:p>
          <a:p>
            <a:pPr marL="0" indent="0">
              <a:buNone/>
            </a:pPr>
            <a:r>
              <a:rPr lang="en-US" sz="2800" dirty="0"/>
              <a:t>Be proactive to protect your verified status </a:t>
            </a:r>
          </a:p>
          <a:p>
            <a:endParaRPr lang="en-US" dirty="0"/>
          </a:p>
        </p:txBody>
      </p:sp>
      <p:sp>
        <p:nvSpPr>
          <p:cNvPr id="5" name="TextBox 4"/>
          <p:cNvSpPr txBox="1"/>
          <p:nvPr/>
        </p:nvSpPr>
        <p:spPr>
          <a:xfrm>
            <a:off x="245742" y="6375440"/>
            <a:ext cx="508672" cy="307777"/>
          </a:xfrm>
          <a:prstGeom prst="rect">
            <a:avLst/>
          </a:prstGeom>
          <a:noFill/>
        </p:spPr>
        <p:txBody>
          <a:bodyPr wrap="square" rtlCol="0">
            <a:spAutoFit/>
          </a:bodyPr>
          <a:lstStyle/>
          <a:p>
            <a:pPr algn="ctr"/>
            <a:r>
              <a:rPr lang="en-US" sz="1400" dirty="0">
                <a:solidFill>
                  <a:srgbClr val="FFFFFF"/>
                </a:solidFill>
              </a:rPr>
              <a:t>29</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68474"/>
            <a:ext cx="8042276" cy="1336956"/>
          </a:xfrm>
        </p:spPr>
        <p:txBody>
          <a:bodyPr/>
          <a:lstStyle/>
          <a:p>
            <a:r>
              <a:rPr lang="en-US" dirty="0"/>
              <a:t>Questions?</a:t>
            </a:r>
          </a:p>
        </p:txBody>
      </p:sp>
      <p:sp>
        <p:nvSpPr>
          <p:cNvPr id="3" name="Content Placeholder 2"/>
          <p:cNvSpPr>
            <a:spLocks noGrp="1"/>
          </p:cNvSpPr>
          <p:nvPr>
            <p:ph idx="1"/>
          </p:nvPr>
        </p:nvSpPr>
        <p:spPr>
          <a:xfrm>
            <a:off x="457200" y="1384299"/>
            <a:ext cx="8229600" cy="4185227"/>
          </a:xfrm>
        </p:spPr>
        <p:txBody>
          <a:bodyPr>
            <a:noAutofit/>
          </a:bodyPr>
          <a:lstStyle/>
          <a:p>
            <a:pPr algn="ctr">
              <a:buNone/>
            </a:pPr>
            <a:r>
              <a:rPr lang="en-US" sz="2800" dirty="0"/>
              <a:t>Sarah Schauerte</a:t>
            </a:r>
          </a:p>
          <a:p>
            <a:pPr algn="ctr">
              <a:buNone/>
            </a:pPr>
            <a:r>
              <a:rPr lang="en-US" sz="2800" dirty="0"/>
              <a:t>scs@legalmeetspractical.com/703.552.3220</a:t>
            </a:r>
          </a:p>
          <a:p>
            <a:pPr algn="ctr">
              <a:buNone/>
            </a:pPr>
            <a:r>
              <a:rPr lang="en-US" sz="2800" dirty="0" err="1"/>
              <a:t>legalmeetspractical.com</a:t>
            </a:r>
            <a:r>
              <a:rPr lang="en-US" sz="2800" dirty="0"/>
              <a:t> </a:t>
            </a:r>
          </a:p>
          <a:p>
            <a:pPr algn="ctr">
              <a:buNone/>
            </a:pPr>
            <a:endParaRPr lang="en-US" sz="2800" dirty="0"/>
          </a:p>
          <a:p>
            <a:pPr algn="ctr">
              <a:buNone/>
            </a:pPr>
            <a:endParaRPr lang="en-US" sz="2800" dirty="0"/>
          </a:p>
          <a:p>
            <a:pPr algn="ctr">
              <a:buNone/>
            </a:pPr>
            <a:r>
              <a:rPr lang="en-US" sz="2800" dirty="0"/>
              <a:t>Judge William Thomas</a:t>
            </a:r>
          </a:p>
          <a:p>
            <a:pPr algn="ctr">
              <a:buNone/>
            </a:pPr>
            <a:r>
              <a:rPr lang="en-US" sz="2800" dirty="0"/>
              <a:t>bt@manfredonialaw.com/201.227.1722</a:t>
            </a:r>
          </a:p>
          <a:p>
            <a:pPr algn="ctr">
              <a:buNone/>
            </a:pPr>
            <a:r>
              <a:rPr lang="en-US" sz="2800" dirty="0" err="1"/>
              <a:t>manfredonialaw.com</a:t>
            </a:r>
            <a:endParaRPr lang="en-US" sz="2800" dirty="0"/>
          </a:p>
        </p:txBody>
      </p:sp>
      <p:sp>
        <p:nvSpPr>
          <p:cNvPr id="4" name="TextBox 3"/>
          <p:cNvSpPr txBox="1"/>
          <p:nvPr/>
        </p:nvSpPr>
        <p:spPr>
          <a:xfrm>
            <a:off x="245742" y="6375440"/>
            <a:ext cx="508672" cy="307777"/>
          </a:xfrm>
          <a:prstGeom prst="rect">
            <a:avLst/>
          </a:prstGeom>
          <a:noFill/>
        </p:spPr>
        <p:txBody>
          <a:bodyPr wrap="square" rtlCol="0">
            <a:spAutoFit/>
          </a:bodyPr>
          <a:lstStyle/>
          <a:p>
            <a:pPr algn="ctr"/>
            <a:r>
              <a:rPr lang="en-US" sz="1400" dirty="0">
                <a:solidFill>
                  <a:srgbClr val="FFFFFF"/>
                </a:solidFill>
              </a:rPr>
              <a:t>32</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THE VETERANS FIRST CONTRACTING PROGRAM</a:t>
            </a:r>
          </a:p>
        </p:txBody>
      </p:sp>
      <p:sp>
        <p:nvSpPr>
          <p:cNvPr id="3" name="Content Placeholder 2"/>
          <p:cNvSpPr>
            <a:spLocks noGrp="1"/>
          </p:cNvSpPr>
          <p:nvPr>
            <p:ph idx="1"/>
          </p:nvPr>
        </p:nvSpPr>
        <p:spPr>
          <a:xfrm>
            <a:off x="549275" y="1549902"/>
            <a:ext cx="8042276" cy="4343400"/>
          </a:xfrm>
        </p:spPr>
        <p:txBody>
          <a:bodyPr/>
          <a:lstStyle/>
          <a:p>
            <a:pPr marL="0" indent="0">
              <a:buNone/>
            </a:pPr>
            <a:r>
              <a:rPr lang="en-US" dirty="0"/>
              <a:t>Veteran-Owned: the business must be at least 51% </a:t>
            </a:r>
            <a:r>
              <a:rPr lang="en-US" u="sng" dirty="0"/>
              <a:t>directly</a:t>
            </a:r>
            <a:r>
              <a:rPr lang="en-US" dirty="0"/>
              <a:t> and </a:t>
            </a:r>
            <a:r>
              <a:rPr lang="en-US" u="sng" dirty="0"/>
              <a:t>unconditionally</a:t>
            </a:r>
            <a:r>
              <a:rPr lang="en-US" dirty="0"/>
              <a:t> owned by one or more (service-disabled) veterans. (38 CFR 74.3)</a:t>
            </a:r>
          </a:p>
        </p:txBody>
      </p:sp>
      <p:sp>
        <p:nvSpPr>
          <p:cNvPr id="5" name="TextBox 4"/>
          <p:cNvSpPr txBox="1"/>
          <p:nvPr/>
        </p:nvSpPr>
        <p:spPr>
          <a:xfrm>
            <a:off x="245742" y="6375440"/>
            <a:ext cx="508672" cy="307777"/>
          </a:xfrm>
          <a:prstGeom prst="rect">
            <a:avLst/>
          </a:prstGeom>
          <a:noFill/>
        </p:spPr>
        <p:txBody>
          <a:bodyPr wrap="square" rtlCol="0">
            <a:spAutoFit/>
          </a:bodyPr>
          <a:lstStyle/>
          <a:p>
            <a:pPr algn="ctr"/>
            <a:r>
              <a:rPr lang="en-US" sz="1400" dirty="0">
                <a:solidFill>
                  <a:srgbClr val="FFFFFF"/>
                </a:solidFill>
              </a:rPr>
              <a:t>6</a:t>
            </a:r>
          </a:p>
        </p:txBody>
      </p:sp>
    </p:spTree>
    <p:extLst>
      <p:ext uri="{BB962C8B-B14F-4D97-AF65-F5344CB8AC3E}">
        <p14:creationId xmlns:p14="http://schemas.microsoft.com/office/powerpoint/2010/main" val="2703464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THE VETERANS FIRST CONTRACTING PROGRAM</a:t>
            </a:r>
          </a:p>
        </p:txBody>
      </p:sp>
      <p:sp>
        <p:nvSpPr>
          <p:cNvPr id="3" name="Content Placeholder 2"/>
          <p:cNvSpPr>
            <a:spLocks noGrp="1"/>
          </p:cNvSpPr>
          <p:nvPr>
            <p:ph idx="1"/>
          </p:nvPr>
        </p:nvSpPr>
        <p:spPr>
          <a:xfrm>
            <a:off x="549275" y="1549902"/>
            <a:ext cx="8042276" cy="4343400"/>
          </a:xfrm>
        </p:spPr>
        <p:txBody>
          <a:bodyPr/>
          <a:lstStyle/>
          <a:p>
            <a:pPr marL="0" indent="0">
              <a:buNone/>
            </a:pPr>
            <a:r>
              <a:rPr lang="en-US" dirty="0"/>
              <a:t>Veteran-Controlled: a veteran manages the daily and long-term operations of the business. (38 CFR 74.4). Also, there are other requirements: </a:t>
            </a:r>
          </a:p>
          <a:p>
            <a:pPr>
              <a:buFont typeface="Wingdings" pitchFamily="2" charset="2"/>
              <a:buChar char="§"/>
            </a:pPr>
            <a:r>
              <a:rPr lang="en-US" dirty="0"/>
              <a:t>Full-time requirement </a:t>
            </a:r>
          </a:p>
          <a:p>
            <a:pPr>
              <a:buFont typeface="Wingdings" pitchFamily="2" charset="2"/>
              <a:buChar char="§"/>
            </a:pPr>
            <a:r>
              <a:rPr lang="en-US" dirty="0"/>
              <a:t>Highest officer position </a:t>
            </a:r>
          </a:p>
          <a:p>
            <a:pPr>
              <a:buFont typeface="Wingdings" pitchFamily="2" charset="2"/>
              <a:buChar char="§"/>
            </a:pPr>
            <a:r>
              <a:rPr lang="en-US" dirty="0"/>
              <a:t>Highest compensated </a:t>
            </a:r>
          </a:p>
        </p:txBody>
      </p:sp>
      <p:sp>
        <p:nvSpPr>
          <p:cNvPr id="5" name="TextBox 4"/>
          <p:cNvSpPr txBox="1"/>
          <p:nvPr/>
        </p:nvSpPr>
        <p:spPr>
          <a:xfrm>
            <a:off x="245742" y="6375440"/>
            <a:ext cx="508672" cy="307777"/>
          </a:xfrm>
          <a:prstGeom prst="rect">
            <a:avLst/>
          </a:prstGeom>
          <a:noFill/>
        </p:spPr>
        <p:txBody>
          <a:bodyPr wrap="square" rtlCol="0">
            <a:spAutoFit/>
          </a:bodyPr>
          <a:lstStyle/>
          <a:p>
            <a:pPr algn="ctr"/>
            <a:r>
              <a:rPr lang="en-US" sz="1400" dirty="0">
                <a:solidFill>
                  <a:srgbClr val="FFFFFF"/>
                </a:solidFill>
              </a:rPr>
              <a:t>6</a:t>
            </a:r>
          </a:p>
        </p:txBody>
      </p:sp>
    </p:spTree>
    <p:extLst>
      <p:ext uri="{BB962C8B-B14F-4D97-AF65-F5344CB8AC3E}">
        <p14:creationId xmlns:p14="http://schemas.microsoft.com/office/powerpoint/2010/main" val="884291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Verification Process (In a Nutshell)</a:t>
            </a:r>
          </a:p>
        </p:txBody>
      </p:sp>
      <p:pic>
        <p:nvPicPr>
          <p:cNvPr id="6" name="Content Placeholder 5">
            <a:extLst>
              <a:ext uri="{FF2B5EF4-FFF2-40B4-BE49-F238E27FC236}">
                <a16:creationId xmlns:a16="http://schemas.microsoft.com/office/drawing/2014/main" id="{EAAB299F-C5AA-D645-B82A-1B45BE2404C9}"/>
              </a:ext>
            </a:extLst>
          </p:cNvPr>
          <p:cNvPicPr>
            <a:picLocks noGrp="1" noChangeAspect="1"/>
          </p:cNvPicPr>
          <p:nvPr>
            <p:ph idx="1"/>
          </p:nvPr>
        </p:nvPicPr>
        <p:blipFill>
          <a:blip r:embed="rId2"/>
          <a:stretch>
            <a:fillRect/>
          </a:stretch>
        </p:blipFill>
        <p:spPr>
          <a:xfrm>
            <a:off x="549275" y="1607127"/>
            <a:ext cx="8042275" cy="3890857"/>
          </a:xfrm>
        </p:spPr>
      </p:pic>
      <p:sp>
        <p:nvSpPr>
          <p:cNvPr id="5" name="TextBox 4"/>
          <p:cNvSpPr txBox="1"/>
          <p:nvPr/>
        </p:nvSpPr>
        <p:spPr>
          <a:xfrm>
            <a:off x="245742" y="6375440"/>
            <a:ext cx="508672" cy="307777"/>
          </a:xfrm>
          <a:prstGeom prst="rect">
            <a:avLst/>
          </a:prstGeom>
          <a:noFill/>
        </p:spPr>
        <p:txBody>
          <a:bodyPr wrap="square" rtlCol="0">
            <a:spAutoFit/>
          </a:bodyPr>
          <a:lstStyle/>
          <a:p>
            <a:pPr algn="ctr"/>
            <a:r>
              <a:rPr lang="en-US" sz="1400" dirty="0">
                <a:solidFill>
                  <a:srgbClr val="FFFFFF"/>
                </a:solidFill>
              </a:rPr>
              <a:t>6</a:t>
            </a:r>
          </a:p>
        </p:txBody>
      </p:sp>
    </p:spTree>
    <p:extLst>
      <p:ext uri="{BB962C8B-B14F-4D97-AF65-F5344CB8AC3E}">
        <p14:creationId xmlns:p14="http://schemas.microsoft.com/office/powerpoint/2010/main" val="2199430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Verification Process (In a Nutshell)</a:t>
            </a:r>
          </a:p>
        </p:txBody>
      </p:sp>
      <p:sp>
        <p:nvSpPr>
          <p:cNvPr id="3" name="Content Placeholder 2"/>
          <p:cNvSpPr>
            <a:spLocks noGrp="1"/>
          </p:cNvSpPr>
          <p:nvPr>
            <p:ph idx="1"/>
          </p:nvPr>
        </p:nvSpPr>
        <p:spPr>
          <a:xfrm>
            <a:off x="549275" y="1549902"/>
            <a:ext cx="8042276" cy="4343400"/>
          </a:xfrm>
        </p:spPr>
        <p:txBody>
          <a:bodyPr/>
          <a:lstStyle/>
          <a:p>
            <a:pPr marL="0" indent="0">
              <a:buNone/>
            </a:pPr>
            <a:r>
              <a:rPr lang="en-US" sz="2800" dirty="0"/>
              <a:t>Fill Out the 8077</a:t>
            </a:r>
          </a:p>
          <a:p>
            <a:pPr lvl="1">
              <a:buFontTx/>
              <a:buChar char="-"/>
            </a:pPr>
            <a:r>
              <a:rPr lang="en-US" sz="2400" dirty="0">
                <a:solidFill>
                  <a:schemeClr val="tx1"/>
                </a:solidFill>
              </a:rPr>
              <a:t>Need veteran’s SSN, DOB, and name as it appears on the DOB </a:t>
            </a:r>
          </a:p>
          <a:p>
            <a:pPr lvl="1">
              <a:buFontTx/>
              <a:buChar char="-"/>
            </a:pPr>
            <a:r>
              <a:rPr lang="en-US" sz="2400" dirty="0">
                <a:solidFill>
                  <a:schemeClr val="tx1"/>
                </a:solidFill>
              </a:rPr>
              <a:t>EVERYONE who has ANY ownership interest has to sign</a:t>
            </a:r>
            <a:endParaRPr lang="en-US" dirty="0">
              <a:solidFill>
                <a:schemeClr val="tx1"/>
              </a:solidFill>
            </a:endParaRPr>
          </a:p>
          <a:p>
            <a:pPr lvl="1"/>
            <a:r>
              <a:rPr lang="en-US" sz="2400" dirty="0">
                <a:solidFill>
                  <a:schemeClr val="tx1"/>
                </a:solidFill>
              </a:rPr>
              <a:t>Verifies that information provided will be truthful and accurate </a:t>
            </a:r>
          </a:p>
          <a:p>
            <a:endParaRPr lang="en-US" dirty="0"/>
          </a:p>
        </p:txBody>
      </p:sp>
      <p:sp>
        <p:nvSpPr>
          <p:cNvPr id="5" name="TextBox 4"/>
          <p:cNvSpPr txBox="1"/>
          <p:nvPr/>
        </p:nvSpPr>
        <p:spPr>
          <a:xfrm>
            <a:off x="245742" y="6375440"/>
            <a:ext cx="508672" cy="307777"/>
          </a:xfrm>
          <a:prstGeom prst="rect">
            <a:avLst/>
          </a:prstGeom>
          <a:noFill/>
        </p:spPr>
        <p:txBody>
          <a:bodyPr wrap="square" rtlCol="0">
            <a:spAutoFit/>
          </a:bodyPr>
          <a:lstStyle/>
          <a:p>
            <a:pPr algn="ctr"/>
            <a:r>
              <a:rPr lang="en-US" sz="1400" dirty="0">
                <a:solidFill>
                  <a:srgbClr val="FFFFFF"/>
                </a:solidFill>
              </a:rPr>
              <a:t>6</a:t>
            </a:r>
          </a:p>
        </p:txBody>
      </p:sp>
    </p:spTree>
    <p:extLst>
      <p:ext uri="{BB962C8B-B14F-4D97-AF65-F5344CB8AC3E}">
        <p14:creationId xmlns:p14="http://schemas.microsoft.com/office/powerpoint/2010/main" val="3436690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Verification Process (In a Nutshell)</a:t>
            </a:r>
          </a:p>
        </p:txBody>
      </p:sp>
      <p:sp>
        <p:nvSpPr>
          <p:cNvPr id="3" name="Content Placeholder 2"/>
          <p:cNvSpPr>
            <a:spLocks noGrp="1"/>
          </p:cNvSpPr>
          <p:nvPr>
            <p:ph idx="1"/>
          </p:nvPr>
        </p:nvSpPr>
        <p:spPr>
          <a:xfrm>
            <a:off x="549275" y="1549902"/>
            <a:ext cx="8042276" cy="4343400"/>
          </a:xfrm>
        </p:spPr>
        <p:txBody>
          <a:bodyPr/>
          <a:lstStyle/>
          <a:p>
            <a:pPr marL="0" indent="0">
              <a:buNone/>
            </a:pPr>
            <a:r>
              <a:rPr lang="en-US" sz="2800" dirty="0"/>
              <a:t>Fill Out the VetBiz Profile</a:t>
            </a:r>
          </a:p>
          <a:p>
            <a:pPr lvl="1">
              <a:buFontTx/>
              <a:buChar char="-"/>
            </a:pPr>
            <a:r>
              <a:rPr lang="en-US" sz="2400" dirty="0">
                <a:solidFill>
                  <a:schemeClr val="tx1"/>
                </a:solidFill>
              </a:rPr>
              <a:t>Includes information such as applicable NAICS Codes, business relationships, and capabilities. </a:t>
            </a:r>
          </a:p>
          <a:p>
            <a:pPr lvl="1">
              <a:buFontTx/>
              <a:buChar char="-"/>
            </a:pPr>
            <a:r>
              <a:rPr lang="en-US" sz="2400" dirty="0">
                <a:solidFill>
                  <a:schemeClr val="tx1"/>
                </a:solidFill>
              </a:rPr>
              <a:t>Will not be reviewed for purposes of assessing eligibility </a:t>
            </a:r>
            <a:endParaRPr lang="en-US" dirty="0"/>
          </a:p>
        </p:txBody>
      </p:sp>
      <p:sp>
        <p:nvSpPr>
          <p:cNvPr id="5" name="TextBox 4"/>
          <p:cNvSpPr txBox="1"/>
          <p:nvPr/>
        </p:nvSpPr>
        <p:spPr>
          <a:xfrm>
            <a:off x="245742" y="6375440"/>
            <a:ext cx="508672" cy="307777"/>
          </a:xfrm>
          <a:prstGeom prst="rect">
            <a:avLst/>
          </a:prstGeom>
          <a:noFill/>
        </p:spPr>
        <p:txBody>
          <a:bodyPr wrap="square" rtlCol="0">
            <a:spAutoFit/>
          </a:bodyPr>
          <a:lstStyle/>
          <a:p>
            <a:pPr algn="ctr"/>
            <a:r>
              <a:rPr lang="en-US" sz="1400" dirty="0">
                <a:solidFill>
                  <a:srgbClr val="FFFFFF"/>
                </a:solidFill>
              </a:rPr>
              <a:t>6</a:t>
            </a:r>
          </a:p>
        </p:txBody>
      </p:sp>
    </p:spTree>
    <p:extLst>
      <p:ext uri="{BB962C8B-B14F-4D97-AF65-F5344CB8AC3E}">
        <p14:creationId xmlns:p14="http://schemas.microsoft.com/office/powerpoint/2010/main" val="1461781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Verification Process (In a Nutshell)</a:t>
            </a:r>
          </a:p>
        </p:txBody>
      </p:sp>
      <p:sp>
        <p:nvSpPr>
          <p:cNvPr id="3" name="Content Placeholder 2"/>
          <p:cNvSpPr>
            <a:spLocks noGrp="1"/>
          </p:cNvSpPr>
          <p:nvPr>
            <p:ph idx="1"/>
          </p:nvPr>
        </p:nvSpPr>
        <p:spPr>
          <a:xfrm>
            <a:off x="549275" y="1549902"/>
            <a:ext cx="8042276" cy="4343400"/>
          </a:xfrm>
        </p:spPr>
        <p:txBody>
          <a:bodyPr/>
          <a:lstStyle/>
          <a:p>
            <a:pPr marL="0" indent="0">
              <a:buNone/>
            </a:pPr>
            <a:r>
              <a:rPr lang="en-US" sz="2800" dirty="0"/>
              <a:t>Upload the Required Documents </a:t>
            </a:r>
          </a:p>
          <a:p>
            <a:pPr lvl="1">
              <a:buFontTx/>
              <a:buChar char="-"/>
            </a:pPr>
            <a:r>
              <a:rPr lang="en-US" sz="2400" dirty="0">
                <a:solidFill>
                  <a:schemeClr val="tx1"/>
                </a:solidFill>
              </a:rPr>
              <a:t>Document list varies by entity type </a:t>
            </a:r>
          </a:p>
          <a:p>
            <a:pPr lvl="1">
              <a:buFontTx/>
              <a:buChar char="-"/>
            </a:pPr>
            <a:r>
              <a:rPr lang="en-US" sz="2400" dirty="0">
                <a:solidFill>
                  <a:schemeClr val="tx1"/>
                </a:solidFill>
              </a:rPr>
              <a:t>Must also upload Letters of Explanation addressing documents that do not exist </a:t>
            </a:r>
          </a:p>
          <a:p>
            <a:pPr lvl="1">
              <a:buFontTx/>
              <a:buChar char="-"/>
            </a:pPr>
            <a:r>
              <a:rPr lang="en-US" sz="2400" dirty="0">
                <a:solidFill>
                  <a:schemeClr val="tx1"/>
                </a:solidFill>
              </a:rPr>
              <a:t>Okay to be missing documents (so long as they’re not mandatory, such as a license) </a:t>
            </a:r>
          </a:p>
        </p:txBody>
      </p:sp>
      <p:sp>
        <p:nvSpPr>
          <p:cNvPr id="5" name="TextBox 4"/>
          <p:cNvSpPr txBox="1"/>
          <p:nvPr/>
        </p:nvSpPr>
        <p:spPr>
          <a:xfrm>
            <a:off x="245742" y="6375440"/>
            <a:ext cx="508672" cy="307777"/>
          </a:xfrm>
          <a:prstGeom prst="rect">
            <a:avLst/>
          </a:prstGeom>
          <a:noFill/>
        </p:spPr>
        <p:txBody>
          <a:bodyPr wrap="square" rtlCol="0">
            <a:spAutoFit/>
          </a:bodyPr>
          <a:lstStyle/>
          <a:p>
            <a:pPr algn="ctr"/>
            <a:r>
              <a:rPr lang="en-US" sz="1400" dirty="0">
                <a:solidFill>
                  <a:srgbClr val="FFFFFF"/>
                </a:solidFill>
              </a:rPr>
              <a:t>6</a:t>
            </a:r>
          </a:p>
        </p:txBody>
      </p:sp>
    </p:spTree>
    <p:extLst>
      <p:ext uri="{BB962C8B-B14F-4D97-AF65-F5344CB8AC3E}">
        <p14:creationId xmlns:p14="http://schemas.microsoft.com/office/powerpoint/2010/main" val="3100482962"/>
      </p:ext>
    </p:extLst>
  </p:cSld>
  <p:clrMapOvr>
    <a:masterClrMapping/>
  </p:clrMapOvr>
</p:sld>
</file>

<file path=ppt/theme/theme1.xml><?xml version="1.0" encoding="utf-8"?>
<a:theme xmlns:a="http://schemas.openxmlformats.org/drawingml/2006/main" name="VET theme">
  <a:themeElements>
    <a:clrScheme name="VETS 2012">
      <a:dk1>
        <a:srgbClr val="000000"/>
      </a:dk1>
      <a:lt1>
        <a:srgbClr val="FFFFFF"/>
      </a:lt1>
      <a:dk2>
        <a:srgbClr val="000000"/>
      </a:dk2>
      <a:lt2>
        <a:srgbClr val="686868"/>
      </a:lt2>
      <a:accent1>
        <a:srgbClr val="003468"/>
      </a:accent1>
      <a:accent2>
        <a:srgbClr val="B30838"/>
      </a:accent2>
      <a:accent3>
        <a:srgbClr val="FFFFFF"/>
      </a:accent3>
      <a:accent4>
        <a:srgbClr val="000000"/>
      </a:accent4>
      <a:accent5>
        <a:srgbClr val="424242"/>
      </a:accent5>
      <a:accent6>
        <a:srgbClr val="33689B"/>
      </a:accent6>
      <a:hlink>
        <a:srgbClr val="003468"/>
      </a:hlink>
      <a:folHlink>
        <a:srgbClr val="1A4E8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VET theme.thmx</Template>
  <TotalTime>2450</TotalTime>
  <Words>1658</Words>
  <Application>Microsoft Macintosh PowerPoint</Application>
  <PresentationFormat>On-screen Show (4:3)</PresentationFormat>
  <Paragraphs>234</Paragraphs>
  <Slides>36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ＭＳ Ｐゴシック</vt:lpstr>
      <vt:lpstr>Arial</vt:lpstr>
      <vt:lpstr>Wingdings</vt:lpstr>
      <vt:lpstr>VET theme</vt:lpstr>
      <vt:lpstr> </vt:lpstr>
      <vt:lpstr>Topics</vt:lpstr>
      <vt:lpstr>THE VETERANS FIRST CONTRACTING PROGRAM</vt:lpstr>
      <vt:lpstr>THE VETERANS FIRST CONTRACTING PROGRAM</vt:lpstr>
      <vt:lpstr>THE VETERANS FIRST CONTRACTING PROGRAM</vt:lpstr>
      <vt:lpstr>Verification Process (In a Nutshell)</vt:lpstr>
      <vt:lpstr>Verification Process (In a Nutshell)</vt:lpstr>
      <vt:lpstr>Verification Process (In a Nutshell)</vt:lpstr>
      <vt:lpstr>Verification Process (In a Nutshell)</vt:lpstr>
      <vt:lpstr>Verification Process (In a Nutshell)</vt:lpstr>
      <vt:lpstr>Verification Process (In a Nutshell)</vt:lpstr>
      <vt:lpstr>Verification Process (In a Nutshell)</vt:lpstr>
      <vt:lpstr>Verification Process (In a Nutshell)</vt:lpstr>
      <vt:lpstr>Reverification</vt:lpstr>
      <vt:lpstr>Reverification</vt:lpstr>
      <vt:lpstr>Reverification</vt:lpstr>
      <vt:lpstr>Changes to VetBiz Process</vt:lpstr>
      <vt:lpstr>Changes to VetBiz Process</vt:lpstr>
      <vt:lpstr>Changes to VetBiz Process</vt:lpstr>
      <vt:lpstr>Changes to VetBiz Process</vt:lpstr>
      <vt:lpstr>Change Requests</vt:lpstr>
      <vt:lpstr>Change Requests</vt:lpstr>
      <vt:lpstr>Change Requests</vt:lpstr>
      <vt:lpstr>Change Requests</vt:lpstr>
      <vt:lpstr>Cancellation</vt:lpstr>
      <vt:lpstr>Cancellation </vt:lpstr>
      <vt:lpstr>Cancellation </vt:lpstr>
      <vt:lpstr>Cancellation</vt:lpstr>
      <vt:lpstr>Cancellation</vt:lpstr>
      <vt:lpstr>Cancellation</vt:lpstr>
      <vt:lpstr>Audits </vt:lpstr>
      <vt:lpstr>Audits</vt:lpstr>
      <vt:lpstr>Audits</vt:lpstr>
      <vt:lpstr>Audits</vt:lpstr>
      <vt:lpstr>CONCLUSION </vt:lpstr>
      <vt:lpstr>Questions?</vt:lpstr>
    </vt:vector>
  </TitlesOfParts>
  <Company>Inverness Technologies</Company>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RUNNING THE VETBIZ GAUNTLET</dc:title>
  <dc:creator>Sarah  Schauerte</dc:creator>
  <cp:lastModifiedBy>Microsoft Office User</cp:lastModifiedBy>
  <cp:revision>144</cp:revision>
  <dcterms:created xsi:type="dcterms:W3CDTF">2015-06-05T19:54:37Z</dcterms:created>
  <dcterms:modified xsi:type="dcterms:W3CDTF">2018-06-02T03:32:21Z</dcterms:modified>
</cp:coreProperties>
</file>