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sldIdLst>
    <p:sldId id="305" r:id="rId3"/>
    <p:sldId id="302" r:id="rId4"/>
    <p:sldId id="260" r:id="rId5"/>
    <p:sldId id="261" r:id="rId6"/>
    <p:sldId id="297" r:id="rId7"/>
    <p:sldId id="298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00" r:id="rId16"/>
    <p:sldId id="313" r:id="rId17"/>
    <p:sldId id="314" r:id="rId18"/>
    <p:sldId id="315" r:id="rId19"/>
    <p:sldId id="316" r:id="rId20"/>
    <p:sldId id="317" r:id="rId21"/>
    <p:sldId id="318" r:id="rId22"/>
    <p:sldId id="271" r:id="rId23"/>
    <p:sldId id="319" r:id="rId24"/>
    <p:sldId id="277" r:id="rId25"/>
    <p:sldId id="320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3F70"/>
    <a:srgbClr val="9A0000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413C5-3C76-49BF-BCF8-0B52FDDD3586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F00338C-D5E1-42DB-AC5D-C979148E2AF8}">
      <dgm:prSet/>
      <dgm:spPr/>
      <dgm:t>
        <a:bodyPr/>
        <a:lstStyle/>
        <a:p>
          <a:r>
            <a:rPr lang="en-US"/>
            <a:t>Under $3,000 per transaction</a:t>
          </a:r>
        </a:p>
      </dgm:t>
    </dgm:pt>
    <dgm:pt modelId="{A2448552-748E-4205-BD16-E375967E530A}" type="parTrans" cxnId="{CA44D31C-A6CB-470A-A360-06A5D873A3E1}">
      <dgm:prSet/>
      <dgm:spPr/>
      <dgm:t>
        <a:bodyPr/>
        <a:lstStyle/>
        <a:p>
          <a:endParaRPr lang="en-US"/>
        </a:p>
      </dgm:t>
    </dgm:pt>
    <dgm:pt modelId="{CCB62328-EE6D-4FF0-87D7-10385B567E67}" type="sibTrans" cxnId="{CA44D31C-A6CB-470A-A360-06A5D873A3E1}">
      <dgm:prSet/>
      <dgm:spPr/>
      <dgm:t>
        <a:bodyPr/>
        <a:lstStyle/>
        <a:p>
          <a:endParaRPr lang="en-US"/>
        </a:p>
      </dgm:t>
    </dgm:pt>
    <dgm:pt modelId="{6BAA2B80-53C0-48F3-8C7B-8D7E7D074FF2}">
      <dgm:prSet/>
      <dgm:spPr/>
      <dgm:t>
        <a:bodyPr/>
        <a:lstStyle/>
        <a:p>
          <a:r>
            <a:rPr lang="en-US"/>
            <a:t>Immediate credit card sale (anyone)</a:t>
          </a:r>
        </a:p>
      </dgm:t>
    </dgm:pt>
    <dgm:pt modelId="{275F1196-6995-4F92-ACE2-F982A7E8C5B7}" type="parTrans" cxnId="{7EE323C3-B1D7-4F1D-8BCF-CE8A63DA9331}">
      <dgm:prSet/>
      <dgm:spPr/>
      <dgm:t>
        <a:bodyPr/>
        <a:lstStyle/>
        <a:p>
          <a:endParaRPr lang="en-US"/>
        </a:p>
      </dgm:t>
    </dgm:pt>
    <dgm:pt modelId="{FFF4F1F3-07E3-4F29-B1AB-AB68135A651B}" type="sibTrans" cxnId="{7EE323C3-B1D7-4F1D-8BCF-CE8A63DA9331}">
      <dgm:prSet/>
      <dgm:spPr/>
      <dgm:t>
        <a:bodyPr/>
        <a:lstStyle/>
        <a:p>
          <a:endParaRPr lang="en-US"/>
        </a:p>
      </dgm:t>
    </dgm:pt>
    <dgm:pt modelId="{0223447B-8E98-43EE-8408-9F885BE20730}">
      <dgm:prSet/>
      <dgm:spPr/>
      <dgm:t>
        <a:bodyPr/>
        <a:lstStyle/>
        <a:p>
          <a:r>
            <a:rPr lang="en-US"/>
            <a:t>Under $25,000 per transaction</a:t>
          </a:r>
        </a:p>
      </dgm:t>
    </dgm:pt>
    <dgm:pt modelId="{69489089-1977-43B6-BDC1-1F43D93EEC48}" type="parTrans" cxnId="{4D96DA53-1F09-4950-968D-C539300D8A09}">
      <dgm:prSet/>
      <dgm:spPr/>
      <dgm:t>
        <a:bodyPr/>
        <a:lstStyle/>
        <a:p>
          <a:endParaRPr lang="en-US"/>
        </a:p>
      </dgm:t>
    </dgm:pt>
    <dgm:pt modelId="{12D042F1-17D9-4A2F-A3B8-571CB90D001D}" type="sibTrans" cxnId="{4D96DA53-1F09-4950-968D-C539300D8A09}">
      <dgm:prSet/>
      <dgm:spPr/>
      <dgm:t>
        <a:bodyPr/>
        <a:lstStyle/>
        <a:p>
          <a:endParaRPr lang="en-US"/>
        </a:p>
      </dgm:t>
    </dgm:pt>
    <dgm:pt modelId="{D0A800D6-4952-4931-B1F3-884E3D857471}">
      <dgm:prSet/>
      <dgm:spPr/>
      <dgm:t>
        <a:bodyPr/>
        <a:lstStyle/>
        <a:p>
          <a:r>
            <a:rPr lang="en-US"/>
            <a:t>3 bids, same day decision (CO)</a:t>
          </a:r>
        </a:p>
      </dgm:t>
    </dgm:pt>
    <dgm:pt modelId="{D39F7D7F-FE4F-424B-BD8B-D8F84236149C}" type="parTrans" cxnId="{DAD9B718-4638-4AC3-91B5-BABA68A8058E}">
      <dgm:prSet/>
      <dgm:spPr/>
      <dgm:t>
        <a:bodyPr/>
        <a:lstStyle/>
        <a:p>
          <a:endParaRPr lang="en-US"/>
        </a:p>
      </dgm:t>
    </dgm:pt>
    <dgm:pt modelId="{05040069-587D-4444-954B-930CE88B9C8E}" type="sibTrans" cxnId="{DAD9B718-4638-4AC3-91B5-BABA68A8058E}">
      <dgm:prSet/>
      <dgm:spPr/>
      <dgm:t>
        <a:bodyPr/>
        <a:lstStyle/>
        <a:p>
          <a:endParaRPr lang="en-US"/>
        </a:p>
      </dgm:t>
    </dgm:pt>
    <dgm:pt modelId="{1DA70A1A-4043-4245-BF9C-8476EA293E56}">
      <dgm:prSet/>
      <dgm:spPr/>
      <dgm:t>
        <a:bodyPr/>
        <a:lstStyle/>
        <a:p>
          <a:r>
            <a:rPr lang="en-US"/>
            <a:t>Between $25,000  and $150,000</a:t>
          </a:r>
        </a:p>
      </dgm:t>
    </dgm:pt>
    <dgm:pt modelId="{7A002148-19B7-4A64-8242-35A616D13BCC}" type="parTrans" cxnId="{0DB69752-BBAE-4ABA-852E-10ADE9F0514A}">
      <dgm:prSet/>
      <dgm:spPr/>
      <dgm:t>
        <a:bodyPr/>
        <a:lstStyle/>
        <a:p>
          <a:endParaRPr lang="en-US"/>
        </a:p>
      </dgm:t>
    </dgm:pt>
    <dgm:pt modelId="{918F5879-296C-40FD-B5E1-0E68FF9FC7A0}" type="sibTrans" cxnId="{0DB69752-BBAE-4ABA-852E-10ADE9F0514A}">
      <dgm:prSet/>
      <dgm:spPr/>
      <dgm:t>
        <a:bodyPr/>
        <a:lstStyle/>
        <a:p>
          <a:endParaRPr lang="en-US"/>
        </a:p>
      </dgm:t>
    </dgm:pt>
    <dgm:pt modelId="{59729F9A-6012-45FA-8379-6EEC17997BEC}">
      <dgm:prSet/>
      <dgm:spPr/>
      <dgm:t>
        <a:bodyPr/>
        <a:lstStyle/>
        <a:p>
          <a:r>
            <a:rPr lang="en-US"/>
            <a:t>Advertised, best value (CO &amp; PM)</a:t>
          </a:r>
        </a:p>
      </dgm:t>
    </dgm:pt>
    <dgm:pt modelId="{FBB69568-3C67-4ECE-9ED7-DF805DE4F874}" type="parTrans" cxnId="{CB2A75BA-465C-47A6-A3A5-BC290499A0CE}">
      <dgm:prSet/>
      <dgm:spPr/>
      <dgm:t>
        <a:bodyPr/>
        <a:lstStyle/>
        <a:p>
          <a:endParaRPr lang="en-US"/>
        </a:p>
      </dgm:t>
    </dgm:pt>
    <dgm:pt modelId="{318E643D-57E2-41F9-9254-C3F018E06530}" type="sibTrans" cxnId="{CB2A75BA-465C-47A6-A3A5-BC290499A0CE}">
      <dgm:prSet/>
      <dgm:spPr/>
      <dgm:t>
        <a:bodyPr/>
        <a:lstStyle/>
        <a:p>
          <a:endParaRPr lang="en-US"/>
        </a:p>
      </dgm:t>
    </dgm:pt>
    <dgm:pt modelId="{3C18046E-C59C-41D4-B4EB-0DB3D53E711A}">
      <dgm:prSet/>
      <dgm:spPr/>
      <dgm:t>
        <a:bodyPr/>
        <a:lstStyle/>
        <a:p>
          <a:r>
            <a:rPr lang="en-US"/>
            <a:t>Over $150,000</a:t>
          </a:r>
        </a:p>
      </dgm:t>
    </dgm:pt>
    <dgm:pt modelId="{DF640D16-F941-46FA-9BF1-CA693F0BA061}" type="parTrans" cxnId="{FCDC2555-8B27-45D4-91B3-44223EBD59D8}">
      <dgm:prSet/>
      <dgm:spPr/>
      <dgm:t>
        <a:bodyPr/>
        <a:lstStyle/>
        <a:p>
          <a:endParaRPr lang="en-US"/>
        </a:p>
      </dgm:t>
    </dgm:pt>
    <dgm:pt modelId="{258644C4-DA90-4B40-9DCC-C05DB69CC843}" type="sibTrans" cxnId="{FCDC2555-8B27-45D4-91B3-44223EBD59D8}">
      <dgm:prSet/>
      <dgm:spPr/>
      <dgm:t>
        <a:bodyPr/>
        <a:lstStyle/>
        <a:p>
          <a:endParaRPr lang="en-US"/>
        </a:p>
      </dgm:t>
    </dgm:pt>
    <dgm:pt modelId="{EB390087-E46C-48FE-93BC-13F72F62BF9E}">
      <dgm:prSet/>
      <dgm:spPr/>
      <dgm:t>
        <a:bodyPr/>
        <a:lstStyle/>
        <a:p>
          <a:r>
            <a:rPr lang="en-US"/>
            <a:t>Competitive bid, 3-6+ months (CO, SB &amp; PM, </a:t>
          </a:r>
          <a:br>
            <a:rPr lang="en-US"/>
          </a:br>
          <a:r>
            <a:rPr lang="en-US"/>
            <a:t>entire team)</a:t>
          </a:r>
        </a:p>
      </dgm:t>
    </dgm:pt>
    <dgm:pt modelId="{35879F75-A531-470E-A169-96E4C43E4377}" type="parTrans" cxnId="{2E540D70-CA9C-4E05-974B-6061C9908ADE}">
      <dgm:prSet/>
      <dgm:spPr/>
      <dgm:t>
        <a:bodyPr/>
        <a:lstStyle/>
        <a:p>
          <a:endParaRPr lang="en-US"/>
        </a:p>
      </dgm:t>
    </dgm:pt>
    <dgm:pt modelId="{72D62858-55EF-44A2-AE78-82A799489690}" type="sibTrans" cxnId="{2E540D70-CA9C-4E05-974B-6061C9908ADE}">
      <dgm:prSet/>
      <dgm:spPr/>
      <dgm:t>
        <a:bodyPr/>
        <a:lstStyle/>
        <a:p>
          <a:endParaRPr lang="en-US"/>
        </a:p>
      </dgm:t>
    </dgm:pt>
    <dgm:pt modelId="{7ABC63CC-3173-47B2-AEEE-73A159D6C5BF}" type="pres">
      <dgm:prSet presAssocID="{AFA413C5-3C76-49BF-BCF8-0B52FDDD3586}" presName="linear" presStyleCnt="0">
        <dgm:presLayoutVars>
          <dgm:dir/>
          <dgm:animLvl val="lvl"/>
          <dgm:resizeHandles val="exact"/>
        </dgm:presLayoutVars>
      </dgm:prSet>
      <dgm:spPr/>
    </dgm:pt>
    <dgm:pt modelId="{214BA24F-B51B-40E8-ADA8-D0A82E64B41C}" type="pres">
      <dgm:prSet presAssocID="{2F00338C-D5E1-42DB-AC5D-C979148E2AF8}" presName="parentLin" presStyleCnt="0"/>
      <dgm:spPr/>
    </dgm:pt>
    <dgm:pt modelId="{9370C68F-8370-47F0-9108-92BD57E888E3}" type="pres">
      <dgm:prSet presAssocID="{2F00338C-D5E1-42DB-AC5D-C979148E2AF8}" presName="parentLeftMargin" presStyleLbl="node1" presStyleIdx="0" presStyleCnt="4"/>
      <dgm:spPr/>
    </dgm:pt>
    <dgm:pt modelId="{8AD42EC8-2574-4A12-9BF8-BBF103285D47}" type="pres">
      <dgm:prSet presAssocID="{2F00338C-D5E1-42DB-AC5D-C979148E2A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7B8CC2-7484-4DB0-AD11-A5D5ACBECC70}" type="pres">
      <dgm:prSet presAssocID="{2F00338C-D5E1-42DB-AC5D-C979148E2AF8}" presName="negativeSpace" presStyleCnt="0"/>
      <dgm:spPr/>
    </dgm:pt>
    <dgm:pt modelId="{139619F0-5243-46C8-90B1-59AFA06B5E77}" type="pres">
      <dgm:prSet presAssocID="{2F00338C-D5E1-42DB-AC5D-C979148E2AF8}" presName="childText" presStyleLbl="conFgAcc1" presStyleIdx="0" presStyleCnt="4">
        <dgm:presLayoutVars>
          <dgm:bulletEnabled val="1"/>
        </dgm:presLayoutVars>
      </dgm:prSet>
      <dgm:spPr/>
    </dgm:pt>
    <dgm:pt modelId="{F4CAAE81-2A99-4958-B6E0-5F6E68320D20}" type="pres">
      <dgm:prSet presAssocID="{CCB62328-EE6D-4FF0-87D7-10385B567E67}" presName="spaceBetweenRectangles" presStyleCnt="0"/>
      <dgm:spPr/>
    </dgm:pt>
    <dgm:pt modelId="{B51534F3-D9DA-4067-A4C2-D600800BD50C}" type="pres">
      <dgm:prSet presAssocID="{0223447B-8E98-43EE-8408-9F885BE20730}" presName="parentLin" presStyleCnt="0"/>
      <dgm:spPr/>
    </dgm:pt>
    <dgm:pt modelId="{BCC73EA4-DDD6-4CE2-83E8-2DFAFFA30523}" type="pres">
      <dgm:prSet presAssocID="{0223447B-8E98-43EE-8408-9F885BE20730}" presName="parentLeftMargin" presStyleLbl="node1" presStyleIdx="0" presStyleCnt="4"/>
      <dgm:spPr/>
    </dgm:pt>
    <dgm:pt modelId="{C2B49EDB-98DB-4E33-8124-A0468FBA126C}" type="pres">
      <dgm:prSet presAssocID="{0223447B-8E98-43EE-8408-9F885BE207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9F810F-9281-426E-AEFC-964FD981B314}" type="pres">
      <dgm:prSet presAssocID="{0223447B-8E98-43EE-8408-9F885BE20730}" presName="negativeSpace" presStyleCnt="0"/>
      <dgm:spPr/>
    </dgm:pt>
    <dgm:pt modelId="{CA4A15E2-B853-44B0-8B17-1F5E4C3AF774}" type="pres">
      <dgm:prSet presAssocID="{0223447B-8E98-43EE-8408-9F885BE20730}" presName="childText" presStyleLbl="conFgAcc1" presStyleIdx="1" presStyleCnt="4">
        <dgm:presLayoutVars>
          <dgm:bulletEnabled val="1"/>
        </dgm:presLayoutVars>
      </dgm:prSet>
      <dgm:spPr/>
    </dgm:pt>
    <dgm:pt modelId="{25340D24-59B1-44E7-9498-5AE142246CE8}" type="pres">
      <dgm:prSet presAssocID="{12D042F1-17D9-4A2F-A3B8-571CB90D001D}" presName="spaceBetweenRectangles" presStyleCnt="0"/>
      <dgm:spPr/>
    </dgm:pt>
    <dgm:pt modelId="{8A973501-5C3D-4658-8E61-B21BADBFEB70}" type="pres">
      <dgm:prSet presAssocID="{1DA70A1A-4043-4245-BF9C-8476EA293E56}" presName="parentLin" presStyleCnt="0"/>
      <dgm:spPr/>
    </dgm:pt>
    <dgm:pt modelId="{FCD092B8-8284-4971-829F-EF90C180C1CB}" type="pres">
      <dgm:prSet presAssocID="{1DA70A1A-4043-4245-BF9C-8476EA293E56}" presName="parentLeftMargin" presStyleLbl="node1" presStyleIdx="1" presStyleCnt="4"/>
      <dgm:spPr/>
    </dgm:pt>
    <dgm:pt modelId="{407CC789-BC93-4C8B-A8E1-3E45AED6E7E0}" type="pres">
      <dgm:prSet presAssocID="{1DA70A1A-4043-4245-BF9C-8476EA293E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FBE444-D88E-4BAA-8D70-5A1C099574BA}" type="pres">
      <dgm:prSet presAssocID="{1DA70A1A-4043-4245-BF9C-8476EA293E56}" presName="negativeSpace" presStyleCnt="0"/>
      <dgm:spPr/>
    </dgm:pt>
    <dgm:pt modelId="{84903394-7D7B-4FFE-BD88-6CB6CA4CB238}" type="pres">
      <dgm:prSet presAssocID="{1DA70A1A-4043-4245-BF9C-8476EA293E56}" presName="childText" presStyleLbl="conFgAcc1" presStyleIdx="2" presStyleCnt="4">
        <dgm:presLayoutVars>
          <dgm:bulletEnabled val="1"/>
        </dgm:presLayoutVars>
      </dgm:prSet>
      <dgm:spPr/>
    </dgm:pt>
    <dgm:pt modelId="{118103B6-8674-4A8C-A31D-E8E130C3CADE}" type="pres">
      <dgm:prSet presAssocID="{918F5879-296C-40FD-B5E1-0E68FF9FC7A0}" presName="spaceBetweenRectangles" presStyleCnt="0"/>
      <dgm:spPr/>
    </dgm:pt>
    <dgm:pt modelId="{EB628B84-2E22-4AB4-9C2B-5D6B9F087C71}" type="pres">
      <dgm:prSet presAssocID="{3C18046E-C59C-41D4-B4EB-0DB3D53E711A}" presName="parentLin" presStyleCnt="0"/>
      <dgm:spPr/>
    </dgm:pt>
    <dgm:pt modelId="{3E41B9DF-46F1-4736-A594-670D81177F41}" type="pres">
      <dgm:prSet presAssocID="{3C18046E-C59C-41D4-B4EB-0DB3D53E711A}" presName="parentLeftMargin" presStyleLbl="node1" presStyleIdx="2" presStyleCnt="4"/>
      <dgm:spPr/>
    </dgm:pt>
    <dgm:pt modelId="{6A38D6C3-9BB3-48A3-86CF-93D577EA2BE2}" type="pres">
      <dgm:prSet presAssocID="{3C18046E-C59C-41D4-B4EB-0DB3D53E711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FA6F38-E405-4DC4-86C2-14EEA598636B}" type="pres">
      <dgm:prSet presAssocID="{3C18046E-C59C-41D4-B4EB-0DB3D53E711A}" presName="negativeSpace" presStyleCnt="0"/>
      <dgm:spPr/>
    </dgm:pt>
    <dgm:pt modelId="{EF9A8992-031A-4E92-9DF3-91B824972C49}" type="pres">
      <dgm:prSet presAssocID="{3C18046E-C59C-41D4-B4EB-0DB3D53E711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2DE4A13-E9E1-4EC3-B35F-860B4D5EC7A6}" type="presOf" srcId="{0223447B-8E98-43EE-8408-9F885BE20730}" destId="{C2B49EDB-98DB-4E33-8124-A0468FBA126C}" srcOrd="1" destOrd="0" presId="urn:microsoft.com/office/officeart/2005/8/layout/list1"/>
    <dgm:cxn modelId="{DAD9B718-4638-4AC3-91B5-BABA68A8058E}" srcId="{0223447B-8E98-43EE-8408-9F885BE20730}" destId="{D0A800D6-4952-4931-B1F3-884E3D857471}" srcOrd="0" destOrd="0" parTransId="{D39F7D7F-FE4F-424B-BD8B-D8F84236149C}" sibTransId="{05040069-587D-4444-954B-930CE88B9C8E}"/>
    <dgm:cxn modelId="{5042E01A-2DFC-44FF-9271-FA8F40333EB8}" type="presOf" srcId="{0223447B-8E98-43EE-8408-9F885BE20730}" destId="{BCC73EA4-DDD6-4CE2-83E8-2DFAFFA30523}" srcOrd="0" destOrd="0" presId="urn:microsoft.com/office/officeart/2005/8/layout/list1"/>
    <dgm:cxn modelId="{CA44D31C-A6CB-470A-A360-06A5D873A3E1}" srcId="{AFA413C5-3C76-49BF-BCF8-0B52FDDD3586}" destId="{2F00338C-D5E1-42DB-AC5D-C979148E2AF8}" srcOrd="0" destOrd="0" parTransId="{A2448552-748E-4205-BD16-E375967E530A}" sibTransId="{CCB62328-EE6D-4FF0-87D7-10385B567E67}"/>
    <dgm:cxn modelId="{337E3D23-CFB2-42AF-AEA0-54DCFDE4623A}" type="presOf" srcId="{D0A800D6-4952-4931-B1F3-884E3D857471}" destId="{CA4A15E2-B853-44B0-8B17-1F5E4C3AF774}" srcOrd="0" destOrd="0" presId="urn:microsoft.com/office/officeart/2005/8/layout/list1"/>
    <dgm:cxn modelId="{9A547635-3FE4-487D-8D54-B83CBB58A73D}" type="presOf" srcId="{59729F9A-6012-45FA-8379-6EEC17997BEC}" destId="{84903394-7D7B-4FFE-BD88-6CB6CA4CB238}" srcOrd="0" destOrd="0" presId="urn:microsoft.com/office/officeart/2005/8/layout/list1"/>
    <dgm:cxn modelId="{CB8D514D-0B05-4237-9BB1-AE9DEB57129B}" type="presOf" srcId="{2F00338C-D5E1-42DB-AC5D-C979148E2AF8}" destId="{8AD42EC8-2574-4A12-9BF8-BBF103285D47}" srcOrd="1" destOrd="0" presId="urn:microsoft.com/office/officeart/2005/8/layout/list1"/>
    <dgm:cxn modelId="{50C7AB6E-53A9-4FD7-974A-3ECA5462A6DE}" type="presOf" srcId="{1DA70A1A-4043-4245-BF9C-8476EA293E56}" destId="{FCD092B8-8284-4971-829F-EF90C180C1CB}" srcOrd="0" destOrd="0" presId="urn:microsoft.com/office/officeart/2005/8/layout/list1"/>
    <dgm:cxn modelId="{2E540D70-CA9C-4E05-974B-6061C9908ADE}" srcId="{3C18046E-C59C-41D4-B4EB-0DB3D53E711A}" destId="{EB390087-E46C-48FE-93BC-13F72F62BF9E}" srcOrd="0" destOrd="0" parTransId="{35879F75-A531-470E-A169-96E4C43E4377}" sibTransId="{72D62858-55EF-44A2-AE78-82A799489690}"/>
    <dgm:cxn modelId="{0DB69752-BBAE-4ABA-852E-10ADE9F0514A}" srcId="{AFA413C5-3C76-49BF-BCF8-0B52FDDD3586}" destId="{1DA70A1A-4043-4245-BF9C-8476EA293E56}" srcOrd="2" destOrd="0" parTransId="{7A002148-19B7-4A64-8242-35A616D13BCC}" sibTransId="{918F5879-296C-40FD-B5E1-0E68FF9FC7A0}"/>
    <dgm:cxn modelId="{F7DF9C73-46E4-4640-B964-58AB4C9F91F8}" type="presOf" srcId="{2F00338C-D5E1-42DB-AC5D-C979148E2AF8}" destId="{9370C68F-8370-47F0-9108-92BD57E888E3}" srcOrd="0" destOrd="0" presId="urn:microsoft.com/office/officeart/2005/8/layout/list1"/>
    <dgm:cxn modelId="{4D96DA53-1F09-4950-968D-C539300D8A09}" srcId="{AFA413C5-3C76-49BF-BCF8-0B52FDDD3586}" destId="{0223447B-8E98-43EE-8408-9F885BE20730}" srcOrd="1" destOrd="0" parTransId="{69489089-1977-43B6-BDC1-1F43D93EEC48}" sibTransId="{12D042F1-17D9-4A2F-A3B8-571CB90D001D}"/>
    <dgm:cxn modelId="{FCDC2555-8B27-45D4-91B3-44223EBD59D8}" srcId="{AFA413C5-3C76-49BF-BCF8-0B52FDDD3586}" destId="{3C18046E-C59C-41D4-B4EB-0DB3D53E711A}" srcOrd="3" destOrd="0" parTransId="{DF640D16-F941-46FA-9BF1-CA693F0BA061}" sibTransId="{258644C4-DA90-4B40-9DCC-C05DB69CC843}"/>
    <dgm:cxn modelId="{A048B07B-7848-4B3E-8646-C27ECC8DC95E}" type="presOf" srcId="{3C18046E-C59C-41D4-B4EB-0DB3D53E711A}" destId="{6A38D6C3-9BB3-48A3-86CF-93D577EA2BE2}" srcOrd="1" destOrd="0" presId="urn:microsoft.com/office/officeart/2005/8/layout/list1"/>
    <dgm:cxn modelId="{E49DE97F-2CDF-4B89-A8AD-9ACA9FF5A91D}" type="presOf" srcId="{EB390087-E46C-48FE-93BC-13F72F62BF9E}" destId="{EF9A8992-031A-4E92-9DF3-91B824972C49}" srcOrd="0" destOrd="0" presId="urn:microsoft.com/office/officeart/2005/8/layout/list1"/>
    <dgm:cxn modelId="{E9CC7A9B-7A5C-4BFE-95B4-308EB0458D0F}" type="presOf" srcId="{3C18046E-C59C-41D4-B4EB-0DB3D53E711A}" destId="{3E41B9DF-46F1-4736-A594-670D81177F41}" srcOrd="0" destOrd="0" presId="urn:microsoft.com/office/officeart/2005/8/layout/list1"/>
    <dgm:cxn modelId="{CB2A75BA-465C-47A6-A3A5-BC290499A0CE}" srcId="{1DA70A1A-4043-4245-BF9C-8476EA293E56}" destId="{59729F9A-6012-45FA-8379-6EEC17997BEC}" srcOrd="0" destOrd="0" parTransId="{FBB69568-3C67-4ECE-9ED7-DF805DE4F874}" sibTransId="{318E643D-57E2-41F9-9254-C3F018E06530}"/>
    <dgm:cxn modelId="{7EE323C3-B1D7-4F1D-8BCF-CE8A63DA9331}" srcId="{2F00338C-D5E1-42DB-AC5D-C979148E2AF8}" destId="{6BAA2B80-53C0-48F3-8C7B-8D7E7D074FF2}" srcOrd="0" destOrd="0" parTransId="{275F1196-6995-4F92-ACE2-F982A7E8C5B7}" sibTransId="{FFF4F1F3-07E3-4F29-B1AB-AB68135A651B}"/>
    <dgm:cxn modelId="{7315EBD0-30DB-425B-90AF-E27014CB4CF4}" type="presOf" srcId="{AFA413C5-3C76-49BF-BCF8-0B52FDDD3586}" destId="{7ABC63CC-3173-47B2-AEEE-73A159D6C5BF}" srcOrd="0" destOrd="0" presId="urn:microsoft.com/office/officeart/2005/8/layout/list1"/>
    <dgm:cxn modelId="{36836DD2-821A-495A-AC81-21320A77A0A5}" type="presOf" srcId="{6BAA2B80-53C0-48F3-8C7B-8D7E7D074FF2}" destId="{139619F0-5243-46C8-90B1-59AFA06B5E77}" srcOrd="0" destOrd="0" presId="urn:microsoft.com/office/officeart/2005/8/layout/list1"/>
    <dgm:cxn modelId="{156C67F0-7CD8-48A7-B0ED-E65B01DE650A}" type="presOf" srcId="{1DA70A1A-4043-4245-BF9C-8476EA293E56}" destId="{407CC789-BC93-4C8B-A8E1-3E45AED6E7E0}" srcOrd="1" destOrd="0" presId="urn:microsoft.com/office/officeart/2005/8/layout/list1"/>
    <dgm:cxn modelId="{1CA2EB2A-F097-4DC0-81AD-A5F69B5B51DE}" type="presParOf" srcId="{7ABC63CC-3173-47B2-AEEE-73A159D6C5BF}" destId="{214BA24F-B51B-40E8-ADA8-D0A82E64B41C}" srcOrd="0" destOrd="0" presId="urn:microsoft.com/office/officeart/2005/8/layout/list1"/>
    <dgm:cxn modelId="{AC1C3FCF-5EF9-4A05-8B2A-AA9E64F4E3CE}" type="presParOf" srcId="{214BA24F-B51B-40E8-ADA8-D0A82E64B41C}" destId="{9370C68F-8370-47F0-9108-92BD57E888E3}" srcOrd="0" destOrd="0" presId="urn:microsoft.com/office/officeart/2005/8/layout/list1"/>
    <dgm:cxn modelId="{37DAC2FC-3126-4E4E-B020-CA5ABA1AABFD}" type="presParOf" srcId="{214BA24F-B51B-40E8-ADA8-D0A82E64B41C}" destId="{8AD42EC8-2574-4A12-9BF8-BBF103285D47}" srcOrd="1" destOrd="0" presId="urn:microsoft.com/office/officeart/2005/8/layout/list1"/>
    <dgm:cxn modelId="{6CDFD83B-0952-4F8B-AE0B-1734802B4EA3}" type="presParOf" srcId="{7ABC63CC-3173-47B2-AEEE-73A159D6C5BF}" destId="{E67B8CC2-7484-4DB0-AD11-A5D5ACBECC70}" srcOrd="1" destOrd="0" presId="urn:microsoft.com/office/officeart/2005/8/layout/list1"/>
    <dgm:cxn modelId="{30A4025B-D134-4591-9917-240DBA5F3E4F}" type="presParOf" srcId="{7ABC63CC-3173-47B2-AEEE-73A159D6C5BF}" destId="{139619F0-5243-46C8-90B1-59AFA06B5E77}" srcOrd="2" destOrd="0" presId="urn:microsoft.com/office/officeart/2005/8/layout/list1"/>
    <dgm:cxn modelId="{18C50037-D6C4-4B72-918F-49CA8A06851C}" type="presParOf" srcId="{7ABC63CC-3173-47B2-AEEE-73A159D6C5BF}" destId="{F4CAAE81-2A99-4958-B6E0-5F6E68320D20}" srcOrd="3" destOrd="0" presId="urn:microsoft.com/office/officeart/2005/8/layout/list1"/>
    <dgm:cxn modelId="{04881E5E-CDD5-4F12-A06A-E839546C5C65}" type="presParOf" srcId="{7ABC63CC-3173-47B2-AEEE-73A159D6C5BF}" destId="{B51534F3-D9DA-4067-A4C2-D600800BD50C}" srcOrd="4" destOrd="0" presId="urn:microsoft.com/office/officeart/2005/8/layout/list1"/>
    <dgm:cxn modelId="{9F472673-623E-4B1E-846D-69EEDCC2E2CA}" type="presParOf" srcId="{B51534F3-D9DA-4067-A4C2-D600800BD50C}" destId="{BCC73EA4-DDD6-4CE2-83E8-2DFAFFA30523}" srcOrd="0" destOrd="0" presId="urn:microsoft.com/office/officeart/2005/8/layout/list1"/>
    <dgm:cxn modelId="{9641C254-D28B-48BA-BF95-C375404C8C69}" type="presParOf" srcId="{B51534F3-D9DA-4067-A4C2-D600800BD50C}" destId="{C2B49EDB-98DB-4E33-8124-A0468FBA126C}" srcOrd="1" destOrd="0" presId="urn:microsoft.com/office/officeart/2005/8/layout/list1"/>
    <dgm:cxn modelId="{FF2C8483-F17A-4AEF-A249-268063944D7D}" type="presParOf" srcId="{7ABC63CC-3173-47B2-AEEE-73A159D6C5BF}" destId="{D59F810F-9281-426E-AEFC-964FD981B314}" srcOrd="5" destOrd="0" presId="urn:microsoft.com/office/officeart/2005/8/layout/list1"/>
    <dgm:cxn modelId="{87E76759-371F-4A55-8CBA-2230CEC5DDE1}" type="presParOf" srcId="{7ABC63CC-3173-47B2-AEEE-73A159D6C5BF}" destId="{CA4A15E2-B853-44B0-8B17-1F5E4C3AF774}" srcOrd="6" destOrd="0" presId="urn:microsoft.com/office/officeart/2005/8/layout/list1"/>
    <dgm:cxn modelId="{197C0E18-72E5-487F-BBC1-FA928D6DCC56}" type="presParOf" srcId="{7ABC63CC-3173-47B2-AEEE-73A159D6C5BF}" destId="{25340D24-59B1-44E7-9498-5AE142246CE8}" srcOrd="7" destOrd="0" presId="urn:microsoft.com/office/officeart/2005/8/layout/list1"/>
    <dgm:cxn modelId="{7F45DA00-A483-4E70-B3D7-EAD2592E7807}" type="presParOf" srcId="{7ABC63CC-3173-47B2-AEEE-73A159D6C5BF}" destId="{8A973501-5C3D-4658-8E61-B21BADBFEB70}" srcOrd="8" destOrd="0" presId="urn:microsoft.com/office/officeart/2005/8/layout/list1"/>
    <dgm:cxn modelId="{3725ACBF-8C87-432F-AFA8-549ED15F8441}" type="presParOf" srcId="{8A973501-5C3D-4658-8E61-B21BADBFEB70}" destId="{FCD092B8-8284-4971-829F-EF90C180C1CB}" srcOrd="0" destOrd="0" presId="urn:microsoft.com/office/officeart/2005/8/layout/list1"/>
    <dgm:cxn modelId="{818056D8-E583-408E-A787-32D7A266B4FA}" type="presParOf" srcId="{8A973501-5C3D-4658-8E61-B21BADBFEB70}" destId="{407CC789-BC93-4C8B-A8E1-3E45AED6E7E0}" srcOrd="1" destOrd="0" presId="urn:microsoft.com/office/officeart/2005/8/layout/list1"/>
    <dgm:cxn modelId="{1E9ED3B4-69B6-413C-AF95-0019216821AE}" type="presParOf" srcId="{7ABC63CC-3173-47B2-AEEE-73A159D6C5BF}" destId="{2EFBE444-D88E-4BAA-8D70-5A1C099574BA}" srcOrd="9" destOrd="0" presId="urn:microsoft.com/office/officeart/2005/8/layout/list1"/>
    <dgm:cxn modelId="{AA6380EB-A83B-4188-8523-E9DAB3CBA907}" type="presParOf" srcId="{7ABC63CC-3173-47B2-AEEE-73A159D6C5BF}" destId="{84903394-7D7B-4FFE-BD88-6CB6CA4CB238}" srcOrd="10" destOrd="0" presId="urn:microsoft.com/office/officeart/2005/8/layout/list1"/>
    <dgm:cxn modelId="{FB48E373-606A-4891-9E47-98592994ACFC}" type="presParOf" srcId="{7ABC63CC-3173-47B2-AEEE-73A159D6C5BF}" destId="{118103B6-8674-4A8C-A31D-E8E130C3CADE}" srcOrd="11" destOrd="0" presId="urn:microsoft.com/office/officeart/2005/8/layout/list1"/>
    <dgm:cxn modelId="{1AD6A428-516C-4D83-9041-F4015CEC23CC}" type="presParOf" srcId="{7ABC63CC-3173-47B2-AEEE-73A159D6C5BF}" destId="{EB628B84-2E22-4AB4-9C2B-5D6B9F087C71}" srcOrd="12" destOrd="0" presId="urn:microsoft.com/office/officeart/2005/8/layout/list1"/>
    <dgm:cxn modelId="{CD8954C3-2A1E-4655-B0AB-44014C5650B8}" type="presParOf" srcId="{EB628B84-2E22-4AB4-9C2B-5D6B9F087C71}" destId="{3E41B9DF-46F1-4736-A594-670D81177F41}" srcOrd="0" destOrd="0" presId="urn:microsoft.com/office/officeart/2005/8/layout/list1"/>
    <dgm:cxn modelId="{C41B2978-C27B-4B7C-876E-9F22869CA4C1}" type="presParOf" srcId="{EB628B84-2E22-4AB4-9C2B-5D6B9F087C71}" destId="{6A38D6C3-9BB3-48A3-86CF-93D577EA2BE2}" srcOrd="1" destOrd="0" presId="urn:microsoft.com/office/officeart/2005/8/layout/list1"/>
    <dgm:cxn modelId="{09591815-D86E-44E9-9028-461735A5D1D1}" type="presParOf" srcId="{7ABC63CC-3173-47B2-AEEE-73A159D6C5BF}" destId="{26FA6F38-E405-4DC4-86C2-14EEA598636B}" srcOrd="13" destOrd="0" presId="urn:microsoft.com/office/officeart/2005/8/layout/list1"/>
    <dgm:cxn modelId="{89AA5DE0-C16A-4CE2-AF76-330D2302EA5B}" type="presParOf" srcId="{7ABC63CC-3173-47B2-AEEE-73A159D6C5BF}" destId="{EF9A8992-031A-4E92-9DF3-91B824972C4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E4CE5-E413-419E-BE24-A1C73DEEE186}" type="doc">
      <dgm:prSet loTypeId="urn:microsoft.com/office/officeart/2016/7/layout/BasicLinearProcessNumbered" loCatId="process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09B6D6-B8A0-4873-A5D7-CBC2B9B8C18A}">
      <dgm:prSet/>
      <dgm:spPr/>
      <dgm:t>
        <a:bodyPr/>
        <a:lstStyle/>
        <a:p>
          <a:r>
            <a:rPr lang="en-US" b="1"/>
            <a:t>Small Business Representatives (OSDBU, SBR, OSBP, PCR, CMR)</a:t>
          </a:r>
          <a:endParaRPr lang="en-US"/>
        </a:p>
      </dgm:t>
    </dgm:pt>
    <dgm:pt modelId="{885710C0-D914-4482-93CD-443EB24A579B}" type="parTrans" cxnId="{9AC4362B-1BC0-4598-A281-1F7B6586CFCE}">
      <dgm:prSet/>
      <dgm:spPr/>
      <dgm:t>
        <a:bodyPr/>
        <a:lstStyle/>
        <a:p>
          <a:endParaRPr lang="en-US"/>
        </a:p>
      </dgm:t>
    </dgm:pt>
    <dgm:pt modelId="{4FF5E31E-CD4E-4A29-8F81-A6C8EBC0CED2}" type="sibTrans" cxnId="{9AC4362B-1BC0-4598-A281-1F7B6586CFC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53AC53F-6642-4D2B-AE33-AFE8166AF325}">
      <dgm:prSet/>
      <dgm:spPr/>
      <dgm:t>
        <a:bodyPr/>
        <a:lstStyle/>
        <a:p>
          <a:r>
            <a:rPr lang="en-US"/>
            <a:t>Purpose: Help agency meet SB Goals: 23%</a:t>
          </a:r>
        </a:p>
      </dgm:t>
    </dgm:pt>
    <dgm:pt modelId="{D35C4D01-9CF5-4736-B3C7-FF285775EA53}" type="parTrans" cxnId="{AD1CD664-C78A-41C4-AF97-2B6C5D4F16FF}">
      <dgm:prSet/>
      <dgm:spPr/>
      <dgm:t>
        <a:bodyPr/>
        <a:lstStyle/>
        <a:p>
          <a:endParaRPr lang="en-US"/>
        </a:p>
      </dgm:t>
    </dgm:pt>
    <dgm:pt modelId="{A567983B-B23B-43AE-93D9-07DDA9A1A0BB}" type="sibTrans" cxnId="{AD1CD664-C78A-41C4-AF97-2B6C5D4F16FF}">
      <dgm:prSet/>
      <dgm:spPr/>
      <dgm:t>
        <a:bodyPr/>
        <a:lstStyle/>
        <a:p>
          <a:endParaRPr lang="en-US"/>
        </a:p>
      </dgm:t>
    </dgm:pt>
    <dgm:pt modelId="{D38DEBE8-64C8-4B2B-93F8-2FE3DEBDC2F3}">
      <dgm:prSet/>
      <dgm:spPr/>
      <dgm:t>
        <a:bodyPr/>
        <a:lstStyle/>
        <a:p>
          <a:r>
            <a:rPr lang="en-US"/>
            <a:t>Agency web site: search for OSDBU, OSBP</a:t>
          </a:r>
        </a:p>
      </dgm:t>
    </dgm:pt>
    <dgm:pt modelId="{AD69631F-45A1-4403-B84C-41AA572B9A4C}" type="parTrans" cxnId="{719BB1BD-3F8E-4C5C-8C8F-95454098B6B3}">
      <dgm:prSet/>
      <dgm:spPr/>
      <dgm:t>
        <a:bodyPr/>
        <a:lstStyle/>
        <a:p>
          <a:endParaRPr lang="en-US"/>
        </a:p>
      </dgm:t>
    </dgm:pt>
    <dgm:pt modelId="{0EF40F78-6293-4059-831B-815277D1FF62}" type="sibTrans" cxnId="{719BB1BD-3F8E-4C5C-8C8F-95454098B6B3}">
      <dgm:prSet/>
      <dgm:spPr/>
      <dgm:t>
        <a:bodyPr/>
        <a:lstStyle/>
        <a:p>
          <a:endParaRPr lang="en-US"/>
        </a:p>
      </dgm:t>
    </dgm:pt>
    <dgm:pt modelId="{71D9C6A3-EB4C-4BC8-8A29-5C4278FF2FB9}">
      <dgm:prSet/>
      <dgm:spPr/>
      <dgm:t>
        <a:bodyPr/>
        <a:lstStyle/>
        <a:p>
          <a:r>
            <a:rPr lang="en-US" b="1"/>
            <a:t>Contracting Officers (CO or KO)</a:t>
          </a:r>
          <a:endParaRPr lang="en-US"/>
        </a:p>
      </dgm:t>
    </dgm:pt>
    <dgm:pt modelId="{3A35E457-A6A5-4E7C-9A3B-E0BEACECB239}" type="parTrans" cxnId="{E4AC4CED-8546-408C-A781-3888A9BAD873}">
      <dgm:prSet/>
      <dgm:spPr/>
      <dgm:t>
        <a:bodyPr/>
        <a:lstStyle/>
        <a:p>
          <a:endParaRPr lang="en-US"/>
        </a:p>
      </dgm:t>
    </dgm:pt>
    <dgm:pt modelId="{0AB756DB-0830-4E41-BA7F-B79AD94CBD0D}" type="sibTrans" cxnId="{E4AC4CED-8546-408C-A781-3888A9BAD87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A7554D3-BE0A-42F3-B02C-4D38397D7D7C}">
      <dgm:prSet/>
      <dgm:spPr/>
      <dgm:t>
        <a:bodyPr/>
        <a:lstStyle/>
        <a:p>
          <a:r>
            <a:rPr lang="en-US"/>
            <a:t>Purpose: Make legal purchase, provide government with appropriate services and products; total responsibility</a:t>
          </a:r>
        </a:p>
      </dgm:t>
    </dgm:pt>
    <dgm:pt modelId="{FEA82EC9-C426-4B3E-BA7E-4F0031A615B1}" type="parTrans" cxnId="{9BC95C55-5474-4EF5-A6AC-1B5CE34F3B70}">
      <dgm:prSet/>
      <dgm:spPr/>
      <dgm:t>
        <a:bodyPr/>
        <a:lstStyle/>
        <a:p>
          <a:endParaRPr lang="en-US"/>
        </a:p>
      </dgm:t>
    </dgm:pt>
    <dgm:pt modelId="{FB146172-B64C-4396-B8F6-4C16A0BF9AF8}" type="sibTrans" cxnId="{9BC95C55-5474-4EF5-A6AC-1B5CE34F3B70}">
      <dgm:prSet/>
      <dgm:spPr/>
      <dgm:t>
        <a:bodyPr/>
        <a:lstStyle/>
        <a:p>
          <a:endParaRPr lang="en-US"/>
        </a:p>
      </dgm:t>
    </dgm:pt>
    <dgm:pt modelId="{F35EA32B-0C3C-43BF-90D5-E35F5A4CF96C}">
      <dgm:prSet/>
      <dgm:spPr/>
      <dgm:t>
        <a:bodyPr/>
        <a:lstStyle/>
        <a:p>
          <a:r>
            <a:rPr lang="en-US"/>
            <a:t>www.FedBizOpps.gov or other opportunity posting site</a:t>
          </a:r>
        </a:p>
      </dgm:t>
    </dgm:pt>
    <dgm:pt modelId="{5B817F21-F2E7-4C54-9A83-BA74F6299751}" type="parTrans" cxnId="{6DB47D89-C5DB-4A24-81C1-3490FC266225}">
      <dgm:prSet/>
      <dgm:spPr/>
      <dgm:t>
        <a:bodyPr/>
        <a:lstStyle/>
        <a:p>
          <a:endParaRPr lang="en-US"/>
        </a:p>
      </dgm:t>
    </dgm:pt>
    <dgm:pt modelId="{E7EED997-7497-48E5-AC83-04A37D896C72}" type="sibTrans" cxnId="{6DB47D89-C5DB-4A24-81C1-3490FC266225}">
      <dgm:prSet/>
      <dgm:spPr/>
      <dgm:t>
        <a:bodyPr/>
        <a:lstStyle/>
        <a:p>
          <a:endParaRPr lang="en-US"/>
        </a:p>
      </dgm:t>
    </dgm:pt>
    <dgm:pt modelId="{8F4BDF49-0DBE-4FB6-A500-12ADEBC73250}">
      <dgm:prSet/>
      <dgm:spPr/>
      <dgm:t>
        <a:bodyPr/>
        <a:lstStyle/>
        <a:p>
          <a:r>
            <a:rPr lang="en-US" b="1"/>
            <a:t>Program Managers (PM), technical representatives</a:t>
          </a:r>
          <a:endParaRPr lang="en-US"/>
        </a:p>
      </dgm:t>
    </dgm:pt>
    <dgm:pt modelId="{9CC04CA0-CBB1-4E20-B03C-CABFF98FFB13}" type="parTrans" cxnId="{DD1BB97C-AEFF-4A89-BD85-5FD93F487BE1}">
      <dgm:prSet/>
      <dgm:spPr/>
      <dgm:t>
        <a:bodyPr/>
        <a:lstStyle/>
        <a:p>
          <a:endParaRPr lang="en-US"/>
        </a:p>
      </dgm:t>
    </dgm:pt>
    <dgm:pt modelId="{AF77C052-B48B-46B0-8754-4C67CCD291BB}" type="sibTrans" cxnId="{DD1BB97C-AEFF-4A89-BD85-5FD93F487BE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309AA63-26D9-4BB8-A766-9AF541747571}">
      <dgm:prSet/>
      <dgm:spPr/>
      <dgm:t>
        <a:bodyPr/>
        <a:lstStyle/>
        <a:p>
          <a:r>
            <a:rPr lang="en-US"/>
            <a:t>Purpose: Technical expertise, end-users, can make tech or vendor recommendations</a:t>
          </a:r>
        </a:p>
      </dgm:t>
    </dgm:pt>
    <dgm:pt modelId="{0B3157D0-DCF4-4C2D-8433-72943E631C19}" type="parTrans" cxnId="{2B39E5FF-70E7-4741-A88B-1B68C8708B62}">
      <dgm:prSet/>
      <dgm:spPr/>
      <dgm:t>
        <a:bodyPr/>
        <a:lstStyle/>
        <a:p>
          <a:endParaRPr lang="en-US"/>
        </a:p>
      </dgm:t>
    </dgm:pt>
    <dgm:pt modelId="{B2C5918B-6D81-4F2B-A472-74F8B8EAE241}" type="sibTrans" cxnId="{2B39E5FF-70E7-4741-A88B-1B68C8708B62}">
      <dgm:prSet/>
      <dgm:spPr/>
      <dgm:t>
        <a:bodyPr/>
        <a:lstStyle/>
        <a:p>
          <a:endParaRPr lang="en-US"/>
        </a:p>
      </dgm:t>
    </dgm:pt>
    <dgm:pt modelId="{EE8AB5F6-3FD1-4739-8A1F-DA3C2C5BDDE3}">
      <dgm:prSet/>
      <dgm:spPr/>
      <dgm:t>
        <a:bodyPr/>
        <a:lstStyle/>
        <a:p>
          <a:r>
            <a:rPr lang="en-US"/>
            <a:t>The most difficult to locate, use OSDBU &amp; CO to refer you, a relationship is required!</a:t>
          </a:r>
        </a:p>
      </dgm:t>
    </dgm:pt>
    <dgm:pt modelId="{F27AB335-C7DF-4AA1-B4EC-040EC5A714F8}" type="parTrans" cxnId="{D8CA8AB6-A99D-45D4-96B4-9AD1CC012691}">
      <dgm:prSet/>
      <dgm:spPr/>
      <dgm:t>
        <a:bodyPr/>
        <a:lstStyle/>
        <a:p>
          <a:endParaRPr lang="en-US"/>
        </a:p>
      </dgm:t>
    </dgm:pt>
    <dgm:pt modelId="{FB59B1E1-7A8D-4117-BBD2-782CEB92E5D6}" type="sibTrans" cxnId="{D8CA8AB6-A99D-45D4-96B4-9AD1CC012691}">
      <dgm:prSet/>
      <dgm:spPr/>
      <dgm:t>
        <a:bodyPr/>
        <a:lstStyle/>
        <a:p>
          <a:endParaRPr lang="en-US"/>
        </a:p>
      </dgm:t>
    </dgm:pt>
    <dgm:pt modelId="{4B75AD0B-4FF6-4CC9-9C88-ACA0619E274D}" type="pres">
      <dgm:prSet presAssocID="{496E4CE5-E413-419E-BE24-A1C73DEEE186}" presName="Name0" presStyleCnt="0">
        <dgm:presLayoutVars>
          <dgm:animLvl val="lvl"/>
          <dgm:resizeHandles val="exact"/>
        </dgm:presLayoutVars>
      </dgm:prSet>
      <dgm:spPr/>
    </dgm:pt>
    <dgm:pt modelId="{083B0DC8-F8AE-44A5-B453-83A473F15E9B}" type="pres">
      <dgm:prSet presAssocID="{7809B6D6-B8A0-4873-A5D7-CBC2B9B8C18A}" presName="compositeNode" presStyleCnt="0">
        <dgm:presLayoutVars>
          <dgm:bulletEnabled val="1"/>
        </dgm:presLayoutVars>
      </dgm:prSet>
      <dgm:spPr/>
    </dgm:pt>
    <dgm:pt modelId="{360DD023-C3D1-4772-85B7-B3E2523AF8C1}" type="pres">
      <dgm:prSet presAssocID="{7809B6D6-B8A0-4873-A5D7-CBC2B9B8C18A}" presName="bgRect" presStyleLbl="bgAccFollowNode1" presStyleIdx="0" presStyleCnt="3"/>
      <dgm:spPr/>
    </dgm:pt>
    <dgm:pt modelId="{9B563B6A-1CC5-4F2B-B2BB-4AB5E29C63DC}" type="pres">
      <dgm:prSet presAssocID="{4FF5E31E-CD4E-4A29-8F81-A6C8EBC0CED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86FF3AF-DD04-45F2-9779-578BF25F54CB}" type="pres">
      <dgm:prSet presAssocID="{7809B6D6-B8A0-4873-A5D7-CBC2B9B8C18A}" presName="bottomLine" presStyleLbl="alignNode1" presStyleIdx="1" presStyleCnt="6">
        <dgm:presLayoutVars/>
      </dgm:prSet>
      <dgm:spPr/>
    </dgm:pt>
    <dgm:pt modelId="{085BE905-17F7-47DE-BD06-C80FF7975856}" type="pres">
      <dgm:prSet presAssocID="{7809B6D6-B8A0-4873-A5D7-CBC2B9B8C18A}" presName="nodeText" presStyleLbl="bgAccFollowNode1" presStyleIdx="0" presStyleCnt="3">
        <dgm:presLayoutVars>
          <dgm:bulletEnabled val="1"/>
        </dgm:presLayoutVars>
      </dgm:prSet>
      <dgm:spPr/>
    </dgm:pt>
    <dgm:pt modelId="{2D0855A8-354D-4E0F-8DFF-C1163908720E}" type="pres">
      <dgm:prSet presAssocID="{4FF5E31E-CD4E-4A29-8F81-A6C8EBC0CED2}" presName="sibTrans" presStyleCnt="0"/>
      <dgm:spPr/>
    </dgm:pt>
    <dgm:pt modelId="{403831A3-6E1A-4C8F-A7A0-D28B8AF05CBC}" type="pres">
      <dgm:prSet presAssocID="{71D9C6A3-EB4C-4BC8-8A29-5C4278FF2FB9}" presName="compositeNode" presStyleCnt="0">
        <dgm:presLayoutVars>
          <dgm:bulletEnabled val="1"/>
        </dgm:presLayoutVars>
      </dgm:prSet>
      <dgm:spPr/>
    </dgm:pt>
    <dgm:pt modelId="{08015CA6-C7D7-4D84-894D-A824D7294C09}" type="pres">
      <dgm:prSet presAssocID="{71D9C6A3-EB4C-4BC8-8A29-5C4278FF2FB9}" presName="bgRect" presStyleLbl="bgAccFollowNode1" presStyleIdx="1" presStyleCnt="3"/>
      <dgm:spPr/>
    </dgm:pt>
    <dgm:pt modelId="{7EBCAC15-0DD3-431F-B11C-112B42F1E31B}" type="pres">
      <dgm:prSet presAssocID="{0AB756DB-0830-4E41-BA7F-B79AD94CBD0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C5E8104-7D46-41FA-AB6C-4EC71A4A876E}" type="pres">
      <dgm:prSet presAssocID="{71D9C6A3-EB4C-4BC8-8A29-5C4278FF2FB9}" presName="bottomLine" presStyleLbl="alignNode1" presStyleIdx="3" presStyleCnt="6">
        <dgm:presLayoutVars/>
      </dgm:prSet>
      <dgm:spPr/>
    </dgm:pt>
    <dgm:pt modelId="{CEC491EB-D6CC-425C-8535-E5B031F2CB3E}" type="pres">
      <dgm:prSet presAssocID="{71D9C6A3-EB4C-4BC8-8A29-5C4278FF2FB9}" presName="nodeText" presStyleLbl="bgAccFollowNode1" presStyleIdx="1" presStyleCnt="3">
        <dgm:presLayoutVars>
          <dgm:bulletEnabled val="1"/>
        </dgm:presLayoutVars>
      </dgm:prSet>
      <dgm:spPr/>
    </dgm:pt>
    <dgm:pt modelId="{D6C44009-92E8-4DD5-B6D6-ED5F2FD776EC}" type="pres">
      <dgm:prSet presAssocID="{0AB756DB-0830-4E41-BA7F-B79AD94CBD0D}" presName="sibTrans" presStyleCnt="0"/>
      <dgm:spPr/>
    </dgm:pt>
    <dgm:pt modelId="{FFFD0484-A036-4475-94BB-A290EA8B7AAE}" type="pres">
      <dgm:prSet presAssocID="{8F4BDF49-0DBE-4FB6-A500-12ADEBC73250}" presName="compositeNode" presStyleCnt="0">
        <dgm:presLayoutVars>
          <dgm:bulletEnabled val="1"/>
        </dgm:presLayoutVars>
      </dgm:prSet>
      <dgm:spPr/>
    </dgm:pt>
    <dgm:pt modelId="{0D17D337-04B0-41A8-A38A-90017A282955}" type="pres">
      <dgm:prSet presAssocID="{8F4BDF49-0DBE-4FB6-A500-12ADEBC73250}" presName="bgRect" presStyleLbl="bgAccFollowNode1" presStyleIdx="2" presStyleCnt="3"/>
      <dgm:spPr/>
    </dgm:pt>
    <dgm:pt modelId="{7FCD6300-6362-47F6-BF2C-F7AE506E9923}" type="pres">
      <dgm:prSet presAssocID="{AF77C052-B48B-46B0-8754-4C67CCD291B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96266AB-CA35-4D3C-A9C1-44F6215F1413}" type="pres">
      <dgm:prSet presAssocID="{8F4BDF49-0DBE-4FB6-A500-12ADEBC73250}" presName="bottomLine" presStyleLbl="alignNode1" presStyleIdx="5" presStyleCnt="6">
        <dgm:presLayoutVars/>
      </dgm:prSet>
      <dgm:spPr/>
    </dgm:pt>
    <dgm:pt modelId="{BD13FD08-6F34-4E89-9895-20DB1947B133}" type="pres">
      <dgm:prSet presAssocID="{8F4BDF49-0DBE-4FB6-A500-12ADEBC7325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F9CF509-FD51-49E1-A139-45DC37604780}" type="presOf" srcId="{0AB756DB-0830-4E41-BA7F-B79AD94CBD0D}" destId="{7EBCAC15-0DD3-431F-B11C-112B42F1E31B}" srcOrd="0" destOrd="0" presId="urn:microsoft.com/office/officeart/2016/7/layout/BasicLinearProcessNumbered"/>
    <dgm:cxn modelId="{F1B4C611-52A1-4462-8511-892A2FEA0B36}" type="presOf" srcId="{AF77C052-B48B-46B0-8754-4C67CCD291BB}" destId="{7FCD6300-6362-47F6-BF2C-F7AE506E9923}" srcOrd="0" destOrd="0" presId="urn:microsoft.com/office/officeart/2016/7/layout/BasicLinearProcessNumbered"/>
    <dgm:cxn modelId="{22326E2A-E6A9-4DEA-8064-62C63ADA4469}" type="presOf" srcId="{7309AA63-26D9-4BB8-A766-9AF541747571}" destId="{BD13FD08-6F34-4E89-9895-20DB1947B133}" srcOrd="0" destOrd="1" presId="urn:microsoft.com/office/officeart/2016/7/layout/BasicLinearProcessNumbered"/>
    <dgm:cxn modelId="{9AC4362B-1BC0-4598-A281-1F7B6586CFCE}" srcId="{496E4CE5-E413-419E-BE24-A1C73DEEE186}" destId="{7809B6D6-B8A0-4873-A5D7-CBC2B9B8C18A}" srcOrd="0" destOrd="0" parTransId="{885710C0-D914-4482-93CD-443EB24A579B}" sibTransId="{4FF5E31E-CD4E-4A29-8F81-A6C8EBC0CED2}"/>
    <dgm:cxn modelId="{EF013562-0EEE-474E-8254-64E23A46ED51}" type="presOf" srcId="{F35EA32B-0C3C-43BF-90D5-E35F5A4CF96C}" destId="{CEC491EB-D6CC-425C-8535-E5B031F2CB3E}" srcOrd="0" destOrd="2" presId="urn:microsoft.com/office/officeart/2016/7/layout/BasicLinearProcessNumbered"/>
    <dgm:cxn modelId="{03D4F243-5003-43E8-AA8A-CC67901D9978}" type="presOf" srcId="{71D9C6A3-EB4C-4BC8-8A29-5C4278FF2FB9}" destId="{CEC491EB-D6CC-425C-8535-E5B031F2CB3E}" srcOrd="1" destOrd="0" presId="urn:microsoft.com/office/officeart/2016/7/layout/BasicLinearProcessNumbered"/>
    <dgm:cxn modelId="{AD1CD664-C78A-41C4-AF97-2B6C5D4F16FF}" srcId="{7809B6D6-B8A0-4873-A5D7-CBC2B9B8C18A}" destId="{D53AC53F-6642-4D2B-AE33-AFE8166AF325}" srcOrd="0" destOrd="0" parTransId="{D35C4D01-9CF5-4736-B3C7-FF285775EA53}" sibTransId="{A567983B-B23B-43AE-93D9-07DDA9A1A0BB}"/>
    <dgm:cxn modelId="{D3353D66-371B-4B1F-802E-22B45A6EB55A}" type="presOf" srcId="{4FF5E31E-CD4E-4A29-8F81-A6C8EBC0CED2}" destId="{9B563B6A-1CC5-4F2B-B2BB-4AB5E29C63DC}" srcOrd="0" destOrd="0" presId="urn:microsoft.com/office/officeart/2016/7/layout/BasicLinearProcessNumbered"/>
    <dgm:cxn modelId="{9BC95C55-5474-4EF5-A6AC-1B5CE34F3B70}" srcId="{71D9C6A3-EB4C-4BC8-8A29-5C4278FF2FB9}" destId="{BA7554D3-BE0A-42F3-B02C-4D38397D7D7C}" srcOrd="0" destOrd="0" parTransId="{FEA82EC9-C426-4B3E-BA7E-4F0031A615B1}" sibTransId="{FB146172-B64C-4396-B8F6-4C16A0BF9AF8}"/>
    <dgm:cxn modelId="{56223A77-6194-4E54-89A2-25768E8AE86F}" type="presOf" srcId="{EE8AB5F6-3FD1-4739-8A1F-DA3C2C5BDDE3}" destId="{BD13FD08-6F34-4E89-9895-20DB1947B133}" srcOrd="0" destOrd="2" presId="urn:microsoft.com/office/officeart/2016/7/layout/BasicLinearProcessNumbered"/>
    <dgm:cxn modelId="{DD1BB97C-AEFF-4A89-BD85-5FD93F487BE1}" srcId="{496E4CE5-E413-419E-BE24-A1C73DEEE186}" destId="{8F4BDF49-0DBE-4FB6-A500-12ADEBC73250}" srcOrd="2" destOrd="0" parTransId="{9CC04CA0-CBB1-4E20-B03C-CABFF98FFB13}" sibTransId="{AF77C052-B48B-46B0-8754-4C67CCD291BB}"/>
    <dgm:cxn modelId="{D1EF3E82-F806-44A2-A314-A23514559B2A}" type="presOf" srcId="{496E4CE5-E413-419E-BE24-A1C73DEEE186}" destId="{4B75AD0B-4FF6-4CC9-9C88-ACA0619E274D}" srcOrd="0" destOrd="0" presId="urn:microsoft.com/office/officeart/2016/7/layout/BasicLinearProcessNumbered"/>
    <dgm:cxn modelId="{6DB47D89-C5DB-4A24-81C1-3490FC266225}" srcId="{71D9C6A3-EB4C-4BC8-8A29-5C4278FF2FB9}" destId="{F35EA32B-0C3C-43BF-90D5-E35F5A4CF96C}" srcOrd="1" destOrd="0" parTransId="{5B817F21-F2E7-4C54-9A83-BA74F6299751}" sibTransId="{E7EED997-7497-48E5-AC83-04A37D896C72}"/>
    <dgm:cxn modelId="{B75D7193-CBA6-4814-AE6C-A4A77016A376}" type="presOf" srcId="{BA7554D3-BE0A-42F3-B02C-4D38397D7D7C}" destId="{CEC491EB-D6CC-425C-8535-E5B031F2CB3E}" srcOrd="0" destOrd="1" presId="urn:microsoft.com/office/officeart/2016/7/layout/BasicLinearProcessNumbered"/>
    <dgm:cxn modelId="{5638259C-F129-4384-8C8F-D5CE466E83BF}" type="presOf" srcId="{D53AC53F-6642-4D2B-AE33-AFE8166AF325}" destId="{085BE905-17F7-47DE-BD06-C80FF7975856}" srcOrd="0" destOrd="1" presId="urn:microsoft.com/office/officeart/2016/7/layout/BasicLinearProcessNumbered"/>
    <dgm:cxn modelId="{BCCE52AC-E117-475D-9BA5-EE5B1C47C369}" type="presOf" srcId="{D38DEBE8-64C8-4B2B-93F8-2FE3DEBDC2F3}" destId="{085BE905-17F7-47DE-BD06-C80FF7975856}" srcOrd="0" destOrd="2" presId="urn:microsoft.com/office/officeart/2016/7/layout/BasicLinearProcessNumbered"/>
    <dgm:cxn modelId="{4A2E80B4-E89F-4522-994D-B8DDE8317332}" type="presOf" srcId="{8F4BDF49-0DBE-4FB6-A500-12ADEBC73250}" destId="{BD13FD08-6F34-4E89-9895-20DB1947B133}" srcOrd="1" destOrd="0" presId="urn:microsoft.com/office/officeart/2016/7/layout/BasicLinearProcessNumbered"/>
    <dgm:cxn modelId="{D8CA8AB6-A99D-45D4-96B4-9AD1CC012691}" srcId="{8F4BDF49-0DBE-4FB6-A500-12ADEBC73250}" destId="{EE8AB5F6-3FD1-4739-8A1F-DA3C2C5BDDE3}" srcOrd="1" destOrd="0" parTransId="{F27AB335-C7DF-4AA1-B4EC-040EC5A714F8}" sibTransId="{FB59B1E1-7A8D-4117-BBD2-782CEB92E5D6}"/>
    <dgm:cxn modelId="{F549F5B7-BF65-449C-8725-C60BC39EEA9F}" type="presOf" srcId="{7809B6D6-B8A0-4873-A5D7-CBC2B9B8C18A}" destId="{360DD023-C3D1-4772-85B7-B3E2523AF8C1}" srcOrd="0" destOrd="0" presId="urn:microsoft.com/office/officeart/2016/7/layout/BasicLinearProcessNumbered"/>
    <dgm:cxn modelId="{719BB1BD-3F8E-4C5C-8C8F-95454098B6B3}" srcId="{7809B6D6-B8A0-4873-A5D7-CBC2B9B8C18A}" destId="{D38DEBE8-64C8-4B2B-93F8-2FE3DEBDC2F3}" srcOrd="1" destOrd="0" parTransId="{AD69631F-45A1-4403-B84C-41AA572B9A4C}" sibTransId="{0EF40F78-6293-4059-831B-815277D1FF62}"/>
    <dgm:cxn modelId="{1C2CF7CB-E8C0-4F7B-9B54-C923C213DD06}" type="presOf" srcId="{71D9C6A3-EB4C-4BC8-8A29-5C4278FF2FB9}" destId="{08015CA6-C7D7-4D84-894D-A824D7294C09}" srcOrd="0" destOrd="0" presId="urn:microsoft.com/office/officeart/2016/7/layout/BasicLinearProcessNumbered"/>
    <dgm:cxn modelId="{E4AC4CED-8546-408C-A781-3888A9BAD873}" srcId="{496E4CE5-E413-419E-BE24-A1C73DEEE186}" destId="{71D9C6A3-EB4C-4BC8-8A29-5C4278FF2FB9}" srcOrd="1" destOrd="0" parTransId="{3A35E457-A6A5-4E7C-9A3B-E0BEACECB239}" sibTransId="{0AB756DB-0830-4E41-BA7F-B79AD94CBD0D}"/>
    <dgm:cxn modelId="{466D56F4-F307-43B2-8B6F-755EFA0B6B91}" type="presOf" srcId="{8F4BDF49-0DBE-4FB6-A500-12ADEBC73250}" destId="{0D17D337-04B0-41A8-A38A-90017A282955}" srcOrd="0" destOrd="0" presId="urn:microsoft.com/office/officeart/2016/7/layout/BasicLinearProcessNumbered"/>
    <dgm:cxn modelId="{77E470F7-ABE3-438B-8D59-601BF3909286}" type="presOf" srcId="{7809B6D6-B8A0-4873-A5D7-CBC2B9B8C18A}" destId="{085BE905-17F7-47DE-BD06-C80FF7975856}" srcOrd="1" destOrd="0" presId="urn:microsoft.com/office/officeart/2016/7/layout/BasicLinearProcessNumbered"/>
    <dgm:cxn modelId="{2B39E5FF-70E7-4741-A88B-1B68C8708B62}" srcId="{8F4BDF49-0DBE-4FB6-A500-12ADEBC73250}" destId="{7309AA63-26D9-4BB8-A766-9AF541747571}" srcOrd="0" destOrd="0" parTransId="{0B3157D0-DCF4-4C2D-8433-72943E631C19}" sibTransId="{B2C5918B-6D81-4F2B-A472-74F8B8EAE241}"/>
    <dgm:cxn modelId="{76466FD5-9630-4FDC-9085-1C52CECC1054}" type="presParOf" srcId="{4B75AD0B-4FF6-4CC9-9C88-ACA0619E274D}" destId="{083B0DC8-F8AE-44A5-B453-83A473F15E9B}" srcOrd="0" destOrd="0" presId="urn:microsoft.com/office/officeart/2016/7/layout/BasicLinearProcessNumbered"/>
    <dgm:cxn modelId="{C7706148-29B7-4FE3-AF0D-EE613FF6EB49}" type="presParOf" srcId="{083B0DC8-F8AE-44A5-B453-83A473F15E9B}" destId="{360DD023-C3D1-4772-85B7-B3E2523AF8C1}" srcOrd="0" destOrd="0" presId="urn:microsoft.com/office/officeart/2016/7/layout/BasicLinearProcessNumbered"/>
    <dgm:cxn modelId="{88683CF0-83A6-4BF7-AE31-C8E42CB141F0}" type="presParOf" srcId="{083B0DC8-F8AE-44A5-B453-83A473F15E9B}" destId="{9B563B6A-1CC5-4F2B-B2BB-4AB5E29C63DC}" srcOrd="1" destOrd="0" presId="urn:microsoft.com/office/officeart/2016/7/layout/BasicLinearProcessNumbered"/>
    <dgm:cxn modelId="{BBCD5C3E-62C7-40DF-80E5-4898D4764139}" type="presParOf" srcId="{083B0DC8-F8AE-44A5-B453-83A473F15E9B}" destId="{F86FF3AF-DD04-45F2-9779-578BF25F54CB}" srcOrd="2" destOrd="0" presId="urn:microsoft.com/office/officeart/2016/7/layout/BasicLinearProcessNumbered"/>
    <dgm:cxn modelId="{B4F75331-B114-42E3-9D63-E490F1121FA6}" type="presParOf" srcId="{083B0DC8-F8AE-44A5-B453-83A473F15E9B}" destId="{085BE905-17F7-47DE-BD06-C80FF7975856}" srcOrd="3" destOrd="0" presId="urn:microsoft.com/office/officeart/2016/7/layout/BasicLinearProcessNumbered"/>
    <dgm:cxn modelId="{A164FDB3-4B21-4544-8B2F-49533A21171D}" type="presParOf" srcId="{4B75AD0B-4FF6-4CC9-9C88-ACA0619E274D}" destId="{2D0855A8-354D-4E0F-8DFF-C1163908720E}" srcOrd="1" destOrd="0" presId="urn:microsoft.com/office/officeart/2016/7/layout/BasicLinearProcessNumbered"/>
    <dgm:cxn modelId="{F7A4F84E-51FD-4A20-9372-14F06F799169}" type="presParOf" srcId="{4B75AD0B-4FF6-4CC9-9C88-ACA0619E274D}" destId="{403831A3-6E1A-4C8F-A7A0-D28B8AF05CBC}" srcOrd="2" destOrd="0" presId="urn:microsoft.com/office/officeart/2016/7/layout/BasicLinearProcessNumbered"/>
    <dgm:cxn modelId="{D8ADC22F-A09B-4D05-908F-D33D02060504}" type="presParOf" srcId="{403831A3-6E1A-4C8F-A7A0-D28B8AF05CBC}" destId="{08015CA6-C7D7-4D84-894D-A824D7294C09}" srcOrd="0" destOrd="0" presId="urn:microsoft.com/office/officeart/2016/7/layout/BasicLinearProcessNumbered"/>
    <dgm:cxn modelId="{6B77AF51-63D9-4EE3-B700-65DE5AEE11B1}" type="presParOf" srcId="{403831A3-6E1A-4C8F-A7A0-D28B8AF05CBC}" destId="{7EBCAC15-0DD3-431F-B11C-112B42F1E31B}" srcOrd="1" destOrd="0" presId="urn:microsoft.com/office/officeart/2016/7/layout/BasicLinearProcessNumbered"/>
    <dgm:cxn modelId="{AC9B7ADA-04C3-4F94-8F2C-8E7E4561FA01}" type="presParOf" srcId="{403831A3-6E1A-4C8F-A7A0-D28B8AF05CBC}" destId="{DC5E8104-7D46-41FA-AB6C-4EC71A4A876E}" srcOrd="2" destOrd="0" presId="urn:microsoft.com/office/officeart/2016/7/layout/BasicLinearProcessNumbered"/>
    <dgm:cxn modelId="{72758A5A-FC86-4685-8034-F1A3F1AADA5E}" type="presParOf" srcId="{403831A3-6E1A-4C8F-A7A0-D28B8AF05CBC}" destId="{CEC491EB-D6CC-425C-8535-E5B031F2CB3E}" srcOrd="3" destOrd="0" presId="urn:microsoft.com/office/officeart/2016/7/layout/BasicLinearProcessNumbered"/>
    <dgm:cxn modelId="{EC39AE01-E21A-4B50-A91E-A59B59AB41E5}" type="presParOf" srcId="{4B75AD0B-4FF6-4CC9-9C88-ACA0619E274D}" destId="{D6C44009-92E8-4DD5-B6D6-ED5F2FD776EC}" srcOrd="3" destOrd="0" presId="urn:microsoft.com/office/officeart/2016/7/layout/BasicLinearProcessNumbered"/>
    <dgm:cxn modelId="{479E9EF6-C37E-4846-B7CE-B01EAB1768D0}" type="presParOf" srcId="{4B75AD0B-4FF6-4CC9-9C88-ACA0619E274D}" destId="{FFFD0484-A036-4475-94BB-A290EA8B7AAE}" srcOrd="4" destOrd="0" presId="urn:microsoft.com/office/officeart/2016/7/layout/BasicLinearProcessNumbered"/>
    <dgm:cxn modelId="{04AF9F50-E145-49DB-9577-F5EB87AEFE14}" type="presParOf" srcId="{FFFD0484-A036-4475-94BB-A290EA8B7AAE}" destId="{0D17D337-04B0-41A8-A38A-90017A282955}" srcOrd="0" destOrd="0" presId="urn:microsoft.com/office/officeart/2016/7/layout/BasicLinearProcessNumbered"/>
    <dgm:cxn modelId="{E059071D-A172-4CC9-B432-25D6CF7049B5}" type="presParOf" srcId="{FFFD0484-A036-4475-94BB-A290EA8B7AAE}" destId="{7FCD6300-6362-47F6-BF2C-F7AE506E9923}" srcOrd="1" destOrd="0" presId="urn:microsoft.com/office/officeart/2016/7/layout/BasicLinearProcessNumbered"/>
    <dgm:cxn modelId="{181E10C1-E437-4848-9974-3F6F9E018F76}" type="presParOf" srcId="{FFFD0484-A036-4475-94BB-A290EA8B7AAE}" destId="{A96266AB-CA35-4D3C-A9C1-44F6215F1413}" srcOrd="2" destOrd="0" presId="urn:microsoft.com/office/officeart/2016/7/layout/BasicLinearProcessNumbered"/>
    <dgm:cxn modelId="{F912929F-C31F-40C1-B19B-92BEFEF082BE}" type="presParOf" srcId="{FFFD0484-A036-4475-94BB-A290EA8B7AAE}" destId="{BD13FD08-6F34-4E89-9895-20DB1947B13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EBB41-05E6-4ABC-A64A-CAD0F96D68E7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06B7973-0158-4A53-81D6-D50BD64E0470}">
      <dgm:prSet/>
      <dgm:spPr/>
      <dgm:t>
        <a:bodyPr/>
        <a:lstStyle/>
        <a:p>
          <a:r>
            <a:rPr lang="en-US"/>
            <a:t>Small Business Representatives </a:t>
          </a:r>
        </a:p>
      </dgm:t>
    </dgm:pt>
    <dgm:pt modelId="{CF0B861E-2C0B-4B62-8B08-F5CF389FC05C}" type="parTrans" cxnId="{203789A7-CA17-4F7B-A06C-0CE4C1CD96AF}">
      <dgm:prSet/>
      <dgm:spPr/>
      <dgm:t>
        <a:bodyPr/>
        <a:lstStyle/>
        <a:p>
          <a:endParaRPr lang="en-US"/>
        </a:p>
      </dgm:t>
    </dgm:pt>
    <dgm:pt modelId="{762C2B88-E9C7-42C8-9519-602E37E2F44B}" type="sibTrans" cxnId="{203789A7-CA17-4F7B-A06C-0CE4C1CD96AF}">
      <dgm:prSet/>
      <dgm:spPr/>
      <dgm:t>
        <a:bodyPr/>
        <a:lstStyle/>
        <a:p>
          <a:endParaRPr lang="en-US"/>
        </a:p>
      </dgm:t>
    </dgm:pt>
    <dgm:pt modelId="{4ABEDDF2-D649-4F77-A735-08C9E4209D44}">
      <dgm:prSet/>
      <dgm:spPr/>
      <dgm:t>
        <a:bodyPr/>
        <a:lstStyle/>
        <a:p>
          <a:r>
            <a:rPr lang="en-US"/>
            <a:t>(OSDBU, SBR, OSBP, PCR, CMR)</a:t>
          </a:r>
        </a:p>
      </dgm:t>
    </dgm:pt>
    <dgm:pt modelId="{61CEEF30-6F9A-493A-88CD-0BF61CABF602}" type="parTrans" cxnId="{8FCCDA1E-95FE-4AEB-951F-F613EB1C87B5}">
      <dgm:prSet/>
      <dgm:spPr/>
      <dgm:t>
        <a:bodyPr/>
        <a:lstStyle/>
        <a:p>
          <a:endParaRPr lang="en-US"/>
        </a:p>
      </dgm:t>
    </dgm:pt>
    <dgm:pt modelId="{AE5EC62E-B315-4714-8C4E-24BF42540DF1}" type="sibTrans" cxnId="{8FCCDA1E-95FE-4AEB-951F-F613EB1C87B5}">
      <dgm:prSet/>
      <dgm:spPr/>
      <dgm:t>
        <a:bodyPr/>
        <a:lstStyle/>
        <a:p>
          <a:endParaRPr lang="en-US"/>
        </a:p>
      </dgm:t>
    </dgm:pt>
    <dgm:pt modelId="{76F49FB1-0CA6-4770-A7EB-F376E6512B02}">
      <dgm:prSet/>
      <dgm:spPr/>
      <dgm:t>
        <a:bodyPr/>
        <a:lstStyle/>
        <a:p>
          <a:r>
            <a:rPr lang="en-US"/>
            <a:t>2. Contracting Officers (CO or KO)</a:t>
          </a:r>
        </a:p>
      </dgm:t>
    </dgm:pt>
    <dgm:pt modelId="{1B7C8D8E-1CCA-4592-B8F2-A81D35FE756A}" type="parTrans" cxnId="{68F2DF01-4EFB-42F4-8051-D1411CF1B642}">
      <dgm:prSet/>
      <dgm:spPr/>
      <dgm:t>
        <a:bodyPr/>
        <a:lstStyle/>
        <a:p>
          <a:endParaRPr lang="en-US"/>
        </a:p>
      </dgm:t>
    </dgm:pt>
    <dgm:pt modelId="{1B83EFB4-3D9A-4730-A9DE-DEB7808F0948}" type="sibTrans" cxnId="{68F2DF01-4EFB-42F4-8051-D1411CF1B642}">
      <dgm:prSet/>
      <dgm:spPr/>
      <dgm:t>
        <a:bodyPr/>
        <a:lstStyle/>
        <a:p>
          <a:endParaRPr lang="en-US"/>
        </a:p>
      </dgm:t>
    </dgm:pt>
    <dgm:pt modelId="{9FE517E8-DB6E-4DF0-A05D-81B26F06B381}">
      <dgm:prSet/>
      <dgm:spPr/>
      <dgm:t>
        <a:bodyPr/>
        <a:lstStyle/>
        <a:p>
          <a:r>
            <a:rPr lang="en-US"/>
            <a:t>3. Program Managers (PM), technical representatives, end users</a:t>
          </a:r>
        </a:p>
      </dgm:t>
    </dgm:pt>
    <dgm:pt modelId="{56AD1B3B-52B9-4F27-BF1D-ED3753FF0189}" type="parTrans" cxnId="{7D79BE1D-7EFD-4245-B482-AD901BE4D208}">
      <dgm:prSet/>
      <dgm:spPr/>
      <dgm:t>
        <a:bodyPr/>
        <a:lstStyle/>
        <a:p>
          <a:endParaRPr lang="en-US"/>
        </a:p>
      </dgm:t>
    </dgm:pt>
    <dgm:pt modelId="{FDCABFF7-5735-4090-94C5-9A4F72AEA197}" type="sibTrans" cxnId="{7D79BE1D-7EFD-4245-B482-AD901BE4D208}">
      <dgm:prSet/>
      <dgm:spPr/>
      <dgm:t>
        <a:bodyPr/>
        <a:lstStyle/>
        <a:p>
          <a:endParaRPr lang="en-US"/>
        </a:p>
      </dgm:t>
    </dgm:pt>
    <dgm:pt modelId="{35F4B56B-3384-4EC3-ACD4-A6C1CE489181}" type="pres">
      <dgm:prSet presAssocID="{CEFEBB41-05E6-4ABC-A64A-CAD0F96D68E7}" presName="Name0" presStyleCnt="0">
        <dgm:presLayoutVars>
          <dgm:dir/>
          <dgm:resizeHandles val="exact"/>
        </dgm:presLayoutVars>
      </dgm:prSet>
      <dgm:spPr/>
    </dgm:pt>
    <dgm:pt modelId="{C02828C9-0453-4BBA-B701-7EC95E207A3C}" type="pres">
      <dgm:prSet presAssocID="{406B7973-0158-4A53-81D6-D50BD64E0470}" presName="node" presStyleLbl="node1" presStyleIdx="0" presStyleCnt="3">
        <dgm:presLayoutVars>
          <dgm:bulletEnabled val="1"/>
        </dgm:presLayoutVars>
      </dgm:prSet>
      <dgm:spPr/>
    </dgm:pt>
    <dgm:pt modelId="{0F7781ED-5D9B-496C-A992-8EF323F423D0}" type="pres">
      <dgm:prSet presAssocID="{762C2B88-E9C7-42C8-9519-602E37E2F44B}" presName="sibTrans" presStyleLbl="sibTrans1D1" presStyleIdx="0" presStyleCnt="2"/>
      <dgm:spPr/>
    </dgm:pt>
    <dgm:pt modelId="{115C7C3D-5DAB-4489-8E9B-969FCEC20466}" type="pres">
      <dgm:prSet presAssocID="{762C2B88-E9C7-42C8-9519-602E37E2F44B}" presName="connectorText" presStyleLbl="sibTrans1D1" presStyleIdx="0" presStyleCnt="2"/>
      <dgm:spPr/>
    </dgm:pt>
    <dgm:pt modelId="{B4A1CAC2-6BF5-4E4E-99C2-07B0E3C76CF1}" type="pres">
      <dgm:prSet presAssocID="{76F49FB1-0CA6-4770-A7EB-F376E6512B02}" presName="node" presStyleLbl="node1" presStyleIdx="1" presStyleCnt="3">
        <dgm:presLayoutVars>
          <dgm:bulletEnabled val="1"/>
        </dgm:presLayoutVars>
      </dgm:prSet>
      <dgm:spPr/>
    </dgm:pt>
    <dgm:pt modelId="{8512F009-9A5F-4DCC-A585-50B95F3C6AD1}" type="pres">
      <dgm:prSet presAssocID="{1B83EFB4-3D9A-4730-A9DE-DEB7808F0948}" presName="sibTrans" presStyleLbl="sibTrans1D1" presStyleIdx="1" presStyleCnt="2"/>
      <dgm:spPr/>
    </dgm:pt>
    <dgm:pt modelId="{D98008A7-3B69-4925-8155-7D9003AF31E3}" type="pres">
      <dgm:prSet presAssocID="{1B83EFB4-3D9A-4730-A9DE-DEB7808F0948}" presName="connectorText" presStyleLbl="sibTrans1D1" presStyleIdx="1" presStyleCnt="2"/>
      <dgm:spPr/>
    </dgm:pt>
    <dgm:pt modelId="{88003B5B-A079-4245-8909-E28005D3A244}" type="pres">
      <dgm:prSet presAssocID="{9FE517E8-DB6E-4DF0-A05D-81B26F06B381}" presName="node" presStyleLbl="node1" presStyleIdx="2" presStyleCnt="3">
        <dgm:presLayoutVars>
          <dgm:bulletEnabled val="1"/>
        </dgm:presLayoutVars>
      </dgm:prSet>
      <dgm:spPr/>
    </dgm:pt>
  </dgm:ptLst>
  <dgm:cxnLst>
    <dgm:cxn modelId="{68F2DF01-4EFB-42F4-8051-D1411CF1B642}" srcId="{CEFEBB41-05E6-4ABC-A64A-CAD0F96D68E7}" destId="{76F49FB1-0CA6-4770-A7EB-F376E6512B02}" srcOrd="1" destOrd="0" parTransId="{1B7C8D8E-1CCA-4592-B8F2-A81D35FE756A}" sibTransId="{1B83EFB4-3D9A-4730-A9DE-DEB7808F0948}"/>
    <dgm:cxn modelId="{3AC2E705-1314-458A-80FD-E720FECB7C62}" type="presOf" srcId="{1B83EFB4-3D9A-4730-A9DE-DEB7808F0948}" destId="{D98008A7-3B69-4925-8155-7D9003AF31E3}" srcOrd="1" destOrd="0" presId="urn:microsoft.com/office/officeart/2016/7/layout/RepeatingBendingProcessNew"/>
    <dgm:cxn modelId="{7D79BE1D-7EFD-4245-B482-AD901BE4D208}" srcId="{CEFEBB41-05E6-4ABC-A64A-CAD0F96D68E7}" destId="{9FE517E8-DB6E-4DF0-A05D-81B26F06B381}" srcOrd="2" destOrd="0" parTransId="{56AD1B3B-52B9-4F27-BF1D-ED3753FF0189}" sibTransId="{FDCABFF7-5735-4090-94C5-9A4F72AEA197}"/>
    <dgm:cxn modelId="{8FCCDA1E-95FE-4AEB-951F-F613EB1C87B5}" srcId="{406B7973-0158-4A53-81D6-D50BD64E0470}" destId="{4ABEDDF2-D649-4F77-A735-08C9E4209D44}" srcOrd="0" destOrd="0" parTransId="{61CEEF30-6F9A-493A-88CD-0BF61CABF602}" sibTransId="{AE5EC62E-B315-4714-8C4E-24BF42540DF1}"/>
    <dgm:cxn modelId="{F9EDE439-ACBA-4F69-B8BF-E99089AE76C1}" type="presOf" srcId="{406B7973-0158-4A53-81D6-D50BD64E0470}" destId="{C02828C9-0453-4BBA-B701-7EC95E207A3C}" srcOrd="0" destOrd="0" presId="urn:microsoft.com/office/officeart/2016/7/layout/RepeatingBendingProcessNew"/>
    <dgm:cxn modelId="{18C5AB5B-CC16-4824-812F-08E5323A9ED4}" type="presOf" srcId="{1B83EFB4-3D9A-4730-A9DE-DEB7808F0948}" destId="{8512F009-9A5F-4DCC-A585-50B95F3C6AD1}" srcOrd="0" destOrd="0" presId="urn:microsoft.com/office/officeart/2016/7/layout/RepeatingBendingProcessNew"/>
    <dgm:cxn modelId="{9E9E1974-EDC0-4819-A707-D947BAA9EFF4}" type="presOf" srcId="{76F49FB1-0CA6-4770-A7EB-F376E6512B02}" destId="{B4A1CAC2-6BF5-4E4E-99C2-07B0E3C76CF1}" srcOrd="0" destOrd="0" presId="urn:microsoft.com/office/officeart/2016/7/layout/RepeatingBendingProcessNew"/>
    <dgm:cxn modelId="{203789A7-CA17-4F7B-A06C-0CE4C1CD96AF}" srcId="{CEFEBB41-05E6-4ABC-A64A-CAD0F96D68E7}" destId="{406B7973-0158-4A53-81D6-D50BD64E0470}" srcOrd="0" destOrd="0" parTransId="{CF0B861E-2C0B-4B62-8B08-F5CF389FC05C}" sibTransId="{762C2B88-E9C7-42C8-9519-602E37E2F44B}"/>
    <dgm:cxn modelId="{70DDA9BD-6A67-453B-B037-39731DEB05FA}" type="presOf" srcId="{9FE517E8-DB6E-4DF0-A05D-81B26F06B381}" destId="{88003B5B-A079-4245-8909-E28005D3A244}" srcOrd="0" destOrd="0" presId="urn:microsoft.com/office/officeart/2016/7/layout/RepeatingBendingProcessNew"/>
    <dgm:cxn modelId="{9DA17EC0-80B1-4C22-93B7-4B0CB0BE1B26}" type="presOf" srcId="{4ABEDDF2-D649-4F77-A735-08C9E4209D44}" destId="{C02828C9-0453-4BBA-B701-7EC95E207A3C}" srcOrd="0" destOrd="1" presId="urn:microsoft.com/office/officeart/2016/7/layout/RepeatingBendingProcessNew"/>
    <dgm:cxn modelId="{492E15EB-ADF4-490C-9B40-DC1DAA142B76}" type="presOf" srcId="{CEFEBB41-05E6-4ABC-A64A-CAD0F96D68E7}" destId="{35F4B56B-3384-4EC3-ACD4-A6C1CE489181}" srcOrd="0" destOrd="0" presId="urn:microsoft.com/office/officeart/2016/7/layout/RepeatingBendingProcessNew"/>
    <dgm:cxn modelId="{B1A162EC-9373-4125-B987-C20926E4A8FD}" type="presOf" srcId="{762C2B88-E9C7-42C8-9519-602E37E2F44B}" destId="{0F7781ED-5D9B-496C-A992-8EF323F423D0}" srcOrd="0" destOrd="0" presId="urn:microsoft.com/office/officeart/2016/7/layout/RepeatingBendingProcessNew"/>
    <dgm:cxn modelId="{D4292AF2-8F4B-4A6C-BB15-F9AD6E146C6D}" type="presOf" srcId="{762C2B88-E9C7-42C8-9519-602E37E2F44B}" destId="{115C7C3D-5DAB-4489-8E9B-969FCEC20466}" srcOrd="1" destOrd="0" presId="urn:microsoft.com/office/officeart/2016/7/layout/RepeatingBendingProcessNew"/>
    <dgm:cxn modelId="{7CA50AF1-9D0F-4C4C-94A0-DD9785542807}" type="presParOf" srcId="{35F4B56B-3384-4EC3-ACD4-A6C1CE489181}" destId="{C02828C9-0453-4BBA-B701-7EC95E207A3C}" srcOrd="0" destOrd="0" presId="urn:microsoft.com/office/officeart/2016/7/layout/RepeatingBendingProcessNew"/>
    <dgm:cxn modelId="{B982EB20-19D8-4B8C-8731-BEA14A2894F8}" type="presParOf" srcId="{35F4B56B-3384-4EC3-ACD4-A6C1CE489181}" destId="{0F7781ED-5D9B-496C-A992-8EF323F423D0}" srcOrd="1" destOrd="0" presId="urn:microsoft.com/office/officeart/2016/7/layout/RepeatingBendingProcessNew"/>
    <dgm:cxn modelId="{E1A9964B-4EB6-4FD8-AAFD-1D0FC7614981}" type="presParOf" srcId="{0F7781ED-5D9B-496C-A992-8EF323F423D0}" destId="{115C7C3D-5DAB-4489-8E9B-969FCEC20466}" srcOrd="0" destOrd="0" presId="urn:microsoft.com/office/officeart/2016/7/layout/RepeatingBendingProcessNew"/>
    <dgm:cxn modelId="{715B580C-11E3-4295-A2A7-0082B48F90DC}" type="presParOf" srcId="{35F4B56B-3384-4EC3-ACD4-A6C1CE489181}" destId="{B4A1CAC2-6BF5-4E4E-99C2-07B0E3C76CF1}" srcOrd="2" destOrd="0" presId="urn:microsoft.com/office/officeart/2016/7/layout/RepeatingBendingProcessNew"/>
    <dgm:cxn modelId="{B22B268B-91CC-4944-AC00-047B5F8D650E}" type="presParOf" srcId="{35F4B56B-3384-4EC3-ACD4-A6C1CE489181}" destId="{8512F009-9A5F-4DCC-A585-50B95F3C6AD1}" srcOrd="3" destOrd="0" presId="urn:microsoft.com/office/officeart/2016/7/layout/RepeatingBendingProcessNew"/>
    <dgm:cxn modelId="{0A57CA98-A2C4-4EC3-A821-8EA4FA89D189}" type="presParOf" srcId="{8512F009-9A5F-4DCC-A585-50B95F3C6AD1}" destId="{D98008A7-3B69-4925-8155-7D9003AF31E3}" srcOrd="0" destOrd="0" presId="urn:microsoft.com/office/officeart/2016/7/layout/RepeatingBendingProcessNew"/>
    <dgm:cxn modelId="{2FBB2910-BB6F-4F05-90C4-6E93153C2EEE}" type="presParOf" srcId="{35F4B56B-3384-4EC3-ACD4-A6C1CE489181}" destId="{88003B5B-A079-4245-8909-E28005D3A244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E532DF-1060-40A1-AD62-7AEFEAD89993}" type="doc">
      <dgm:prSet loTypeId="urn:microsoft.com/office/officeart/2005/8/layout/chevron1" loCatId="Inbox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835F57B-1ABC-4A8B-96DD-FCB4BC9578B4}">
      <dgm:prSet/>
      <dgm:spPr/>
      <dgm:t>
        <a:bodyPr/>
        <a:lstStyle/>
        <a:p>
          <a:r>
            <a:rPr lang="en-US" dirty="0"/>
            <a:t>Government:     3 layers of decision-makers</a:t>
          </a:r>
        </a:p>
      </dgm:t>
    </dgm:pt>
    <dgm:pt modelId="{D0AC34BE-AF5A-420B-B0E2-CB06BE314348}" type="parTrans" cxnId="{01D8C9D2-0301-4743-A107-C642674F866B}">
      <dgm:prSet/>
      <dgm:spPr/>
      <dgm:t>
        <a:bodyPr/>
        <a:lstStyle/>
        <a:p>
          <a:endParaRPr lang="en-US"/>
        </a:p>
      </dgm:t>
    </dgm:pt>
    <dgm:pt modelId="{A46DB3FB-1734-43A0-9731-5868EBD1C05A}" type="sibTrans" cxnId="{01D8C9D2-0301-4743-A107-C642674F866B}">
      <dgm:prSet/>
      <dgm:spPr/>
      <dgm:t>
        <a:bodyPr/>
        <a:lstStyle/>
        <a:p>
          <a:endParaRPr lang="en-US"/>
        </a:p>
      </dgm:t>
    </dgm:pt>
    <dgm:pt modelId="{7418526B-4FCC-4131-8758-3966C24A5147}">
      <dgm:prSet/>
      <dgm:spPr/>
      <dgm:t>
        <a:bodyPr/>
        <a:lstStyle/>
        <a:p>
          <a:r>
            <a:rPr lang="en-US"/>
            <a:t>Small business reps</a:t>
          </a:r>
        </a:p>
      </dgm:t>
    </dgm:pt>
    <dgm:pt modelId="{393C44D8-4741-499E-9188-D4847974DBCA}" type="parTrans" cxnId="{22C21D18-B126-4A8A-9162-17EF0BCC0B80}">
      <dgm:prSet/>
      <dgm:spPr/>
      <dgm:t>
        <a:bodyPr/>
        <a:lstStyle/>
        <a:p>
          <a:endParaRPr lang="en-US"/>
        </a:p>
      </dgm:t>
    </dgm:pt>
    <dgm:pt modelId="{77F29109-64FD-41A0-B086-8917D6CA26BC}" type="sibTrans" cxnId="{22C21D18-B126-4A8A-9162-17EF0BCC0B80}">
      <dgm:prSet/>
      <dgm:spPr/>
      <dgm:t>
        <a:bodyPr/>
        <a:lstStyle/>
        <a:p>
          <a:endParaRPr lang="en-US"/>
        </a:p>
      </dgm:t>
    </dgm:pt>
    <dgm:pt modelId="{74F62CAF-D3D3-4875-9A5A-7D1760A4C198}">
      <dgm:prSet/>
      <dgm:spPr/>
      <dgm:t>
        <a:bodyPr/>
        <a:lstStyle/>
        <a:p>
          <a:r>
            <a:rPr lang="en-US" dirty="0"/>
            <a:t>Contracting and acquisition</a:t>
          </a:r>
        </a:p>
      </dgm:t>
    </dgm:pt>
    <dgm:pt modelId="{4D478560-D400-4F74-80D5-FBA066E43518}" type="parTrans" cxnId="{A6191488-3CF1-4B01-AA80-3A8F6A2F540D}">
      <dgm:prSet/>
      <dgm:spPr/>
      <dgm:t>
        <a:bodyPr/>
        <a:lstStyle/>
        <a:p>
          <a:endParaRPr lang="en-US"/>
        </a:p>
      </dgm:t>
    </dgm:pt>
    <dgm:pt modelId="{76026AB6-E499-448D-AFD0-53C1E3A04766}" type="sibTrans" cxnId="{A6191488-3CF1-4B01-AA80-3A8F6A2F540D}">
      <dgm:prSet/>
      <dgm:spPr/>
      <dgm:t>
        <a:bodyPr/>
        <a:lstStyle/>
        <a:p>
          <a:endParaRPr lang="en-US"/>
        </a:p>
      </dgm:t>
    </dgm:pt>
    <dgm:pt modelId="{9ECB2206-28BE-42DB-BBBE-828EB88404FD}">
      <dgm:prSet/>
      <dgm:spPr/>
      <dgm:t>
        <a:bodyPr/>
        <a:lstStyle/>
        <a:p>
          <a:r>
            <a:rPr lang="en-US"/>
            <a:t>Program managers and end users</a:t>
          </a:r>
        </a:p>
      </dgm:t>
    </dgm:pt>
    <dgm:pt modelId="{F98E1F4E-4595-40F7-B11D-FE66697A622E}" type="parTrans" cxnId="{B04C5BD3-96BF-4572-BF64-3740E01C1056}">
      <dgm:prSet/>
      <dgm:spPr/>
      <dgm:t>
        <a:bodyPr/>
        <a:lstStyle/>
        <a:p>
          <a:endParaRPr lang="en-US"/>
        </a:p>
      </dgm:t>
    </dgm:pt>
    <dgm:pt modelId="{FEA0C195-60C4-4485-B1BA-9982A6AADC28}" type="sibTrans" cxnId="{B04C5BD3-96BF-4572-BF64-3740E01C1056}">
      <dgm:prSet/>
      <dgm:spPr/>
      <dgm:t>
        <a:bodyPr/>
        <a:lstStyle/>
        <a:p>
          <a:endParaRPr lang="en-US"/>
        </a:p>
      </dgm:t>
    </dgm:pt>
    <dgm:pt modelId="{1F5D501C-C407-433F-ADC9-C6BA18F5B9AE}">
      <dgm:prSet/>
      <dgm:spPr/>
      <dgm:t>
        <a:bodyPr/>
        <a:lstStyle/>
        <a:p>
          <a:r>
            <a:rPr lang="en-US" dirty="0"/>
            <a:t>Primes, subs and teaming partners</a:t>
          </a:r>
        </a:p>
      </dgm:t>
    </dgm:pt>
    <dgm:pt modelId="{EE0F01EF-40D7-48F3-93FA-5C0619DFB1B8}" type="parTrans" cxnId="{8513FD42-A400-47C3-A990-EC36E20CBDF6}">
      <dgm:prSet/>
      <dgm:spPr/>
      <dgm:t>
        <a:bodyPr/>
        <a:lstStyle/>
        <a:p>
          <a:endParaRPr lang="en-US"/>
        </a:p>
      </dgm:t>
    </dgm:pt>
    <dgm:pt modelId="{B58A8190-E868-41D4-97A6-BB126EFC473F}" type="sibTrans" cxnId="{8513FD42-A400-47C3-A990-EC36E20CBDF6}">
      <dgm:prSet/>
      <dgm:spPr/>
      <dgm:t>
        <a:bodyPr/>
        <a:lstStyle/>
        <a:p>
          <a:endParaRPr lang="en-US"/>
        </a:p>
      </dgm:t>
    </dgm:pt>
    <dgm:pt modelId="{3BC78ED3-009B-470F-B91C-D307C3B56538}">
      <dgm:prSet/>
      <dgm:spPr/>
      <dgm:t>
        <a:bodyPr/>
        <a:lstStyle/>
        <a:p>
          <a:r>
            <a:rPr lang="en-US"/>
            <a:t>Leadership</a:t>
          </a:r>
        </a:p>
      </dgm:t>
    </dgm:pt>
    <dgm:pt modelId="{702E7F9E-BE63-444C-91B5-8F8C1B11B626}" type="parTrans" cxnId="{08A274FD-DD23-42D0-ABAC-C9A4DFB210DE}">
      <dgm:prSet/>
      <dgm:spPr/>
      <dgm:t>
        <a:bodyPr/>
        <a:lstStyle/>
        <a:p>
          <a:endParaRPr lang="en-US"/>
        </a:p>
      </dgm:t>
    </dgm:pt>
    <dgm:pt modelId="{95D43EA9-1218-47BE-B485-10E2A02D35BD}" type="sibTrans" cxnId="{08A274FD-DD23-42D0-ABAC-C9A4DFB210DE}">
      <dgm:prSet/>
      <dgm:spPr/>
      <dgm:t>
        <a:bodyPr/>
        <a:lstStyle/>
        <a:p>
          <a:endParaRPr lang="en-US"/>
        </a:p>
      </dgm:t>
    </dgm:pt>
    <dgm:pt modelId="{2C2D9BAD-0165-4ECB-A075-2F7C88A8570F}">
      <dgm:prSet/>
      <dgm:spPr/>
      <dgm:t>
        <a:bodyPr/>
        <a:lstStyle/>
        <a:p>
          <a:r>
            <a:rPr lang="en-US"/>
            <a:t>Business development</a:t>
          </a:r>
        </a:p>
      </dgm:t>
    </dgm:pt>
    <dgm:pt modelId="{226240B3-4E4E-4D65-821A-774B93F4772F}" type="parTrans" cxnId="{F01CD38B-9226-4C5B-B7AF-0318E8A44BAA}">
      <dgm:prSet/>
      <dgm:spPr/>
      <dgm:t>
        <a:bodyPr/>
        <a:lstStyle/>
        <a:p>
          <a:endParaRPr lang="en-US"/>
        </a:p>
      </dgm:t>
    </dgm:pt>
    <dgm:pt modelId="{8923B62B-B077-44C1-BE6D-F02436C6504E}" type="sibTrans" cxnId="{F01CD38B-9226-4C5B-B7AF-0318E8A44BAA}">
      <dgm:prSet/>
      <dgm:spPr/>
      <dgm:t>
        <a:bodyPr/>
        <a:lstStyle/>
        <a:p>
          <a:endParaRPr lang="en-US"/>
        </a:p>
      </dgm:t>
    </dgm:pt>
    <dgm:pt modelId="{88758DBA-DBA7-4352-A291-177814CC8370}">
      <dgm:prSet/>
      <dgm:spPr/>
      <dgm:t>
        <a:bodyPr/>
        <a:lstStyle/>
        <a:p>
          <a:r>
            <a:rPr lang="en-US"/>
            <a:t>Capture</a:t>
          </a:r>
        </a:p>
      </dgm:t>
    </dgm:pt>
    <dgm:pt modelId="{8435E5DA-96F1-448D-AE5A-7639D235371A}" type="parTrans" cxnId="{B610B8F9-FE78-4808-B2F1-9C0E3A2A0CF7}">
      <dgm:prSet/>
      <dgm:spPr/>
      <dgm:t>
        <a:bodyPr/>
        <a:lstStyle/>
        <a:p>
          <a:endParaRPr lang="en-US"/>
        </a:p>
      </dgm:t>
    </dgm:pt>
    <dgm:pt modelId="{CC630C6C-110E-4D1F-8320-46F8A9DB5707}" type="sibTrans" cxnId="{B610B8F9-FE78-4808-B2F1-9C0E3A2A0CF7}">
      <dgm:prSet/>
      <dgm:spPr/>
      <dgm:t>
        <a:bodyPr/>
        <a:lstStyle/>
        <a:p>
          <a:endParaRPr lang="en-US"/>
        </a:p>
      </dgm:t>
    </dgm:pt>
    <dgm:pt modelId="{5407F6D7-8BE2-4A6A-8BF9-1FC1D77B28D6}">
      <dgm:prSet/>
      <dgm:spPr/>
      <dgm:t>
        <a:bodyPr/>
        <a:lstStyle/>
        <a:p>
          <a:r>
            <a:rPr lang="en-US"/>
            <a:t>RFP</a:t>
          </a:r>
        </a:p>
      </dgm:t>
    </dgm:pt>
    <dgm:pt modelId="{A6230F8A-74C8-4155-881B-01DD19FE1400}" type="parTrans" cxnId="{E2E6E24A-23C8-4E4C-A682-23BA0F02A74A}">
      <dgm:prSet/>
      <dgm:spPr/>
      <dgm:t>
        <a:bodyPr/>
        <a:lstStyle/>
        <a:p>
          <a:endParaRPr lang="en-US"/>
        </a:p>
      </dgm:t>
    </dgm:pt>
    <dgm:pt modelId="{9F515118-58C6-4067-96B6-3D5B79651D73}" type="sibTrans" cxnId="{E2E6E24A-23C8-4E4C-A682-23BA0F02A74A}">
      <dgm:prSet/>
      <dgm:spPr/>
      <dgm:t>
        <a:bodyPr/>
        <a:lstStyle/>
        <a:p>
          <a:endParaRPr lang="en-US"/>
        </a:p>
      </dgm:t>
    </dgm:pt>
    <dgm:pt modelId="{441D5710-D30D-4831-A5E1-39283276B424}" type="pres">
      <dgm:prSet presAssocID="{78E532DF-1060-40A1-AD62-7AEFEAD89993}" presName="Name0" presStyleCnt="0">
        <dgm:presLayoutVars>
          <dgm:dir/>
          <dgm:animLvl val="lvl"/>
          <dgm:resizeHandles val="exact"/>
        </dgm:presLayoutVars>
      </dgm:prSet>
      <dgm:spPr/>
    </dgm:pt>
    <dgm:pt modelId="{D5B8E94B-B902-42B0-BBDF-4E5B4341B8AD}" type="pres">
      <dgm:prSet presAssocID="{D835F57B-1ABC-4A8B-96DD-FCB4BC9578B4}" presName="composite" presStyleCnt="0"/>
      <dgm:spPr/>
    </dgm:pt>
    <dgm:pt modelId="{DFB196D0-83CF-4134-9EAE-119EECED5EED}" type="pres">
      <dgm:prSet presAssocID="{D835F57B-1ABC-4A8B-96DD-FCB4BC9578B4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0ED734E-2FC1-4261-AE4C-A9620EAC0166}" type="pres">
      <dgm:prSet presAssocID="{D835F57B-1ABC-4A8B-96DD-FCB4BC9578B4}" presName="desTx" presStyleLbl="revTx" presStyleIdx="0" presStyleCnt="2">
        <dgm:presLayoutVars>
          <dgm:bulletEnabled val="1"/>
        </dgm:presLayoutVars>
      </dgm:prSet>
      <dgm:spPr/>
    </dgm:pt>
    <dgm:pt modelId="{84094197-0EE4-441A-838A-41EAB4955147}" type="pres">
      <dgm:prSet presAssocID="{A46DB3FB-1734-43A0-9731-5868EBD1C05A}" presName="space" presStyleCnt="0"/>
      <dgm:spPr/>
    </dgm:pt>
    <dgm:pt modelId="{8C0F29BE-EABE-4EB8-B820-943E96FF2848}" type="pres">
      <dgm:prSet presAssocID="{1F5D501C-C407-433F-ADC9-C6BA18F5B9AE}" presName="composite" presStyleCnt="0"/>
      <dgm:spPr/>
    </dgm:pt>
    <dgm:pt modelId="{F3C52501-911E-480E-B6D6-9ED29EBE4203}" type="pres">
      <dgm:prSet presAssocID="{1F5D501C-C407-433F-ADC9-C6BA18F5B9AE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52EE534-144F-4717-B2B8-C16920D10BBE}" type="pres">
      <dgm:prSet presAssocID="{1F5D501C-C407-433F-ADC9-C6BA18F5B9AE}" presName="desTx" presStyleLbl="revTx" presStyleIdx="1" presStyleCnt="2">
        <dgm:presLayoutVars>
          <dgm:bulletEnabled val="1"/>
        </dgm:presLayoutVars>
      </dgm:prSet>
      <dgm:spPr/>
    </dgm:pt>
  </dgm:ptLst>
  <dgm:cxnLst>
    <dgm:cxn modelId="{9D0EE804-E31D-4B34-BF06-0136A25784FE}" type="presOf" srcId="{88758DBA-DBA7-4352-A291-177814CC8370}" destId="{D52EE534-144F-4717-B2B8-C16920D10BBE}" srcOrd="0" destOrd="2" presId="urn:microsoft.com/office/officeart/2005/8/layout/chevron1"/>
    <dgm:cxn modelId="{22C21D18-B126-4A8A-9162-17EF0BCC0B80}" srcId="{D835F57B-1ABC-4A8B-96DD-FCB4BC9578B4}" destId="{7418526B-4FCC-4131-8758-3966C24A5147}" srcOrd="0" destOrd="0" parTransId="{393C44D8-4741-499E-9188-D4847974DBCA}" sibTransId="{77F29109-64FD-41A0-B086-8917D6CA26BC}"/>
    <dgm:cxn modelId="{638B8C19-6CFA-4117-954F-87AD982549DF}" type="presOf" srcId="{7418526B-4FCC-4131-8758-3966C24A5147}" destId="{B0ED734E-2FC1-4261-AE4C-A9620EAC0166}" srcOrd="0" destOrd="0" presId="urn:microsoft.com/office/officeart/2005/8/layout/chevron1"/>
    <dgm:cxn modelId="{AE72021E-5473-49AC-B998-7F127C5546F3}" type="presOf" srcId="{2C2D9BAD-0165-4ECB-A075-2F7C88A8570F}" destId="{D52EE534-144F-4717-B2B8-C16920D10BBE}" srcOrd="0" destOrd="1" presId="urn:microsoft.com/office/officeart/2005/8/layout/chevron1"/>
    <dgm:cxn modelId="{4D547C3E-37F8-4A89-A0A9-2F7F64F9C1CA}" type="presOf" srcId="{9ECB2206-28BE-42DB-BBBE-828EB88404FD}" destId="{B0ED734E-2FC1-4261-AE4C-A9620EAC0166}" srcOrd="0" destOrd="2" presId="urn:microsoft.com/office/officeart/2005/8/layout/chevron1"/>
    <dgm:cxn modelId="{8513FD42-A400-47C3-A990-EC36E20CBDF6}" srcId="{78E532DF-1060-40A1-AD62-7AEFEAD89993}" destId="{1F5D501C-C407-433F-ADC9-C6BA18F5B9AE}" srcOrd="1" destOrd="0" parTransId="{EE0F01EF-40D7-48F3-93FA-5C0619DFB1B8}" sibTransId="{B58A8190-E868-41D4-97A6-BB126EFC473F}"/>
    <dgm:cxn modelId="{B3823046-E74B-4A38-8024-24D99E9C9CE0}" type="presOf" srcId="{74F62CAF-D3D3-4875-9A5A-7D1760A4C198}" destId="{B0ED734E-2FC1-4261-AE4C-A9620EAC0166}" srcOrd="0" destOrd="1" presId="urn:microsoft.com/office/officeart/2005/8/layout/chevron1"/>
    <dgm:cxn modelId="{E2E6E24A-23C8-4E4C-A682-23BA0F02A74A}" srcId="{1F5D501C-C407-433F-ADC9-C6BA18F5B9AE}" destId="{5407F6D7-8BE2-4A6A-8BF9-1FC1D77B28D6}" srcOrd="3" destOrd="0" parTransId="{A6230F8A-74C8-4155-881B-01DD19FE1400}" sibTransId="{9F515118-58C6-4067-96B6-3D5B79651D73}"/>
    <dgm:cxn modelId="{6C354C54-EAAB-47D0-8B7B-20580EFEDF66}" type="presOf" srcId="{1F5D501C-C407-433F-ADC9-C6BA18F5B9AE}" destId="{F3C52501-911E-480E-B6D6-9ED29EBE4203}" srcOrd="0" destOrd="0" presId="urn:microsoft.com/office/officeart/2005/8/layout/chevron1"/>
    <dgm:cxn modelId="{CE2B1387-B635-40A3-BE6A-E428EA3F39C9}" type="presOf" srcId="{78E532DF-1060-40A1-AD62-7AEFEAD89993}" destId="{441D5710-D30D-4831-A5E1-39283276B424}" srcOrd="0" destOrd="0" presId="urn:microsoft.com/office/officeart/2005/8/layout/chevron1"/>
    <dgm:cxn modelId="{A6191488-3CF1-4B01-AA80-3A8F6A2F540D}" srcId="{D835F57B-1ABC-4A8B-96DD-FCB4BC9578B4}" destId="{74F62CAF-D3D3-4875-9A5A-7D1760A4C198}" srcOrd="1" destOrd="0" parTransId="{4D478560-D400-4F74-80D5-FBA066E43518}" sibTransId="{76026AB6-E499-448D-AFD0-53C1E3A04766}"/>
    <dgm:cxn modelId="{F01CD38B-9226-4C5B-B7AF-0318E8A44BAA}" srcId="{1F5D501C-C407-433F-ADC9-C6BA18F5B9AE}" destId="{2C2D9BAD-0165-4ECB-A075-2F7C88A8570F}" srcOrd="1" destOrd="0" parTransId="{226240B3-4E4E-4D65-821A-774B93F4772F}" sibTransId="{8923B62B-B077-44C1-BE6D-F02436C6504E}"/>
    <dgm:cxn modelId="{60348A8D-F031-4E98-9D8F-2711D33AEC71}" type="presOf" srcId="{5407F6D7-8BE2-4A6A-8BF9-1FC1D77B28D6}" destId="{D52EE534-144F-4717-B2B8-C16920D10BBE}" srcOrd="0" destOrd="3" presId="urn:microsoft.com/office/officeart/2005/8/layout/chevron1"/>
    <dgm:cxn modelId="{CDABA4A0-0C87-438E-ABF5-7FA4505F227A}" type="presOf" srcId="{D835F57B-1ABC-4A8B-96DD-FCB4BC9578B4}" destId="{DFB196D0-83CF-4134-9EAE-119EECED5EED}" srcOrd="0" destOrd="0" presId="urn:microsoft.com/office/officeart/2005/8/layout/chevron1"/>
    <dgm:cxn modelId="{7E9F89C2-1E21-4172-AEB7-2CF9BAD1BC6F}" type="presOf" srcId="{3BC78ED3-009B-470F-B91C-D307C3B56538}" destId="{D52EE534-144F-4717-B2B8-C16920D10BBE}" srcOrd="0" destOrd="0" presId="urn:microsoft.com/office/officeart/2005/8/layout/chevron1"/>
    <dgm:cxn modelId="{01D8C9D2-0301-4743-A107-C642674F866B}" srcId="{78E532DF-1060-40A1-AD62-7AEFEAD89993}" destId="{D835F57B-1ABC-4A8B-96DD-FCB4BC9578B4}" srcOrd="0" destOrd="0" parTransId="{D0AC34BE-AF5A-420B-B0E2-CB06BE314348}" sibTransId="{A46DB3FB-1734-43A0-9731-5868EBD1C05A}"/>
    <dgm:cxn modelId="{B04C5BD3-96BF-4572-BF64-3740E01C1056}" srcId="{D835F57B-1ABC-4A8B-96DD-FCB4BC9578B4}" destId="{9ECB2206-28BE-42DB-BBBE-828EB88404FD}" srcOrd="2" destOrd="0" parTransId="{F98E1F4E-4595-40F7-B11D-FE66697A622E}" sibTransId="{FEA0C195-60C4-4485-B1BA-9982A6AADC28}"/>
    <dgm:cxn modelId="{B610B8F9-FE78-4808-B2F1-9C0E3A2A0CF7}" srcId="{1F5D501C-C407-433F-ADC9-C6BA18F5B9AE}" destId="{88758DBA-DBA7-4352-A291-177814CC8370}" srcOrd="2" destOrd="0" parTransId="{8435E5DA-96F1-448D-AE5A-7639D235371A}" sibTransId="{CC630C6C-110E-4D1F-8320-46F8A9DB5707}"/>
    <dgm:cxn modelId="{08A274FD-DD23-42D0-ABAC-C9A4DFB210DE}" srcId="{1F5D501C-C407-433F-ADC9-C6BA18F5B9AE}" destId="{3BC78ED3-009B-470F-B91C-D307C3B56538}" srcOrd="0" destOrd="0" parTransId="{702E7F9E-BE63-444C-91B5-8F8C1B11B626}" sibTransId="{95D43EA9-1218-47BE-B485-10E2A02D35BD}"/>
    <dgm:cxn modelId="{BC0492B5-A4E9-4BE7-8909-3842EEA6E340}" type="presParOf" srcId="{441D5710-D30D-4831-A5E1-39283276B424}" destId="{D5B8E94B-B902-42B0-BBDF-4E5B4341B8AD}" srcOrd="0" destOrd="0" presId="urn:microsoft.com/office/officeart/2005/8/layout/chevron1"/>
    <dgm:cxn modelId="{ACF83B70-1071-4AA5-AF20-91B8E14C1B80}" type="presParOf" srcId="{D5B8E94B-B902-42B0-BBDF-4E5B4341B8AD}" destId="{DFB196D0-83CF-4134-9EAE-119EECED5EED}" srcOrd="0" destOrd="0" presId="urn:microsoft.com/office/officeart/2005/8/layout/chevron1"/>
    <dgm:cxn modelId="{3174DA67-57C8-4943-9D84-901160ED38E1}" type="presParOf" srcId="{D5B8E94B-B902-42B0-BBDF-4E5B4341B8AD}" destId="{B0ED734E-2FC1-4261-AE4C-A9620EAC0166}" srcOrd="1" destOrd="0" presId="urn:microsoft.com/office/officeart/2005/8/layout/chevron1"/>
    <dgm:cxn modelId="{10549EB4-18A5-40FD-8CD1-0AD2A0026995}" type="presParOf" srcId="{441D5710-D30D-4831-A5E1-39283276B424}" destId="{84094197-0EE4-441A-838A-41EAB4955147}" srcOrd="1" destOrd="0" presId="urn:microsoft.com/office/officeart/2005/8/layout/chevron1"/>
    <dgm:cxn modelId="{1152656E-AA24-4B52-8A07-8D5C4F23CDD8}" type="presParOf" srcId="{441D5710-D30D-4831-A5E1-39283276B424}" destId="{8C0F29BE-EABE-4EB8-B820-943E96FF2848}" srcOrd="2" destOrd="0" presId="urn:microsoft.com/office/officeart/2005/8/layout/chevron1"/>
    <dgm:cxn modelId="{91A77255-A94B-48E2-8964-647114514A3D}" type="presParOf" srcId="{8C0F29BE-EABE-4EB8-B820-943E96FF2848}" destId="{F3C52501-911E-480E-B6D6-9ED29EBE4203}" srcOrd="0" destOrd="0" presId="urn:microsoft.com/office/officeart/2005/8/layout/chevron1"/>
    <dgm:cxn modelId="{E3E9B0E6-2F4B-43A8-A103-BC84C63860D5}" type="presParOf" srcId="{8C0F29BE-EABE-4EB8-B820-943E96FF2848}" destId="{D52EE534-144F-4717-B2B8-C16920D10BB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619F0-5243-46C8-90B1-59AFA06B5E77}">
      <dsp:nvSpPr>
        <dsp:cNvPr id="0" name=""/>
        <dsp:cNvSpPr/>
      </dsp:nvSpPr>
      <dsp:spPr>
        <a:xfrm>
          <a:off x="0" y="371114"/>
          <a:ext cx="6269038" cy="8930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47" tIns="437388" rIns="48654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Immediate credit card sale (anyone)</a:t>
          </a:r>
        </a:p>
      </dsp:txBody>
      <dsp:txXfrm>
        <a:off x="0" y="371114"/>
        <a:ext cx="6269038" cy="893025"/>
      </dsp:txXfrm>
    </dsp:sp>
    <dsp:sp modelId="{8AD42EC8-2574-4A12-9BF8-BBF103285D47}">
      <dsp:nvSpPr>
        <dsp:cNvPr id="0" name=""/>
        <dsp:cNvSpPr/>
      </dsp:nvSpPr>
      <dsp:spPr>
        <a:xfrm>
          <a:off x="313451" y="61154"/>
          <a:ext cx="4388326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 $3,000 per transaction</a:t>
          </a:r>
        </a:p>
      </dsp:txBody>
      <dsp:txXfrm>
        <a:off x="343713" y="91416"/>
        <a:ext cx="4327802" cy="559396"/>
      </dsp:txXfrm>
    </dsp:sp>
    <dsp:sp modelId="{CA4A15E2-B853-44B0-8B17-1F5E4C3AF774}">
      <dsp:nvSpPr>
        <dsp:cNvPr id="0" name=""/>
        <dsp:cNvSpPr/>
      </dsp:nvSpPr>
      <dsp:spPr>
        <a:xfrm>
          <a:off x="0" y="1687500"/>
          <a:ext cx="6269038" cy="8930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47" tIns="437388" rIns="48654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3 bids, same day decision (CO)</a:t>
          </a:r>
        </a:p>
      </dsp:txBody>
      <dsp:txXfrm>
        <a:off x="0" y="1687500"/>
        <a:ext cx="6269038" cy="893025"/>
      </dsp:txXfrm>
    </dsp:sp>
    <dsp:sp modelId="{C2B49EDB-98DB-4E33-8124-A0468FBA126C}">
      <dsp:nvSpPr>
        <dsp:cNvPr id="0" name=""/>
        <dsp:cNvSpPr/>
      </dsp:nvSpPr>
      <dsp:spPr>
        <a:xfrm>
          <a:off x="313451" y="1377539"/>
          <a:ext cx="4388326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 $25,000 per transaction</a:t>
          </a:r>
        </a:p>
      </dsp:txBody>
      <dsp:txXfrm>
        <a:off x="343713" y="1407801"/>
        <a:ext cx="4327802" cy="559396"/>
      </dsp:txXfrm>
    </dsp:sp>
    <dsp:sp modelId="{84903394-7D7B-4FFE-BD88-6CB6CA4CB238}">
      <dsp:nvSpPr>
        <dsp:cNvPr id="0" name=""/>
        <dsp:cNvSpPr/>
      </dsp:nvSpPr>
      <dsp:spPr>
        <a:xfrm>
          <a:off x="0" y="3003885"/>
          <a:ext cx="6269038" cy="8930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47" tIns="437388" rIns="48654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Advertised, best value (CO &amp; PM)</a:t>
          </a:r>
        </a:p>
      </dsp:txBody>
      <dsp:txXfrm>
        <a:off x="0" y="3003885"/>
        <a:ext cx="6269038" cy="893025"/>
      </dsp:txXfrm>
    </dsp:sp>
    <dsp:sp modelId="{407CC789-BC93-4C8B-A8E1-3E45AED6E7E0}">
      <dsp:nvSpPr>
        <dsp:cNvPr id="0" name=""/>
        <dsp:cNvSpPr/>
      </dsp:nvSpPr>
      <dsp:spPr>
        <a:xfrm>
          <a:off x="313451" y="2693925"/>
          <a:ext cx="4388326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Between $25,000  and $150,000</a:t>
          </a:r>
        </a:p>
      </dsp:txBody>
      <dsp:txXfrm>
        <a:off x="343713" y="2724187"/>
        <a:ext cx="4327802" cy="559396"/>
      </dsp:txXfrm>
    </dsp:sp>
    <dsp:sp modelId="{EF9A8992-031A-4E92-9DF3-91B824972C49}">
      <dsp:nvSpPr>
        <dsp:cNvPr id="0" name=""/>
        <dsp:cNvSpPr/>
      </dsp:nvSpPr>
      <dsp:spPr>
        <a:xfrm>
          <a:off x="0" y="4320270"/>
          <a:ext cx="6269038" cy="1190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47" tIns="437388" rIns="48654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Competitive bid, 3-6+ months (CO, SB &amp; PM, </a:t>
          </a:r>
          <a:br>
            <a:rPr lang="en-US" sz="2100" kern="1200"/>
          </a:br>
          <a:r>
            <a:rPr lang="en-US" sz="2100" kern="1200"/>
            <a:t>entire team)</a:t>
          </a:r>
        </a:p>
      </dsp:txBody>
      <dsp:txXfrm>
        <a:off x="0" y="4320270"/>
        <a:ext cx="6269038" cy="1190700"/>
      </dsp:txXfrm>
    </dsp:sp>
    <dsp:sp modelId="{6A38D6C3-9BB3-48A3-86CF-93D577EA2BE2}">
      <dsp:nvSpPr>
        <dsp:cNvPr id="0" name=""/>
        <dsp:cNvSpPr/>
      </dsp:nvSpPr>
      <dsp:spPr>
        <a:xfrm>
          <a:off x="313451" y="4010310"/>
          <a:ext cx="4388326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Over $150,000</a:t>
          </a:r>
        </a:p>
      </dsp:txBody>
      <dsp:txXfrm>
        <a:off x="343713" y="4040572"/>
        <a:ext cx="4327802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DD023-C3D1-4772-85B7-B3E2523AF8C1}">
      <dsp:nvSpPr>
        <dsp:cNvPr id="0" name=""/>
        <dsp:cNvSpPr/>
      </dsp:nvSpPr>
      <dsp:spPr>
        <a:xfrm>
          <a:off x="0" y="0"/>
          <a:ext cx="3286125" cy="36766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Small Business Representatives (OSDBU, SBR, OSBP, PCR, CMR)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Purpose: Help agency meet SB Goals: 23%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Agency web site: search for OSDBU, OSBP</a:t>
          </a:r>
        </a:p>
      </dsp:txBody>
      <dsp:txXfrm>
        <a:off x="0" y="1397134"/>
        <a:ext cx="3286125" cy="2206002"/>
      </dsp:txXfrm>
    </dsp:sp>
    <dsp:sp modelId="{9B563B6A-1CC5-4F2B-B2BB-4AB5E29C63DC}">
      <dsp:nvSpPr>
        <dsp:cNvPr id="0" name=""/>
        <dsp:cNvSpPr/>
      </dsp:nvSpPr>
      <dsp:spPr>
        <a:xfrm>
          <a:off x="1091561" y="367667"/>
          <a:ext cx="1103001" cy="11030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994" tIns="12700" rIns="859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53092" y="529198"/>
        <a:ext cx="779939" cy="779939"/>
      </dsp:txXfrm>
    </dsp:sp>
    <dsp:sp modelId="{F86FF3AF-DD04-45F2-9779-578BF25F54CB}">
      <dsp:nvSpPr>
        <dsp:cNvPr id="0" name=""/>
        <dsp:cNvSpPr/>
      </dsp:nvSpPr>
      <dsp:spPr>
        <a:xfrm>
          <a:off x="0" y="3676599"/>
          <a:ext cx="3286125" cy="72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015CA6-C7D7-4D84-894D-A824D7294C09}">
      <dsp:nvSpPr>
        <dsp:cNvPr id="0" name=""/>
        <dsp:cNvSpPr/>
      </dsp:nvSpPr>
      <dsp:spPr>
        <a:xfrm>
          <a:off x="3614737" y="0"/>
          <a:ext cx="3286125" cy="3676671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Contracting Officers (CO or KO)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Purpose: Make legal purchase, provide government with appropriate services and products; total responsibility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www.FedBizOpps.gov or other opportunity posting site</a:t>
          </a:r>
        </a:p>
      </dsp:txBody>
      <dsp:txXfrm>
        <a:off x="3614737" y="1397134"/>
        <a:ext cx="3286125" cy="2206002"/>
      </dsp:txXfrm>
    </dsp:sp>
    <dsp:sp modelId="{7EBCAC15-0DD3-431F-B11C-112B42F1E31B}">
      <dsp:nvSpPr>
        <dsp:cNvPr id="0" name=""/>
        <dsp:cNvSpPr/>
      </dsp:nvSpPr>
      <dsp:spPr>
        <a:xfrm>
          <a:off x="4706299" y="367667"/>
          <a:ext cx="1103001" cy="1103001"/>
        </a:xfrm>
        <a:prstGeom prst="ellipse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994" tIns="12700" rIns="859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67830" y="529198"/>
        <a:ext cx="779939" cy="779939"/>
      </dsp:txXfrm>
    </dsp:sp>
    <dsp:sp modelId="{DC5E8104-7D46-41FA-AB6C-4EC71A4A876E}">
      <dsp:nvSpPr>
        <dsp:cNvPr id="0" name=""/>
        <dsp:cNvSpPr/>
      </dsp:nvSpPr>
      <dsp:spPr>
        <a:xfrm>
          <a:off x="3614737" y="3676599"/>
          <a:ext cx="3286125" cy="72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17D337-04B0-41A8-A38A-90017A282955}">
      <dsp:nvSpPr>
        <dsp:cNvPr id="0" name=""/>
        <dsp:cNvSpPr/>
      </dsp:nvSpPr>
      <dsp:spPr>
        <a:xfrm>
          <a:off x="7229475" y="0"/>
          <a:ext cx="3286125" cy="367667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Program Managers (PM), technical representatives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Purpose: Technical expertise, end-users, can make tech or vendor recommendations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The most difficult to locate, use OSDBU &amp; CO to refer you, a relationship is required!</a:t>
          </a:r>
        </a:p>
      </dsp:txBody>
      <dsp:txXfrm>
        <a:off x="7229475" y="1397134"/>
        <a:ext cx="3286125" cy="2206002"/>
      </dsp:txXfrm>
    </dsp:sp>
    <dsp:sp modelId="{7FCD6300-6362-47F6-BF2C-F7AE506E9923}">
      <dsp:nvSpPr>
        <dsp:cNvPr id="0" name=""/>
        <dsp:cNvSpPr/>
      </dsp:nvSpPr>
      <dsp:spPr>
        <a:xfrm>
          <a:off x="8321036" y="367667"/>
          <a:ext cx="1103001" cy="1103001"/>
        </a:xfrm>
        <a:prstGeom prst="ellipse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994" tIns="12700" rIns="859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82567" y="529198"/>
        <a:ext cx="779939" cy="779939"/>
      </dsp:txXfrm>
    </dsp:sp>
    <dsp:sp modelId="{A96266AB-CA35-4D3C-A9C1-44F6215F1413}">
      <dsp:nvSpPr>
        <dsp:cNvPr id="0" name=""/>
        <dsp:cNvSpPr/>
      </dsp:nvSpPr>
      <dsp:spPr>
        <a:xfrm>
          <a:off x="7229475" y="3676599"/>
          <a:ext cx="3286125" cy="72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781ED-5D9B-496C-A992-8EF323F423D0}">
      <dsp:nvSpPr>
        <dsp:cNvPr id="0" name=""/>
        <dsp:cNvSpPr/>
      </dsp:nvSpPr>
      <dsp:spPr>
        <a:xfrm>
          <a:off x="3040792" y="1792615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1834845"/>
        <a:ext cx="34897" cy="6979"/>
      </dsp:txXfrm>
    </dsp:sp>
    <dsp:sp modelId="{C02828C9-0453-4BBA-B701-7EC95E207A3C}">
      <dsp:nvSpPr>
        <dsp:cNvPr id="0" name=""/>
        <dsp:cNvSpPr/>
      </dsp:nvSpPr>
      <dsp:spPr>
        <a:xfrm>
          <a:off x="8061" y="927976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Small Business Representatives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(OSDBU, SBR, OSBP, PCR, CMR)</a:t>
          </a:r>
        </a:p>
      </dsp:txBody>
      <dsp:txXfrm>
        <a:off x="8061" y="927976"/>
        <a:ext cx="3034531" cy="1820718"/>
      </dsp:txXfrm>
    </dsp:sp>
    <dsp:sp modelId="{8512F009-9A5F-4DCC-A585-50B95F3C6AD1}">
      <dsp:nvSpPr>
        <dsp:cNvPr id="0" name=""/>
        <dsp:cNvSpPr/>
      </dsp:nvSpPr>
      <dsp:spPr>
        <a:xfrm>
          <a:off x="6773265" y="1792615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1834845"/>
        <a:ext cx="34897" cy="6979"/>
      </dsp:txXfrm>
    </dsp:sp>
    <dsp:sp modelId="{B4A1CAC2-6BF5-4E4E-99C2-07B0E3C76CF1}">
      <dsp:nvSpPr>
        <dsp:cNvPr id="0" name=""/>
        <dsp:cNvSpPr/>
      </dsp:nvSpPr>
      <dsp:spPr>
        <a:xfrm>
          <a:off x="3740534" y="927976"/>
          <a:ext cx="3034531" cy="1820718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Contracting Officers (CO or KO)</a:t>
          </a:r>
        </a:p>
      </dsp:txBody>
      <dsp:txXfrm>
        <a:off x="3740534" y="927976"/>
        <a:ext cx="3034531" cy="1820718"/>
      </dsp:txXfrm>
    </dsp:sp>
    <dsp:sp modelId="{88003B5B-A079-4245-8909-E28005D3A244}">
      <dsp:nvSpPr>
        <dsp:cNvPr id="0" name=""/>
        <dsp:cNvSpPr/>
      </dsp:nvSpPr>
      <dsp:spPr>
        <a:xfrm>
          <a:off x="7473007" y="927976"/>
          <a:ext cx="3034531" cy="182071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3. Program Managers (PM), technical representatives, end users</a:t>
          </a:r>
        </a:p>
      </dsp:txBody>
      <dsp:txXfrm>
        <a:off x="7473007" y="927976"/>
        <a:ext cx="3034531" cy="182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196D0-83CF-4134-9EAE-119EECED5EED}">
      <dsp:nvSpPr>
        <dsp:cNvPr id="0" name=""/>
        <dsp:cNvSpPr/>
      </dsp:nvSpPr>
      <dsp:spPr>
        <a:xfrm>
          <a:off x="5308" y="48294"/>
          <a:ext cx="5360491" cy="16740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Government:     3 layers of decision-makers</a:t>
          </a:r>
        </a:p>
      </dsp:txBody>
      <dsp:txXfrm>
        <a:off x="842308" y="48294"/>
        <a:ext cx="3686491" cy="1674000"/>
      </dsp:txXfrm>
    </dsp:sp>
    <dsp:sp modelId="{B0ED734E-2FC1-4261-AE4C-A9620EAC0166}">
      <dsp:nvSpPr>
        <dsp:cNvPr id="0" name=""/>
        <dsp:cNvSpPr/>
      </dsp:nvSpPr>
      <dsp:spPr>
        <a:xfrm>
          <a:off x="5308" y="1931544"/>
          <a:ext cx="4288393" cy="23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Small business reps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Contracting and acquisition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Program managers and end users</a:t>
          </a:r>
        </a:p>
      </dsp:txBody>
      <dsp:txXfrm>
        <a:off x="5308" y="1931544"/>
        <a:ext cx="4288393" cy="2371500"/>
      </dsp:txXfrm>
    </dsp:sp>
    <dsp:sp modelId="{F3C52501-911E-480E-B6D6-9ED29EBE4203}">
      <dsp:nvSpPr>
        <dsp:cNvPr id="0" name=""/>
        <dsp:cNvSpPr/>
      </dsp:nvSpPr>
      <dsp:spPr>
        <a:xfrm>
          <a:off x="5149800" y="48294"/>
          <a:ext cx="5360491" cy="16740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Primes, subs and teaming partners</a:t>
          </a:r>
        </a:p>
      </dsp:txBody>
      <dsp:txXfrm>
        <a:off x="5986800" y="48294"/>
        <a:ext cx="3686491" cy="1674000"/>
      </dsp:txXfrm>
    </dsp:sp>
    <dsp:sp modelId="{D52EE534-144F-4717-B2B8-C16920D10BBE}">
      <dsp:nvSpPr>
        <dsp:cNvPr id="0" name=""/>
        <dsp:cNvSpPr/>
      </dsp:nvSpPr>
      <dsp:spPr>
        <a:xfrm>
          <a:off x="5149800" y="1931544"/>
          <a:ext cx="4288393" cy="23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Leadership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Business development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Capture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RFP</a:t>
          </a:r>
        </a:p>
      </dsp:txBody>
      <dsp:txXfrm>
        <a:off x="5149800" y="1931544"/>
        <a:ext cx="4288393" cy="2371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6A309-D76C-47E3-AF85-40C12CA5A5C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726DB-95D7-41BC-B750-C45177C9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questions@targetgov.com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18B505-AF53-4834-B3CA-C5A3180CD3C5}"/>
              </a:ext>
            </a:extLst>
          </p:cNvPr>
          <p:cNvGrpSpPr/>
          <p:nvPr userDrawn="1"/>
        </p:nvGrpSpPr>
        <p:grpSpPr>
          <a:xfrm>
            <a:off x="2251298" y="6196999"/>
            <a:ext cx="9186831" cy="369332"/>
            <a:chOff x="1574642" y="6224431"/>
            <a:chExt cx="9186831" cy="369332"/>
          </a:xfrm>
        </p:grpSpPr>
        <p:sp>
          <p:nvSpPr>
            <p:cNvPr id="10" name="Footer Placeholder 4"/>
            <p:cNvSpPr txBox="1">
              <a:spLocks/>
            </p:cNvSpPr>
            <p:nvPr userDrawn="1"/>
          </p:nvSpPr>
          <p:spPr>
            <a:xfrm>
              <a:off x="8729473" y="6283957"/>
              <a:ext cx="2032000" cy="2889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>
                <a:defRPr/>
              </a:lvl1pPr>
            </a:lstStyle>
            <a:p>
              <a:pPr>
                <a:defRPr/>
              </a:pPr>
              <a:r>
                <a:rPr lang="en-US" sz="1400" dirty="0">
                  <a:solidFill>
                    <a:prstClr val="black">
                      <a:tint val="75000"/>
                    </a:prstClr>
                  </a:solidFill>
                </a:rPr>
                <a:t>© TargetGov 2018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574642" y="6224431"/>
              <a:ext cx="2301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@TargetGov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5139383-3207-474C-A838-510E96B64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23" y="6051164"/>
            <a:ext cx="661001" cy="6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0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EB68-6902-4681-8294-BF6A2653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47B9E-1A76-46F6-9AFE-55E29B7FC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EE400-37BD-44CE-8C34-1B3BB0416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CC43D-FD91-4559-8273-C4C967C6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DC1DB-987A-41DD-AD49-2EF29059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FC5AF-7412-42EE-B216-8EA9C872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5EE7-0637-49BB-93CC-78E2F3B3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8B61A-FB59-40EE-B7B5-23C4AC73C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3B0E1-AA06-4AF1-A637-8D584E79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7AD0-ED1D-4938-93BF-28FC54AD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0EA15-1D02-4012-A0FC-C9CEFE4E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1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020A1D-6B5E-4322-9837-E4D6A276C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2589D-DBA7-4046-9793-AD558FC8E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8BDC9-36CE-45EB-A144-C337AEC7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E1BCC-BE54-4EAD-8A44-ED3FBD75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3109B-6D84-4BD3-A2F9-904ECD7F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1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04648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729473" y="6283957"/>
            <a:ext cx="20320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>
              <a:defRPr/>
            </a:pPr>
            <a:r>
              <a:rPr lang="en-US" sz="1400" dirty="0">
                <a:solidFill>
                  <a:prstClr val="black">
                    <a:tint val="75000"/>
                  </a:prstClr>
                </a:solidFill>
              </a:rPr>
              <a:t>© TargetGov 2018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7674" y="6238203"/>
            <a:ext cx="230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@TargetGov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CC5E9-AFE8-4053-8996-9099F8E16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6" y="6100484"/>
            <a:ext cx="644769" cy="6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1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E162-E08E-466D-9147-EB3FA3EB6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B0F00-12A9-4319-AE13-2315B97F7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9A1D7E-E22C-4829-BB72-988840018704}"/>
              </a:ext>
            </a:extLst>
          </p:cNvPr>
          <p:cNvGrpSpPr/>
          <p:nvPr userDrawn="1"/>
        </p:nvGrpSpPr>
        <p:grpSpPr>
          <a:xfrm>
            <a:off x="1045464" y="6284064"/>
            <a:ext cx="10508307" cy="400835"/>
            <a:chOff x="304800" y="6418429"/>
            <a:chExt cx="10508307" cy="400835"/>
          </a:xfrm>
        </p:grpSpPr>
        <p:sp>
          <p:nvSpPr>
            <p:cNvPr id="8" name="Footer Placeholder 4">
              <a:extLst>
                <a:ext uri="{FF2B5EF4-FFF2-40B4-BE49-F238E27FC236}">
                  <a16:creationId xmlns:a16="http://schemas.microsoft.com/office/drawing/2014/main" id="{B8A8E09D-50CE-40E1-B868-9B975EDF45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781107" y="6515100"/>
              <a:ext cx="2032000" cy="2889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>
                <a:defRPr/>
              </a:lvl1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© TargetGov 2018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256770-F04F-4E97-B914-17C3B0864B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489486"/>
              <a:ext cx="438536" cy="2982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284495-F916-43CC-81A3-5CBED8B9F12E}"/>
                </a:ext>
              </a:extLst>
            </p:cNvPr>
            <p:cNvSpPr txBox="1"/>
            <p:nvPr userDrawn="1"/>
          </p:nvSpPr>
          <p:spPr>
            <a:xfrm>
              <a:off x="721846" y="6449932"/>
              <a:ext cx="2301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@TargetGov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D6F8D2-5240-4D34-A0E5-8A75750EBE84}"/>
                </a:ext>
              </a:extLst>
            </p:cNvPr>
            <p:cNvSpPr txBox="1"/>
            <p:nvPr userDrawn="1"/>
          </p:nvSpPr>
          <p:spPr>
            <a:xfrm>
              <a:off x="4210092" y="6418429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chemeClr val="tx1"/>
                  </a:solidFill>
                  <a:latin typeface="Calibri"/>
                  <a:hlinkClick r:id="rId3"/>
                </a:rPr>
                <a:t>questions@targetgov.com</a:t>
              </a:r>
              <a:r>
                <a:rPr lang="en-US" sz="1800" b="0" dirty="0">
                  <a:solidFill>
                    <a:schemeClr val="tx1"/>
                  </a:solidFill>
                  <a:latin typeface="Calibri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94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72F0-DB3E-4EDE-B3E6-2237D581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ADE26-F8CE-4606-8F13-781F1490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CAB60-1686-4C6C-A049-FD46BFBF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D8226-AE6E-4856-A7D0-9BB9565A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9652B-DCBB-48A1-9DB2-3D995C24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00DD4F-39E0-4B05-B45B-14BE4F2043EA}"/>
              </a:ext>
            </a:extLst>
          </p:cNvPr>
          <p:cNvSpPr txBox="1">
            <a:spLocks/>
          </p:cNvSpPr>
          <p:nvPr userDrawn="1"/>
        </p:nvSpPr>
        <p:spPr>
          <a:xfrm>
            <a:off x="9119435" y="6234748"/>
            <a:ext cx="20320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>
              <a:defRPr/>
            </a:pPr>
            <a:r>
              <a:rPr lang="en-US" sz="1400" dirty="0">
                <a:solidFill>
                  <a:prstClr val="black">
                    <a:tint val="75000"/>
                  </a:prstClr>
                </a:solidFill>
              </a:rPr>
              <a:t>© TargetGov 2018</a:t>
            </a:r>
          </a:p>
        </p:txBody>
      </p:sp>
    </p:spTree>
    <p:extLst>
      <p:ext uri="{BB962C8B-B14F-4D97-AF65-F5344CB8AC3E}">
        <p14:creationId xmlns:p14="http://schemas.microsoft.com/office/powerpoint/2010/main" val="66115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416D-62BC-408E-97DF-CDAA54F6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7A2AB-F6A1-40B8-9C55-EC7E6F947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95FCD-72C8-40E4-8C5A-50C43317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62F05-5D44-4341-BD49-C18602A0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57644-124D-4EFD-A9C7-2D12E3F9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2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C860-A9C8-4294-9C0B-98EFC872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303E-6945-43C5-9953-4551FBAFE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8F9C8-FE15-4DE3-8298-18A8E6238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CC321-2C6D-47D5-855A-C164D57E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CEDC2-4B44-4B07-92F5-2FCE1860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1ECD4-546C-4EA5-8164-1DFC054F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571A-69CC-4A6E-97A2-286BF033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9A87B-BBF6-4555-A899-F524F3126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E3FAB-D331-4C16-A60F-4FD5AFB01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86C87-90CC-4FD1-AFEA-0D4162D3A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D44E5-EEF7-4457-BFD1-DC5280CB4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EE91F-95D5-4CBB-92AD-0CE2714C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2D022-117C-4465-9D72-DD010970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8FCFF-F171-4726-B6B6-CA4D4B4F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6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FAD1-6AA2-4EC6-BF7B-DA55E745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430D5-BAB1-4DB1-B843-1B4EC2A5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CAF77-AD6B-4E42-93B1-2583F346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E8AFB-1901-4BF9-9853-7228FA77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7011-198F-4E89-B8B8-D04E0D12B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4E48F-4EBC-4687-8AE7-A97C8F08E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6073-1F0B-4EE6-AA08-C4DF3704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E770B-D73E-4FE8-8CD4-B9A9B4FE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BABFB-4DAC-48E9-844B-E7C9C14A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80473-E8E7-4AB0-94FA-9B1BDA62A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0007"/>
            <a:ext cx="6035040" cy="1124712"/>
          </a:xfrm>
          <a:prstGeom prst="rect">
            <a:avLst/>
          </a:prstGeom>
          <a:solidFill>
            <a:srgbClr val="E0E0E0"/>
          </a:solidFill>
        </p:spPr>
      </p:pic>
    </p:spTree>
    <p:extLst>
      <p:ext uri="{BB962C8B-B14F-4D97-AF65-F5344CB8AC3E}">
        <p14:creationId xmlns:p14="http://schemas.microsoft.com/office/powerpoint/2010/main" val="3877778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ED85D-5B0A-4A78-B09E-1ACF9762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08CFD-BD8A-4250-AD8D-4567271F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26F6D-2FE6-44FF-B757-3B72C1A9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0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97CE-AF25-405B-9F31-95673E4A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0BCF2-1793-472E-91CF-B3F4439E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E3FF8-71DF-4068-BACE-326A4E0EB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948EF-6B2B-484F-9B8C-F015578F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8D378-8DB4-47D6-BA07-C310B2A8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021C4-8025-4233-8202-B876ECEE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D171-ABC3-4F35-8C48-2D995D52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21628-03CE-43F5-9789-0796D1B45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31A0-24E8-4008-888E-CDC6091D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F2DDE-EC62-4F38-BB18-C909EB35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40C4A-9E04-4609-9A9B-3B3D0F10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CFF16-F69F-4319-A94D-960B9C00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5AD3-1423-4944-B605-FB747577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71E33-F743-48C3-A064-804141CFA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C5A9-C829-4D90-9AE7-7DC6CFBC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897-6EFF-478D-A438-4DB3D03A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569C9-321F-4FDB-BB22-DBA8BEEF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41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7F628-7399-4D3B-B480-244A91B6D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6C1DB-DBBE-4E0D-B195-03538D483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8D9A8-11B8-4929-A6B1-871B8D4E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AC26-FE19-4168-8933-BF175903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39FA-F053-4E8C-962C-E5CB4133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2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431E-9A2A-447C-AA3B-3E1F0A92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C7D3-D103-4763-9564-674FB876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A437-19F1-48BE-906D-69E925B1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B8A5E-928F-40E4-BE78-E3EB5445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BAC39-B19D-4377-8D0C-AA887CB4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FFE5-9143-486E-8C10-21403E65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09059-1069-4F69-984B-CB7860924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38BA6-7168-4179-B1AD-29E19065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4FBA7-2C2C-4D45-A2A3-30F8D9F7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10737-E240-4187-993A-2575BF8A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B0BD-7A89-458C-A465-422AE1B1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2BE83-06BE-4873-BBC1-70BE9EE5A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C7A8C-F2D1-491E-B3AD-D7D7B8FF4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526FF-0532-4E46-95F2-485D2DE9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BCA70-E51D-4B24-8F01-0DA43683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00DE7-F767-431B-A98C-8CED974C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BFBD-D6DD-4726-B655-6E596823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5F750-32D8-4D49-B2B7-56D0B09C6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3A765-E192-4E0A-AE31-BB0C76287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248E0-E01B-4CC7-A0DE-086EDB073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E3E48B-66CC-4C93-83CE-CA4E3260F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FBE2C-B034-4ADC-B2C1-73FED4E8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B3ED8-9553-4F19-B8E3-881441D3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23DCD-281B-435A-8E1D-C4763C6E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pattFill prst="pct5">
          <a:fgClr>
            <a:srgbClr val="E0E0E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8228-2FF4-4F7D-80BE-E0735167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25151-E330-444B-9F46-42105E3B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729B5-841B-4D3D-8E9B-FC4C379D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9D0F4-0034-4F4C-965F-306DF4E8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7A53A-B5A7-41FE-B882-C10AD403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9E383-BD39-4FA6-AFB3-1D391063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C2CBF-6A6B-4F1D-89C3-7A736CEA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0278-F9DB-44C9-826E-79973F64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3F50-5FE1-4657-B78E-26EF1DBE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F1D27-6EE3-4734-8666-7295C9C1F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7CABB-D33F-47D9-BAE6-C6F5657C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023FE-886E-4E73-8363-1AC03804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C79F2-3127-42E8-A3AA-38B62EA3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EB016-EE0C-4544-9B2A-780AB6BF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31B95-8DB0-4A5E-A497-006059476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66731-12B7-4ECD-9193-8C6126779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9E68-5067-4A88-AB83-32B34C32B609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CDF1-50AC-4922-A67A-34D97CF62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1CB5E-05F7-4267-B68E-615BA585C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BA47-ABEF-49E9-BCDC-CD1F2483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8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1225A-CBF0-4256-8E2C-278B0EBF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54B63-1E3B-42DF-9F9B-86C97EC75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0F07-7916-4C44-A09E-559348ED5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03B5-694C-4B69-BE4A-9CC357C8019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C12E1-E7B8-477F-A997-CE41CBB69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2A48-8657-4407-B2D3-78B27B928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63EC-CBA8-40F5-9AF0-413AEF562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pds.gov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E42288-0E29-4169-85F3-EC3CE4C0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" y="438150"/>
            <a:ext cx="4895850" cy="952500"/>
          </a:xfrm>
          <a:prstGeom prst="rect">
            <a:avLst/>
          </a:prstGeom>
        </p:spPr>
      </p:pic>
      <p:sp>
        <p:nvSpPr>
          <p:cNvPr id="10" name="Minus Sign 9">
            <a:extLst>
              <a:ext uri="{FF2B5EF4-FFF2-40B4-BE49-F238E27FC236}">
                <a16:creationId xmlns:a16="http://schemas.microsoft.com/office/drawing/2014/main" id="{A30B621D-544A-4A82-A69D-E59F8462EC81}"/>
              </a:ext>
            </a:extLst>
          </p:cNvPr>
          <p:cNvSpPr/>
          <p:nvPr/>
        </p:nvSpPr>
        <p:spPr>
          <a:xfrm>
            <a:off x="-1701800" y="5592775"/>
            <a:ext cx="15468600" cy="1841801"/>
          </a:xfrm>
          <a:prstGeom prst="mathMinus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804144-F178-44FA-861A-9C177813FAAA}"/>
              </a:ext>
            </a:extLst>
          </p:cNvPr>
          <p:cNvGrpSpPr/>
          <p:nvPr/>
        </p:nvGrpSpPr>
        <p:grpSpPr>
          <a:xfrm>
            <a:off x="2709495" y="2122475"/>
            <a:ext cx="6352443" cy="2179894"/>
            <a:chOff x="4972050" y="914400"/>
            <a:chExt cx="5975838" cy="18947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B3CB43-BA1E-439B-96C7-DA05ABEA46BE}"/>
                </a:ext>
              </a:extLst>
            </p:cNvPr>
            <p:cNvSpPr/>
            <p:nvPr/>
          </p:nvSpPr>
          <p:spPr>
            <a:xfrm>
              <a:off x="4972050" y="914400"/>
              <a:ext cx="5975838" cy="189474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Veteran Training Symposium">
              <a:extLst>
                <a:ext uri="{FF2B5EF4-FFF2-40B4-BE49-F238E27FC236}">
                  <a16:creationId xmlns:a16="http://schemas.microsoft.com/office/drawing/2014/main" id="{3E2344CE-3ADF-4AA1-967A-734F0DA71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469" y="1004521"/>
              <a:ext cx="5715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NVSBC">
            <a:extLst>
              <a:ext uri="{FF2B5EF4-FFF2-40B4-BE49-F238E27FC236}">
                <a16:creationId xmlns:a16="http://schemas.microsoft.com/office/drawing/2014/main" id="{B5AF3CB1-4CA9-4FC4-956D-E3E9AF95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4535364"/>
            <a:ext cx="1531693" cy="145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1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523941-0DD8-492B-A467-268BF779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Possible Targets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76B022-5319-4700-99FD-8656258E783C}"/>
              </a:ext>
            </a:extLst>
          </p:cNvPr>
          <p:cNvSpPr txBox="1">
            <a:spLocks/>
          </p:cNvSpPr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Federal agencies, bases, departments, offices:</a:t>
            </a:r>
          </a:p>
          <a:p>
            <a:pPr marL="0" indent="0">
              <a:buNone/>
            </a:pPr>
            <a:r>
              <a:rPr lang="en-US" sz="2400" dirty="0"/>
              <a:t>_____________________________________</a:t>
            </a:r>
          </a:p>
          <a:p>
            <a:r>
              <a:rPr lang="en-US" sz="2400" dirty="0"/>
              <a:t>Prime Contractors:</a:t>
            </a:r>
          </a:p>
          <a:p>
            <a:pPr marL="0" indent="0">
              <a:buNone/>
            </a:pPr>
            <a:r>
              <a:rPr lang="en-US" sz="2400" dirty="0"/>
              <a:t>_____________________________________</a:t>
            </a:r>
          </a:p>
          <a:p>
            <a:r>
              <a:rPr lang="en-US" sz="2400" dirty="0"/>
              <a:t>Teaming partners:</a:t>
            </a:r>
          </a:p>
          <a:p>
            <a:pPr marL="0" indent="0">
              <a:buNone/>
            </a:pPr>
            <a:r>
              <a:rPr lang="en-US" sz="2400" dirty="0"/>
              <a:t>_____________________________________</a:t>
            </a:r>
          </a:p>
          <a:p>
            <a:pPr marL="0"/>
            <a:endParaRPr lang="en-US" sz="2400" dirty="0"/>
          </a:p>
          <a:p>
            <a:pPr marL="0"/>
            <a:r>
              <a:rPr lang="en-US" sz="2400" dirty="0"/>
              <a:t>Realistic number?</a:t>
            </a:r>
          </a:p>
        </p:txBody>
      </p:sp>
    </p:spTree>
    <p:extLst>
      <p:ext uri="{BB962C8B-B14F-4D97-AF65-F5344CB8AC3E}">
        <p14:creationId xmlns:p14="http://schemas.microsoft.com/office/powerpoint/2010/main" val="222851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D3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0AE033-9275-464A-8BCE-D73CD5D923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4" y="1632224"/>
            <a:ext cx="8791267" cy="46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31E389-F17F-4581-A8E7-F7B91353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41" y="327206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Insider’s View: What Works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05034E-A37C-4479-B98D-A85A46D5A4D8}"/>
              </a:ext>
            </a:extLst>
          </p:cNvPr>
          <p:cNvSpPr/>
          <p:nvPr/>
        </p:nvSpPr>
        <p:spPr>
          <a:xfrm>
            <a:off x="2533124" y="1224643"/>
            <a:ext cx="6509657" cy="25472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2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31B1B4-3FF2-40CB-8F3E-8B9F7E8002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37" y="1471941"/>
            <a:ext cx="7758502" cy="45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7B5E4-69C4-4C98-AA62-70FC0DBF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Impact of Customer-Based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CCCAA-A540-47F5-8B14-2914EB9F48A7}"/>
              </a:ext>
            </a:extLst>
          </p:cNvPr>
          <p:cNvSpPr txBox="1"/>
          <p:nvPr/>
        </p:nvSpPr>
        <p:spPr>
          <a:xfrm>
            <a:off x="2217837" y="5813297"/>
            <a:ext cx="5100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/>
              <a:t>Source: </a:t>
            </a:r>
            <a:r>
              <a:rPr lang="en-US" altLang="en-US" sz="1400" i="1" dirty="0"/>
              <a:t>“Inside the Buyers Brain” </a:t>
            </a:r>
            <a:r>
              <a:rPr lang="en-US" altLang="en-US" sz="1400" dirty="0"/>
              <a:t>(email me for entire book as PDF) </a:t>
            </a:r>
          </a:p>
          <a:p>
            <a:r>
              <a:rPr lang="en-US" altLang="en-US" sz="1400" dirty="0"/>
              <a:t>Published by Hinge Research Institute  </a:t>
            </a:r>
          </a:p>
        </p:txBody>
      </p:sp>
    </p:spTree>
    <p:extLst>
      <p:ext uri="{BB962C8B-B14F-4D97-AF65-F5344CB8AC3E}">
        <p14:creationId xmlns:p14="http://schemas.microsoft.com/office/powerpoint/2010/main" val="19432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297534-5137-484F-9B02-803A2EAAB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1659F6-03E7-4697-9BA4-DC35F8A3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89" y="228980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Market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7CC1-E5F6-49E0-94A8-5A85CF77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02" y="1184032"/>
            <a:ext cx="8405445" cy="54160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/>
              <a:t>Past: </a:t>
            </a:r>
            <a:r>
              <a:rPr lang="en-US" sz="2600" dirty="0"/>
              <a:t>FPDS.gov at </a:t>
            </a:r>
            <a:r>
              <a:rPr lang="en-US" sz="2600" u="sng" dirty="0"/>
              <a:t>fpds.gov</a:t>
            </a:r>
          </a:p>
          <a:p>
            <a:endParaRPr lang="en-US" sz="2600" dirty="0"/>
          </a:p>
          <a:p>
            <a:r>
              <a:rPr lang="en-US" sz="2600" b="1" dirty="0"/>
              <a:t>Present: </a:t>
            </a:r>
            <a:r>
              <a:rPr lang="en-US" sz="2600" dirty="0" err="1"/>
              <a:t>FedBizOpps</a:t>
            </a:r>
            <a:r>
              <a:rPr lang="en-US" sz="2600" dirty="0"/>
              <a:t> </a:t>
            </a:r>
            <a:r>
              <a:rPr lang="en-US" sz="2600" u="sng" dirty="0"/>
              <a:t>fbo.gov</a:t>
            </a:r>
            <a:r>
              <a:rPr lang="en-US" sz="2600" dirty="0"/>
              <a:t>  </a:t>
            </a:r>
          </a:p>
          <a:p>
            <a:endParaRPr lang="en-US" sz="2600" dirty="0"/>
          </a:p>
          <a:p>
            <a:r>
              <a:rPr lang="en-US" sz="2600" b="1" dirty="0"/>
              <a:t>Future: </a:t>
            </a:r>
            <a:r>
              <a:rPr lang="en-US" sz="2600" dirty="0"/>
              <a:t>Agency Forecasts </a:t>
            </a:r>
            <a:r>
              <a:rPr lang="en-US" sz="2600" u="sng" dirty="0"/>
              <a:t>acquisition.gov</a:t>
            </a:r>
            <a:r>
              <a:rPr lang="en-US" sz="2600" dirty="0"/>
              <a:t> search for “procurement forecasts”</a:t>
            </a:r>
          </a:p>
          <a:p>
            <a:endParaRPr lang="en-US" sz="2600" dirty="0"/>
          </a:p>
          <a:p>
            <a:r>
              <a:rPr lang="en-US" sz="2600" b="1" dirty="0"/>
              <a:t>Competition</a:t>
            </a:r>
            <a:r>
              <a:rPr lang="en-US" sz="2600" dirty="0"/>
              <a:t>: </a:t>
            </a:r>
            <a:r>
              <a:rPr lang="en-US" sz="2600" u="sng" dirty="0"/>
              <a:t>USASpending.gov</a:t>
            </a:r>
          </a:p>
          <a:p>
            <a:pPr lvl="1"/>
            <a:r>
              <a:rPr lang="en-US" sz="2600" dirty="0"/>
              <a:t>Primes: </a:t>
            </a:r>
            <a:r>
              <a:rPr lang="en-US" sz="2600" u="sng" dirty="0"/>
              <a:t>USASpending.gov</a:t>
            </a:r>
          </a:p>
          <a:p>
            <a:pPr lvl="1"/>
            <a:r>
              <a:rPr lang="en-US" sz="2600" dirty="0"/>
              <a:t>Teaming: Small Business Dynamic Search </a:t>
            </a:r>
            <a:r>
              <a:rPr lang="en-US" sz="2600" u="sng" dirty="0"/>
              <a:t>dsbs.sba.gov</a:t>
            </a:r>
          </a:p>
          <a:p>
            <a:endParaRPr lang="en-US" sz="17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9065082-26BB-4DCF-B685-ECDC5C4C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92" y="1471246"/>
            <a:ext cx="3611563" cy="449263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A22EB9A-1B46-4192-921F-1815D17A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54" y="2453554"/>
            <a:ext cx="23622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A5C566-2627-444A-9689-B31117F3E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77" y="3837297"/>
            <a:ext cx="2652713" cy="661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FE7508-5C86-48F8-BEE2-5E5EBC5B9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59" y="4840162"/>
            <a:ext cx="24241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43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91228-8D48-47D0-B4E5-CDDD61BD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500" y="960109"/>
            <a:ext cx="8234627" cy="8132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Research Resources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E2A72-0B5D-4BF1-BB9C-269B0EDEE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33" y="1864123"/>
            <a:ext cx="9171709" cy="403374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2900" dirty="0"/>
              <a:t> </a:t>
            </a:r>
            <a:r>
              <a:rPr lang="en-US" sz="3600" b="1" dirty="0"/>
              <a:t>PAST</a:t>
            </a:r>
            <a:r>
              <a:rPr lang="en-US" sz="3600" dirty="0"/>
              <a:t>:(Identify Top Agency Targets)</a:t>
            </a:r>
          </a:p>
          <a:p>
            <a:pPr marL="806450">
              <a:buSzPct val="70000"/>
              <a:defRPr/>
            </a:pPr>
            <a:r>
              <a:rPr lang="en-US" sz="3600" dirty="0"/>
              <a:t>Federal Procurement Data System (</a:t>
            </a:r>
            <a:r>
              <a:rPr lang="en-US" sz="3600" dirty="0">
                <a:hlinkClick r:id="rId2"/>
              </a:rPr>
              <a:t>https://www.fpds.gov</a:t>
            </a:r>
            <a:r>
              <a:rPr lang="en-US" sz="3600" dirty="0"/>
              <a:t>)</a:t>
            </a:r>
          </a:p>
          <a:p>
            <a:pPr>
              <a:defRPr/>
            </a:pPr>
            <a:r>
              <a:rPr lang="en-US" sz="3600" b="1" dirty="0"/>
              <a:t> </a:t>
            </a:r>
            <a:r>
              <a:rPr lang="en-US" sz="3600" dirty="0"/>
              <a:t> </a:t>
            </a:r>
            <a:r>
              <a:rPr lang="en-US" sz="3600" b="1" dirty="0"/>
              <a:t>CURRENT:</a:t>
            </a:r>
          </a:p>
          <a:p>
            <a:pPr marL="800100" lvl="1">
              <a:buSzPct val="80000"/>
              <a:defRPr/>
            </a:pPr>
            <a:r>
              <a:rPr lang="en-US" sz="3600" dirty="0"/>
              <a:t>www.fbo.gov</a:t>
            </a:r>
          </a:p>
          <a:p>
            <a:pPr marL="806450">
              <a:buSzPct val="70000"/>
              <a:defRPr/>
            </a:pPr>
            <a:r>
              <a:rPr lang="en-US" sz="3600" dirty="0"/>
              <a:t>GSA </a:t>
            </a:r>
            <a:r>
              <a:rPr lang="en-US" sz="3600" dirty="0" err="1"/>
              <a:t>eBuy</a:t>
            </a:r>
            <a:r>
              <a:rPr lang="en-US" sz="3600" dirty="0"/>
              <a:t>; </a:t>
            </a:r>
            <a:r>
              <a:rPr lang="en-US" sz="3600" dirty="0" err="1"/>
              <a:t>FedConnect</a:t>
            </a:r>
            <a:r>
              <a:rPr lang="en-US" sz="3600" dirty="0"/>
              <a:t>, </a:t>
            </a:r>
            <a:r>
              <a:rPr lang="en-US" sz="3600" dirty="0" err="1"/>
              <a:t>FedBid</a:t>
            </a:r>
            <a:r>
              <a:rPr lang="en-US" sz="3600" dirty="0"/>
              <a:t>, others</a:t>
            </a:r>
            <a:endParaRPr lang="en-US" sz="3600" b="1" dirty="0"/>
          </a:p>
          <a:p>
            <a:pPr>
              <a:defRPr/>
            </a:pPr>
            <a:r>
              <a:rPr lang="en-US" sz="3600" b="1" dirty="0"/>
              <a:t> FUTURE: </a:t>
            </a:r>
          </a:p>
          <a:p>
            <a:pPr marL="800100" lvl="1">
              <a:buSzPct val="80000"/>
              <a:defRPr/>
            </a:pPr>
            <a:r>
              <a:rPr lang="en-US" sz="3600" dirty="0"/>
              <a:t>Agency Forecasts (through each agency’s website)</a:t>
            </a:r>
          </a:p>
          <a:p>
            <a:pPr>
              <a:defRPr/>
            </a:pPr>
            <a:r>
              <a:rPr lang="en-US" sz="3600" b="1" dirty="0"/>
              <a:t> Research Tools</a:t>
            </a:r>
          </a:p>
          <a:p>
            <a:pPr lvl="1">
              <a:defRPr/>
            </a:pPr>
            <a:r>
              <a:rPr lang="en-US" sz="3600" dirty="0"/>
              <a:t> Subscription based</a:t>
            </a:r>
          </a:p>
          <a:p>
            <a:pPr marL="800100" lvl="1">
              <a:buSzPct val="80000"/>
              <a:defRPr/>
            </a:pPr>
            <a:r>
              <a:rPr lang="en-US" sz="3600" dirty="0"/>
              <a:t>GovWin, </a:t>
            </a:r>
            <a:r>
              <a:rPr lang="en-US" sz="3600" dirty="0" err="1"/>
              <a:t>BGov</a:t>
            </a:r>
            <a:r>
              <a:rPr lang="en-US" sz="3600" dirty="0"/>
              <a:t>, </a:t>
            </a:r>
            <a:r>
              <a:rPr lang="en-US" sz="3600" dirty="0" err="1"/>
              <a:t>Onvia</a:t>
            </a:r>
            <a:r>
              <a:rPr lang="en-US" sz="3600" dirty="0"/>
              <a:t>, Set-Aside Alert, etc.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1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F7710B-C6AB-4999-A237-FE9CAD88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69FF-124C-4FB0-98F7-3684172B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Free:</a:t>
            </a:r>
          </a:p>
          <a:p>
            <a:pPr lvl="1"/>
            <a:r>
              <a:rPr lang="en-US" dirty="0" err="1"/>
              <a:t>FedBizOpps</a:t>
            </a:r>
            <a:r>
              <a:rPr lang="en-US" dirty="0"/>
              <a:t>, </a:t>
            </a:r>
            <a:r>
              <a:rPr lang="en-US" dirty="0" err="1"/>
              <a:t>FedConnect</a:t>
            </a:r>
            <a:r>
              <a:rPr lang="en-US" dirty="0"/>
              <a:t>, FPDS, DOD </a:t>
            </a:r>
            <a:r>
              <a:rPr lang="en-US" dirty="0" err="1"/>
              <a:t>eMall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SBA Pro-Net &amp; DSBS, Agency web sites</a:t>
            </a:r>
          </a:p>
          <a:p>
            <a:pPr lvl="1"/>
            <a:r>
              <a:rPr lang="en-US" dirty="0"/>
              <a:t>PTACs, association-related sources</a:t>
            </a:r>
          </a:p>
          <a:p>
            <a:r>
              <a:rPr lang="en-US" sz="2400" b="1" dirty="0"/>
              <a:t>Subscription:</a:t>
            </a:r>
          </a:p>
          <a:p>
            <a:pPr lvl="1"/>
            <a:r>
              <a:rPr lang="en-US" dirty="0" err="1"/>
              <a:t>EZGovOpps</a:t>
            </a:r>
            <a:r>
              <a:rPr lang="en-US" dirty="0"/>
              <a:t>, </a:t>
            </a:r>
            <a:r>
              <a:rPr lang="en-US" dirty="0" err="1"/>
              <a:t>BloombergGovernment</a:t>
            </a:r>
            <a:r>
              <a:rPr lang="en-US" dirty="0"/>
              <a:t>, GovWin, </a:t>
            </a:r>
            <a:r>
              <a:rPr lang="en-US" dirty="0" err="1"/>
              <a:t>ePipeline</a:t>
            </a:r>
            <a:r>
              <a:rPr lang="en-US" dirty="0"/>
              <a:t>, </a:t>
            </a:r>
            <a:r>
              <a:rPr lang="en-US" dirty="0" err="1"/>
              <a:t>GovTribe</a:t>
            </a:r>
            <a:r>
              <a:rPr lang="en-US" dirty="0"/>
              <a:t>, etc. </a:t>
            </a:r>
          </a:p>
          <a:p>
            <a:pPr lvl="1"/>
            <a:r>
              <a:rPr lang="en-US" dirty="0"/>
              <a:t>More popping up every day!</a:t>
            </a:r>
          </a:p>
          <a:p>
            <a:r>
              <a:rPr lang="en-US" sz="2400" dirty="0"/>
              <a:t>You can drown in data unless you have the </a:t>
            </a:r>
            <a:r>
              <a:rPr lang="en-US" sz="2400" b="1" dirty="0"/>
              <a:t>sales process </a:t>
            </a:r>
            <a:r>
              <a:rPr lang="en-US" sz="2400" dirty="0"/>
              <a:t>identified!</a:t>
            </a:r>
          </a:p>
        </p:txBody>
      </p:sp>
    </p:spTree>
    <p:extLst>
      <p:ext uri="{BB962C8B-B14F-4D97-AF65-F5344CB8AC3E}">
        <p14:creationId xmlns:p14="http://schemas.microsoft.com/office/powerpoint/2010/main" val="248881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557AE98A-3E3C-4BAD-A336-5DE02E03F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32F0F-9FC5-4C64-A231-124B4D46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9" y="416549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Identify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72D0-ACE8-4CFD-80DB-553D4C4D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069725" cy="34506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Under $25K </a:t>
            </a:r>
            <a:r>
              <a:rPr lang="en-US" sz="2400" dirty="0"/>
              <a:t>(not publicly advertised):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Each agency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Each base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Each office, decision-makers!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Over $25K </a:t>
            </a:r>
            <a:r>
              <a:rPr lang="en-US" sz="2400" dirty="0"/>
              <a:t>(publicly advertised):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FedBizOpps.gov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Sources Sought Notices (2,500+ in last 30 days!)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FedConnect.net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Social media!</a:t>
            </a:r>
          </a:p>
        </p:txBody>
      </p:sp>
    </p:spTree>
    <p:extLst>
      <p:ext uri="{BB962C8B-B14F-4D97-AF65-F5344CB8AC3E}">
        <p14:creationId xmlns:p14="http://schemas.microsoft.com/office/powerpoint/2010/main" val="404935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709A6C-71B2-42BA-A209-49DC443A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Size Matters to Decision Makers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242667F-8B39-4BC4-9738-8A18224E4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2469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53319AF-5E7B-4835-BD30-235253B8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Identifying the Real Decision 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FF14-2EF2-4376-A232-F9940821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Government Contracting: Strict Process as per the Federal Acquisition Regulations</a:t>
            </a:r>
          </a:p>
          <a:p>
            <a:r>
              <a:rPr lang="en-US" sz="2400"/>
              <a:t>NOT Top-Down</a:t>
            </a:r>
          </a:p>
          <a:p>
            <a:r>
              <a:rPr lang="en-US" sz="2400" b="1"/>
              <a:t>Three layers of decision makers</a:t>
            </a:r>
          </a:p>
          <a:p>
            <a:r>
              <a:rPr lang="en-US" sz="2400"/>
              <a:t>Size of purchase determines decision makers</a:t>
            </a:r>
          </a:p>
          <a:p>
            <a:r>
              <a:rPr lang="en-US" sz="2400"/>
              <a:t>Each layer has different purpose and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63844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7C1F9-3A40-4DA2-BDB6-389B8CC4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Three Layers of Decision Makers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C487EC-15D0-41B9-8A03-4DE86098C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899589"/>
              </p:ext>
            </p:extLst>
          </p:nvPr>
        </p:nvGraphicFramePr>
        <p:xfrm>
          <a:off x="838200" y="2500291"/>
          <a:ext cx="10515600" cy="367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360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7E7D26-F178-4663-A215-5291D1675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8369" y="1159163"/>
            <a:ext cx="7044794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Advanced Master Class: 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Your VOSB and SDVOSB Certification to Drive Growth 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DFD2B-D6F8-424C-8445-0693930A0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b="1" dirty="0">
                <a:solidFill>
                  <a:srgbClr val="0A3F70"/>
                </a:solidFill>
              </a:rPr>
              <a:t>Gloria Larkin</a:t>
            </a:r>
          </a:p>
          <a:p>
            <a:pPr algn="r"/>
            <a:r>
              <a:rPr lang="en-US" sz="2000" b="1" dirty="0">
                <a:solidFill>
                  <a:srgbClr val="0A3F70"/>
                </a:solidFill>
              </a:rPr>
              <a:t>President, CEO</a:t>
            </a:r>
          </a:p>
          <a:p>
            <a:pPr algn="r"/>
            <a:r>
              <a:rPr lang="en-US" sz="2000" b="1" dirty="0">
                <a:solidFill>
                  <a:srgbClr val="0A3F70"/>
                </a:solidFill>
              </a:rPr>
              <a:t>TargetGov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6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9CF46-DBA1-4FD1-AF58-98FFE65C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Success Happens When All Three Layers of Decision Makers 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Know You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98AA401-9717-476F-898F-B148F6E78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901429"/>
              </p:ext>
            </p:extLst>
          </p:nvPr>
        </p:nvGraphicFramePr>
        <p:xfrm>
          <a:off x="838200" y="2500291"/>
          <a:ext cx="10515600" cy="367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424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F9C65-65A4-4F2B-B061-9015DB9FF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580963"/>
            <a:ext cx="3425957" cy="3695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01CA42-46D5-4C80-B3F1-11098808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Business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55470-F9FA-4358-BD7E-51127147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sz="3600" dirty="0"/>
              <a:t>You as the </a:t>
            </a:r>
            <a:r>
              <a:rPr lang="en-US" sz="3600" b="1" dirty="0"/>
              <a:t>Prime Contractor</a:t>
            </a:r>
          </a:p>
          <a:p>
            <a:pPr marL="285750"/>
            <a:r>
              <a:rPr lang="en-US" sz="3600" dirty="0"/>
              <a:t>You as the </a:t>
            </a:r>
            <a:r>
              <a:rPr lang="en-US" sz="3600" b="1" dirty="0"/>
              <a:t>Subcontractor</a:t>
            </a:r>
          </a:p>
          <a:p>
            <a:pPr marL="285750"/>
            <a:r>
              <a:rPr lang="en-US" sz="3600" dirty="0"/>
              <a:t>You as the </a:t>
            </a:r>
            <a:r>
              <a:rPr lang="en-US" sz="3600" b="1" dirty="0"/>
              <a:t>Teaming Partner</a:t>
            </a:r>
          </a:p>
        </p:txBody>
      </p:sp>
    </p:spTree>
    <p:extLst>
      <p:ext uri="{BB962C8B-B14F-4D97-AF65-F5344CB8AC3E}">
        <p14:creationId xmlns:p14="http://schemas.microsoft.com/office/powerpoint/2010/main" val="3724544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096C5E79-167B-4779-AC43-1C08E0E2C3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b="1" kern="1200" dirty="0" err="1">
                <a:solidFill>
                  <a:srgbClr val="0A3F70"/>
                </a:solidFill>
                <a:latin typeface="+mj-lt"/>
                <a:ea typeface="+mj-ea"/>
                <a:cs typeface="+mj-cs"/>
              </a:rPr>
              <a:t>TargetGov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>
                <a:solidFill>
                  <a:srgbClr val="9A0000"/>
                </a:solidFill>
                <a:latin typeface="+mj-lt"/>
                <a:ea typeface="+mj-ea"/>
                <a:cs typeface="+mj-cs"/>
              </a:rPr>
              <a:t>Rule of Three℠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367A4A-56D7-453E-BC57-B31D0344AF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A0000"/>
              </a:buClr>
            </a:pPr>
            <a:r>
              <a:rPr lang="en-US" sz="2400" b="1" dirty="0">
                <a:solidFill>
                  <a:srgbClr val="0A3F70"/>
                </a:solidFill>
              </a:rPr>
              <a:t>Never reach out to any decision-makers for a meeting</a:t>
            </a:r>
          </a:p>
          <a:p>
            <a:pPr marL="114300">
              <a:buClr>
                <a:srgbClr val="9A0000"/>
              </a:buClr>
            </a:pPr>
            <a:r>
              <a:rPr lang="en-US" sz="2400" b="1" dirty="0">
                <a:solidFill>
                  <a:srgbClr val="0A3F70"/>
                </a:solidFill>
              </a:rPr>
              <a:t>     This includes all targets!</a:t>
            </a:r>
          </a:p>
          <a:p>
            <a:pPr lvl="1">
              <a:buClr>
                <a:srgbClr val="9A0000"/>
              </a:buClr>
            </a:pPr>
            <a:r>
              <a:rPr lang="en-US" b="1" dirty="0">
                <a:solidFill>
                  <a:srgbClr val="0A3F70"/>
                </a:solidFill>
              </a:rPr>
              <a:t> 	Agencies, Primes, Teaming Partners</a:t>
            </a:r>
          </a:p>
          <a:p>
            <a:pPr marL="114300">
              <a:buClr>
                <a:srgbClr val="9A0000"/>
              </a:buClr>
            </a:pPr>
            <a:r>
              <a:rPr lang="en-US" sz="2400" b="1" dirty="0">
                <a:solidFill>
                  <a:srgbClr val="0A3F70"/>
                </a:solidFill>
              </a:rPr>
              <a:t> Until:</a:t>
            </a:r>
          </a:p>
          <a:p>
            <a:pPr>
              <a:buClr>
                <a:srgbClr val="9A0000"/>
              </a:buClr>
            </a:pPr>
            <a:r>
              <a:rPr lang="en-US" sz="2400" b="1" dirty="0">
                <a:solidFill>
                  <a:srgbClr val="0A3F70"/>
                </a:solidFill>
              </a:rPr>
              <a:t>You have identified at least three solid opportunities to discuss</a:t>
            </a:r>
          </a:p>
          <a:p>
            <a:pPr>
              <a:buClr>
                <a:srgbClr val="9A0000"/>
              </a:buClr>
              <a:defRPr/>
            </a:pPr>
            <a:r>
              <a:rPr lang="en-US" altLang="en-US" sz="2400" b="1" dirty="0">
                <a:solidFill>
                  <a:srgbClr val="0A3F70"/>
                </a:solidFill>
              </a:rPr>
              <a:t>Be prepared, no matter with whom you are meeting, to discuss at least 3 upcoming opportunities</a:t>
            </a:r>
          </a:p>
          <a:p>
            <a:pPr>
              <a:buClr>
                <a:srgbClr val="9A0000"/>
              </a:buClr>
              <a:defRPr/>
            </a:pPr>
            <a:r>
              <a:rPr lang="en-US" altLang="en-US" sz="2400" b="1" dirty="0">
                <a:solidFill>
                  <a:srgbClr val="0A3F70"/>
                </a:solidFill>
              </a:rPr>
              <a:t>Use: Forecast, sources sought, </a:t>
            </a:r>
            <a:r>
              <a:rPr lang="en-US" altLang="en-US" sz="2400" b="1" dirty="0" err="1">
                <a:solidFill>
                  <a:srgbClr val="0A3F70"/>
                </a:solidFill>
              </a:rPr>
              <a:t>recompetes</a:t>
            </a:r>
            <a:r>
              <a:rPr lang="en-US" altLang="en-US" sz="2400" b="1" dirty="0">
                <a:solidFill>
                  <a:srgbClr val="0A3F70"/>
                </a:solidFill>
              </a:rPr>
              <a:t>, FPDS, </a:t>
            </a:r>
            <a:r>
              <a:rPr lang="en-US" altLang="en-US" sz="2400" b="1" dirty="0" err="1">
                <a:solidFill>
                  <a:srgbClr val="0A3F70"/>
                </a:solidFill>
              </a:rPr>
              <a:t>EZGovOpps</a:t>
            </a:r>
            <a:r>
              <a:rPr lang="en-US" altLang="en-US" sz="2400" b="1" dirty="0">
                <a:solidFill>
                  <a:srgbClr val="0A3F70"/>
                </a:solidFill>
              </a:rPr>
              <a:t>, </a:t>
            </a:r>
            <a:r>
              <a:rPr lang="en-US" altLang="en-US" sz="2400" b="1" dirty="0" err="1">
                <a:solidFill>
                  <a:srgbClr val="0A3F70"/>
                </a:solidFill>
              </a:rPr>
              <a:t>USASpending</a:t>
            </a:r>
            <a:endParaRPr lang="en-US" altLang="en-US" sz="2400" b="1" dirty="0">
              <a:solidFill>
                <a:srgbClr val="0A3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52C2-0199-4A2D-814E-FB4FECE3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Relationships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8FD83D-5078-48BE-A7C9-8498ABF55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7009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632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4AA6C0-C9B2-449C-9B26-7D448F5F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 Mentor Protégé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D857-A355-4100-AADE-C6107341E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The VA Mentor-Protégé Program is designed to assist service-disabled Veteran-owned small businesses (SDVOSBs) and Veteran-owned small businesses (VOSBs) in enhancing their capabilities to perform contracts and subcontracts for VA.  The Mentor-Protégé Program is also designed to improve the performance of VA contractors and subcontractors by providing developmental assistance to protégé entities, fostering the establishment of long-term business relationships between SDVOSBs, VOSBs and prime contractors, and increasing the overall number of SDVOSBs and VOSBs that receive VA contract and subcontract awards.  A firm’s status as a protégé under a VA contract shall not have an effect on the firm’s eligibility to seek other prime contracts or subcontracts.</a:t>
            </a:r>
          </a:p>
        </p:txBody>
      </p:sp>
    </p:spTree>
    <p:extLst>
      <p:ext uri="{BB962C8B-B14F-4D97-AF65-F5344CB8AC3E}">
        <p14:creationId xmlns:p14="http://schemas.microsoft.com/office/powerpoint/2010/main" val="3169752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Z:\MOA_TargetGovCustomers\AssessmentData\FAST_Graphic\FAST-Graphic-V02-5x5inches.jpg">
            <a:extLst>
              <a:ext uri="{FF2B5EF4-FFF2-40B4-BE49-F238E27FC236}">
                <a16:creationId xmlns:a16="http://schemas.microsoft.com/office/drawing/2014/main" id="{FDC2C143-ACAB-4DCA-8752-729B1AE2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85" y="2240618"/>
            <a:ext cx="4260814" cy="31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7F1C-410C-48AC-83CE-D58DE16C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03" y="191654"/>
            <a:ext cx="4747492" cy="6474691"/>
          </a:xfrm>
        </p:spPr>
        <p:txBody>
          <a:bodyPr>
            <a:normAutofit lnSpcReduction="10000"/>
          </a:bodyPr>
          <a:lstStyle/>
          <a:p>
            <a:pPr marL="91440" indent="0">
              <a:buNone/>
            </a:pPr>
            <a:r>
              <a:rPr lang="en-US" sz="2400" b="1" i="1" dirty="0"/>
              <a:t>FAST™ </a:t>
            </a:r>
            <a:r>
              <a:rPr lang="en-US" sz="2400" b="1" dirty="0"/>
              <a:t>Process</a:t>
            </a:r>
          </a:p>
          <a:p>
            <a:pPr>
              <a:buClr>
                <a:srgbClr val="9A0000"/>
              </a:buClr>
            </a:pPr>
            <a:r>
              <a:rPr lang="en-US" sz="2200" dirty="0"/>
              <a:t>Do you want to dramatically increase revenues? </a:t>
            </a:r>
          </a:p>
          <a:p>
            <a:pPr>
              <a:buClr>
                <a:srgbClr val="9A0000"/>
              </a:buClr>
            </a:pPr>
            <a:r>
              <a:rPr lang="en-US" sz="2200" dirty="0"/>
              <a:t>The proprietary, proven </a:t>
            </a:r>
            <a:r>
              <a:rPr lang="en-US" sz="2200" b="1" dirty="0"/>
              <a:t>TargetGov </a:t>
            </a:r>
            <a:r>
              <a:rPr lang="en-US" sz="2200" b="1" i="1" dirty="0"/>
              <a:t>FAST™</a:t>
            </a:r>
            <a:r>
              <a:rPr lang="en-US" sz="2200" i="1" dirty="0"/>
              <a:t> Process</a:t>
            </a:r>
            <a:r>
              <a:rPr lang="en-US" sz="2200" dirty="0"/>
              <a:t> is the most cost-effective approach to </a:t>
            </a:r>
            <a:r>
              <a:rPr lang="en-US" sz="2200" i="1" dirty="0"/>
              <a:t>planning, positioning, pursuing and</a:t>
            </a:r>
            <a:r>
              <a:rPr lang="en-US" sz="2200" i="1"/>
              <a:t> </a:t>
            </a:r>
            <a:r>
              <a:rPr lang="en-US" sz="2200" i="1" u="sng"/>
              <a:t>winning,</a:t>
            </a:r>
            <a:r>
              <a:rPr lang="en-US" sz="2200" i="1" dirty="0"/>
              <a:t> </a:t>
            </a:r>
            <a:r>
              <a:rPr lang="en-US" sz="2200" i="1" u="sng" dirty="0"/>
              <a:t>profitable </a:t>
            </a:r>
            <a:r>
              <a:rPr lang="en-US" sz="2200" dirty="0"/>
              <a:t>government contracts. You can take advantage of our 20+ year track record and national reputation for success to build your revenues.</a:t>
            </a:r>
          </a:p>
          <a:p>
            <a:pPr>
              <a:buClr>
                <a:srgbClr val="9A0000"/>
              </a:buClr>
            </a:pPr>
            <a:r>
              <a:rPr lang="en-US" sz="2200" dirty="0"/>
              <a:t>The </a:t>
            </a:r>
            <a:r>
              <a:rPr lang="en-US" sz="2200" b="1" dirty="0"/>
              <a:t>TargetGov </a:t>
            </a:r>
            <a:r>
              <a:rPr lang="en-US" sz="2200" b="1" i="1" dirty="0"/>
              <a:t>FAST™ Process</a:t>
            </a:r>
            <a:r>
              <a:rPr lang="en-US" sz="2200" dirty="0"/>
              <a:t> leverages where you are now: your strengths, core competencies, past performance and relationships and propels you to higher revenues.  Large, mid-size and small businesses see dramatic results and  high ROI.</a:t>
            </a:r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7988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0674A-F327-4089-BD5E-40BC448421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57" y="1843078"/>
            <a:ext cx="3796790" cy="139663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8E51B0-D0B3-4213-AF94-D9C9DFCD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40" y="1154545"/>
            <a:ext cx="6429201" cy="4414981"/>
          </a:xfrm>
        </p:spPr>
        <p:txBody>
          <a:bodyPr anchor="t">
            <a:normAutofit/>
          </a:bodyPr>
          <a:lstStyle/>
          <a:p>
            <a:pPr>
              <a:buClr>
                <a:srgbClr val="9A0000"/>
              </a:buClr>
            </a:pPr>
            <a:r>
              <a:rPr lang="en-US" sz="2400" dirty="0"/>
              <a:t>An intense look into how to successfully market your company to the federal government. </a:t>
            </a:r>
          </a:p>
          <a:p>
            <a:pPr>
              <a:buClr>
                <a:srgbClr val="9A0000"/>
              </a:buClr>
            </a:pPr>
            <a:endParaRPr lang="en-US" sz="2400" dirty="0"/>
          </a:p>
          <a:p>
            <a:pPr>
              <a:buClr>
                <a:srgbClr val="9A0000"/>
              </a:buClr>
            </a:pPr>
            <a:r>
              <a:rPr lang="en-US" sz="2400" dirty="0"/>
              <a:t>This program is specially designed for small companies wanting to make an accelerated entry in the federal marketplace. </a:t>
            </a:r>
          </a:p>
          <a:p>
            <a:pPr>
              <a:buClr>
                <a:srgbClr val="9A0000"/>
              </a:buClr>
            </a:pPr>
            <a:endParaRPr lang="en-US" sz="2400" dirty="0"/>
          </a:p>
          <a:p>
            <a:pPr>
              <a:buClr>
                <a:srgbClr val="9A0000"/>
              </a:buClr>
            </a:pPr>
            <a:r>
              <a:rPr lang="en-US" sz="2400" dirty="0"/>
              <a:t>It is a unique combination of training and consulting – leaving you with the knowledge you need and actual tools for implementing the plan.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610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58832C-6EF1-4B8F-8CDF-91EEE2AEB1AA}"/>
              </a:ext>
            </a:extLst>
          </p:cNvPr>
          <p:cNvSpPr txBox="1">
            <a:spLocks/>
          </p:cNvSpPr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880E-F978-4844-B3EA-0A1CE5200C8F}"/>
              </a:ext>
            </a:extLst>
          </p:cNvPr>
          <p:cNvSpPr txBox="1">
            <a:spLocks/>
          </p:cNvSpPr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A0000"/>
              </a:buClr>
            </a:pPr>
            <a:r>
              <a:rPr lang="en-US" sz="2400" dirty="0"/>
              <a:t>Session Slides</a:t>
            </a:r>
          </a:p>
          <a:p>
            <a:pPr>
              <a:buClr>
                <a:srgbClr val="9A0000"/>
              </a:buClr>
            </a:pPr>
            <a:r>
              <a:rPr lang="en-US" sz="2400" dirty="0"/>
              <a:t>Matchmaking Pitch Format</a:t>
            </a:r>
          </a:p>
          <a:p>
            <a:pPr>
              <a:buClr>
                <a:srgbClr val="9A0000"/>
              </a:buClr>
            </a:pPr>
            <a:r>
              <a:rPr lang="en-US" sz="2400" dirty="0" err="1"/>
              <a:t>TargetGov</a:t>
            </a:r>
            <a:r>
              <a:rPr lang="en-US" sz="2400" dirty="0"/>
              <a:t> Rule of Three™</a:t>
            </a:r>
          </a:p>
          <a:p>
            <a:pPr>
              <a:buClr>
                <a:srgbClr val="9A0000"/>
              </a:buClr>
            </a:pPr>
            <a:r>
              <a:rPr lang="en-US" sz="2400" b="1" i="1" dirty="0"/>
              <a:t>FAST™</a:t>
            </a:r>
            <a:r>
              <a:rPr lang="en-US" sz="2400" b="1" dirty="0"/>
              <a:t> Process </a:t>
            </a:r>
            <a:r>
              <a:rPr lang="en-US" sz="2400" dirty="0"/>
              <a:t>and</a:t>
            </a:r>
            <a:r>
              <a:rPr lang="en-US" sz="2400" b="1" dirty="0"/>
              <a:t> </a:t>
            </a:r>
            <a:r>
              <a:rPr lang="en-US" sz="2400" b="1" dirty="0" err="1"/>
              <a:t>KickStart</a:t>
            </a:r>
            <a:r>
              <a:rPr lang="en-US" sz="2400" b="1" dirty="0"/>
              <a:t> Program™</a:t>
            </a:r>
          </a:p>
        </p:txBody>
      </p:sp>
    </p:spTree>
    <p:extLst>
      <p:ext uri="{BB962C8B-B14F-4D97-AF65-F5344CB8AC3E}">
        <p14:creationId xmlns:p14="http://schemas.microsoft.com/office/powerpoint/2010/main" val="1933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0CF9A-2AEC-43EC-8D87-6E4673A95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7" y="321734"/>
            <a:ext cx="2226098" cy="27398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403518F-09C2-46AC-AC0B-0B974F62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46" y="2458137"/>
            <a:ext cx="4595071" cy="12068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b="1" dirty="0"/>
              <a:t>Gloria Larkin</a:t>
            </a:r>
            <a:br>
              <a:rPr lang="en-US" sz="2700" b="1" dirty="0"/>
            </a:br>
            <a:r>
              <a:rPr lang="en-US" sz="2700" b="1" dirty="0"/>
              <a:t>President, CEO: TargetGov</a:t>
            </a:r>
            <a:br>
              <a:rPr lang="en-US" sz="2700" b="1" dirty="0"/>
            </a:br>
            <a:endParaRPr lang="en-US" sz="21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5D46F6-41A0-4DEA-B97F-ACCDD559E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63" y="4377268"/>
            <a:ext cx="4595071" cy="192193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lvl="0">
              <a:spcBef>
                <a:spcPct val="20000"/>
              </a:spcBef>
              <a:defRPr/>
            </a:pPr>
            <a:r>
              <a:rPr lang="en-US" sz="2400" dirty="0"/>
              <a:t>Contact:</a:t>
            </a:r>
          </a:p>
          <a:p>
            <a:pPr marL="228600" lvl="1">
              <a:spcBef>
                <a:spcPct val="20000"/>
              </a:spcBef>
              <a:defRPr/>
            </a:pPr>
            <a:r>
              <a:rPr lang="en-US" sz="2400" dirty="0"/>
              <a:t>GloriaLarkinTG@TargetGov.com </a:t>
            </a:r>
          </a:p>
          <a:p>
            <a:pPr marL="228600" lvl="1">
              <a:spcBef>
                <a:spcPct val="20000"/>
              </a:spcBef>
              <a:defRPr/>
            </a:pPr>
            <a:r>
              <a:rPr lang="en-US" sz="2400" dirty="0"/>
              <a:t>Toll-free: 866-579-1346 x 325</a:t>
            </a:r>
          </a:p>
          <a:p>
            <a:pPr marL="228600" lvl="1">
              <a:spcBef>
                <a:spcPct val="20000"/>
              </a:spcBef>
              <a:defRPr/>
            </a:pPr>
            <a:r>
              <a:rPr lang="en-US" sz="2400" dirty="0"/>
              <a:t>www.TargetGov.com </a:t>
            </a:r>
          </a:p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8A15B8-332D-42B7-8B23-66ACD4A5A2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29" y="4248347"/>
            <a:ext cx="3796790" cy="1396639"/>
          </a:xfrm>
          <a:prstGeom prst="rect">
            <a:avLst/>
          </a:prstGeom>
        </p:spPr>
      </p:pic>
      <p:pic>
        <p:nvPicPr>
          <p:cNvPr id="12" name="Picture 11" descr="Z:\MOA_TargetGovCustomers\AssessmentData\FAST_Graphic\FAST-Graphic-V02-5x5inches.jpg">
            <a:extLst>
              <a:ext uri="{FF2B5EF4-FFF2-40B4-BE49-F238E27FC236}">
                <a16:creationId xmlns:a16="http://schemas.microsoft.com/office/drawing/2014/main" id="{7B865478-06C6-45EC-878F-F4790FA3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58" y="760631"/>
            <a:ext cx="2604611" cy="19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7">
            <a:extLst>
              <a:ext uri="{FF2B5EF4-FFF2-40B4-BE49-F238E27FC236}">
                <a16:creationId xmlns:a16="http://schemas.microsoft.com/office/drawing/2014/main" id="{B6281664-AA45-4F07-BF42-FC3E683D9874}"/>
              </a:ext>
            </a:extLst>
          </p:cNvPr>
          <p:cNvSpPr txBox="1">
            <a:spLocks/>
          </p:cNvSpPr>
          <p:nvPr/>
        </p:nvSpPr>
        <p:spPr>
          <a:xfrm>
            <a:off x="722746" y="530538"/>
            <a:ext cx="4595071" cy="120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15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542FAD2-6116-426B-9B80-97349B2C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19" y="321734"/>
            <a:ext cx="2246494" cy="273981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51C299C9-7D5A-4D84-B43D-4497D048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787" y="321734"/>
            <a:ext cx="2308293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F89388-3FBD-48AA-B5D6-79C21F3E8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8" y="4565822"/>
            <a:ext cx="5446184" cy="1021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4D808-B26A-40AF-A140-7D23305A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Gloria Larkin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8D6C7-0639-4FDB-B82E-CD33149367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26771"/>
            <a:ext cx="4595071" cy="425019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>
              <a:buClr>
                <a:srgbClr val="3F4060"/>
              </a:buClr>
            </a:pPr>
            <a:r>
              <a:rPr lang="en-US" sz="1800" b="1" dirty="0"/>
              <a:t>President, CEO</a:t>
            </a:r>
          </a:p>
          <a:p>
            <a:pPr marL="0">
              <a:buClr>
                <a:srgbClr val="3F4060"/>
              </a:buClr>
            </a:pPr>
            <a:endParaRPr lang="en-US" sz="1800" b="1" dirty="0"/>
          </a:p>
          <a:p>
            <a:pPr>
              <a:buClr>
                <a:srgbClr val="3F4060"/>
              </a:buClr>
            </a:pPr>
            <a:r>
              <a:rPr lang="en-US" sz="1800" b="1" dirty="0"/>
              <a:t>Creator of the FAST™ Process and </a:t>
            </a:r>
            <a:r>
              <a:rPr lang="en-US" sz="1800" b="1" dirty="0" err="1"/>
              <a:t>KickStart</a:t>
            </a:r>
            <a:r>
              <a:rPr lang="en-US" sz="1800" b="1" dirty="0"/>
              <a:t> Program™</a:t>
            </a:r>
          </a:p>
          <a:p>
            <a:pPr>
              <a:buClr>
                <a:srgbClr val="3F4060"/>
              </a:buClr>
            </a:pPr>
            <a:r>
              <a:rPr lang="en-US" sz="1800" b="1" dirty="0"/>
              <a:t>Clients have won $4+ billion in federal contracts</a:t>
            </a:r>
          </a:p>
          <a:p>
            <a:pPr>
              <a:buClr>
                <a:srgbClr val="3F4060"/>
              </a:buClr>
            </a:pPr>
            <a:r>
              <a:rPr lang="en-US" sz="1800" b="1" dirty="0"/>
              <a:t>Nationally recognized federal contracting business development expert</a:t>
            </a:r>
          </a:p>
          <a:p>
            <a:pPr>
              <a:buClr>
                <a:srgbClr val="3F4060"/>
              </a:buClr>
            </a:pPr>
            <a:r>
              <a:rPr lang="en-US" sz="1800" b="1" dirty="0"/>
              <a:t>Quoted in Wall Street Journal, Washington Post, INC Magazine, Bloomberg</a:t>
            </a:r>
          </a:p>
          <a:p>
            <a:pPr>
              <a:buClr>
                <a:srgbClr val="3F4060"/>
              </a:buClr>
            </a:pPr>
            <a:r>
              <a:rPr lang="en-US" sz="1800" b="1" dirty="0"/>
              <a:t>Author of The Basic Guide to Government Contracting</a:t>
            </a:r>
          </a:p>
          <a:p>
            <a:pPr>
              <a:buClr>
                <a:srgbClr val="3F4060"/>
              </a:buClr>
            </a:pPr>
            <a:r>
              <a:rPr lang="en-US" sz="1800" b="1" dirty="0"/>
              <a:t>Educational Foundation Board Chair Emeritus for WIPP.org</a:t>
            </a:r>
          </a:p>
          <a:p>
            <a:pPr>
              <a:buClr>
                <a:srgbClr val="3F4060"/>
              </a:buClr>
            </a:pPr>
            <a:r>
              <a:rPr lang="en-US" sz="1800" b="1" dirty="0"/>
              <a:t>GloriaLarkinTG@targetgov.com  866-579-1346</a:t>
            </a:r>
          </a:p>
          <a:p>
            <a:pPr>
              <a:buClr>
                <a:srgbClr val="3F4060"/>
              </a:buClr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7103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6198063-BEB2-4882-B33C-F43C8FD5D9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b="9162"/>
          <a:stretch>
            <a:fillRect/>
          </a:stretch>
        </p:blipFill>
        <p:spPr>
          <a:xfrm>
            <a:off x="7569516" y="2602524"/>
            <a:ext cx="3904672" cy="308316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16F0A-3F5F-4798-BECE-C595BCE2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0A3F70"/>
                </a:solidFill>
              </a:rPr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88801-E691-4ACD-9CAC-9BA1604B5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709" y="1916280"/>
            <a:ext cx="6925476" cy="47161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Plan: </a:t>
            </a:r>
            <a:r>
              <a:rPr lang="en-US" sz="2800" dirty="0">
                <a:solidFill>
                  <a:schemeClr val="bg1"/>
                </a:solidFill>
              </a:rPr>
              <a:t>Market Research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Identifying targets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Position</a:t>
            </a:r>
            <a:r>
              <a:rPr lang="en-US" sz="2800" dirty="0">
                <a:solidFill>
                  <a:schemeClr val="bg1"/>
                </a:solidFill>
              </a:rPr>
              <a:t>: How to get noticed—positively!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Relationship-based market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Pursue: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Layers of decision-makers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Mitigating risk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Tools required to get noticed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Mistakes to avoid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</a:rPr>
              <a:t>Win!</a:t>
            </a:r>
          </a:p>
        </p:txBody>
      </p:sp>
    </p:spTree>
    <p:extLst>
      <p:ext uri="{BB962C8B-B14F-4D97-AF65-F5344CB8AC3E}">
        <p14:creationId xmlns:p14="http://schemas.microsoft.com/office/powerpoint/2010/main" val="43229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91228-8D48-47D0-B4E5-CDDD61BD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20" y="425177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Sales Goals and Transactions Worksheet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EEA2E-DE4D-4A64-AE52-17B60864D4BD}"/>
              </a:ext>
            </a:extLst>
          </p:cNvPr>
          <p:cNvSpPr txBox="1"/>
          <p:nvPr/>
        </p:nvSpPr>
        <p:spPr>
          <a:xfrm>
            <a:off x="2746769" y="2494625"/>
            <a:ext cx="94452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Revenue &amp; Sales Goals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000" dirty="0"/>
              <a:t>				Year 1		Year 3		Year 5</a:t>
            </a:r>
          </a:p>
          <a:p>
            <a:r>
              <a:rPr lang="en-US" sz="2000" dirty="0"/>
              <a:t>New Government Business Goals	$	______		______		______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Transaction Value Range:		From $____________ to $____________</a:t>
            </a:r>
          </a:p>
          <a:p>
            <a:endParaRPr lang="en-US" sz="2000" dirty="0"/>
          </a:p>
          <a:p>
            <a:r>
              <a:rPr lang="en-US" sz="2000" dirty="0"/>
              <a:t>				Ex: From $100,000 to $10,000,000</a:t>
            </a:r>
          </a:p>
          <a:p>
            <a:endParaRPr lang="en-US" sz="2000" dirty="0"/>
          </a:p>
          <a:p>
            <a:r>
              <a:rPr lang="en-US" sz="2000" dirty="0"/>
              <a:t>				Or from $75 to $10,000</a:t>
            </a:r>
          </a:p>
        </p:txBody>
      </p:sp>
    </p:spTree>
    <p:extLst>
      <p:ext uri="{BB962C8B-B14F-4D97-AF65-F5344CB8AC3E}">
        <p14:creationId xmlns:p14="http://schemas.microsoft.com/office/powerpoint/2010/main" val="409917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8">
            <a:extLst>
              <a:ext uri="{FF2B5EF4-FFF2-40B4-BE49-F238E27FC236}">
                <a16:creationId xmlns:a16="http://schemas.microsoft.com/office/drawing/2014/main" id="{B5463D0D-50AD-4289-99A5-88CF6740F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62" y="1755126"/>
            <a:ext cx="10219063" cy="4394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91228-8D48-47D0-B4E5-CDDD61BD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Sales Goals and Transactions Worksheet 2</a:t>
            </a:r>
          </a:p>
        </p:txBody>
      </p:sp>
    </p:spTree>
    <p:extLst>
      <p:ext uri="{BB962C8B-B14F-4D97-AF65-F5344CB8AC3E}">
        <p14:creationId xmlns:p14="http://schemas.microsoft.com/office/powerpoint/2010/main" val="290928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B5441-F02E-4966-A37C-7BEB6D19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Sales Goals and Transactions Worksheet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9D858-0DC3-49F2-9F3E-AD968FDB4531}"/>
              </a:ext>
            </a:extLst>
          </p:cNvPr>
          <p:cNvSpPr txBox="1"/>
          <p:nvPr/>
        </p:nvSpPr>
        <p:spPr>
          <a:xfrm>
            <a:off x="2024805" y="1791764"/>
            <a:ext cx="85396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Results</a:t>
            </a:r>
            <a:r>
              <a:rPr lang="en-US" sz="2200" dirty="0"/>
              <a:t>: To reach the first year goal of new government sales revenues, of $ _____________, in the following range of dollar value transactions: </a:t>
            </a:r>
          </a:p>
          <a:p>
            <a:endParaRPr lang="en-US" sz="2200" dirty="0"/>
          </a:p>
          <a:p>
            <a:r>
              <a:rPr lang="en-US" sz="2200" dirty="0"/>
              <a:t>From $ __________________ to $ __________________</a:t>
            </a:r>
          </a:p>
          <a:p>
            <a:r>
              <a:rPr lang="en-US" sz="2200" dirty="0"/>
              <a:t>	(low end transaction)	     (high end transaction)</a:t>
            </a:r>
          </a:p>
          <a:p>
            <a:endParaRPr lang="en-US" sz="2200" dirty="0"/>
          </a:p>
          <a:p>
            <a:r>
              <a:rPr lang="en-US" sz="2200" dirty="0"/>
              <a:t>It will take from ___________ to ___________ transactions.</a:t>
            </a:r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You will need up to __________ completed transactions!</a:t>
            </a:r>
          </a:p>
        </p:txBody>
      </p:sp>
    </p:spTree>
    <p:extLst>
      <p:ext uri="{BB962C8B-B14F-4D97-AF65-F5344CB8AC3E}">
        <p14:creationId xmlns:p14="http://schemas.microsoft.com/office/powerpoint/2010/main" val="427349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5571E-50D3-4924-8B6E-9D069B0FB3B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1804" r="4246" b="1890"/>
          <a:stretch/>
        </p:blipFill>
        <p:spPr bwMode="auto">
          <a:xfrm>
            <a:off x="7444153" y="1125414"/>
            <a:ext cx="4328747" cy="5205047"/>
          </a:xfrm>
          <a:prstGeom prst="rect">
            <a:avLst/>
          </a:prstGeom>
          <a:noFill/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88AA1-E1FF-4E36-8FFD-6AB81C19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85" y="0"/>
            <a:ext cx="600472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Your Close Ratio?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134FD-DD72-488E-8C15-6A771AF6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73" y="1325563"/>
            <a:ext cx="4876800" cy="44110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If you usually close 1 out of every 10 pursued</a:t>
            </a:r>
          </a:p>
          <a:p>
            <a:r>
              <a:rPr lang="en-US" sz="2400" dirty="0"/>
              <a:t>This is a 10% close ratio</a:t>
            </a:r>
          </a:p>
          <a:p>
            <a:r>
              <a:rPr lang="en-US" sz="2400" dirty="0"/>
              <a:t>You may be higher or lower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Therefore if we want to have </a:t>
            </a:r>
          </a:p>
          <a:p>
            <a:pPr marL="0" indent="0">
              <a:buNone/>
            </a:pPr>
            <a:r>
              <a:rPr lang="en-US" sz="2400" dirty="0"/>
              <a:t>____ to ____ successful transactions, </a:t>
            </a:r>
          </a:p>
          <a:p>
            <a:pPr marL="0" indent="0">
              <a:buNone/>
            </a:pPr>
            <a:r>
              <a:rPr lang="en-US" sz="2400" dirty="0"/>
              <a:t>we should plan for  </a:t>
            </a:r>
          </a:p>
          <a:p>
            <a:pPr marL="0" indent="0">
              <a:buNone/>
            </a:pPr>
            <a:r>
              <a:rPr lang="en-US" sz="2400" dirty="0"/>
              <a:t>____ to ____opportunities in the pipeline or sales funnel</a:t>
            </a:r>
          </a:p>
        </p:txBody>
      </p:sp>
    </p:spTree>
    <p:extLst>
      <p:ext uri="{BB962C8B-B14F-4D97-AF65-F5344CB8AC3E}">
        <p14:creationId xmlns:p14="http://schemas.microsoft.com/office/powerpoint/2010/main" val="1570807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33476-ADD8-4607-B250-973C368B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Business Strategies Worksheet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1C423-103D-4992-8420-DD8D6757BDC1}"/>
              </a:ext>
            </a:extLst>
          </p:cNvPr>
          <p:cNvSpPr txBox="1"/>
          <p:nvPr/>
        </p:nvSpPr>
        <p:spPr>
          <a:xfrm>
            <a:off x="1029810" y="2263806"/>
            <a:ext cx="10551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Your Firm’s Role</a:t>
            </a:r>
            <a:r>
              <a:rPr lang="en-US" sz="2400" dirty="0"/>
              <a:t>	</a:t>
            </a:r>
            <a:r>
              <a:rPr lang="en-US" sz="2400" u="sng" dirty="0"/>
              <a:t>% of contracts last year</a:t>
            </a:r>
            <a:r>
              <a:rPr lang="en-US" sz="2400" dirty="0"/>
              <a:t>		</a:t>
            </a:r>
            <a:r>
              <a:rPr lang="en-US" sz="2400" u="sng" dirty="0"/>
              <a:t>% of contracts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Prime Contractor	___________________		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Subcontractor	___________________		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Teaming Partner 	___________________		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70930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404040"/>
      </a:dk1>
      <a:lt1>
        <a:sysClr val="window" lastClr="FFFFFF"/>
      </a:lt1>
      <a:dk2>
        <a:srgbClr val="AFABAB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1062</Words>
  <Application>Microsoft Office PowerPoint</Application>
  <PresentationFormat>Widescreen</PresentationFormat>
  <Paragraphs>196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1_Office Theme</vt:lpstr>
      <vt:lpstr>PowerPoint Presentation</vt:lpstr>
      <vt:lpstr>Advanced Master Class:  Using Your VOSB and SDVOSB Certification to Drive Growth Now</vt:lpstr>
      <vt:lpstr>Gloria Larkin</vt:lpstr>
      <vt:lpstr>AGENDA</vt:lpstr>
      <vt:lpstr>Sales Goals and Transactions Worksheet 1</vt:lpstr>
      <vt:lpstr>Sales Goals and Transactions Worksheet 2</vt:lpstr>
      <vt:lpstr>Sales Goals and Transactions Worksheet 3</vt:lpstr>
      <vt:lpstr>What is Your Close Ratio?</vt:lpstr>
      <vt:lpstr>Business Strategies Worksheet</vt:lpstr>
      <vt:lpstr>Possible Targets</vt:lpstr>
      <vt:lpstr>Insider’s View: What Works</vt:lpstr>
      <vt:lpstr>The Impact of Customer-Based Research</vt:lpstr>
      <vt:lpstr>Market Research</vt:lpstr>
      <vt:lpstr>Research Resources</vt:lpstr>
      <vt:lpstr>Data Sources</vt:lpstr>
      <vt:lpstr>Identify Opportunities</vt:lpstr>
      <vt:lpstr>Size Matters to Decision Makers</vt:lpstr>
      <vt:lpstr>Identifying the Real Decision Makers</vt:lpstr>
      <vt:lpstr>Three Layers of Decision Makers</vt:lpstr>
      <vt:lpstr>Success Happens When All Three Layers of Decision Makers Know You!</vt:lpstr>
      <vt:lpstr>Business Strategies</vt:lpstr>
      <vt:lpstr>TargetGov Rule of Three℠</vt:lpstr>
      <vt:lpstr>Relationships</vt:lpstr>
      <vt:lpstr>VA Mentor Protégé Program</vt:lpstr>
      <vt:lpstr>PowerPoint Presentation</vt:lpstr>
      <vt:lpstr>PowerPoint Presentation</vt:lpstr>
      <vt:lpstr>PowerPoint Presentation</vt:lpstr>
      <vt:lpstr>Gloria Larkin President, CEO: TargetGov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SSA Ninth Annual Small Business Procurement Conference  We will start momentarily….</dc:title>
  <dc:creator>Stacey Eason</dc:creator>
  <cp:lastModifiedBy>Amy Cameron</cp:lastModifiedBy>
  <cp:revision>41</cp:revision>
  <dcterms:created xsi:type="dcterms:W3CDTF">2018-05-23T15:14:31Z</dcterms:created>
  <dcterms:modified xsi:type="dcterms:W3CDTF">2018-06-01T03:09:59Z</dcterms:modified>
</cp:coreProperties>
</file>