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notesMasterIdLst>
    <p:notesMasterId r:id="rId14"/>
  </p:notesMasterIdLst>
  <p:sldIdLst>
    <p:sldId id="256" r:id="rId2"/>
    <p:sldId id="258" r:id="rId3"/>
    <p:sldId id="259" r:id="rId4"/>
    <p:sldId id="257" r:id="rId5"/>
    <p:sldId id="260" r:id="rId6"/>
    <p:sldId id="266" r:id="rId7"/>
    <p:sldId id="262" r:id="rId8"/>
    <p:sldId id="263" r:id="rId9"/>
    <p:sldId id="264" r:id="rId10"/>
    <p:sldId id="261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2"/>
    <p:restoredTop sz="94637"/>
  </p:normalViewPr>
  <p:slideViewPr>
    <p:cSldViewPr snapToGrid="0" snapToObjects="1" showGuides="1">
      <p:cViewPr varScale="1">
        <p:scale>
          <a:sx n="154" d="100"/>
          <a:sy n="154" d="100"/>
        </p:scale>
        <p:origin x="560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6ADB3-A855-3B40-ABB2-93C02D4E0AA9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F6E6-1A41-7746-BC76-E8AD86110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9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F6E6-1A41-7746-BC76-E8AD86110B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19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F6E6-1A41-7746-BC76-E8AD86110B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62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5F6E6-1A41-7746-BC76-E8AD86110B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5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8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18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85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38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78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57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29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5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5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5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0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1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936108D-03C9-6D46-9BD2-DE97F12AF4DE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1A8A18E6-5F63-4A40-89B8-8CDAC3066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9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3568-02B3-4B44-815B-A5FE905EF9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 Your First Federal Contract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20DD9-727E-4449-87D7-A7A3242648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Aaron Moak, CEO – PingWind, Inc.</a:t>
            </a:r>
          </a:p>
          <a:p>
            <a:r>
              <a:rPr lang="en-US" dirty="0"/>
              <a:t>June 13, 2018</a:t>
            </a:r>
          </a:p>
        </p:txBody>
      </p:sp>
    </p:spTree>
    <p:extLst>
      <p:ext uri="{BB962C8B-B14F-4D97-AF65-F5344CB8AC3E}">
        <p14:creationId xmlns:p14="http://schemas.microsoft.com/office/powerpoint/2010/main" val="137565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25119-81AC-DB4A-BB66-3C768A9B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How to be a Strategic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14706-171F-754C-97A1-AA9FFBF0C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28931"/>
            <a:ext cx="8761412" cy="3938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Helvetica" pitchFamily="2" charset="0"/>
              </a:rPr>
              <a:t>Establish Long Term Relationships and Drive Value to a Partner</a:t>
            </a:r>
          </a:p>
          <a:p>
            <a:r>
              <a:rPr lang="en-US" sz="2000" dirty="0">
                <a:latin typeface="Helvetica" pitchFamily="2" charset="0"/>
              </a:rPr>
              <a:t>Stay engaged, maintain communication</a:t>
            </a:r>
          </a:p>
          <a:p>
            <a:pPr lvl="1"/>
            <a:r>
              <a:rPr lang="en-US" sz="2000" dirty="0">
                <a:latin typeface="Helvetica" pitchFamily="2" charset="0"/>
              </a:rPr>
              <a:t>Industry participation, check ins, etc.</a:t>
            </a:r>
          </a:p>
          <a:p>
            <a:r>
              <a:rPr lang="en-US" sz="2000" dirty="0">
                <a:latin typeface="Helvetica" pitchFamily="2" charset="0"/>
              </a:rPr>
              <a:t>Bring more than you’re asking for</a:t>
            </a:r>
          </a:p>
          <a:p>
            <a:pPr lvl="1"/>
            <a:r>
              <a:rPr lang="en-US" sz="2000" dirty="0">
                <a:latin typeface="Helvetica" pitchFamily="2" charset="0"/>
              </a:rPr>
              <a:t>Drive opportunities and market intelligence to them</a:t>
            </a:r>
          </a:p>
          <a:p>
            <a:r>
              <a:rPr lang="en-US" sz="2000" dirty="0">
                <a:latin typeface="Helvetica" pitchFamily="2" charset="0"/>
              </a:rPr>
              <a:t>Be an extension of their organization</a:t>
            </a:r>
          </a:p>
          <a:p>
            <a:pPr lvl="1"/>
            <a:r>
              <a:rPr lang="en-US" sz="2000" dirty="0">
                <a:latin typeface="Helvetica" pitchFamily="2" charset="0"/>
              </a:rPr>
              <a:t>If you act like a partner, you’ll likely be treated like one</a:t>
            </a:r>
          </a:p>
          <a:p>
            <a:r>
              <a:rPr lang="en-US" sz="2000" dirty="0">
                <a:latin typeface="Helvetica" pitchFamily="2" charset="0"/>
              </a:rPr>
              <a:t>Align their best interest with yours</a:t>
            </a:r>
          </a:p>
          <a:p>
            <a:pPr lvl="1"/>
            <a:endParaRPr lang="en-US" sz="2000" dirty="0">
              <a:latin typeface="Helvetica" pitchFamily="2" charset="0"/>
            </a:endParaRPr>
          </a:p>
          <a:p>
            <a:endParaRPr lang="en-US" sz="20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28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785B-D8DA-AE42-B73D-EFB1777E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Prime Partner Perspective – B3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DAF46-15EA-6448-A35B-9BE749098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401" y="2603500"/>
            <a:ext cx="10631978" cy="3416300"/>
          </a:xfrm>
        </p:spPr>
        <p:txBody>
          <a:bodyPr>
            <a:noAutofit/>
          </a:bodyPr>
          <a:lstStyle/>
          <a:p>
            <a:pPr fontAlgn="ctr"/>
            <a:r>
              <a:rPr lang="en-US" sz="2200" dirty="0">
                <a:latin typeface="Helvetica" pitchFamily="2" charset="0"/>
              </a:rPr>
              <a:t>Stay engaged, be a partner, not opportunistic</a:t>
            </a:r>
          </a:p>
          <a:p>
            <a:pPr fontAlgn="ctr"/>
            <a:r>
              <a:rPr lang="en-US" sz="2200" dirty="0">
                <a:latin typeface="Helvetica" pitchFamily="2" charset="0"/>
              </a:rPr>
              <a:t>Be targeted, choose specific opportunities and sections of work you can add value to, and don't respond to everything</a:t>
            </a:r>
          </a:p>
          <a:p>
            <a:pPr fontAlgn="ctr"/>
            <a:r>
              <a:rPr lang="en-US" sz="2200" dirty="0">
                <a:latin typeface="Helvetica" pitchFamily="2" charset="0"/>
              </a:rPr>
              <a:t>Be proactive, early and researched</a:t>
            </a:r>
          </a:p>
          <a:p>
            <a:pPr fontAlgn="ctr"/>
            <a:r>
              <a:rPr lang="en-US" sz="2200" dirty="0">
                <a:latin typeface="Helvetica" pitchFamily="2" charset="0"/>
              </a:rPr>
              <a:t>Bring some value – Market Intelligence (Budget, Changes in Scope, Schedule), Proposal Review, Proposal Writing, Delivery Resources, Recruiting</a:t>
            </a:r>
          </a:p>
          <a:p>
            <a:pPr fontAlgn="ctr"/>
            <a:r>
              <a:rPr lang="en-US" sz="2200" dirty="0">
                <a:latin typeface="Helvetica" pitchFamily="2" charset="0"/>
              </a:rPr>
              <a:t>Be patient and mindful of how much traffic we see</a:t>
            </a:r>
          </a:p>
        </p:txBody>
      </p:sp>
    </p:spTree>
    <p:extLst>
      <p:ext uri="{BB962C8B-B14F-4D97-AF65-F5344CB8AC3E}">
        <p14:creationId xmlns:p14="http://schemas.microsoft.com/office/powerpoint/2010/main" val="69342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4A063-58BF-F04E-BE66-A28326E6F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607" y="2994200"/>
            <a:ext cx="8761412" cy="1103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atin typeface="Helvetica" pitchFamily="2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6563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7898-C7E8-0948-AEAF-A7C1ADFA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Intros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7B1B-2380-E946-A66F-E3D47B204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605" y="2352501"/>
            <a:ext cx="10241794" cy="4247803"/>
          </a:xfrm>
        </p:spPr>
        <p:txBody>
          <a:bodyPr>
            <a:noAutofit/>
          </a:bodyPr>
          <a:lstStyle/>
          <a:p>
            <a:r>
              <a:rPr lang="en-US" sz="2000" dirty="0">
                <a:latin typeface="Helvetica" pitchFamily="2" charset="0"/>
              </a:rPr>
              <a:t>Aaron Moak, CEO, PingWind</a:t>
            </a:r>
          </a:p>
          <a:p>
            <a:pPr lvl="1"/>
            <a:r>
              <a:rPr lang="en-US" sz="2000" dirty="0">
                <a:latin typeface="Helvetica" pitchFamily="2" charset="0"/>
              </a:rPr>
              <a:t>2016/1H17 – About 50k Revenue, mostly part time billable work</a:t>
            </a:r>
          </a:p>
          <a:p>
            <a:pPr lvl="1"/>
            <a:r>
              <a:rPr lang="en-US" sz="2000" dirty="0">
                <a:latin typeface="Helvetica" pitchFamily="2" charset="0"/>
              </a:rPr>
              <a:t>2018</a:t>
            </a:r>
          </a:p>
          <a:p>
            <a:pPr lvl="2"/>
            <a:r>
              <a:rPr lang="en-US" sz="2000" dirty="0">
                <a:latin typeface="Helvetica" pitchFamily="2" charset="0"/>
              </a:rPr>
              <a:t>Current Work: $1-1.5M Projected Revenue, 4 Active Subcontracts</a:t>
            </a:r>
          </a:p>
          <a:p>
            <a:pPr lvl="2"/>
            <a:r>
              <a:rPr lang="en-US" sz="2000" dirty="0">
                <a:latin typeface="Helvetica" pitchFamily="2" charset="0"/>
              </a:rPr>
              <a:t>10+ Teaming Agreements heading into 4Q</a:t>
            </a:r>
          </a:p>
          <a:p>
            <a:pPr lvl="2"/>
            <a:r>
              <a:rPr lang="en-US" sz="2000" dirty="0">
                <a:latin typeface="Helvetica" pitchFamily="2" charset="0"/>
              </a:rPr>
              <a:t>Awarded GSA IT-70 &amp; Health IT SIN</a:t>
            </a:r>
          </a:p>
          <a:p>
            <a:pPr lvl="2"/>
            <a:r>
              <a:rPr lang="en-US" sz="2000" dirty="0">
                <a:latin typeface="Helvetica" pitchFamily="2" charset="0"/>
              </a:rPr>
              <a:t>Accepted into SBA Mentor-Protegee Program</a:t>
            </a:r>
          </a:p>
          <a:p>
            <a:r>
              <a:rPr lang="en-US" sz="2000" dirty="0">
                <a:latin typeface="Helvetica" pitchFamily="2" charset="0"/>
              </a:rPr>
              <a:t>Melinda Pitchford, Capture Manager/Business Development, B3 Group</a:t>
            </a:r>
          </a:p>
          <a:p>
            <a:pPr lvl="1"/>
            <a:r>
              <a:rPr lang="en-US" sz="2000" dirty="0">
                <a:latin typeface="Helvetica" pitchFamily="2" charset="0"/>
              </a:rPr>
              <a:t>T4NG IDIQ Prime, $250M+ Contract Value Wins in 2017</a:t>
            </a:r>
          </a:p>
          <a:p>
            <a:pPr lvl="1"/>
            <a:r>
              <a:rPr lang="en-US" sz="2000" dirty="0">
                <a:latin typeface="Helvetica" pitchFamily="2" charset="0"/>
              </a:rPr>
              <a:t>Mentor in SBA MPP to two Protegees</a:t>
            </a:r>
          </a:p>
        </p:txBody>
      </p:sp>
    </p:spTree>
    <p:extLst>
      <p:ext uri="{BB962C8B-B14F-4D97-AF65-F5344CB8AC3E}">
        <p14:creationId xmlns:p14="http://schemas.microsoft.com/office/powerpoint/2010/main" val="352645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267E9-D9F6-6541-B017-D435376F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Our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CFC68-227C-814F-A535-585009088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033" y="2278491"/>
            <a:ext cx="10186554" cy="19693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>
                <a:latin typeface="Helvetica" pitchFamily="2" charset="0"/>
              </a:rPr>
              <a:t>From Here</a:t>
            </a:r>
          </a:p>
          <a:p>
            <a:pPr marL="0" indent="0" algn="ctr">
              <a:buNone/>
            </a:pPr>
            <a:r>
              <a:rPr lang="en-US" sz="2200" dirty="0">
                <a:latin typeface="Helvetica" pitchFamily="2" charset="0"/>
              </a:rPr>
              <a:t>“Hello Large </a:t>
            </a:r>
            <a:r>
              <a:rPr lang="en-US" sz="2200" dirty="0" err="1">
                <a:latin typeface="Helvetica" pitchFamily="2" charset="0"/>
              </a:rPr>
              <a:t>GovCon</a:t>
            </a:r>
            <a:r>
              <a:rPr lang="en-US" sz="2200" dirty="0">
                <a:latin typeface="Helvetica" pitchFamily="2" charset="0"/>
              </a:rPr>
              <a:t> Business, I saw in the news you were recently awarded a very large contract with a customer we would like to start work with.  I wanted to see if you had any open requirements for SDVOSB workshare my company can help you fulfill”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3CB1DBC-D93C-924F-AF8C-AAF42390DD30}"/>
              </a:ext>
            </a:extLst>
          </p:cNvPr>
          <p:cNvSpPr txBox="1">
            <a:spLocks/>
          </p:cNvSpPr>
          <p:nvPr/>
        </p:nvSpPr>
        <p:spPr>
          <a:xfrm>
            <a:off x="558341" y="4272741"/>
            <a:ext cx="11073938" cy="2294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200" b="1" dirty="0">
                <a:latin typeface="Helvetica" pitchFamily="2" charset="0"/>
              </a:rPr>
              <a:t>To Here</a:t>
            </a:r>
          </a:p>
          <a:p>
            <a:pPr marL="0" indent="0" algn="ctr">
              <a:buFont typeface="Wingdings 3" charset="2"/>
              <a:buNone/>
            </a:pPr>
            <a:r>
              <a:rPr lang="en-US" sz="2200" dirty="0">
                <a:latin typeface="Helvetica" pitchFamily="2" charset="0"/>
              </a:rPr>
              <a:t>“Hello fellow Small Business, great running into you again last week at the NVSBC Dinner.  I’ve identified a Task Order I believe is going to be recompeted on your IDIQ in a few months.  I met with a client representative who gave me some details on how the scope is changing, and I believe there are a 1-2 tasks within the Scope of Work I could help write to and deliver on.”</a:t>
            </a:r>
          </a:p>
        </p:txBody>
      </p:sp>
    </p:spTree>
    <p:extLst>
      <p:ext uri="{BB962C8B-B14F-4D97-AF65-F5344CB8AC3E}">
        <p14:creationId xmlns:p14="http://schemas.microsoft.com/office/powerpoint/2010/main" val="15231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80383-20A4-974A-8495-8DD40D8D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What we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20CB-0034-9940-90A5-028AD57F9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10649118" cy="3564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latin typeface="Helvetica" pitchFamily="2" charset="0"/>
              </a:rPr>
              <a:t>Creating Value without Past Performance and Contracts</a:t>
            </a:r>
          </a:p>
          <a:p>
            <a:r>
              <a:rPr lang="en-US" sz="2800" dirty="0">
                <a:latin typeface="Helvetica" pitchFamily="2" charset="0"/>
              </a:rPr>
              <a:t>Entry into Federal Government Contracting Best Practices</a:t>
            </a:r>
          </a:p>
          <a:p>
            <a:pPr lvl="1"/>
            <a:r>
              <a:rPr lang="en-US" sz="2400" dirty="0">
                <a:latin typeface="Helvetica" pitchFamily="2" charset="0"/>
              </a:rPr>
              <a:t>Who to Engage to start out</a:t>
            </a:r>
          </a:p>
          <a:p>
            <a:pPr lvl="1"/>
            <a:r>
              <a:rPr lang="en-US" sz="2400" dirty="0">
                <a:latin typeface="Helvetica" pitchFamily="2" charset="0"/>
              </a:rPr>
              <a:t>What Opportunity to Pursue</a:t>
            </a:r>
          </a:p>
          <a:p>
            <a:pPr lvl="1"/>
            <a:r>
              <a:rPr lang="en-US" sz="2400" dirty="0">
                <a:latin typeface="Helvetica" pitchFamily="2" charset="0"/>
              </a:rPr>
              <a:t>How to bring Value</a:t>
            </a:r>
          </a:p>
          <a:p>
            <a:pPr lvl="1"/>
            <a:r>
              <a:rPr lang="en-US" sz="2400" dirty="0">
                <a:latin typeface="Helvetica" pitchFamily="2" charset="0"/>
              </a:rPr>
              <a:t>How to be a Low Risk Partner</a:t>
            </a:r>
          </a:p>
          <a:p>
            <a:pPr lvl="1"/>
            <a:r>
              <a:rPr lang="en-US" sz="2400" dirty="0">
                <a:latin typeface="Helvetica" pitchFamily="2" charset="0"/>
              </a:rPr>
              <a:t>How to be a Strategic Partner</a:t>
            </a:r>
          </a:p>
          <a:p>
            <a:pPr lvl="1"/>
            <a:r>
              <a:rPr lang="en-US" sz="2400" dirty="0">
                <a:latin typeface="Helvetica" pitchFamily="2" charset="0"/>
              </a:rPr>
              <a:t>A Prime Contractor’s Perspective</a:t>
            </a:r>
          </a:p>
          <a:p>
            <a:pPr lvl="1"/>
            <a:endParaRPr lang="en-US" sz="2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89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E524-CB14-F949-90E0-21ED34CB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Who to Engage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BF5E-9A85-B140-AAF2-104457474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349" y="2337490"/>
            <a:ext cx="11039302" cy="4387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Helvetica" pitchFamily="2" charset="0"/>
              </a:rPr>
              <a:t>Your first work is likely to be a subcontract to another small or medium sized business</a:t>
            </a:r>
          </a:p>
          <a:p>
            <a:r>
              <a:rPr lang="en-US" sz="2000" dirty="0">
                <a:latin typeface="Helvetica" pitchFamily="2" charset="0"/>
              </a:rPr>
              <a:t>Not a Prime Contract or with a large, established company – Risk Averse</a:t>
            </a:r>
          </a:p>
          <a:p>
            <a:r>
              <a:rPr lang="en-US" sz="2000" dirty="0">
                <a:latin typeface="Helvetica" pitchFamily="2" charset="0"/>
              </a:rPr>
              <a:t>First opportunities should be with established small businesses that have vehicles (IDIQs, GWACs), aligned to your desired client and capability goals</a:t>
            </a:r>
          </a:p>
          <a:p>
            <a:pPr lvl="1"/>
            <a:r>
              <a:rPr lang="en-US" sz="2000" dirty="0">
                <a:latin typeface="Helvetica" pitchFamily="2" charset="0"/>
              </a:rPr>
              <a:t>E.g. B3Group is a T4NG Prime – VA IT/Health IT (Not IC Client, not AEC Services)</a:t>
            </a:r>
          </a:p>
          <a:p>
            <a:r>
              <a:rPr lang="en-US" sz="2000" dirty="0">
                <a:latin typeface="Helvetica" pitchFamily="2" charset="0"/>
              </a:rPr>
              <a:t>These companies have increased access to opportunities, but typically do not have the bandwidth to fully take advantage of them</a:t>
            </a:r>
          </a:p>
        </p:txBody>
      </p:sp>
    </p:spTree>
    <p:extLst>
      <p:ext uri="{BB962C8B-B14F-4D97-AF65-F5344CB8AC3E}">
        <p14:creationId xmlns:p14="http://schemas.microsoft.com/office/powerpoint/2010/main" val="30881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E524-CB14-F949-90E0-21ED34CB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Who to Engage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BF5E-9A85-B140-AAF2-104457474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349" y="2337490"/>
            <a:ext cx="11039302" cy="4387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Helvetica" pitchFamily="2" charset="0"/>
              </a:rPr>
              <a:t>Your first work is likely to be a subcontract to another small or medium sized business</a:t>
            </a:r>
          </a:p>
          <a:p>
            <a:r>
              <a:rPr lang="en-US" sz="2000" dirty="0">
                <a:latin typeface="Helvetica" pitchFamily="2" charset="0"/>
              </a:rPr>
              <a:t>A valued partner can increase their bandwidth in exchange for workshare </a:t>
            </a:r>
          </a:p>
          <a:p>
            <a:pPr lvl="1"/>
            <a:r>
              <a:rPr lang="en-US" sz="2000" dirty="0">
                <a:latin typeface="Helvetica" pitchFamily="2" charset="0"/>
              </a:rPr>
              <a:t>Capture, Market Intelligence, Proposal Process, Recruiting, etc.</a:t>
            </a:r>
          </a:p>
          <a:p>
            <a:r>
              <a:rPr lang="en-US" sz="2000" dirty="0">
                <a:latin typeface="Helvetica" pitchFamily="2" charset="0"/>
              </a:rPr>
              <a:t>Find Them: Network, Network, Network</a:t>
            </a:r>
          </a:p>
          <a:p>
            <a:pPr lvl="1"/>
            <a:r>
              <a:rPr lang="en-US" sz="2000" dirty="0">
                <a:latin typeface="Helvetica" pitchFamily="2" charset="0"/>
              </a:rPr>
              <a:t>Frequent attendance at events like NVSBC</a:t>
            </a:r>
          </a:p>
          <a:p>
            <a:pPr lvl="1"/>
            <a:r>
              <a:rPr lang="en-US" sz="2000" dirty="0">
                <a:latin typeface="Helvetica" pitchFamily="2" charset="0"/>
              </a:rPr>
              <a:t>Other Coalitions &amp; Councils, Industry Days, Open Houses, Client Events, etc.</a:t>
            </a:r>
          </a:p>
          <a:p>
            <a:pPr lvl="1"/>
            <a:r>
              <a:rPr lang="en-US" sz="2000" dirty="0">
                <a:latin typeface="Helvetica" pitchFamily="2" charset="0"/>
              </a:rPr>
              <a:t>AFCEA, SECAF, PSC, NCMA, ACT-IAC, PTAP, Chambers of Commerce, </a:t>
            </a:r>
            <a:r>
              <a:rPr lang="en-US" sz="2000" dirty="0" err="1">
                <a:latin typeface="Helvetica" pitchFamily="2" charset="0"/>
              </a:rPr>
              <a:t>Govmates</a:t>
            </a:r>
            <a:endParaRPr lang="en-US" sz="2000" dirty="0">
              <a:latin typeface="Helvetica" pitchFamily="2" charset="0"/>
            </a:endParaRPr>
          </a:p>
          <a:p>
            <a:pPr lvl="1"/>
            <a:r>
              <a:rPr lang="en-US" sz="2000" dirty="0">
                <a:latin typeface="Helvetica" pitchFamily="2" charset="0"/>
              </a:rPr>
              <a:t>Ensure the events you attend are aligned with client and capability goals</a:t>
            </a:r>
          </a:p>
        </p:txBody>
      </p:sp>
    </p:spTree>
    <p:extLst>
      <p:ext uri="{BB962C8B-B14F-4D97-AF65-F5344CB8AC3E}">
        <p14:creationId xmlns:p14="http://schemas.microsoft.com/office/powerpoint/2010/main" val="273302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EC3A3-E14B-6649-9675-62463C3FC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What Opportunity to Pursue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E1D66-F560-2A4F-8DE6-EB48EC34D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30" y="2352502"/>
            <a:ext cx="11006051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Helvetica" pitchFamily="2" charset="0"/>
              </a:rPr>
              <a:t>You have a partner, now engage about a specific requirements in advance of RFP</a:t>
            </a:r>
          </a:p>
          <a:p>
            <a:r>
              <a:rPr lang="en-US" sz="2000" dirty="0">
                <a:latin typeface="Helvetica" pitchFamily="2" charset="0"/>
              </a:rPr>
              <a:t>Sources of Information</a:t>
            </a:r>
          </a:p>
          <a:p>
            <a:pPr lvl="1"/>
            <a:r>
              <a:rPr lang="en-US" sz="2000" dirty="0">
                <a:latin typeface="Helvetica" pitchFamily="2" charset="0"/>
              </a:rPr>
              <a:t>FPDS (</a:t>
            </a:r>
            <a:r>
              <a:rPr lang="en-US" sz="2000" dirty="0" err="1">
                <a:latin typeface="Helvetica" pitchFamily="2" charset="0"/>
              </a:rPr>
              <a:t>www.fpds.gov</a:t>
            </a:r>
            <a:r>
              <a:rPr lang="en-US" sz="2000" dirty="0">
                <a:latin typeface="Helvetica" pitchFamily="2" charset="0"/>
              </a:rPr>
              <a:t>) – Free, find expiring contracts by client, contract, NAICS</a:t>
            </a:r>
          </a:p>
          <a:p>
            <a:pPr lvl="1"/>
            <a:r>
              <a:rPr lang="en-US" sz="2000" dirty="0">
                <a:latin typeface="Helvetica" pitchFamily="2" charset="0"/>
              </a:rPr>
              <a:t>Agency Forecasts, Vehicle Pipelines: Visit Client Sites, ask OSDBU/SBLO</a:t>
            </a:r>
          </a:p>
          <a:p>
            <a:pPr lvl="1"/>
            <a:r>
              <a:rPr lang="en-US" sz="2000" dirty="0">
                <a:latin typeface="Helvetica" pitchFamily="2" charset="0"/>
              </a:rPr>
              <a:t>Industry Events, Client Engagement</a:t>
            </a:r>
          </a:p>
          <a:p>
            <a:r>
              <a:rPr lang="en-US" sz="2000" dirty="0">
                <a:latin typeface="Helvetica" pitchFamily="2" charset="0"/>
              </a:rPr>
              <a:t>Find the ‘Golden Opportunity’</a:t>
            </a:r>
          </a:p>
          <a:p>
            <a:pPr lvl="1"/>
            <a:r>
              <a:rPr lang="en-US" sz="2000" dirty="0">
                <a:latin typeface="Helvetica" pitchFamily="2" charset="0"/>
              </a:rPr>
              <a:t>Timing: Anticipated Award date is at least 90 days out</a:t>
            </a:r>
          </a:p>
          <a:p>
            <a:pPr lvl="1"/>
            <a:r>
              <a:rPr lang="en-US" sz="2000" dirty="0">
                <a:latin typeface="Helvetica" pitchFamily="2" charset="0"/>
              </a:rPr>
              <a:t>Client: Accessible by Partner and Strategic to you</a:t>
            </a:r>
          </a:p>
          <a:p>
            <a:pPr lvl="1"/>
            <a:r>
              <a:rPr lang="en-US" sz="2000" dirty="0">
                <a:latin typeface="Helvetica" pitchFamily="2" charset="0"/>
              </a:rPr>
              <a:t>Requirement: In Partner’s wheelhouse and is something you can contribute to</a:t>
            </a:r>
          </a:p>
        </p:txBody>
      </p:sp>
    </p:spTree>
    <p:extLst>
      <p:ext uri="{BB962C8B-B14F-4D97-AF65-F5344CB8AC3E}">
        <p14:creationId xmlns:p14="http://schemas.microsoft.com/office/powerpoint/2010/main" val="269862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7FA84-01E7-E647-9D41-84FB70ED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9144516" cy="706964"/>
          </a:xfrm>
        </p:spPr>
        <p:txBody>
          <a:bodyPr/>
          <a:lstStyle/>
          <a:p>
            <a:r>
              <a:rPr lang="en-US" dirty="0">
                <a:latin typeface="Helvetica" pitchFamily="2" charset="0"/>
              </a:rPr>
              <a:t>How to bring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AA51F-B113-9540-95DD-CE7C4B5E0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014" y="2329181"/>
            <a:ext cx="10365971" cy="3980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Helvetica" pitchFamily="2" charset="0"/>
              </a:rPr>
              <a:t>You’ve identified a potential partner and opportunity, now define your value</a:t>
            </a:r>
          </a:p>
          <a:p>
            <a:r>
              <a:rPr lang="en-US" sz="2000" dirty="0">
                <a:latin typeface="Helvetica" pitchFamily="2" charset="0"/>
              </a:rPr>
              <a:t>Market Intelligence</a:t>
            </a:r>
          </a:p>
          <a:p>
            <a:pPr lvl="1"/>
            <a:r>
              <a:rPr lang="en-US" sz="2000" dirty="0">
                <a:latin typeface="Helvetica" pitchFamily="2" charset="0"/>
              </a:rPr>
              <a:t>Are they aware of the requirement?</a:t>
            </a:r>
          </a:p>
          <a:p>
            <a:pPr lvl="1"/>
            <a:r>
              <a:rPr lang="en-US" sz="2000" dirty="0">
                <a:latin typeface="Helvetica" pitchFamily="2" charset="0"/>
              </a:rPr>
              <a:t>Can you gather information from client or incumbents on: timing, size, budget, pain points, competitive landscape, changes in scope, etc.</a:t>
            </a:r>
          </a:p>
          <a:p>
            <a:r>
              <a:rPr lang="en-US" sz="2000" dirty="0">
                <a:latin typeface="Helvetica" pitchFamily="2" charset="0"/>
              </a:rPr>
              <a:t>Infrastructure Support</a:t>
            </a:r>
          </a:p>
          <a:p>
            <a:pPr lvl="1"/>
            <a:r>
              <a:rPr lang="en-US" sz="2000" dirty="0">
                <a:latin typeface="Helvetica" pitchFamily="2" charset="0"/>
              </a:rPr>
              <a:t>Write to proposal sections, manage proposal process, review proposal</a:t>
            </a:r>
          </a:p>
          <a:p>
            <a:pPr lvl="1"/>
            <a:r>
              <a:rPr lang="en-US" sz="2000" dirty="0">
                <a:latin typeface="Helvetica" pitchFamily="2" charset="0"/>
              </a:rPr>
              <a:t>Recruit valuable resources</a:t>
            </a:r>
          </a:p>
          <a:p>
            <a:pPr lvl="1"/>
            <a:r>
              <a:rPr lang="en-US" sz="2000" dirty="0">
                <a:latin typeface="Helvetica" pitchFamily="2" charset="0"/>
              </a:rPr>
              <a:t>Bring in other valuable partners / assist in teaming</a:t>
            </a:r>
          </a:p>
        </p:txBody>
      </p:sp>
    </p:spTree>
    <p:extLst>
      <p:ext uri="{BB962C8B-B14F-4D97-AF65-F5344CB8AC3E}">
        <p14:creationId xmlns:p14="http://schemas.microsoft.com/office/powerpoint/2010/main" val="30932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785B-D8DA-AE42-B73D-EFB1777E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How to be a low risk Partner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DAF46-15EA-6448-A35B-9BE749098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293" y="2445556"/>
            <a:ext cx="9606641" cy="3564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Helvetica" pitchFamily="2" charset="0"/>
              </a:rPr>
              <a:t>Make it easy to work with you by lowering the risk</a:t>
            </a:r>
          </a:p>
          <a:p>
            <a:r>
              <a:rPr lang="en-US" sz="2000" dirty="0">
                <a:latin typeface="Helvetica" pitchFamily="2" charset="0"/>
              </a:rPr>
              <a:t>Be realistic and forthright</a:t>
            </a:r>
          </a:p>
          <a:p>
            <a:pPr lvl="1"/>
            <a:r>
              <a:rPr lang="en-US" sz="2000" dirty="0">
                <a:latin typeface="Helvetica" pitchFamily="2" charset="0"/>
              </a:rPr>
              <a:t>Don’t commit to things you can’t do (Technical Writing, etc.)</a:t>
            </a:r>
          </a:p>
          <a:p>
            <a:pPr lvl="1"/>
            <a:r>
              <a:rPr lang="en-US" sz="2000" dirty="0">
                <a:latin typeface="Helvetica" pitchFamily="2" charset="0"/>
              </a:rPr>
              <a:t>Ask for pragmatic workshare</a:t>
            </a:r>
          </a:p>
          <a:p>
            <a:r>
              <a:rPr lang="en-US" sz="2000" dirty="0">
                <a:latin typeface="Helvetica" pitchFamily="2" charset="0"/>
              </a:rPr>
              <a:t>Be ‘Delivery Ready’ – Two focus areas are Recruiting and Financing</a:t>
            </a:r>
          </a:p>
          <a:p>
            <a:pPr lvl="1"/>
            <a:r>
              <a:rPr lang="en-US" sz="2000" dirty="0">
                <a:latin typeface="Helvetica" pitchFamily="2" charset="0"/>
              </a:rPr>
              <a:t>Hire the right resources – Established recruiting strategy, tools, partners</a:t>
            </a:r>
          </a:p>
          <a:p>
            <a:pPr lvl="1"/>
            <a:r>
              <a:rPr lang="en-US" sz="2000" dirty="0">
                <a:latin typeface="Helvetica" pitchFamily="2" charset="0"/>
              </a:rPr>
              <a:t>Pay the right resources – Can you support 90+ days of payroll</a:t>
            </a:r>
          </a:p>
          <a:p>
            <a:pPr lvl="1"/>
            <a:r>
              <a:rPr lang="en-US" sz="2000" dirty="0">
                <a:latin typeface="Helvetica" pitchFamily="2" charset="0"/>
              </a:rPr>
              <a:t>For yourself, plan out timekeeping, invoicing, accounting, HR</a:t>
            </a:r>
          </a:p>
        </p:txBody>
      </p:sp>
    </p:spTree>
    <p:extLst>
      <p:ext uri="{BB962C8B-B14F-4D97-AF65-F5344CB8AC3E}">
        <p14:creationId xmlns:p14="http://schemas.microsoft.com/office/powerpoint/2010/main" val="643811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{64D23BF6-FEEF-814A-9FE6-98A567266AEF}tf10001076</Template>
  <TotalTime>125</TotalTime>
  <Words>898</Words>
  <Application>Microsoft Macintosh PowerPoint</Application>
  <PresentationFormat>Widescreen</PresentationFormat>
  <Paragraphs>90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Helvetica</vt:lpstr>
      <vt:lpstr>Wingdings 3</vt:lpstr>
      <vt:lpstr>Ion Boardroom</vt:lpstr>
      <vt:lpstr>Win Your First Federal Contract</vt:lpstr>
      <vt:lpstr>Intros</vt:lpstr>
      <vt:lpstr>Our Goal</vt:lpstr>
      <vt:lpstr>What we will cover</vt:lpstr>
      <vt:lpstr>Who to Engage</vt:lpstr>
      <vt:lpstr>Who to Engage</vt:lpstr>
      <vt:lpstr>What Opportunity to Pursue</vt:lpstr>
      <vt:lpstr>How to bring Value</vt:lpstr>
      <vt:lpstr>How to be a low risk Partner</vt:lpstr>
      <vt:lpstr>How to be a Strategic Partner</vt:lpstr>
      <vt:lpstr>Prime Partner Perspective – B3 Group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 Your First Federal Contract</dc:title>
  <dc:creator>Aaron Moak</dc:creator>
  <cp:lastModifiedBy>Aaron Moak</cp:lastModifiedBy>
  <cp:revision>13</cp:revision>
  <dcterms:created xsi:type="dcterms:W3CDTF">2018-06-06T01:05:55Z</dcterms:created>
  <dcterms:modified xsi:type="dcterms:W3CDTF">2018-06-06T03:12:51Z</dcterms:modified>
</cp:coreProperties>
</file>