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4"/>
  </p:notesMasterIdLst>
  <p:sldIdLst>
    <p:sldId id="262" r:id="rId2"/>
    <p:sldId id="26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A6729B82-3345-4253-9C9C-6B9B24041AB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98FF5EEA-B886-4BB3-9CEF-4460C96C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6DF23-51B8-4E72-A2C4-08DF29F146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9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117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54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4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8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2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1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5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5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FF94-5741-4DEB-983A-F6E042B4A4A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39927F-7A31-4181-B1A2-8DC96051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6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textronsystems.com/who-we-are/supplier-info/diversity-program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Placeholder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106" r="3562" b="-1519"/>
          <a:stretch/>
        </p:blipFill>
        <p:spPr>
          <a:xfrm>
            <a:off x="3908954" y="1332630"/>
            <a:ext cx="1759098" cy="144994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2" name="Picture Placeholder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6033" r="653" b="-1074"/>
          <a:stretch/>
        </p:blipFill>
        <p:spPr>
          <a:xfrm>
            <a:off x="206921" y="157192"/>
            <a:ext cx="1749246" cy="128368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3" name="Picture Placeholder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t="7614" r="12649" b="588"/>
          <a:stretch/>
        </p:blipFill>
        <p:spPr>
          <a:xfrm>
            <a:off x="2056075" y="1329448"/>
            <a:ext cx="1752970" cy="145396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57" name="Text Placeholder 12"/>
          <p:cNvSpPr txBox="1">
            <a:spLocks/>
          </p:cNvSpPr>
          <p:nvPr/>
        </p:nvSpPr>
        <p:spPr>
          <a:xfrm>
            <a:off x="3855723" y="2802985"/>
            <a:ext cx="175493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69856" indent="-16985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1pPr>
            <a:lvl2pPr marL="744507" indent="-28732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2pPr>
            <a:lvl3pPr marL="1142952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3pPr>
            <a:lvl4pPr marL="1600133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4pPr>
            <a:lvl5pPr marL="2057315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5pPr>
            <a:lvl6pPr marL="2514495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50" dirty="0">
                <a:solidFill>
                  <a:srgbClr val="002060"/>
                </a:solidFill>
                <a:latin typeface="+mj-lt"/>
              </a:rPr>
              <a:t>Lycoming Engines</a:t>
            </a:r>
          </a:p>
        </p:txBody>
      </p:sp>
      <p:sp>
        <p:nvSpPr>
          <p:cNvPr id="58" name="Text Placeholder 13"/>
          <p:cNvSpPr txBox="1">
            <a:spLocks/>
          </p:cNvSpPr>
          <p:nvPr/>
        </p:nvSpPr>
        <p:spPr>
          <a:xfrm>
            <a:off x="1968104" y="2783408"/>
            <a:ext cx="176041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169856" indent="-16985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1pPr>
            <a:lvl2pPr marL="744507" indent="-28732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2pPr>
            <a:lvl3pPr marL="1142952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3pPr>
            <a:lvl4pPr marL="1600133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4pPr>
            <a:lvl5pPr marL="2057315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5pPr>
            <a:lvl6pPr marL="2514495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50" dirty="0">
                <a:solidFill>
                  <a:srgbClr val="002060"/>
                </a:solidFill>
                <a:latin typeface="+mj-lt"/>
              </a:rPr>
              <a:t>Geospatial Solutions</a:t>
            </a:r>
          </a:p>
        </p:txBody>
      </p:sp>
      <p:sp>
        <p:nvSpPr>
          <p:cNvPr id="59" name="Text Placeholder 14"/>
          <p:cNvSpPr txBox="1">
            <a:spLocks/>
          </p:cNvSpPr>
          <p:nvPr/>
        </p:nvSpPr>
        <p:spPr>
          <a:xfrm>
            <a:off x="154883" y="1427836"/>
            <a:ext cx="17457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69856" indent="-16985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1pPr>
            <a:lvl2pPr marL="744507" indent="-28732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2pPr>
            <a:lvl3pPr marL="1142952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3pPr>
            <a:lvl4pPr marL="1600133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4pPr>
            <a:lvl5pPr marL="2057315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5pPr>
            <a:lvl6pPr marL="2514495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50" dirty="0">
                <a:solidFill>
                  <a:srgbClr val="002060"/>
                </a:solidFill>
                <a:latin typeface="+mj-lt"/>
              </a:rPr>
              <a:t>Electronic Systems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81354" y="952213"/>
            <a:ext cx="1360274" cy="346265"/>
          </a:xfrm>
          <a:prstGeom prst="rect">
            <a:avLst/>
          </a:prstGeom>
          <a:noFill/>
        </p:spPr>
        <p:txBody>
          <a:bodyPr wrap="none" lIns="68595" tIns="34298" rIns="68595" bIns="34298" rtlCol="0">
            <a:spAutoFit/>
          </a:bodyPr>
          <a:lstStyle/>
          <a:p>
            <a:pPr algn="ctr"/>
            <a:r>
              <a:rPr lang="en-US" b="1" dirty="0">
                <a:solidFill>
                  <a:srgbClr val="E69300"/>
                </a:solidFill>
                <a:latin typeface="+mj-lt"/>
              </a:rPr>
              <a:t>PORTFOLIO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363178" y="265706"/>
            <a:ext cx="3225709" cy="389683"/>
          </a:xfrm>
          <a:prstGeom prst="rect">
            <a:avLst/>
          </a:prstGeom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2972" b="4504"/>
          <a:stretch/>
        </p:blipFill>
        <p:spPr bwMode="auto">
          <a:xfrm>
            <a:off x="7667184" y="1360151"/>
            <a:ext cx="1718328" cy="1454275"/>
          </a:xfrm>
          <a:prstGeom prst="rect">
            <a:avLst/>
          </a:prstGeom>
          <a:ln w="28575">
            <a:solidFill>
              <a:srgbClr val="FFC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Placeholder 17"/>
          <p:cNvPicPr>
            <a:picLocks noChangeAspect="1"/>
          </p:cNvPicPr>
          <p:nvPr/>
        </p:nvPicPr>
        <p:blipFill>
          <a:blip r:embed="rId8" cstate="print"/>
          <a:srcRect l="1420"/>
          <a:stretch>
            <a:fillRect/>
          </a:stretch>
        </p:blipFill>
        <p:spPr>
          <a:xfrm>
            <a:off x="213280" y="5133472"/>
            <a:ext cx="1724407" cy="122727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7" name="Picture Placeholder 18"/>
          <p:cNvPicPr>
            <a:picLocks noChangeAspect="1"/>
          </p:cNvPicPr>
          <p:nvPr/>
        </p:nvPicPr>
        <p:blipFill>
          <a:blip r:embed="rId9" cstate="print"/>
          <a:srcRect l="10418" r="9493"/>
          <a:stretch>
            <a:fillRect/>
          </a:stretch>
        </p:blipFill>
        <p:spPr>
          <a:xfrm flipH="1">
            <a:off x="5794469" y="1351592"/>
            <a:ext cx="1747304" cy="1454275"/>
          </a:xfrm>
          <a:prstGeom prst="rect">
            <a:avLst/>
          </a:prstGeom>
        </p:spPr>
      </p:pic>
      <p:pic>
        <p:nvPicPr>
          <p:cNvPr id="48" name="Picture Placeholder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t="16230" r="14447" b="734"/>
          <a:stretch/>
        </p:blipFill>
        <p:spPr>
          <a:xfrm>
            <a:off x="193470" y="3447357"/>
            <a:ext cx="1749246" cy="121118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54" name="Text Placeholder 9"/>
          <p:cNvSpPr txBox="1">
            <a:spLocks/>
          </p:cNvSpPr>
          <p:nvPr/>
        </p:nvSpPr>
        <p:spPr>
          <a:xfrm>
            <a:off x="406582" y="6368165"/>
            <a:ext cx="1358064" cy="4455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169856" indent="-16985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1pPr>
            <a:lvl2pPr marL="744507" indent="-28732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2pPr>
            <a:lvl3pPr marL="1142952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3pPr>
            <a:lvl4pPr marL="1600133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4pPr>
            <a:lvl5pPr marL="2057315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5pPr>
            <a:lvl6pPr marL="2514495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buNone/>
            </a:pPr>
            <a:r>
              <a:rPr lang="en-US" sz="1350" dirty="0">
                <a:solidFill>
                  <a:srgbClr val="002060"/>
                </a:solidFill>
                <a:latin typeface="+mj-lt"/>
              </a:rPr>
              <a:t>Weapon &amp; </a:t>
            </a:r>
            <a:br>
              <a:rPr lang="en-US" sz="1350" dirty="0">
                <a:solidFill>
                  <a:srgbClr val="002060"/>
                </a:solidFill>
                <a:latin typeface="+mj-lt"/>
              </a:rPr>
            </a:br>
            <a:r>
              <a:rPr lang="en-US" sz="1350" dirty="0">
                <a:solidFill>
                  <a:srgbClr val="002060"/>
                </a:solidFill>
                <a:latin typeface="+mj-lt"/>
              </a:rPr>
              <a:t>Sensor Systems</a:t>
            </a:r>
          </a:p>
        </p:txBody>
      </p:sp>
      <p:sp>
        <p:nvSpPr>
          <p:cNvPr id="55" name="Text Placeholder 10"/>
          <p:cNvSpPr txBox="1">
            <a:spLocks/>
          </p:cNvSpPr>
          <p:nvPr/>
        </p:nvSpPr>
        <p:spPr>
          <a:xfrm>
            <a:off x="171229" y="4640471"/>
            <a:ext cx="180850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69856" indent="-16985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1pPr>
            <a:lvl2pPr marL="744507" indent="-28732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2pPr>
            <a:lvl3pPr marL="1142952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3pPr>
            <a:lvl4pPr marL="1600133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4pPr>
            <a:lvl5pPr marL="2057315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5pPr>
            <a:lvl6pPr marL="2514495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50" dirty="0">
                <a:solidFill>
                  <a:srgbClr val="002060"/>
                </a:solidFill>
                <a:latin typeface="+mj-lt"/>
              </a:rPr>
              <a:t>Marine &amp; Land Systems</a:t>
            </a:r>
          </a:p>
        </p:txBody>
      </p:sp>
      <p:sp>
        <p:nvSpPr>
          <p:cNvPr id="56" name="Text Placeholder 11"/>
          <p:cNvSpPr txBox="1">
            <a:spLocks/>
          </p:cNvSpPr>
          <p:nvPr/>
        </p:nvSpPr>
        <p:spPr>
          <a:xfrm>
            <a:off x="5776092" y="2807153"/>
            <a:ext cx="1736720" cy="2689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69856" indent="-16985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1pPr>
            <a:lvl2pPr marL="744507" indent="-28732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2pPr>
            <a:lvl3pPr marL="1142952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3pPr>
            <a:lvl4pPr marL="1600133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4pPr>
            <a:lvl5pPr marL="2057315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5pPr>
            <a:lvl6pPr marL="2514495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buNone/>
            </a:pPr>
            <a:r>
              <a:rPr lang="en-US" sz="1350" dirty="0">
                <a:solidFill>
                  <a:srgbClr val="002060"/>
                </a:solidFill>
                <a:latin typeface="+mj-lt"/>
              </a:rPr>
              <a:t>Unmanned Systems</a:t>
            </a:r>
          </a:p>
        </p:txBody>
      </p:sp>
      <p:sp>
        <p:nvSpPr>
          <p:cNvPr id="61" name="Text Placeholder 16"/>
          <p:cNvSpPr txBox="1">
            <a:spLocks/>
          </p:cNvSpPr>
          <p:nvPr/>
        </p:nvSpPr>
        <p:spPr>
          <a:xfrm>
            <a:off x="7724584" y="2775991"/>
            <a:ext cx="155469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69856" indent="-16985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1pPr>
            <a:lvl2pPr marL="744507" indent="-28732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2pPr>
            <a:lvl3pPr marL="1142952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3pPr>
            <a:lvl4pPr marL="1600133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4pPr>
            <a:lvl5pPr marL="2057315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5pPr>
            <a:lvl6pPr marL="2514495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50" dirty="0">
                <a:solidFill>
                  <a:srgbClr val="002060"/>
                </a:solidFill>
                <a:latin typeface="+mj-lt"/>
              </a:rPr>
              <a:t>Support Solutions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811"/>
          <a:stretch/>
        </p:blipFill>
        <p:spPr bwMode="auto">
          <a:xfrm>
            <a:off x="183553" y="1750129"/>
            <a:ext cx="1749246" cy="1333362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Placeholder 16"/>
          <p:cNvSpPr txBox="1">
            <a:spLocks/>
          </p:cNvSpPr>
          <p:nvPr/>
        </p:nvSpPr>
        <p:spPr>
          <a:xfrm>
            <a:off x="49127" y="3064263"/>
            <a:ext cx="208951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69856" indent="-16985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1pPr>
            <a:lvl2pPr marL="744507" indent="-28732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2pPr>
            <a:lvl3pPr marL="1142952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3pPr>
            <a:lvl4pPr marL="1600133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4pPr>
            <a:lvl5pPr marL="2057315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5pPr>
            <a:lvl6pPr marL="2514495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50" dirty="0">
                <a:solidFill>
                  <a:srgbClr val="002060"/>
                </a:solidFill>
                <a:latin typeface="+mj-lt"/>
              </a:rPr>
              <a:t>TRU Simulation Training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E1C7C-2BD2-4297-BEC8-9744B994CEB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731" t="631" r="14233" b="-330"/>
          <a:stretch/>
        </p:blipFill>
        <p:spPr>
          <a:xfrm>
            <a:off x="9494451" y="1368233"/>
            <a:ext cx="1747305" cy="145375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FE45F91D-63C7-4231-A0A3-873B234B0895}"/>
              </a:ext>
            </a:extLst>
          </p:cNvPr>
          <p:cNvSpPr txBox="1">
            <a:spLocks/>
          </p:cNvSpPr>
          <p:nvPr/>
        </p:nvSpPr>
        <p:spPr>
          <a:xfrm>
            <a:off x="9417249" y="2805867"/>
            <a:ext cx="196247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69856" indent="-16985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1pPr>
            <a:lvl2pPr marL="744507" indent="-287326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2pPr>
            <a:lvl3pPr marL="1142952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3pPr>
            <a:lvl4pPr marL="1600133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4pPr>
            <a:lvl5pPr marL="2057315" indent="-228591" algn="l" defTabSz="914361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Segoe UI Semilight" panose="020B0402040204020203" pitchFamily="34" charset="0"/>
              </a:defRPr>
            </a:lvl5pPr>
            <a:lvl6pPr marL="2514495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50" dirty="0">
                <a:solidFill>
                  <a:srgbClr val="002060"/>
                </a:solidFill>
                <a:latin typeface="+mj-lt"/>
              </a:rPr>
              <a:t>Textron Airborne Solutions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EAB33B-4A6A-4BB0-BC08-F11E12BC4AE4}"/>
              </a:ext>
            </a:extLst>
          </p:cNvPr>
          <p:cNvSpPr/>
          <p:nvPr/>
        </p:nvSpPr>
        <p:spPr>
          <a:xfrm>
            <a:off x="4622721" y="3136040"/>
            <a:ext cx="3379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69300"/>
                </a:solidFill>
                <a:latin typeface="+mj-lt"/>
              </a:rPr>
              <a:t>PRODUCT AND SERVICE LINES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457FE-86F7-4A25-83C6-C53187CA4449}"/>
              </a:ext>
            </a:extLst>
          </p:cNvPr>
          <p:cNvSpPr txBox="1"/>
          <p:nvPr/>
        </p:nvSpPr>
        <p:spPr>
          <a:xfrm>
            <a:off x="2385268" y="3502069"/>
            <a:ext cx="970252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Unmanned Platform and Control Systems 			Ground Control Stations &amp; Situational Awareness</a:t>
            </a:r>
          </a:p>
          <a:p>
            <a:r>
              <a:rPr lang="en-US" sz="1400" dirty="0"/>
              <a:t>Aviation Services                                                            Marine &amp; Land Systems Services</a:t>
            </a:r>
          </a:p>
          <a:p>
            <a:r>
              <a:rPr lang="en-US" sz="1400" dirty="0"/>
              <a:t>Operations &amp; Sustainment  Support                                 Performance Based Logistics</a:t>
            </a:r>
          </a:p>
          <a:p>
            <a:r>
              <a:rPr lang="en-US" sz="1400" dirty="0"/>
              <a:t>Aerospace Curriculum Development &amp; Training		OEM Applications &amp; Engines from General Aviation to Military</a:t>
            </a:r>
          </a:p>
          <a:p>
            <a:r>
              <a:rPr lang="en-US" sz="1400" dirty="0">
                <a:cs typeface="Arial" pitchFamily="34" charset="0"/>
              </a:rPr>
              <a:t>Electronic Warfare Systems					         Custom Software Development &amp; COTS/GOTS Solutions</a:t>
            </a:r>
          </a:p>
          <a:p>
            <a:r>
              <a:rPr lang="en-US" sz="1400" dirty="0">
                <a:cs typeface="Arial" pitchFamily="34" charset="0"/>
              </a:rPr>
              <a:t>Electromagnetic Spectrum Systems (Ems)			Command &amp; Control Solutions</a:t>
            </a:r>
          </a:p>
          <a:p>
            <a:r>
              <a:rPr lang="en-US" sz="1400" dirty="0">
                <a:cs typeface="Arial" pitchFamily="34" charset="0"/>
              </a:rPr>
              <a:t>Test And Training Systems, Services &amp; Centers		         Multi-Source Intelligence Solutions</a:t>
            </a:r>
          </a:p>
          <a:p>
            <a:r>
              <a:rPr lang="en-US" sz="1400" dirty="0">
                <a:cs typeface="Arial" pitchFamily="34" charset="0"/>
              </a:rPr>
              <a:t>Protection Systems &amp; Unattended Ground Sensors	         Flight Simulation for Corporate, Military and Airliners</a:t>
            </a:r>
          </a:p>
          <a:p>
            <a:r>
              <a:rPr lang="en-US" sz="1400" dirty="0">
                <a:cs typeface="Arial" pitchFamily="34" charset="0"/>
              </a:rPr>
              <a:t>Missile, Space &amp; Smart Weapon Systems			         </a:t>
            </a:r>
            <a:r>
              <a:rPr lang="en-US" sz="1400" dirty="0"/>
              <a:t>Advanced Cloud &amp; Thick Client Geospatial Solutions</a:t>
            </a:r>
          </a:p>
          <a:p>
            <a:endParaRPr lang="en-US" sz="1400" dirty="0">
              <a:cs typeface="Arial" pitchFamily="34" charset="0"/>
            </a:endParaRPr>
          </a:p>
          <a:p>
            <a:endParaRPr lang="en-US" sz="1400" dirty="0">
              <a:cs typeface="Arial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Multi-industry enterprise recognized around the world for its powerful brands and highly-engineered products</a:t>
            </a:r>
            <a:endParaRPr lang="en-US" sz="1400" b="1" dirty="0">
              <a:solidFill>
                <a:schemeClr val="accent5"/>
              </a:solidFill>
              <a:cs typeface="Arial" pitchFamily="34" charset="0"/>
            </a:endParaRPr>
          </a:p>
          <a:p>
            <a:endParaRPr lang="en-US" sz="1600" dirty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  <a:p>
            <a:pPr lvl="1"/>
            <a:endParaRPr lang="en-US" b="1" dirty="0">
              <a:solidFill>
                <a:schemeClr val="accent5"/>
              </a:solidFill>
              <a:cs typeface="Arial" pitchFamily="34" charset="0"/>
            </a:endParaRPr>
          </a:p>
          <a:p>
            <a:endParaRPr lang="en-US" dirty="0"/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pic>
        <p:nvPicPr>
          <p:cNvPr id="36" name="Picture Placeholder 18">
            <a:extLst>
              <a:ext uri="{FF2B5EF4-FFF2-40B4-BE49-F238E27FC236}">
                <a16:creationId xmlns:a16="http://schemas.microsoft.com/office/drawing/2014/main" id="{BE88795F-1FC0-4972-84A9-EB11A501063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l="10418" r="9493"/>
          <a:stretch>
            <a:fillRect/>
          </a:stretch>
        </p:blipFill>
        <p:spPr>
          <a:xfrm flipH="1">
            <a:off x="5797059" y="1352878"/>
            <a:ext cx="1747304" cy="145427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9687115-3A5B-400C-8100-5AD64969CA54}"/>
              </a:ext>
            </a:extLst>
          </p:cNvPr>
          <p:cNvSpPr/>
          <p:nvPr/>
        </p:nvSpPr>
        <p:spPr bwMode="gray">
          <a:xfrm>
            <a:off x="9417249" y="6508186"/>
            <a:ext cx="2974901" cy="16546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/>
              <a:t>COMPANY PROPRIETARY</a:t>
            </a:r>
          </a:p>
          <a:p>
            <a:r>
              <a:rPr lang="en-US" sz="800" dirty="0"/>
              <a:t>© 2018 Textron Inc., Textron Systems Corporation, AAI Corporation,  </a:t>
            </a:r>
            <a:r>
              <a:rPr lang="en-US" sz="800" dirty="0" err="1"/>
              <a:t>Overwatch</a:t>
            </a:r>
            <a:r>
              <a:rPr lang="en-US" sz="800" dirty="0"/>
              <a:t> Systems, Ltd., </a:t>
            </a:r>
            <a:r>
              <a:rPr lang="en-US" sz="800" dirty="0" err="1"/>
              <a:t>Avco</a:t>
            </a:r>
            <a:r>
              <a:rPr lang="en-US" sz="800" dirty="0"/>
              <a:t> Corporation, and TRU Simulation + Training, Inc. All rights reserved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36723-B0CF-4B85-AE51-724984898B94}"/>
              </a:ext>
            </a:extLst>
          </p:cNvPr>
          <p:cNvSpPr/>
          <p:nvPr/>
        </p:nvSpPr>
        <p:spPr>
          <a:xfrm>
            <a:off x="8091530" y="125710"/>
            <a:ext cx="3638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leader in aerospace, defense, vehicles, fuel systems, tools and test equipment</a:t>
            </a:r>
          </a:p>
        </p:txBody>
      </p:sp>
    </p:spTree>
    <p:extLst>
      <p:ext uri="{BB962C8B-B14F-4D97-AF65-F5344CB8AC3E}">
        <p14:creationId xmlns:p14="http://schemas.microsoft.com/office/powerpoint/2010/main" val="1178121561"/>
      </p:ext>
    </p:extLst>
  </p:cSld>
  <p:clrMapOvr>
    <a:masterClrMapping/>
  </p:clrMapOvr>
  <p:transition advTm="312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hevron 8">
            <a:extLst>
              <a:ext uri="{FF2B5EF4-FFF2-40B4-BE49-F238E27FC236}">
                <a16:creationId xmlns:a16="http://schemas.microsoft.com/office/drawing/2014/main" id="{54F71761-5211-4834-9468-955336C4FA5A}"/>
              </a:ext>
            </a:extLst>
          </p:cNvPr>
          <p:cNvSpPr/>
          <p:nvPr/>
        </p:nvSpPr>
        <p:spPr>
          <a:xfrm>
            <a:off x="1716657" y="5666989"/>
            <a:ext cx="10150013" cy="48463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802CA1-2689-43CD-A2CE-654366E6908B}"/>
              </a:ext>
            </a:extLst>
          </p:cNvPr>
          <p:cNvSpPr/>
          <p:nvPr/>
        </p:nvSpPr>
        <p:spPr>
          <a:xfrm>
            <a:off x="295372" y="0"/>
            <a:ext cx="116672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Futura Std Book"/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2B377B-9D5E-425E-AA03-F47F09084C95}"/>
              </a:ext>
            </a:extLst>
          </p:cNvPr>
          <p:cNvSpPr/>
          <p:nvPr/>
        </p:nvSpPr>
        <p:spPr>
          <a:xfrm>
            <a:off x="295372" y="3397993"/>
            <a:ext cx="5165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69300"/>
                </a:solidFill>
                <a:latin typeface="+mj-lt"/>
              </a:rPr>
              <a:t>FOR MORE INFORMATION PLEASE CONTACT:</a:t>
            </a:r>
          </a:p>
          <a:p>
            <a:r>
              <a:rPr lang="en-US" sz="1400" b="1" dirty="0"/>
              <a:t>Rita Brooks</a:t>
            </a:r>
          </a:p>
          <a:p>
            <a:r>
              <a:rPr lang="en-US" sz="1400" b="1" dirty="0"/>
              <a:t>Small Business Program Manager</a:t>
            </a:r>
          </a:p>
          <a:p>
            <a:r>
              <a:rPr lang="en-US" sz="1400" b="1" dirty="0"/>
              <a:t>Textron Systems</a:t>
            </a:r>
            <a:endParaRPr lang="en-US" sz="1400" dirty="0"/>
          </a:p>
          <a:p>
            <a:r>
              <a:rPr lang="en-US" sz="1400" dirty="0"/>
              <a:t>rbrooks@textronsystems.com </a:t>
            </a:r>
          </a:p>
          <a:p>
            <a:r>
              <a:rPr lang="en-US" sz="1400" dirty="0"/>
              <a:t>124 Industry Lane </a:t>
            </a:r>
          </a:p>
          <a:p>
            <a:r>
              <a:rPr lang="en-US" sz="1400" dirty="0"/>
              <a:t>Hunt Valley, MD 21030 </a:t>
            </a:r>
          </a:p>
          <a:p>
            <a:r>
              <a:rPr lang="en-US" sz="1400" dirty="0">
                <a:solidFill>
                  <a:srgbClr val="0070C0"/>
                </a:solidFill>
                <a:hlinkClick r:id="rId2"/>
              </a:rPr>
              <a:t>https://www.textronsystems.com/who-we-are/supplier-info/diversity-programs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/>
              <a:t>410-628-3197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E7DE5A-5AB9-4F23-9C36-3438A70A58CE}"/>
              </a:ext>
            </a:extLst>
          </p:cNvPr>
          <p:cNvSpPr/>
          <p:nvPr/>
        </p:nvSpPr>
        <p:spPr>
          <a:xfrm>
            <a:off x="295372" y="100883"/>
            <a:ext cx="588389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69300"/>
                </a:solidFill>
                <a:latin typeface="+mj-lt"/>
              </a:rPr>
              <a:t>SOURCING OPPORTUNITIES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Capital Equipment • Chemicals • Connectors • Educations &amp; Training • Electronic Fab &amp; Assembly Outsourcing • Electronics Components (active &amp; passive) • Explosives • Facilities Improvements • Fasteners • Ferrous &amp; Non-Ferrous Metal • Finishes • Hardware • Hydraulics • Leasing • Machining, Outsourcing • Microwave Components &amp; Sub Systems • Network Communications Equipment • Petroleum, Oil &amp; Lubricants • Plant “MRO Items • Pneumatics • Power Supplies  Raw Material (alloys, ferrous/ non-ferrous) (plastic &amp; composites • Relays • Sheet Metal Fabrications • Switches • Wire &amp; Cable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6A379-6B8D-4021-A643-F02797F69969}"/>
              </a:ext>
            </a:extLst>
          </p:cNvPr>
          <p:cNvSpPr/>
          <p:nvPr/>
        </p:nvSpPr>
        <p:spPr>
          <a:xfrm>
            <a:off x="6207445" y="100883"/>
            <a:ext cx="56592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69300"/>
                </a:solidFill>
                <a:latin typeface="+mj-lt"/>
              </a:rPr>
              <a:t>POTENTIAL SUPPLIERS</a:t>
            </a:r>
          </a:p>
          <a:p>
            <a:r>
              <a:rPr lang="en-US" sz="1400" dirty="0"/>
              <a:t>To submit your inquiry in becoming a supplier at Textron Systems, please follow the steps outlined below: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Visit our website to learn more about our products and services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Contact the </a:t>
            </a:r>
            <a:r>
              <a:rPr lang="en-US" sz="1400" b="1" dirty="0"/>
              <a:t>Supplier Diversity Program Office</a:t>
            </a:r>
            <a:r>
              <a:rPr lang="en-US" sz="1400" dirty="0"/>
              <a:t> as your initial point of contact at Textron Systems.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Complete our Potential Supplier form on website</a:t>
            </a:r>
          </a:p>
          <a:p>
            <a:pPr>
              <a:lnSpc>
                <a:spcPct val="150000"/>
              </a:lnSpc>
            </a:pPr>
            <a:endParaRPr lang="en-US" sz="1400" dirty="0"/>
          </a:p>
          <a:p>
            <a:r>
              <a:rPr lang="en-US" sz="1400" dirty="0"/>
              <a:t>Our Small Business Program Manager is available to provide the following assistance: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Advise supplier on potential subcontract opportunities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Forward materials to Purchasing / Engineering/ Other Using organizations for consideration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Answer any questions or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9C85B-BFBD-42B7-843A-70D89E1E5EF2}"/>
              </a:ext>
            </a:extLst>
          </p:cNvPr>
          <p:cNvSpPr/>
          <p:nvPr/>
        </p:nvSpPr>
        <p:spPr bwMode="gray">
          <a:xfrm>
            <a:off x="8765309" y="6491626"/>
            <a:ext cx="3244439" cy="2108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/>
              <a:t>COMPANY PROPRIETARY</a:t>
            </a:r>
          </a:p>
          <a:p>
            <a:r>
              <a:rPr lang="en-US" sz="800" dirty="0"/>
              <a:t>© 2018 Textron Inc., Textron Systems Corporation, AAI Corporation,  </a:t>
            </a:r>
            <a:r>
              <a:rPr lang="en-US" sz="800" dirty="0" err="1"/>
              <a:t>Overwatch</a:t>
            </a:r>
            <a:r>
              <a:rPr lang="en-US" sz="800" dirty="0"/>
              <a:t> Systems, Ltd., </a:t>
            </a:r>
            <a:r>
              <a:rPr lang="en-US" sz="800" dirty="0" err="1"/>
              <a:t>Avco</a:t>
            </a:r>
            <a:r>
              <a:rPr lang="en-US" sz="800" dirty="0"/>
              <a:t> Corporation, and TRU Simulation + Training, Inc. All rights reserved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1A5E5-2CAF-48C3-BEBE-A7635887F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837" y="5317132"/>
            <a:ext cx="2472149" cy="144923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26D146-B41F-4AFD-AB0B-182B23D37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713" y="5289458"/>
            <a:ext cx="2517073" cy="15045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7AF90-C44D-4D59-AED7-CAD66E0030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4076" y="5737099"/>
            <a:ext cx="3225709" cy="3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776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</TotalTime>
  <Words>348</Words>
  <Application>Microsoft Office PowerPoint</Application>
  <PresentationFormat>Widescreen</PresentationFormat>
  <Paragraphs>62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Futura Std Book</vt:lpstr>
      <vt:lpstr>Segoe UI Semilight</vt:lpstr>
      <vt:lpstr>Trebuchet MS</vt:lpstr>
      <vt:lpstr>Wingdings</vt:lpstr>
      <vt:lpstr>Wingdings 3</vt:lpstr>
      <vt:lpstr>Facet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Brooks, Rita</dc:creator>
  <cp:lastModifiedBy>Brooks, Rita</cp:lastModifiedBy>
  <cp:revision>27</cp:revision>
  <cp:lastPrinted>2018-05-30T14:09:58Z</cp:lastPrinted>
  <dcterms:created xsi:type="dcterms:W3CDTF">2018-05-29T17:19:07Z</dcterms:created>
  <dcterms:modified xsi:type="dcterms:W3CDTF">2018-06-04T18:03:03Z</dcterms:modified>
</cp:coreProperties>
</file>