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9E5F0-3815-4982-9DB7-6A053CBB46B0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93C3-9D76-4F7A-8455-F0CCE2BD4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2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9B4EB4-5598-40D3-88E5-16B91A0484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49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9B4EB4-5598-40D3-88E5-16B91A0484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51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9" y="0"/>
            <a:ext cx="12173964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14346" y="3328087"/>
            <a:ext cx="7746751" cy="1477485"/>
          </a:xfrm>
        </p:spPr>
        <p:txBody>
          <a:bodyPr anchor="b">
            <a:noAutofit/>
          </a:bodyPr>
          <a:lstStyle>
            <a:lvl1pPr>
              <a:lnSpc>
                <a:spcPts val="4800"/>
              </a:lnSpc>
              <a:defRPr sz="4800" b="0" cap="none" spc="120" baseline="0">
                <a:solidFill>
                  <a:schemeClr val="tx1"/>
                </a:solidFill>
                <a:effectLst/>
                <a:latin typeface="Franklin Gothic Medium Cond" charset="0"/>
                <a:ea typeface="Franklin Gothic Medium Cond" charset="0"/>
                <a:cs typeface="Franklin Gothic Medium Cond" charset="0"/>
              </a:defRPr>
            </a:lvl1pPr>
          </a:lstStyle>
          <a:p>
            <a:r>
              <a:rPr lang="en-US" dirty="0"/>
              <a:t>Franklin Gothic Medium Condensed 36 pt. Black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14345" y="6656833"/>
            <a:ext cx="34544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SAIC.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All rights reserved.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14346" y="5150716"/>
            <a:ext cx="7746124" cy="283464"/>
          </a:xfrm>
        </p:spPr>
        <p:txBody>
          <a:bodyPr anchor="ctr" anchorCtr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600" baseline="0">
                <a:solidFill>
                  <a:schemeClr val="tx2"/>
                </a:solidFill>
                <a:latin typeface="Franklin Gothic Medium" pitchFamily="34" charset="0"/>
              </a:defRPr>
            </a:lvl1pPr>
            <a:lvl2pPr marL="457189" indent="0">
              <a:buNone/>
              <a:defRPr sz="1467"/>
            </a:lvl2pPr>
            <a:lvl3pPr marL="990575" indent="0">
              <a:buNone/>
              <a:defRPr sz="1467"/>
            </a:lvl3pPr>
            <a:lvl4pPr marL="1371566" indent="0">
              <a:buNone/>
              <a:defRPr sz="1467"/>
            </a:lvl4pPr>
            <a:lvl5pPr marL="2438339" indent="0">
              <a:buNone/>
              <a:defRPr sz="1467"/>
            </a:lvl5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/>
            </a:pPr>
            <a:r>
              <a:rPr lang="en-US" dirty="0"/>
              <a:t>Date and/or Name of Speaker – Franklin Gothic Med. 12 pt. Blue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01" y="620985"/>
            <a:ext cx="4779264" cy="15361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38" y="5917467"/>
            <a:ext cx="1238471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37" y="0"/>
            <a:ext cx="8749555" cy="1188464"/>
          </a:xfrm>
        </p:spPr>
        <p:txBody>
          <a:bodyPr/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38" y="1562102"/>
            <a:ext cx="11593509" cy="4381500"/>
          </a:xfrm>
        </p:spPr>
        <p:txBody>
          <a:bodyPr>
            <a:noAutofit/>
          </a:bodyPr>
          <a:lstStyle>
            <a:lvl1pPr marL="226478" indent="-226478">
              <a:defRPr sz="2133">
                <a:latin typeface="Franklin Gothic Medium" pitchFamily="34" charset="0"/>
              </a:defRPr>
            </a:lvl1pPr>
            <a:lvl2pPr>
              <a:defRPr sz="1867">
                <a:latin typeface="Franklin Gothic Medium" pitchFamily="34" charset="0"/>
              </a:defRPr>
            </a:lvl2pPr>
            <a:lvl3pPr>
              <a:defRPr sz="1600">
                <a:latin typeface="Franklin Gothic Medium" pitchFamily="34" charset="0"/>
              </a:defRPr>
            </a:lvl3pPr>
            <a:lvl4pPr>
              <a:buClr>
                <a:schemeClr val="bg1">
                  <a:lumMod val="75000"/>
                </a:schemeClr>
              </a:buClr>
              <a:defRPr sz="1467">
                <a:latin typeface="Franklin Gothic Medium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  <a:latin typeface="Franklin Gothic Medium" pitchFamily="34" charset="0"/>
              </a:defRPr>
            </a:lvl1pPr>
          </a:lstStyle>
          <a:p>
            <a:fld id="{F5B7371F-B25E-42BE-91F9-DCD17E1CF4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7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  <a:latin typeface="Franklin Gothic Medium" pitchFamily="34" charset="0"/>
              </a:defRPr>
            </a:lvl1pPr>
          </a:lstStyle>
          <a:p>
            <a:fld id="{F5B7371F-B25E-42BE-91F9-DCD17E1CF4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70" y="1562102"/>
            <a:ext cx="5516321" cy="4381500"/>
          </a:xfrm>
        </p:spPr>
        <p:txBody>
          <a:bodyPr>
            <a:noAutofit/>
          </a:bodyPr>
          <a:lstStyle>
            <a:lvl1pPr marL="226478" indent="-226478">
              <a:defRPr sz="2133">
                <a:latin typeface="Franklin Gothic Medium" pitchFamily="34" charset="0"/>
              </a:defRPr>
            </a:lvl1pPr>
            <a:lvl2pPr>
              <a:defRPr sz="1867">
                <a:latin typeface="Franklin Gothic Medium" pitchFamily="34" charset="0"/>
              </a:defRPr>
            </a:lvl2pPr>
            <a:lvl3pPr>
              <a:defRPr sz="1600">
                <a:latin typeface="Franklin Gothic Medium" pitchFamily="34" charset="0"/>
              </a:defRPr>
            </a:lvl3pPr>
            <a:lvl4pPr>
              <a:buClr>
                <a:schemeClr val="bg1">
                  <a:lumMod val="75000"/>
                </a:schemeClr>
              </a:buClr>
              <a:defRPr sz="1467">
                <a:latin typeface="Franklin Gothic Medium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  <a:latin typeface="Franklin Gothic Medium" pitchFamily="34" charset="0"/>
              </a:defRPr>
            </a:lvl1pPr>
          </a:lstStyle>
          <a:p>
            <a:fld id="{F5B7371F-B25E-42BE-91F9-DCD17E1CF4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6263339" y="1562102"/>
            <a:ext cx="5650708" cy="4381500"/>
          </a:xfrm>
        </p:spPr>
        <p:txBody>
          <a:bodyPr>
            <a:noAutofit/>
          </a:bodyPr>
          <a:lstStyle>
            <a:lvl1pPr marL="226478" indent="-226478">
              <a:defRPr sz="2133">
                <a:latin typeface="Franklin Gothic Medium" pitchFamily="34" charset="0"/>
              </a:defRPr>
            </a:lvl1pPr>
            <a:lvl2pPr>
              <a:defRPr sz="1867">
                <a:latin typeface="Franklin Gothic Medium" pitchFamily="34" charset="0"/>
              </a:defRPr>
            </a:lvl2pPr>
            <a:lvl3pPr>
              <a:defRPr sz="1600">
                <a:latin typeface="Franklin Gothic Medium" pitchFamily="34" charset="0"/>
              </a:defRPr>
            </a:lvl3pPr>
            <a:lvl4pPr>
              <a:buClr>
                <a:schemeClr val="bg1">
                  <a:lumMod val="75000"/>
                </a:schemeClr>
              </a:buClr>
              <a:defRPr sz="1467">
                <a:latin typeface="Franklin Gothic Medium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9298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673" y="1448448"/>
            <a:ext cx="6979717" cy="8674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072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-Title Slide/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5838695" y="2292283"/>
            <a:ext cx="5710747" cy="5334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081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130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437" y="0"/>
            <a:ext cx="8749555" cy="11884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Help Using This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437" y="1562101"/>
            <a:ext cx="11630092" cy="42954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6440" y="6547482"/>
            <a:ext cx="350065" cy="15858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0">
                <a:solidFill>
                  <a:schemeClr val="tx2"/>
                </a:solidFill>
                <a:latin typeface="Franklin Gothic Medium" pitchFamily="34" charset="0"/>
                <a:cs typeface="Arial" pitchFamily="34" charset="0"/>
              </a:defRPr>
            </a:lvl1pPr>
          </a:lstStyle>
          <a:p>
            <a:fld id="{F5B7371F-B25E-42BE-91F9-DCD17E1CF4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87758" y="6583756"/>
            <a:ext cx="7726767" cy="1231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© SAIC.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All rights reserved.  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53813" y="6550154"/>
            <a:ext cx="0" cy="18868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911" y="283964"/>
            <a:ext cx="1972395" cy="6339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096" y="6144768"/>
            <a:ext cx="110533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5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effectLst/>
          <a:latin typeface="Franklin Gothic Demi Cond" charset="0"/>
          <a:ea typeface="Franklin Gothic Demi Cond" charset="0"/>
          <a:cs typeface="Franklin Gothic Demi Cond" charset="0"/>
        </a:defRPr>
      </a:lvl1pPr>
    </p:titleStyle>
    <p:bodyStyle>
      <a:lvl1pPr marL="230712" indent="-230712" algn="l" defTabSz="121917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lang="en-US" sz="2133" kern="1200" dirty="0" smtClean="0">
          <a:solidFill>
            <a:schemeClr val="tx1"/>
          </a:solidFill>
          <a:latin typeface="Franklin Gothic Medium" pitchFamily="34" charset="0"/>
          <a:ea typeface="+mn-ea"/>
          <a:cs typeface="Arial" pitchFamily="34" charset="0"/>
        </a:defRPr>
      </a:lvl1pPr>
      <a:lvl2pPr marL="533387" indent="-230712" algn="l" defTabSz="121917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64098" indent="-230712" algn="l" defTabSz="121917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80000"/>
        <a:buFont typeface="Arial"/>
        <a:buChar char="•"/>
        <a:tabLst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8459" indent="-224361" algn="l" defTabSz="121917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1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10" y="5804679"/>
            <a:ext cx="9619184" cy="660903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Franklin Gothic Medium" panose="020B0603020102020204"/>
              </a:rPr>
              <a:t>Our business can be categorized into three areas </a:t>
            </a:r>
            <a: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  <a:t>that </a:t>
            </a:r>
            <a:r>
              <a:rPr lang="en-US" sz="2400" dirty="0">
                <a:solidFill>
                  <a:schemeClr val="bg1"/>
                </a:solidFill>
                <a:latin typeface="Franklin Gothic Medium" panose="020B0603020102020204"/>
              </a:rPr>
              <a:t>describe what </a:t>
            </a:r>
            <a: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</a:br>
            <a: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  <a:t>we </a:t>
            </a:r>
            <a:r>
              <a:rPr lang="en-US" sz="2400" dirty="0">
                <a:solidFill>
                  <a:schemeClr val="bg1"/>
                </a:solidFill>
                <a:latin typeface="Franklin Gothic Medium" panose="020B0603020102020204"/>
              </a:rPr>
              <a:t>do and the markets we </a:t>
            </a:r>
            <a: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  <a:t>serve.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76440" y="6545656"/>
            <a:ext cx="350065" cy="162236"/>
          </a:xfrm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7371F-B25E-42BE-91F9-DCD17E1CF4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6BB5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6BB5"/>
              </a:solidFill>
              <a:effectLst/>
              <a:uLnTx/>
              <a:uFillTx/>
              <a:latin typeface="Franklin Gothic Medium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9833" y="986037"/>
            <a:ext cx="4950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6BB5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Engineering, Integration, &amp; Mission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B5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Solutions (EIMS)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6BB5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Analytics &amp; simulation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Engineering &amp;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Integration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Program support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Training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1998" y="3987435"/>
            <a:ext cx="50019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843D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Platform Integration, Logistics, Readiness, 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843D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843D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&amp;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43D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Sustainment (PILRS)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843D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Weapons systems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Ground combat &amp; tactical vehicles (land platforms)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Supply chain management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System sustainment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1998" y="2665031"/>
            <a:ext cx="4908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Information Technology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Solutions (ITS)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Franklin Gothic Medium" panose="020B0603020102020204"/>
              <a:ea typeface="+mn-ea"/>
              <a:cs typeface="+mn-cs"/>
            </a:endParaRP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Cloud &amp; digital infrastructure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Customer &amp; end user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Cyber</a:t>
            </a:r>
          </a:p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Software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3" y="947740"/>
            <a:ext cx="5303924" cy="4703909"/>
          </a:xfrm>
          <a:prstGeom prst="rect">
            <a:avLst/>
          </a:prstGeom>
        </p:spPr>
      </p:pic>
      <p:sp>
        <p:nvSpPr>
          <p:cNvPr id="15" name="Left Bracket 14"/>
          <p:cNvSpPr/>
          <p:nvPr/>
        </p:nvSpPr>
        <p:spPr>
          <a:xfrm>
            <a:off x="356634" y="3848827"/>
            <a:ext cx="45719" cy="567206"/>
          </a:xfrm>
          <a:prstGeom prst="leftBracket">
            <a:avLst/>
          </a:prstGeom>
          <a:noFill/>
          <a:ln w="571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799676" y="237009"/>
            <a:ext cx="2454493" cy="5451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pPr algn="ctr"/>
            <a:r>
              <a:rPr lang="en-US" sz="2800" dirty="0" smtClean="0"/>
              <a:t>Market Segments</a:t>
            </a:r>
            <a:endParaRPr lang="en-US" sz="2800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917365" y="237010"/>
            <a:ext cx="2886420" cy="5451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r>
              <a:rPr lang="en-US" sz="2800" dirty="0" smtClean="0"/>
              <a:t>Customer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92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76440" y="6545656"/>
            <a:ext cx="350065" cy="162236"/>
          </a:xfrm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7371F-B25E-42BE-91F9-DCD17E1CF4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6BB5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6BB5"/>
              </a:solidFill>
              <a:effectLst/>
              <a:uLnTx/>
              <a:uFillTx/>
              <a:latin typeface="Franklin Gothic Medium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92037" y="30147"/>
            <a:ext cx="6562166" cy="8913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3200" b="0" i="0" kern="1200" dirty="0">
                <a:solidFill>
                  <a:schemeClr val="tx2"/>
                </a:solidFill>
                <a:effectLst/>
                <a:latin typeface="Franklin Gothic Demi Cond" charset="0"/>
                <a:ea typeface="Franklin Gothic Demi Cond" charset="0"/>
                <a:cs typeface="Franklin Gothic Demi Cond" charset="0"/>
              </a:defRPr>
            </a:lvl1pPr>
          </a:lstStyle>
          <a:p>
            <a:r>
              <a:rPr lang="en-US" dirty="0" smtClean="0"/>
              <a:t>Small Business – Teaming With SAIC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24810" y="5804679"/>
            <a:ext cx="9619184" cy="660903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ranklin Gothic Medium" panose="020B0603020102020204"/>
              </a:rPr>
              <a:t>Web Site: www.saic.com/sbp              Email: smallbusiness@saic.com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505" y="800308"/>
            <a:ext cx="480481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We seek small businesses with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Innovative technology solutions and products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Strong current and past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Technical certifications (such as ISO</a:t>
            </a:r>
            <a:r>
              <a:rPr lang="en-US" sz="1400" dirty="0" smtClean="0">
                <a:latin typeface="+mj-lt"/>
              </a:rPr>
              <a:t>®</a:t>
            </a:r>
            <a:r>
              <a:rPr lang="en-US" dirty="0" smtClean="0">
                <a:latin typeface="+mj-lt"/>
              </a:rPr>
              <a:t>, CMMI</a:t>
            </a:r>
            <a:r>
              <a:rPr lang="en-US" sz="1400" dirty="0" smtClean="0">
                <a:latin typeface="+mj-lt"/>
              </a:rPr>
              <a:t>®</a:t>
            </a:r>
            <a:r>
              <a:rPr lang="en-US" dirty="0" smtClean="0">
                <a:latin typeface="+mj-lt"/>
              </a:rPr>
              <a:t>, PMP</a:t>
            </a:r>
            <a:r>
              <a:rPr lang="en-US" sz="1400" dirty="0" smtClean="0">
                <a:latin typeface="+mj-lt"/>
              </a:rPr>
              <a:t>®</a:t>
            </a:r>
            <a:r>
              <a:rPr lang="en-US" dirty="0" smtClean="0">
                <a:latin typeface="+mj-lt"/>
              </a:rPr>
              <a:t>, ITIL</a:t>
            </a:r>
            <a:r>
              <a:rPr lang="en-US" sz="1400" dirty="0" smtClean="0">
                <a:latin typeface="+mj-lt"/>
              </a:rPr>
              <a:t>®)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Necessary industry security clearance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Customer knowledge and intimacy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Commitment to ethics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Financial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Understanding of federal acquisition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Commitment to building a long-term relationship </a:t>
            </a:r>
            <a:endParaRPr lang="en-US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6496" y="785369"/>
            <a:ext cx="480481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Teaming </a:t>
            </a:r>
            <a:r>
              <a:rPr lang="en-US" b="1" dirty="0" smtClean="0">
                <a:latin typeface="+mj-lt"/>
              </a:rPr>
              <a:t>is </a:t>
            </a:r>
            <a:r>
              <a:rPr lang="en-US" b="1" dirty="0">
                <a:latin typeface="+mj-lt"/>
              </a:rPr>
              <a:t>based on active marketing in advance of the release of a federal government, state and local government or commercial opportunity. </a:t>
            </a:r>
            <a:r>
              <a:rPr lang="en-US" b="1" dirty="0" smtClean="0">
                <a:latin typeface="+mj-lt"/>
              </a:rPr>
              <a:t>Email and articulate the following 6-12 months in advance of the release of an RFP: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Name of the opportunity and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Unique capabilities relevant to the opportunity</a:t>
            </a:r>
            <a:endParaRPr lang="en-US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Past performance that is relevant to the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Specific customer relationships and knowledge of their needs for the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We seek small business subcontractors as well as primes for strategic set-asides.</a:t>
            </a:r>
          </a:p>
        </p:txBody>
      </p:sp>
    </p:spTree>
    <p:extLst>
      <p:ext uri="{BB962C8B-B14F-4D97-AF65-F5344CB8AC3E}">
        <p14:creationId xmlns:p14="http://schemas.microsoft.com/office/powerpoint/2010/main" val="22337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">
  <a:themeElements>
    <a:clrScheme name="New SAIC">
      <a:dk1>
        <a:srgbClr val="000000"/>
      </a:dk1>
      <a:lt1>
        <a:sysClr val="window" lastClr="FFFFFF"/>
      </a:lt1>
      <a:dk2>
        <a:srgbClr val="006BB5"/>
      </a:dk2>
      <a:lt2>
        <a:srgbClr val="BCD652"/>
      </a:lt2>
      <a:accent1>
        <a:srgbClr val="004B85"/>
      </a:accent1>
      <a:accent2>
        <a:srgbClr val="E03A3E"/>
      </a:accent2>
      <a:accent3>
        <a:srgbClr val="744F28"/>
      </a:accent3>
      <a:accent4>
        <a:srgbClr val="EAAA00"/>
      </a:accent4>
      <a:accent5>
        <a:srgbClr val="00ACD4"/>
      </a:accent5>
      <a:accent6>
        <a:srgbClr val="00843D"/>
      </a:accent6>
      <a:hlink>
        <a:srgbClr val="00ACD4"/>
      </a:hlink>
      <a:folHlink>
        <a:srgbClr val="EA822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213</Words>
  <Application>Microsoft Office PowerPoint</Application>
  <PresentationFormat>Widescreen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Franklin Gothic Demi Cond</vt:lpstr>
      <vt:lpstr>Franklin Gothic Medium</vt:lpstr>
      <vt:lpstr>Franklin Gothic Medium Cond</vt:lpstr>
      <vt:lpstr>Template 2</vt:lpstr>
      <vt:lpstr>Our business can be categorized into three areas that describe what  we do and the markets we serve.</vt:lpstr>
      <vt:lpstr>Web Site: www.saic.com/sbp              Email: smallbusiness@saic.com</vt:lpstr>
    </vt:vector>
  </TitlesOfParts>
  <Company>SAIC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Townsend, Michael A.</dc:creator>
  <cp:lastModifiedBy>Townsend, Michael A.</cp:lastModifiedBy>
  <cp:revision>16</cp:revision>
  <dcterms:created xsi:type="dcterms:W3CDTF">2018-04-02T21:36:00Z</dcterms:created>
  <dcterms:modified xsi:type="dcterms:W3CDTF">2018-05-31T21:57:05Z</dcterms:modified>
</cp:coreProperties>
</file>