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027" r:id="rId1"/>
  </p:sldMasterIdLst>
  <p:notesMasterIdLst>
    <p:notesMasterId r:id="rId28"/>
  </p:notesMasterIdLst>
  <p:handoutMasterIdLst>
    <p:handoutMasterId r:id="rId29"/>
  </p:handoutMasterIdLst>
  <p:sldIdLst>
    <p:sldId id="881" r:id="rId2"/>
    <p:sldId id="917" r:id="rId3"/>
    <p:sldId id="879" r:id="rId4"/>
    <p:sldId id="918" r:id="rId5"/>
    <p:sldId id="919" r:id="rId6"/>
    <p:sldId id="920" r:id="rId7"/>
    <p:sldId id="921" r:id="rId8"/>
    <p:sldId id="922" r:id="rId9"/>
    <p:sldId id="903" r:id="rId10"/>
    <p:sldId id="895" r:id="rId11"/>
    <p:sldId id="924" r:id="rId12"/>
    <p:sldId id="882" r:id="rId13"/>
    <p:sldId id="928" r:id="rId14"/>
    <p:sldId id="929" r:id="rId15"/>
    <p:sldId id="897" r:id="rId16"/>
    <p:sldId id="896" r:id="rId17"/>
    <p:sldId id="926" r:id="rId18"/>
    <p:sldId id="927" r:id="rId19"/>
    <p:sldId id="925" r:id="rId20"/>
    <p:sldId id="912" r:id="rId21"/>
    <p:sldId id="913" r:id="rId22"/>
    <p:sldId id="916" r:id="rId23"/>
    <p:sldId id="898" r:id="rId24"/>
    <p:sldId id="900" r:id="rId25"/>
    <p:sldId id="901" r:id="rId26"/>
    <p:sldId id="880" r:id="rId27"/>
  </p:sldIdLst>
  <p:sldSz cx="9144000" cy="6858000" type="letter"/>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8F50"/>
    <a:srgbClr val="09367A"/>
    <a:srgbClr val="000000"/>
    <a:srgbClr val="ABC3D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23" autoAdjust="0"/>
    <p:restoredTop sz="94134" autoAdjust="0"/>
  </p:normalViewPr>
  <p:slideViewPr>
    <p:cSldViewPr>
      <p:cViewPr>
        <p:scale>
          <a:sx n="87" d="100"/>
          <a:sy n="87" d="100"/>
        </p:scale>
        <p:origin x="-1512" y="-66"/>
      </p:cViewPr>
      <p:guideLst>
        <p:guide orient="horz" pos="2160"/>
        <p:guide pos="2880"/>
      </p:guideLst>
    </p:cSldViewPr>
  </p:slideViewPr>
  <p:outlineViewPr>
    <p:cViewPr>
      <p:scale>
        <a:sx n="33" d="100"/>
        <a:sy n="33" d="100"/>
      </p:scale>
      <p:origin x="0" y="2196"/>
    </p:cViewPr>
  </p:outlineViewPr>
  <p:notesTextViewPr>
    <p:cViewPr>
      <p:scale>
        <a:sx n="100" d="100"/>
        <a:sy n="100" d="100"/>
      </p:scale>
      <p:origin x="0" y="0"/>
    </p:cViewPr>
  </p:notesTextViewPr>
  <p:sorterViewPr>
    <p:cViewPr>
      <p:scale>
        <a:sx n="200" d="100"/>
        <a:sy n="200" d="100"/>
      </p:scale>
      <p:origin x="0" y="14712"/>
    </p:cViewPr>
  </p:sorterViewPr>
  <p:notesViewPr>
    <p:cSldViewPr>
      <p:cViewPr varScale="1">
        <p:scale>
          <a:sx n="65" d="100"/>
          <a:sy n="65" d="100"/>
        </p:scale>
        <p:origin x="-3246" y="-1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6248403" y="8829677"/>
            <a:ext cx="760378" cy="465139"/>
          </a:xfrm>
          <a:prstGeom prst="rect">
            <a:avLst/>
          </a:prstGeom>
        </p:spPr>
        <p:txBody>
          <a:bodyPr vert="horz" lIns="89866" tIns="44932" rIns="89866" bIns="44932" rtlCol="0" anchor="b"/>
          <a:lstStyle>
            <a:lvl1pPr algn="r">
              <a:defRPr sz="1200"/>
            </a:lvl1pPr>
          </a:lstStyle>
          <a:p>
            <a:pPr>
              <a:defRPr/>
            </a:pPr>
            <a:fld id="{BECD5E35-51B3-4A7F-A75D-0E3AD684C95B}" type="slidenum">
              <a:rPr lang="en-US" sz="1100">
                <a:latin typeface="Georgia" pitchFamily="18" charset="0"/>
              </a:rPr>
              <a:pPr>
                <a:defRPr/>
              </a:pPr>
              <a:t>‹#›</a:t>
            </a:fld>
            <a:endParaRPr lang="en-US" sz="1100" dirty="0">
              <a:latin typeface="Georgia" pitchFamily="18" charset="0"/>
            </a:endParaRPr>
          </a:p>
        </p:txBody>
      </p:sp>
      <p:pic>
        <p:nvPicPr>
          <p:cNvPr id="10" name="Picture 6"/>
          <p:cNvPicPr>
            <a:picLocks noChangeAspect="1" noChangeArrowheads="1"/>
          </p:cNvPicPr>
          <p:nvPr/>
        </p:nvPicPr>
        <p:blipFill>
          <a:blip r:embed="rId2" cstate="print"/>
          <a:srcRect/>
          <a:stretch>
            <a:fillRect/>
          </a:stretch>
        </p:blipFill>
        <p:spPr bwMode="auto">
          <a:xfrm>
            <a:off x="6324600" y="2"/>
            <a:ext cx="561975" cy="484963"/>
          </a:xfrm>
          <a:prstGeom prst="rect">
            <a:avLst/>
          </a:prstGeom>
          <a:noFill/>
        </p:spPr>
      </p:pic>
    </p:spTree>
    <p:extLst>
      <p:ext uri="{BB962C8B-B14F-4D97-AF65-F5344CB8AC3E}">
        <p14:creationId xmlns:p14="http://schemas.microsoft.com/office/powerpoint/2010/main" val="31165409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4" name="Rectangle 4"/>
          <p:cNvSpPr>
            <a:spLocks noGrp="1" noRot="1" noChangeAspect="1" noChangeArrowheads="1" noTextEdit="1"/>
          </p:cNvSpPr>
          <p:nvPr>
            <p:ph type="sldImg" idx="2"/>
          </p:nvPr>
        </p:nvSpPr>
        <p:spPr bwMode="auto">
          <a:xfrm>
            <a:off x="1187450" y="695325"/>
            <a:ext cx="4645025" cy="3484563"/>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701040" y="4416436"/>
            <a:ext cx="5608320" cy="4183061"/>
          </a:xfrm>
          <a:prstGeom prst="rect">
            <a:avLst/>
          </a:prstGeom>
          <a:noFill/>
          <a:ln w="9525">
            <a:noFill/>
            <a:miter lim="800000"/>
            <a:headEnd/>
            <a:tailEnd/>
          </a:ln>
          <a:effectLst/>
        </p:spPr>
        <p:txBody>
          <a:bodyPr vert="horz" wrap="square" lIns="89866" tIns="44932" rIns="89866" bIns="449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583" name="Rectangle 7"/>
          <p:cNvSpPr>
            <a:spLocks noGrp="1" noChangeArrowheads="1"/>
          </p:cNvSpPr>
          <p:nvPr>
            <p:ph type="sldNum" sz="quarter" idx="5"/>
          </p:nvPr>
        </p:nvSpPr>
        <p:spPr bwMode="auto">
          <a:xfrm>
            <a:off x="3970939" y="8829677"/>
            <a:ext cx="3037840" cy="465139"/>
          </a:xfrm>
          <a:prstGeom prst="rect">
            <a:avLst/>
          </a:prstGeom>
          <a:noFill/>
          <a:ln w="9525">
            <a:noFill/>
            <a:miter lim="800000"/>
            <a:headEnd/>
            <a:tailEnd/>
          </a:ln>
          <a:effectLst/>
        </p:spPr>
        <p:txBody>
          <a:bodyPr vert="horz" wrap="square" lIns="89866" tIns="44932" rIns="89866" bIns="44932" numCol="1" anchor="b" anchorCtr="0" compatLnSpc="1">
            <a:prstTxWarp prst="textNoShape">
              <a:avLst/>
            </a:prstTxWarp>
          </a:bodyPr>
          <a:lstStyle>
            <a:lvl1pPr algn="r" eaLnBrk="1" hangingPunct="1">
              <a:defRPr sz="1200">
                <a:latin typeface="Arial" charset="0"/>
              </a:defRPr>
            </a:lvl1pPr>
          </a:lstStyle>
          <a:p>
            <a:pPr>
              <a:defRPr/>
            </a:pPr>
            <a:fld id="{7CF4123D-28FE-4DDF-B006-AAE89FB667F0}" type="slidenum">
              <a:rPr lang="en-US"/>
              <a:pPr>
                <a:defRPr/>
              </a:pPr>
              <a:t>‹#›</a:t>
            </a:fld>
            <a:endParaRPr lang="en-US" dirty="0"/>
          </a:p>
        </p:txBody>
      </p:sp>
    </p:spTree>
    <p:extLst>
      <p:ext uri="{BB962C8B-B14F-4D97-AF65-F5344CB8AC3E}">
        <p14:creationId xmlns:p14="http://schemas.microsoft.com/office/powerpoint/2010/main" val="182155946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pPr>
              <a:defRPr/>
            </a:pPr>
            <a:fld id="{7CF4123D-28FE-4DDF-B006-AAE89FB667F0}" type="slidenum">
              <a:rPr lang="en-US" smtClean="0"/>
              <a:pPr>
                <a:defRPr/>
              </a:pPr>
              <a:t>1</a:t>
            </a:fld>
            <a:endParaRPr lang="en-US" dirty="0"/>
          </a:p>
        </p:txBody>
      </p:sp>
    </p:spTree>
    <p:extLst>
      <p:ext uri="{BB962C8B-B14F-4D97-AF65-F5344CB8AC3E}">
        <p14:creationId xmlns:p14="http://schemas.microsoft.com/office/powerpoint/2010/main" val="3426256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10</a:t>
            </a:fld>
            <a:endParaRPr lang="en-US" dirty="0"/>
          </a:p>
        </p:txBody>
      </p:sp>
    </p:spTree>
    <p:extLst>
      <p:ext uri="{BB962C8B-B14F-4D97-AF65-F5344CB8AC3E}">
        <p14:creationId xmlns:p14="http://schemas.microsoft.com/office/powerpoint/2010/main" val="867465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11</a:t>
            </a:fld>
            <a:endParaRPr lang="en-US" dirty="0"/>
          </a:p>
        </p:txBody>
      </p:sp>
    </p:spTree>
    <p:extLst>
      <p:ext uri="{BB962C8B-B14F-4D97-AF65-F5344CB8AC3E}">
        <p14:creationId xmlns:p14="http://schemas.microsoft.com/office/powerpoint/2010/main" val="1310686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12</a:t>
            </a:fld>
            <a:endParaRPr lang="en-US" dirty="0"/>
          </a:p>
        </p:txBody>
      </p:sp>
    </p:spTree>
    <p:extLst>
      <p:ext uri="{BB962C8B-B14F-4D97-AF65-F5344CB8AC3E}">
        <p14:creationId xmlns:p14="http://schemas.microsoft.com/office/powerpoint/2010/main" val="1035191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13</a:t>
            </a:fld>
            <a:endParaRPr lang="en-US" dirty="0"/>
          </a:p>
        </p:txBody>
      </p:sp>
    </p:spTree>
    <p:extLst>
      <p:ext uri="{BB962C8B-B14F-4D97-AF65-F5344CB8AC3E}">
        <p14:creationId xmlns:p14="http://schemas.microsoft.com/office/powerpoint/2010/main" val="2892272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14</a:t>
            </a:fld>
            <a:endParaRPr lang="en-US" dirty="0"/>
          </a:p>
        </p:txBody>
      </p:sp>
    </p:spTree>
    <p:extLst>
      <p:ext uri="{BB962C8B-B14F-4D97-AF65-F5344CB8AC3E}">
        <p14:creationId xmlns:p14="http://schemas.microsoft.com/office/powerpoint/2010/main" val="2038592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15</a:t>
            </a:fld>
            <a:endParaRPr lang="en-US" dirty="0"/>
          </a:p>
        </p:txBody>
      </p:sp>
    </p:spTree>
    <p:extLst>
      <p:ext uri="{BB962C8B-B14F-4D97-AF65-F5344CB8AC3E}">
        <p14:creationId xmlns:p14="http://schemas.microsoft.com/office/powerpoint/2010/main" val="3278965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16</a:t>
            </a:fld>
            <a:endParaRPr lang="en-US" dirty="0"/>
          </a:p>
        </p:txBody>
      </p:sp>
    </p:spTree>
    <p:extLst>
      <p:ext uri="{BB962C8B-B14F-4D97-AF65-F5344CB8AC3E}">
        <p14:creationId xmlns:p14="http://schemas.microsoft.com/office/powerpoint/2010/main" val="2675009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17</a:t>
            </a:fld>
            <a:endParaRPr lang="en-US" dirty="0"/>
          </a:p>
        </p:txBody>
      </p:sp>
    </p:spTree>
    <p:extLst>
      <p:ext uri="{BB962C8B-B14F-4D97-AF65-F5344CB8AC3E}">
        <p14:creationId xmlns:p14="http://schemas.microsoft.com/office/powerpoint/2010/main" val="4244561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18</a:t>
            </a:fld>
            <a:endParaRPr lang="en-US" dirty="0"/>
          </a:p>
        </p:txBody>
      </p:sp>
    </p:spTree>
    <p:extLst>
      <p:ext uri="{BB962C8B-B14F-4D97-AF65-F5344CB8AC3E}">
        <p14:creationId xmlns:p14="http://schemas.microsoft.com/office/powerpoint/2010/main" val="26831804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19</a:t>
            </a:fld>
            <a:endParaRPr lang="en-US" dirty="0"/>
          </a:p>
        </p:txBody>
      </p:sp>
    </p:spTree>
    <p:extLst>
      <p:ext uri="{BB962C8B-B14F-4D97-AF65-F5344CB8AC3E}">
        <p14:creationId xmlns:p14="http://schemas.microsoft.com/office/powerpoint/2010/main" val="107670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87450" y="695325"/>
            <a:ext cx="4645025" cy="3484563"/>
          </a:xfrm>
          <a:prstGeom prst="rect">
            <a:avLst/>
          </a:prstGeom>
          <a:ln/>
        </p:spPr>
      </p:sp>
      <p:sp>
        <p:nvSpPr>
          <p:cNvPr id="37891" name="Rectangle 3"/>
          <p:cNvSpPr>
            <a:spLocks noGrp="1" noChangeArrowheads="1"/>
          </p:cNvSpPr>
          <p:nvPr>
            <p:ph type="body" idx="1"/>
          </p:nvPr>
        </p:nvSpPr>
        <p:spPr>
          <a:xfrm>
            <a:off x="701040" y="4416439"/>
            <a:ext cx="5608320" cy="4183061"/>
          </a:xfrm>
          <a:prstGeom prst="rect">
            <a:avLst/>
          </a:prstGeom>
          <a:noFill/>
          <a:ln/>
        </p:spPr>
        <p:txBody>
          <a:bodyPr/>
          <a:lstStyle/>
          <a:p>
            <a:endParaRPr lang="en-US" dirty="0" smtClean="0"/>
          </a:p>
        </p:txBody>
      </p:sp>
      <p:sp>
        <p:nvSpPr>
          <p:cNvPr id="2" name="Slide Number Placeholder 1"/>
          <p:cNvSpPr>
            <a:spLocks noGrp="1"/>
          </p:cNvSpPr>
          <p:nvPr>
            <p:ph type="sldNum" sz="quarter" idx="10"/>
          </p:nvPr>
        </p:nvSpPr>
        <p:spPr/>
        <p:txBody>
          <a:bodyPr/>
          <a:lstStyle/>
          <a:p>
            <a:pPr>
              <a:defRPr/>
            </a:pPr>
            <a:fld id="{7CF4123D-28FE-4DDF-B006-AAE89FB667F0}"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20</a:t>
            </a:fld>
            <a:endParaRPr lang="en-US" dirty="0"/>
          </a:p>
        </p:txBody>
      </p:sp>
    </p:spTree>
    <p:extLst>
      <p:ext uri="{BB962C8B-B14F-4D97-AF65-F5344CB8AC3E}">
        <p14:creationId xmlns:p14="http://schemas.microsoft.com/office/powerpoint/2010/main" val="3849892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21</a:t>
            </a:fld>
            <a:endParaRPr lang="en-US" dirty="0"/>
          </a:p>
        </p:txBody>
      </p:sp>
    </p:spTree>
    <p:extLst>
      <p:ext uri="{BB962C8B-B14F-4D97-AF65-F5344CB8AC3E}">
        <p14:creationId xmlns:p14="http://schemas.microsoft.com/office/powerpoint/2010/main" val="10917382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22</a:t>
            </a:fld>
            <a:endParaRPr lang="en-US" dirty="0"/>
          </a:p>
        </p:txBody>
      </p:sp>
    </p:spTree>
    <p:extLst>
      <p:ext uri="{BB962C8B-B14F-4D97-AF65-F5344CB8AC3E}">
        <p14:creationId xmlns:p14="http://schemas.microsoft.com/office/powerpoint/2010/main" val="34345391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695325"/>
            <a:ext cx="4645025" cy="3484563"/>
          </a:xfrm>
          <a:prstGeom prst="rect">
            <a:avLst/>
          </a:prstGeom>
        </p:spPr>
      </p:sp>
      <p:sp>
        <p:nvSpPr>
          <p:cNvPr id="3" name="Notes Placeholder 2"/>
          <p:cNvSpPr>
            <a:spLocks noGrp="1"/>
          </p:cNvSpPr>
          <p:nvPr>
            <p:ph type="body" idx="1"/>
          </p:nvPr>
        </p:nvSpPr>
        <p:spPr>
          <a:xfrm>
            <a:off x="701040" y="4416437"/>
            <a:ext cx="5608320" cy="418306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a:defRPr/>
            </a:pPr>
            <a:fld id="{7CF4123D-28FE-4DDF-B006-AAE89FB667F0}" type="slidenum">
              <a:rPr lang="en-US" smtClean="0"/>
              <a:pPr>
                <a:defRPr/>
              </a:pPr>
              <a:t>23</a:t>
            </a:fld>
            <a:endParaRPr lang="en-US" dirty="0"/>
          </a:p>
        </p:txBody>
      </p:sp>
    </p:spTree>
    <p:extLst>
      <p:ext uri="{BB962C8B-B14F-4D97-AF65-F5344CB8AC3E}">
        <p14:creationId xmlns:p14="http://schemas.microsoft.com/office/powerpoint/2010/main" val="2033740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695325"/>
            <a:ext cx="4645025" cy="3484563"/>
          </a:xfrm>
          <a:prstGeom prst="rect">
            <a:avLst/>
          </a:prstGeom>
        </p:spPr>
      </p:sp>
      <p:sp>
        <p:nvSpPr>
          <p:cNvPr id="3" name="Notes Placeholder 2"/>
          <p:cNvSpPr>
            <a:spLocks noGrp="1"/>
          </p:cNvSpPr>
          <p:nvPr>
            <p:ph type="body" idx="1"/>
          </p:nvPr>
        </p:nvSpPr>
        <p:spPr>
          <a:xfrm>
            <a:off x="701040" y="4416437"/>
            <a:ext cx="5608320" cy="4183061"/>
          </a:xfrm>
          <a:prstGeom prst="rect">
            <a:avLst/>
          </a:prstGeom>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pPr>
              <a:defRPr/>
            </a:pPr>
            <a:fld id="{7CF4123D-28FE-4DDF-B006-AAE89FB667F0}" type="slidenum">
              <a:rPr lang="en-US" smtClean="0"/>
              <a:pPr>
                <a:defRPr/>
              </a:pPr>
              <a:t>24</a:t>
            </a:fld>
            <a:endParaRPr lang="en-US" dirty="0"/>
          </a:p>
        </p:txBody>
      </p:sp>
    </p:spTree>
    <p:extLst>
      <p:ext uri="{BB962C8B-B14F-4D97-AF65-F5344CB8AC3E}">
        <p14:creationId xmlns:p14="http://schemas.microsoft.com/office/powerpoint/2010/main" val="958434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695325"/>
            <a:ext cx="4645025" cy="3484563"/>
          </a:xfrm>
          <a:prstGeom prst="rect">
            <a:avLst/>
          </a:prstGeom>
        </p:spPr>
      </p:sp>
      <p:sp>
        <p:nvSpPr>
          <p:cNvPr id="3" name="Notes Placeholder 2"/>
          <p:cNvSpPr>
            <a:spLocks noGrp="1"/>
          </p:cNvSpPr>
          <p:nvPr>
            <p:ph type="body" idx="1"/>
          </p:nvPr>
        </p:nvSpPr>
        <p:spPr>
          <a:xfrm>
            <a:off x="701040" y="4416437"/>
            <a:ext cx="5608320" cy="4183061"/>
          </a:xfrm>
          <a:prstGeom prst="rect">
            <a:avLst/>
          </a:prstGeom>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pPr>
              <a:defRPr/>
            </a:pPr>
            <a:fld id="{7CF4123D-28FE-4DDF-B006-AAE89FB667F0}" type="slidenum">
              <a:rPr lang="en-US" smtClean="0"/>
              <a:pPr>
                <a:defRPr/>
              </a:pPr>
              <a:t>25</a:t>
            </a:fld>
            <a:endParaRPr lang="en-US" dirty="0"/>
          </a:p>
        </p:txBody>
      </p:sp>
    </p:spTree>
    <p:extLst>
      <p:ext uri="{BB962C8B-B14F-4D97-AF65-F5344CB8AC3E}">
        <p14:creationId xmlns:p14="http://schemas.microsoft.com/office/powerpoint/2010/main" val="4209462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3" name="Slide Number Placeholder 2"/>
          <p:cNvSpPr>
            <a:spLocks noGrp="1"/>
          </p:cNvSpPr>
          <p:nvPr>
            <p:ph type="sldNum" sz="quarter" idx="10"/>
          </p:nvPr>
        </p:nvSpPr>
        <p:spPr/>
        <p:txBody>
          <a:bodyPr/>
          <a:lstStyle/>
          <a:p>
            <a:pPr>
              <a:defRPr/>
            </a:pPr>
            <a:fld id="{7CF4123D-28FE-4DDF-B006-AAE89FB667F0}" type="slidenum">
              <a:rPr lang="en-US" smtClean="0"/>
              <a:pPr>
                <a:defRPr/>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CF4123D-28FE-4DDF-B006-AAE89FB667F0}" type="slidenum">
              <a:rPr lang="en-US" smtClean="0"/>
              <a:pPr>
                <a:defRPr/>
              </a:pPr>
              <a:t>3</a:t>
            </a:fld>
            <a:endParaRPr lang="en-US" dirty="0"/>
          </a:p>
        </p:txBody>
      </p:sp>
    </p:spTree>
    <p:extLst>
      <p:ext uri="{BB962C8B-B14F-4D97-AF65-F5344CB8AC3E}">
        <p14:creationId xmlns:p14="http://schemas.microsoft.com/office/powerpoint/2010/main" val="2937395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4</a:t>
            </a:fld>
            <a:endParaRPr lang="en-US" dirty="0"/>
          </a:p>
        </p:txBody>
      </p:sp>
    </p:spTree>
    <p:extLst>
      <p:ext uri="{BB962C8B-B14F-4D97-AF65-F5344CB8AC3E}">
        <p14:creationId xmlns:p14="http://schemas.microsoft.com/office/powerpoint/2010/main" val="1025866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5</a:t>
            </a:fld>
            <a:endParaRPr lang="en-US" dirty="0"/>
          </a:p>
        </p:txBody>
      </p:sp>
    </p:spTree>
    <p:extLst>
      <p:ext uri="{BB962C8B-B14F-4D97-AF65-F5344CB8AC3E}">
        <p14:creationId xmlns:p14="http://schemas.microsoft.com/office/powerpoint/2010/main" val="1468512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6</a:t>
            </a:fld>
            <a:endParaRPr lang="en-US" dirty="0"/>
          </a:p>
        </p:txBody>
      </p:sp>
    </p:spTree>
    <p:extLst>
      <p:ext uri="{BB962C8B-B14F-4D97-AF65-F5344CB8AC3E}">
        <p14:creationId xmlns:p14="http://schemas.microsoft.com/office/powerpoint/2010/main" val="2894768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7</a:t>
            </a:fld>
            <a:endParaRPr lang="en-US" dirty="0"/>
          </a:p>
        </p:txBody>
      </p:sp>
    </p:spTree>
    <p:extLst>
      <p:ext uri="{BB962C8B-B14F-4D97-AF65-F5344CB8AC3E}">
        <p14:creationId xmlns:p14="http://schemas.microsoft.com/office/powerpoint/2010/main" val="1411043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8</a:t>
            </a:fld>
            <a:endParaRPr lang="en-US" dirty="0"/>
          </a:p>
        </p:txBody>
      </p:sp>
    </p:spTree>
    <p:extLst>
      <p:ext uri="{BB962C8B-B14F-4D97-AF65-F5344CB8AC3E}">
        <p14:creationId xmlns:p14="http://schemas.microsoft.com/office/powerpoint/2010/main" val="3294537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7CF4123D-28FE-4DDF-B006-AAE89FB667F0}" type="slidenum">
              <a:rPr lang="en-US" smtClean="0"/>
              <a:pPr>
                <a:defRPr/>
              </a:pPr>
              <a:t>9</a:t>
            </a:fld>
            <a:endParaRPr lang="en-US" dirty="0"/>
          </a:p>
        </p:txBody>
      </p:sp>
    </p:spTree>
    <p:extLst>
      <p:ext uri="{BB962C8B-B14F-4D97-AF65-F5344CB8AC3E}">
        <p14:creationId xmlns:p14="http://schemas.microsoft.com/office/powerpoint/2010/main" val="1063323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slide">
    <p:spTree>
      <p:nvGrpSpPr>
        <p:cNvPr id="1" name=""/>
        <p:cNvGrpSpPr/>
        <p:nvPr/>
      </p:nvGrpSpPr>
      <p:grpSpPr>
        <a:xfrm>
          <a:off x="0" y="0"/>
          <a:ext cx="0" cy="0"/>
          <a:chOff x="0" y="0"/>
          <a:chExt cx="0" cy="0"/>
        </a:xfrm>
      </p:grpSpPr>
      <p:sp>
        <p:nvSpPr>
          <p:cNvPr id="11"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12" name="Text Placeholder 2"/>
          <p:cNvSpPr>
            <a:spLocks noGrp="1"/>
          </p:cNvSpPr>
          <p:nvPr>
            <p:ph idx="1"/>
          </p:nvPr>
        </p:nvSpPr>
        <p:spPr>
          <a:xfrm>
            <a:off x="457200" y="12954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81000"/>
            <a:ext cx="8229600" cy="838200"/>
          </a:xfrm>
          <a:prstGeom prst="rect">
            <a:avLst/>
          </a:prstGeom>
        </p:spPr>
        <p:txBody>
          <a:bodyPr/>
          <a:lstStyle/>
          <a:p>
            <a:r>
              <a:rPr lang="en-US" smtClean="0"/>
              <a:t>Click to edit Master title style</a:t>
            </a:r>
            <a:endParaRPr lang="en-US"/>
          </a:p>
        </p:txBody>
      </p:sp>
      <p:sp>
        <p:nvSpPr>
          <p:cNvPr id="6" name="Footer Placeholder 6"/>
          <p:cNvSpPr txBox="1">
            <a:spLocks/>
          </p:cNvSpPr>
          <p:nvPr userDrawn="1"/>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1528850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0"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11" name="Text Placeholder 2"/>
          <p:cNvSpPr>
            <a:spLocks noGrp="1"/>
          </p:cNvSpPr>
          <p:nvPr>
            <p:ph idx="1"/>
          </p:nvPr>
        </p:nvSpPr>
        <p:spPr>
          <a:xfrm>
            <a:off x="457200" y="1295400"/>
            <a:ext cx="8229600" cy="4525963"/>
          </a:xfrm>
          <a:prstGeom prst="rect">
            <a:avLst/>
          </a:prstGeom>
        </p:spPr>
        <p:txBody>
          <a:bodyPr vert="horz" lIns="91440" tIns="45720" rIns="91440" bIns="45720" rtlCol="0">
            <a:normAutofit/>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457200" y="381000"/>
            <a:ext cx="8229600" cy="838200"/>
          </a:xfrm>
          <a:prstGeom prst="rect">
            <a:avLst/>
          </a:prstGeom>
        </p:spPr>
        <p:txBody>
          <a:bodyPr/>
          <a:lstStyle/>
          <a:p>
            <a:r>
              <a:rPr lang="en-US" smtClean="0"/>
              <a:t>Click to edit Master title style</a:t>
            </a:r>
            <a:endParaRPr lang="en-US"/>
          </a:p>
        </p:txBody>
      </p:sp>
      <p:sp>
        <p:nvSpPr>
          <p:cNvPr id="6" name="Footer Placeholder 6"/>
          <p:cNvSpPr txBox="1">
            <a:spLocks/>
          </p:cNvSpPr>
          <p:nvPr userDrawn="1"/>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26396696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userDrawn="1">
  <p:cSld name="1_Title Slide">
    <p:bg>
      <p:bgPr>
        <a:solidFill>
          <a:schemeClr val="bg1"/>
        </a:solidFill>
        <a:effectLst/>
      </p:bgPr>
    </p:bg>
    <p:spTree>
      <p:nvGrpSpPr>
        <p:cNvPr id="1" name=""/>
        <p:cNvGrpSpPr/>
        <p:nvPr/>
      </p:nvGrpSpPr>
      <p:grpSpPr>
        <a:xfrm>
          <a:off x="0" y="0"/>
          <a:ext cx="0" cy="0"/>
          <a:chOff x="0" y="0"/>
          <a:chExt cx="0" cy="0"/>
        </a:xfrm>
      </p:grpSpPr>
      <p:sp>
        <p:nvSpPr>
          <p:cNvPr id="8203" name="Rectangle 11"/>
          <p:cNvSpPr>
            <a:spLocks noGrp="1" noChangeArrowheads="1"/>
          </p:cNvSpPr>
          <p:nvPr>
            <p:ph type="ctrTitle" sz="quarter"/>
          </p:nvPr>
        </p:nvSpPr>
        <p:spPr>
          <a:xfrm>
            <a:off x="685800" y="1736725"/>
            <a:ext cx="7772400" cy="1920875"/>
          </a:xfrm>
          <a:prstGeom prst="rect">
            <a:avLst/>
          </a:prstGeom>
        </p:spPr>
        <p:txBody>
          <a:bodyPr/>
          <a:lstStyle>
            <a:lvl1pPr>
              <a:defRPr sz="6000"/>
            </a:lvl1pPr>
          </a:lstStyle>
          <a:p>
            <a:r>
              <a:rPr lang="en-US" dirty="0"/>
              <a:t>Click to edit Master title style</a:t>
            </a:r>
          </a:p>
        </p:txBody>
      </p:sp>
      <p:sp>
        <p:nvSpPr>
          <p:cNvPr id="8204" name="Rectangle 12"/>
          <p:cNvSpPr>
            <a:spLocks noGrp="1" noChangeArrowheads="1"/>
          </p:cNvSpPr>
          <p:nvPr>
            <p:ph type="subTitle" sz="quarter" idx="1"/>
          </p:nvPr>
        </p:nvSpPr>
        <p:spPr>
          <a:xfrm>
            <a:off x="1371600" y="3886200"/>
            <a:ext cx="6400800" cy="1752600"/>
          </a:xfrm>
          <a:prstGeom prst="rect">
            <a:avLst/>
          </a:prstGeom>
        </p:spPr>
        <p:txBody>
          <a:bodyPr/>
          <a:lstStyle>
            <a:lvl1pPr marL="0" indent="0" algn="ctr">
              <a:buFont typeface="Wingdings" pitchFamily="2" charset="2"/>
              <a:buNone/>
              <a:defRPr/>
            </a:lvl1pPr>
          </a:lstStyle>
          <a:p>
            <a:r>
              <a:rPr lang="en-US" dirty="0"/>
              <a:t>Click to edit Master subtitle style</a:t>
            </a:r>
          </a:p>
        </p:txBody>
      </p:sp>
      <p:sp>
        <p:nvSpPr>
          <p:cNvPr id="21" name="Text Placeholder 3"/>
          <p:cNvSpPr>
            <a:spLocks noGrp="1"/>
          </p:cNvSpPr>
          <p:nvPr>
            <p:ph type="body" sz="quarter" idx="4294967295"/>
          </p:nvPr>
        </p:nvSpPr>
        <p:spPr>
          <a:xfrm>
            <a:off x="1143000" y="5334000"/>
            <a:ext cx="4267200" cy="1447800"/>
          </a:xfrm>
          <a:prstGeom prst="rect">
            <a:avLst/>
          </a:prstGeom>
        </p:spPr>
        <p:txBody>
          <a:bodyPr/>
          <a:lstStyle/>
          <a:p>
            <a:pPr marL="0" indent="0" algn="l">
              <a:spcBef>
                <a:spcPts val="0"/>
              </a:spcBef>
              <a:buNone/>
            </a:pPr>
            <a:r>
              <a:rPr lang="en-US" sz="2000" b="1" dirty="0" smtClean="0">
                <a:latin typeface="Georgia" pitchFamily="18" charset="0"/>
              </a:rPr>
              <a:t>A PilieroMazza Webinar</a:t>
            </a:r>
          </a:p>
          <a:p>
            <a:pPr marL="0" indent="0" algn="l">
              <a:spcBef>
                <a:spcPts val="0"/>
              </a:spcBef>
              <a:buNone/>
            </a:pPr>
            <a:r>
              <a:rPr lang="en-US" sz="2000" dirty="0" smtClean="0">
                <a:latin typeface="Georgia" pitchFamily="18" charset="0"/>
              </a:rPr>
              <a:t>October 15, 2013</a:t>
            </a:r>
            <a:endParaRPr lang="en-US" sz="2000" dirty="0">
              <a:latin typeface="Georgia" pitchFamily="18" charset="0"/>
            </a:endParaRPr>
          </a:p>
        </p:txBody>
      </p:sp>
    </p:spTree>
    <p:extLst>
      <p:ext uri="{BB962C8B-B14F-4D97-AF65-F5344CB8AC3E}">
        <p14:creationId xmlns:p14="http://schemas.microsoft.com/office/powerpoint/2010/main" val="8787918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6" name="Title 1"/>
          <p:cNvSpPr>
            <a:spLocks noGrp="1"/>
          </p:cNvSpPr>
          <p:nvPr>
            <p:ph type="title"/>
          </p:nvPr>
        </p:nvSpPr>
        <p:spPr>
          <a:xfrm>
            <a:off x="457200" y="381000"/>
            <a:ext cx="8229600" cy="838200"/>
          </a:xfrm>
        </p:spPr>
        <p:txBody>
          <a:bodyPr/>
          <a:lstStyle/>
          <a:p>
            <a:r>
              <a:rPr lang="en-US" smtClean="0"/>
              <a:t>Click to edit Master title style</a:t>
            </a:r>
            <a:endParaRPr lang="en-US"/>
          </a:p>
        </p:txBody>
      </p:sp>
      <p:sp>
        <p:nvSpPr>
          <p:cNvPr id="7" name="Footer Placeholder 6"/>
          <p:cNvSpPr txBox="1">
            <a:spLocks/>
          </p:cNvSpPr>
          <p:nvPr userDrawn="1"/>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6913483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5" name="Rectangle 15"/>
          <p:cNvSpPr txBox="1">
            <a:spLocks noChangeArrowheads="1"/>
          </p:cNvSpPr>
          <p:nvPr userDrawn="1"/>
        </p:nvSpPr>
        <p:spPr>
          <a:xfrm>
            <a:off x="8458200" y="5943600"/>
            <a:ext cx="457200" cy="628650"/>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ctr">
              <a:defRPr/>
            </a:pPr>
            <a:fld id="{B07CC125-8FF5-4458-A6D2-AEF8A4E4580C}" type="slidenum">
              <a:rPr lang="en-US" sz="1000" smtClean="0">
                <a:solidFill>
                  <a:schemeClr val="tx1">
                    <a:lumMod val="95000"/>
                    <a:lumOff val="5000"/>
                  </a:schemeClr>
                </a:solidFill>
                <a:ea typeface="Batang" pitchFamily="18" charset="-127"/>
                <a:cs typeface="Arial" pitchFamily="34" charset="0"/>
              </a:rPr>
              <a:pPr algn="ctr">
                <a:defRPr/>
              </a:pPr>
              <a:t>‹#›</a:t>
            </a:fld>
            <a:endParaRPr lang="en-US" sz="1000" dirty="0">
              <a:solidFill>
                <a:schemeClr val="tx1">
                  <a:lumMod val="95000"/>
                  <a:lumOff val="5000"/>
                </a:schemeClr>
              </a:solidFill>
              <a:ea typeface="Batang" pitchFamily="18" charset="-127"/>
              <a:cs typeface="Arial" pitchFamily="34" charset="0"/>
            </a:endParaRPr>
          </a:p>
        </p:txBody>
      </p:sp>
      <p:sp>
        <p:nvSpPr>
          <p:cNvPr id="6" name="Footer Placeholder 6"/>
          <p:cNvSpPr txBox="1">
            <a:spLocks/>
          </p:cNvSpPr>
          <p:nvPr userDrawn="1"/>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
        <p:nvSpPr>
          <p:cNvPr id="7" name="Title 6"/>
          <p:cNvSpPr>
            <a:spLocks noGrp="1"/>
          </p:cNvSpPr>
          <p:nvPr>
            <p:ph type="title"/>
          </p:nvPr>
        </p:nvSpPr>
        <p:spPr>
          <a:xfrm>
            <a:off x="457200" y="1790700"/>
            <a:ext cx="8229600" cy="1638300"/>
          </a:xfrm>
        </p:spPr>
        <p:txBody>
          <a:bodyPr lIns="0" rIns="914400" anchor="b"/>
          <a:lstStyle>
            <a:lvl1pPr>
              <a:defRPr sz="2800"/>
            </a:lvl1pPr>
          </a:lstStyle>
          <a:p>
            <a:r>
              <a:rPr lang="en-US" dirty="0" smtClean="0"/>
              <a:t>Click to edit Master title style</a:t>
            </a:r>
            <a:endParaRPr lang="en-US" dirty="0"/>
          </a:p>
        </p:txBody>
      </p:sp>
      <p:sp>
        <p:nvSpPr>
          <p:cNvPr id="12" name="Rectangle 11"/>
          <p:cNvSpPr/>
          <p:nvPr userDrawn="1"/>
        </p:nvSpPr>
        <p:spPr>
          <a:xfrm>
            <a:off x="457200" y="3429000"/>
            <a:ext cx="8229600" cy="27432"/>
          </a:xfrm>
          <a:prstGeom prst="rect">
            <a:avLst/>
          </a:prstGeom>
          <a:gradFill flip="none" rotWithShape="1">
            <a:gsLst>
              <a:gs pos="0">
                <a:srgbClr val="B18F50"/>
              </a:gs>
              <a:gs pos="51000">
                <a:srgbClr val="B18F50"/>
              </a:gs>
              <a:gs pos="92000">
                <a:srgbClr val="B18F50">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271466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1"/>
          <p:cNvSpPr>
            <a:spLocks noGrp="1"/>
          </p:cNvSpPr>
          <p:nvPr>
            <p:ph type="title"/>
          </p:nvPr>
        </p:nvSpPr>
        <p:spPr>
          <a:xfrm>
            <a:off x="457200" y="533400"/>
            <a:ext cx="8229600" cy="838200"/>
          </a:xfrm>
          <a:prstGeom prst="rect">
            <a:avLst/>
          </a:prstGeom>
        </p:spPr>
        <p:txBody>
          <a:bodyPr vert="horz" lIns="91440" tIns="45720" rIns="91440" bIns="45720" rtlCol="0" anchor="ctr">
            <a:noAutofit/>
          </a:bodyPr>
          <a:lstStyle/>
          <a:p>
            <a:r>
              <a:rPr lang="en-US" dirty="0" smtClean="0"/>
              <a:t>Insert Slide Title</a:t>
            </a:r>
            <a:endParaRPr lang="en-US" dirty="0"/>
          </a:p>
        </p:txBody>
      </p:sp>
      <p:sp>
        <p:nvSpPr>
          <p:cNvPr id="23" name="Text Placeholder 2"/>
          <p:cNvSpPr>
            <a:spLocks noGrp="1"/>
          </p:cNvSpPr>
          <p:nvPr>
            <p:ph type="body" idx="1"/>
          </p:nvPr>
        </p:nvSpPr>
        <p:spPr>
          <a:xfrm>
            <a:off x="457200" y="14478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24" name="Picture 23"/>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19481" y="6020131"/>
            <a:ext cx="518719" cy="484632"/>
          </a:xfrm>
          <a:prstGeom prst="rect">
            <a:avLst/>
          </a:prstGeom>
        </p:spPr>
      </p:pic>
      <p:sp>
        <p:nvSpPr>
          <p:cNvPr id="25" name="Slide Number Placeholder 5"/>
          <p:cNvSpPr>
            <a:spLocks noGrp="1"/>
          </p:cNvSpPr>
          <p:nvPr>
            <p:ph type="sldNum" sz="quarter" idx="4"/>
          </p:nvPr>
        </p:nvSpPr>
        <p:spPr>
          <a:xfrm>
            <a:off x="8221133" y="6156573"/>
            <a:ext cx="457200" cy="365125"/>
          </a:xfrm>
          <a:prstGeom prst="rect">
            <a:avLst/>
          </a:prstGeom>
        </p:spPr>
        <p:txBody>
          <a:bodyPr vert="horz" lIns="91440" tIns="45720" rIns="91440" bIns="45720" rtlCol="0" anchor="ctr"/>
          <a:lstStyle>
            <a:lvl1pPr algn="r">
              <a:defRPr sz="1000" baseline="0">
                <a:solidFill>
                  <a:schemeClr val="tx1"/>
                </a:solidFill>
                <a:latin typeface="Georgia" pitchFamily="18" charset="0"/>
              </a:defRPr>
            </a:lvl1pPr>
          </a:lstStyle>
          <a:p>
            <a:fld id="{BF54A59A-0FED-4756-8883-F592433CA85F}" type="slidenum">
              <a:rPr lang="en-US" smtClean="0"/>
              <a:pPr/>
              <a:t>‹#›</a:t>
            </a:fld>
            <a:endParaRPr lang="en-US" dirty="0"/>
          </a:p>
        </p:txBody>
      </p:sp>
      <p:sp>
        <p:nvSpPr>
          <p:cNvPr id="26" name="Footer Placeholder 6"/>
          <p:cNvSpPr>
            <a:spLocks noGrp="1"/>
          </p:cNvSpPr>
          <p:nvPr>
            <p:ph type="ftr" sz="quarter" idx="3"/>
          </p:nvPr>
        </p:nvSpPr>
        <p:spPr>
          <a:xfrm>
            <a:off x="3695699" y="6081676"/>
            <a:ext cx="1752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dirty="0" smtClean="0">
                <a:latin typeface="Georgia" pitchFamily="18" charset="0"/>
              </a:rPr>
              <a:t>© PilieroMazza PLLC 2018</a:t>
            </a:r>
          </a:p>
          <a:p>
            <a:endParaRPr lang="en-US" dirty="0"/>
          </a:p>
        </p:txBody>
      </p:sp>
      <p:sp>
        <p:nvSpPr>
          <p:cNvPr id="27" name="Rectangle 26"/>
          <p:cNvSpPr/>
          <p:nvPr userDrawn="1"/>
        </p:nvSpPr>
        <p:spPr>
          <a:xfrm>
            <a:off x="304800" y="6019799"/>
            <a:ext cx="8534399" cy="484964"/>
          </a:xfrm>
          <a:prstGeom prst="rect">
            <a:avLst/>
          </a:prstGeom>
          <a:solidFill>
            <a:srgbClr val="09367A">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4984255"/>
      </p:ext>
    </p:extLst>
  </p:cSld>
  <p:clrMap bg1="lt1" tx1="dk1" bg2="lt2" tx2="dk2" accent1="accent1" accent2="accent2" accent3="accent3" accent4="accent4" accent5="accent5" accent6="accent6" hlink="hlink" folHlink="folHlink"/>
  <p:sldLayoutIdLst>
    <p:sldLayoutId id="2147484028" r:id="rId1"/>
    <p:sldLayoutId id="2147484031" r:id="rId2"/>
    <p:sldLayoutId id="2147484044" r:id="rId3"/>
    <p:sldLayoutId id="2147484045" r:id="rId4"/>
    <p:sldLayoutId id="2147484046" r:id="rId5"/>
  </p:sldLayoutIdLst>
  <p:timing>
    <p:tnLst>
      <p:par>
        <p:cTn id="1" dur="indefinite" restart="never" nodeType="tmRoot"/>
      </p:par>
    </p:tnLst>
  </p:timing>
  <p:hf hdr="0" dt="0"/>
  <p:txStyles>
    <p:titleStyle>
      <a:lvl1pPr algn="l" defTabSz="914400" rtl="0" eaLnBrk="1" latinLnBrk="0" hangingPunct="1">
        <a:spcBef>
          <a:spcPct val="0"/>
        </a:spcBef>
        <a:buNone/>
        <a:defRPr sz="2800" b="1" kern="1200" cap="none" baseline="0">
          <a:solidFill>
            <a:srgbClr val="09367A"/>
          </a:solidFill>
          <a:latin typeface="Georgia" pitchFamily="18" charset="0"/>
          <a:ea typeface="+mj-ea"/>
          <a:cs typeface="+mj-cs"/>
        </a:defRPr>
      </a:lvl1pPr>
    </p:titleStyle>
    <p:bodyStyle>
      <a:lvl1pPr marL="342900" indent="-342900" algn="l" defTabSz="914400" rtl="0" eaLnBrk="1" latinLnBrk="0" hangingPunct="1">
        <a:spcBef>
          <a:spcPts val="0"/>
        </a:spcBef>
        <a:buClr>
          <a:srgbClr val="09367A"/>
        </a:buClr>
        <a:buFont typeface="Wingdings" panose="05000000000000000000" pitchFamily="2" charset="2"/>
        <a:buChar char="§"/>
        <a:defRPr sz="2200" kern="1200">
          <a:solidFill>
            <a:schemeClr val="tx1"/>
          </a:solidFill>
          <a:latin typeface="Georgia" pitchFamily="18" charset="0"/>
          <a:ea typeface="+mn-ea"/>
          <a:cs typeface="+mn-cs"/>
        </a:defRPr>
      </a:lvl1pPr>
      <a:lvl2pPr marL="694944" indent="-342900" algn="l" defTabSz="914400" rtl="0" eaLnBrk="1" latinLnBrk="0" hangingPunct="1">
        <a:spcBef>
          <a:spcPts val="0"/>
        </a:spcBef>
        <a:spcAft>
          <a:spcPts val="600"/>
        </a:spcAft>
        <a:buClr>
          <a:srgbClr val="B18F50"/>
        </a:buClr>
        <a:buFont typeface="Arial" panose="020B0604020202020204" pitchFamily="34" charset="0"/>
        <a:buChar char="•"/>
        <a:defRPr sz="1900" kern="1200">
          <a:solidFill>
            <a:schemeClr val="tx1"/>
          </a:solidFill>
          <a:latin typeface="Georgia" pitchFamily="18" charset="0"/>
          <a:ea typeface="+mn-ea"/>
          <a:cs typeface="+mn-cs"/>
        </a:defRPr>
      </a:lvl2pPr>
      <a:lvl3pPr marL="1042416" indent="-342900" algn="l" defTabSz="914400" rtl="0" eaLnBrk="1" latinLnBrk="0" hangingPunct="1">
        <a:spcBef>
          <a:spcPts val="0"/>
        </a:spcBef>
        <a:spcAft>
          <a:spcPts val="600"/>
        </a:spcAft>
        <a:buClr>
          <a:srgbClr val="B18F50"/>
        </a:buClr>
        <a:buFont typeface="Arial" panose="020B0604020202020204" pitchFamily="34" charset="0"/>
        <a:buChar char="•"/>
        <a:defRPr sz="1600" kern="1200">
          <a:solidFill>
            <a:schemeClr val="tx1"/>
          </a:solidFill>
          <a:latin typeface="Georgia" pitchFamily="18" charset="0"/>
          <a:ea typeface="+mn-ea"/>
          <a:cs typeface="+mn-cs"/>
        </a:defRPr>
      </a:lvl3pPr>
      <a:lvl4pPr marL="1371600" indent="-342900" algn="l" defTabSz="914400" rtl="0" eaLnBrk="1" latinLnBrk="0" hangingPunct="1">
        <a:spcBef>
          <a:spcPct val="20000"/>
        </a:spcBef>
        <a:buClr>
          <a:srgbClr val="B18F50"/>
        </a:buClr>
        <a:buFont typeface="Arial" panose="020B0604020202020204" pitchFamily="34" charset="0"/>
        <a:buChar char="•"/>
        <a:defRPr sz="2000" kern="1200">
          <a:solidFill>
            <a:schemeClr val="tx1"/>
          </a:solidFill>
          <a:latin typeface="Georgia" pitchFamily="18" charset="0"/>
          <a:ea typeface="+mn-ea"/>
          <a:cs typeface="+mn-cs"/>
        </a:defRPr>
      </a:lvl4pPr>
      <a:lvl5pPr marL="1714500" indent="-342900" algn="l" defTabSz="914400" rtl="0" eaLnBrk="1" latinLnBrk="0" hangingPunct="1">
        <a:spcBef>
          <a:spcPct val="20000"/>
        </a:spcBef>
        <a:buClr>
          <a:srgbClr val="B18F50"/>
        </a:buClr>
        <a:buFont typeface="Arial" panose="020B0604020202020204"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pmazza@pilieromazza.com"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hyperlink" Target="mailto:jwilliams@pilieromazza.com" TargetMode="Externa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1251" y="770878"/>
            <a:ext cx="978716" cy="914400"/>
          </a:xfrm>
          <a:prstGeom prst="rect">
            <a:avLst/>
          </a:prstGeom>
        </p:spPr>
      </p:pic>
      <p:sp>
        <p:nvSpPr>
          <p:cNvPr id="3" name="Rectangle 2"/>
          <p:cNvSpPr/>
          <p:nvPr/>
        </p:nvSpPr>
        <p:spPr>
          <a:xfrm>
            <a:off x="381000" y="381000"/>
            <a:ext cx="8382000" cy="6096000"/>
          </a:xfrm>
          <a:prstGeom prst="rect">
            <a:avLst/>
          </a:prstGeom>
          <a:solidFill>
            <a:srgbClr val="09367A">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Title 6"/>
          <p:cNvSpPr>
            <a:spLocks noGrp="1"/>
          </p:cNvSpPr>
          <p:nvPr>
            <p:ph type="ctrTitle" sz="quarter"/>
          </p:nvPr>
        </p:nvSpPr>
        <p:spPr>
          <a:xfrm>
            <a:off x="609600" y="1833239"/>
            <a:ext cx="7734300" cy="3653161"/>
          </a:xfrm>
        </p:spPr>
        <p:txBody>
          <a:bodyPr>
            <a:noAutofit/>
          </a:bodyPr>
          <a:lstStyle/>
          <a:p>
            <a:pPr>
              <a:spcBef>
                <a:spcPts val="0"/>
              </a:spcBef>
            </a:pPr>
            <a:r>
              <a:rPr lang="en-US" sz="3600" dirty="0" smtClean="0">
                <a:solidFill>
                  <a:schemeClr val="bg1"/>
                </a:solidFill>
              </a:rPr>
              <a:t>Year in Review:  </a:t>
            </a:r>
            <a:br>
              <a:rPr lang="en-US" sz="3600" dirty="0" smtClean="0">
                <a:solidFill>
                  <a:schemeClr val="bg1"/>
                </a:solidFill>
              </a:rPr>
            </a:br>
            <a:r>
              <a:rPr lang="en-US" sz="3000" b="0" dirty="0" smtClean="0">
                <a:solidFill>
                  <a:schemeClr val="bg1"/>
                </a:solidFill>
              </a:rPr>
              <a:t>Regulatory, Legislative, and Other Significant Developments</a:t>
            </a:r>
            <a:r>
              <a:rPr lang="en-US" sz="3200" b="0" dirty="0" smtClean="0">
                <a:solidFill>
                  <a:srgbClr val="FF0000"/>
                </a:solidFill>
              </a:rPr>
              <a:t/>
            </a:r>
            <a:br>
              <a:rPr lang="en-US" sz="3200" b="0" dirty="0" smtClean="0">
                <a:solidFill>
                  <a:srgbClr val="FF0000"/>
                </a:solidFill>
              </a:rPr>
            </a:br>
            <a:r>
              <a:rPr lang="en-US" sz="3200" b="0" dirty="0" smtClean="0">
                <a:solidFill>
                  <a:schemeClr val="bg1"/>
                </a:solidFill>
              </a:rPr>
              <a:t/>
            </a:r>
            <a:br>
              <a:rPr lang="en-US" sz="3200" b="0" dirty="0" smtClean="0">
                <a:solidFill>
                  <a:schemeClr val="bg1"/>
                </a:solidFill>
              </a:rPr>
            </a:br>
            <a:r>
              <a:rPr lang="en-US" sz="2200" b="0" dirty="0" smtClean="0">
                <a:solidFill>
                  <a:schemeClr val="bg1"/>
                </a:solidFill>
              </a:rPr>
              <a:t>June 13, 2018</a:t>
            </a:r>
            <a:endParaRPr lang="en-US" sz="2200" b="0" dirty="0">
              <a:solidFill>
                <a:schemeClr val="bg1"/>
              </a:solidFill>
            </a:endParaRPr>
          </a:p>
        </p:txBody>
      </p:sp>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b="15582"/>
          <a:stretch/>
        </p:blipFill>
        <p:spPr bwMode="auto">
          <a:xfrm>
            <a:off x="685800" y="658812"/>
            <a:ext cx="1138928" cy="1149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969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fontScale="92500" lnSpcReduction="20000"/>
          </a:bodyPr>
          <a:lstStyle/>
          <a:p>
            <a:r>
              <a:rPr lang="en-US" b="1" dirty="0" smtClean="0"/>
              <a:t>H.R. 5044:  </a:t>
            </a:r>
            <a:r>
              <a:rPr lang="en-US" dirty="0" smtClean="0"/>
              <a:t>provides that the surviving spouse of a veteran who died with less than a 100% disability rating can maintain the company’s SDVOSB status until: (1) three years after the veteran's death, (2) the surviving spouse remarries, or (3) the surviving spouse relinquishes ownership of the business</a:t>
            </a:r>
          </a:p>
          <a:p>
            <a:r>
              <a:rPr lang="en-US" b="1" dirty="0" smtClean="0"/>
              <a:t>H.R. 4245:  </a:t>
            </a:r>
            <a:r>
              <a:rPr lang="en-US" dirty="0" smtClean="0"/>
              <a:t>would strengthen congressional oversight of VA’s electronic health record modernization program</a:t>
            </a:r>
          </a:p>
          <a:p>
            <a:r>
              <a:rPr lang="en-US" b="1" dirty="0" smtClean="0"/>
              <a:t>H.R. 4958:  </a:t>
            </a:r>
            <a:r>
              <a:rPr lang="en-US" dirty="0" smtClean="0"/>
              <a:t>would provide a cost-of-living adjustment for veterans disability, additional compensation for dependents, dependency and indemnity, and clothing allowance for certain disabled veterans</a:t>
            </a:r>
          </a:p>
          <a:p>
            <a:r>
              <a:rPr lang="en-US" b="1" dirty="0" smtClean="0"/>
              <a:t>H.R. 5418:  </a:t>
            </a:r>
            <a:r>
              <a:rPr lang="en-US" dirty="0" smtClean="0"/>
              <a:t>would reform the VA Medical Surgical Prime Vendor (</a:t>
            </a:r>
            <a:r>
              <a:rPr lang="en-US" dirty="0" err="1" smtClean="0"/>
              <a:t>MSPV</a:t>
            </a:r>
            <a:r>
              <a:rPr lang="en-US" dirty="0" smtClean="0"/>
              <a:t>) purchase program</a:t>
            </a:r>
          </a:p>
          <a:p>
            <a:r>
              <a:rPr lang="en-US" dirty="0" smtClean="0"/>
              <a:t>And many more</a:t>
            </a:r>
            <a:endParaRPr lang="en-US" dirty="0"/>
          </a:p>
        </p:txBody>
      </p:sp>
      <p:sp>
        <p:nvSpPr>
          <p:cNvPr id="8" name="Title 7"/>
          <p:cNvSpPr>
            <a:spLocks noGrp="1"/>
          </p:cNvSpPr>
          <p:nvPr>
            <p:ph type="title"/>
          </p:nvPr>
        </p:nvSpPr>
        <p:spPr/>
        <p:txBody>
          <a:bodyPr/>
          <a:lstStyle/>
          <a:p>
            <a:r>
              <a:rPr lang="en-US" smtClean="0"/>
              <a:t>Current House Bills on Veterans Issues</a:t>
            </a:r>
            <a:endParaRPr lang="en-US" dirty="0"/>
          </a:p>
        </p:txBody>
      </p:sp>
    </p:spTree>
    <p:extLst>
      <p:ext uri="{BB962C8B-B14F-4D97-AF65-F5344CB8AC3E}">
        <p14:creationId xmlns:p14="http://schemas.microsoft.com/office/powerpoint/2010/main" val="3557730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Update On Pending Proposals and Recent Cases Relevant for All Small Business Government Contractors</a:t>
            </a:r>
            <a:endParaRPr lang="en-US" dirty="0"/>
          </a:p>
        </p:txBody>
      </p:sp>
    </p:spTree>
    <p:extLst>
      <p:ext uri="{BB962C8B-B14F-4D97-AF65-F5344CB8AC3E}">
        <p14:creationId xmlns:p14="http://schemas.microsoft.com/office/powerpoint/2010/main" val="2340726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smtClean="0"/>
              <a:t>SBA is proposing to eliminate the separate 8(a) mentor-protégé program by consolidating it with the All Small Mentor-Protégé Program</a:t>
            </a:r>
          </a:p>
          <a:p>
            <a:r>
              <a:rPr lang="en-US" smtClean="0"/>
              <a:t>SBA may do away with the requirement for SBA approval of joint ventures for 8(a) contracts</a:t>
            </a:r>
          </a:p>
          <a:p>
            <a:r>
              <a:rPr lang="en-US" smtClean="0"/>
              <a:t>SBA is considering requiring 8(a) applicants to complete a tutorial to help determine if they are ready to be in the program</a:t>
            </a:r>
          </a:p>
          <a:p>
            <a:r>
              <a:rPr lang="en-US" smtClean="0"/>
              <a:t>SBA is seeking comment on whether to lift the restriction on mentors having more than three protégés at one time</a:t>
            </a:r>
          </a:p>
          <a:p>
            <a:endParaRPr lang="en-US" dirty="0" smtClean="0"/>
          </a:p>
        </p:txBody>
      </p:sp>
      <p:sp>
        <p:nvSpPr>
          <p:cNvPr id="8" name="Title 7"/>
          <p:cNvSpPr>
            <a:spLocks noGrp="1"/>
          </p:cNvSpPr>
          <p:nvPr>
            <p:ph type="title"/>
          </p:nvPr>
        </p:nvSpPr>
        <p:spPr/>
        <p:txBody>
          <a:bodyPr/>
          <a:lstStyle/>
          <a:p>
            <a:r>
              <a:rPr lang="en-US" dirty="0" smtClean="0"/>
              <a:t>Latest with the 8(a) and Mentor-Protégé Programs – May 30 Federal Register Notice</a:t>
            </a:r>
            <a:endParaRPr lang="en-US" dirty="0"/>
          </a:p>
        </p:txBody>
      </p:sp>
    </p:spTree>
    <p:extLst>
      <p:ext uri="{BB962C8B-B14F-4D97-AF65-F5344CB8AC3E}">
        <p14:creationId xmlns:p14="http://schemas.microsoft.com/office/powerpoint/2010/main" val="1021220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30763"/>
          </a:xfrm>
        </p:spPr>
        <p:txBody>
          <a:bodyPr>
            <a:noAutofit/>
          </a:bodyPr>
          <a:lstStyle/>
          <a:p>
            <a:pPr>
              <a:spcBef>
                <a:spcPts val="0"/>
              </a:spcBef>
            </a:pPr>
            <a:r>
              <a:rPr lang="en-US" dirty="0" smtClean="0"/>
              <a:t>On April 27, 2018, SBA published its revised white paper on size standards methodology </a:t>
            </a:r>
          </a:p>
          <a:p>
            <a:pPr>
              <a:spcBef>
                <a:spcPts val="0"/>
              </a:spcBef>
            </a:pPr>
            <a:r>
              <a:rPr lang="en-US" dirty="0" smtClean="0"/>
              <a:t>Comments are due on June 26, 2018</a:t>
            </a:r>
          </a:p>
          <a:p>
            <a:pPr>
              <a:spcBef>
                <a:spcPts val="0"/>
              </a:spcBef>
            </a:pPr>
            <a:r>
              <a:rPr lang="en-US" dirty="0" smtClean="0"/>
              <a:t>Signals looming size standard changes</a:t>
            </a:r>
          </a:p>
          <a:p>
            <a:pPr lvl="1"/>
            <a:r>
              <a:rPr lang="en-US" dirty="0" smtClean="0"/>
              <a:t>Last time, size standards either increased or stayed the same</a:t>
            </a:r>
          </a:p>
          <a:p>
            <a:pPr lvl="1"/>
            <a:r>
              <a:rPr lang="en-US" dirty="0" smtClean="0"/>
              <a:t>Will there be some decreases this time?</a:t>
            </a:r>
          </a:p>
          <a:p>
            <a:pPr>
              <a:spcBef>
                <a:spcPts val="0"/>
              </a:spcBef>
            </a:pPr>
            <a:r>
              <a:rPr lang="en-US" dirty="0" smtClean="0"/>
              <a:t>SBA is seeking public comment on the following questions:</a:t>
            </a:r>
          </a:p>
          <a:p>
            <a:pPr lvl="1"/>
            <a:r>
              <a:rPr lang="en-US" sz="1400" dirty="0" smtClean="0"/>
              <a:t>Should SBA establish size standards that are higher than industry’s entry-level business size?</a:t>
            </a:r>
          </a:p>
          <a:p>
            <a:pPr lvl="1"/>
            <a:r>
              <a:rPr lang="en-US" sz="1400" dirty="0" smtClean="0"/>
              <a:t>Should size standards vary from program to program (e.g., SBA loan programs, Federal procurement, and Federal programs)? </a:t>
            </a:r>
          </a:p>
          <a:p>
            <a:pPr lvl="1"/>
            <a:r>
              <a:rPr lang="en-US" sz="1400" dirty="0" smtClean="0"/>
              <a:t>Should size standards apply nationally or should they vary geographically? </a:t>
            </a:r>
          </a:p>
          <a:p>
            <a:pPr lvl="1"/>
            <a:r>
              <a:rPr lang="en-US" sz="1400" dirty="0" smtClean="0"/>
              <a:t>Should there be a single basis for size standards?</a:t>
            </a:r>
          </a:p>
          <a:p>
            <a:pPr lvl="1"/>
            <a:r>
              <a:rPr lang="en-US" sz="1400" dirty="0" smtClean="0"/>
              <a:t>Should there be a ceiling beyond which a business concern cannot be considered as small? </a:t>
            </a:r>
          </a:p>
          <a:p>
            <a:pPr lvl="1"/>
            <a:r>
              <a:rPr lang="en-US" sz="1400" dirty="0"/>
              <a:t>Should SBA consider adjusting employee based size standards for labor productivity growth or increased automation? </a:t>
            </a:r>
          </a:p>
          <a:p>
            <a:pPr lvl="1"/>
            <a:endParaRPr lang="en-US" sz="1400" dirty="0" smtClean="0"/>
          </a:p>
          <a:p>
            <a:pPr lvl="1"/>
            <a:endParaRPr lang="en-US" sz="1400" dirty="0" smtClean="0"/>
          </a:p>
          <a:p>
            <a:pPr lvl="1"/>
            <a:endParaRPr lang="en-US" sz="1400" dirty="0" smtClean="0"/>
          </a:p>
        </p:txBody>
      </p:sp>
      <p:sp>
        <p:nvSpPr>
          <p:cNvPr id="3" name="Title 2"/>
          <p:cNvSpPr>
            <a:spLocks noGrp="1"/>
          </p:cNvSpPr>
          <p:nvPr>
            <p:ph type="title"/>
          </p:nvPr>
        </p:nvSpPr>
        <p:spPr/>
        <p:txBody>
          <a:bodyPr/>
          <a:lstStyle/>
          <a:p>
            <a:r>
              <a:rPr lang="en-US" dirty="0" smtClean="0"/>
              <a:t>Update on Size Standards</a:t>
            </a:r>
            <a:endParaRPr lang="en-US" dirty="0"/>
          </a:p>
        </p:txBody>
      </p:sp>
    </p:spTree>
    <p:extLst>
      <p:ext uri="{BB962C8B-B14F-4D97-AF65-F5344CB8AC3E}">
        <p14:creationId xmlns:p14="http://schemas.microsoft.com/office/powerpoint/2010/main" val="3224041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9037"/>
            <a:ext cx="8229600" cy="4525963"/>
          </a:xfrm>
        </p:spPr>
        <p:txBody>
          <a:bodyPr>
            <a:noAutofit/>
          </a:bodyPr>
          <a:lstStyle/>
          <a:p>
            <a:pPr lvl="1"/>
            <a:r>
              <a:rPr lang="en-US" sz="1400" dirty="0" smtClean="0"/>
              <a:t>Should </a:t>
            </a:r>
            <a:r>
              <a:rPr lang="en-US" sz="1400" dirty="0"/>
              <a:t>there be a fixed number of size standard ranges or “bands” as SBA applied for the recently completed comprehensive size standards review? Similarly, should SBA establish a common size standard for related industries even though the data may support different size standards for individual industries? </a:t>
            </a:r>
          </a:p>
          <a:p>
            <a:pPr lvl="1"/>
            <a:r>
              <a:rPr lang="en-US" sz="1400" dirty="0" smtClean="0"/>
              <a:t>Should </a:t>
            </a:r>
            <a:r>
              <a:rPr lang="en-US" sz="1400" dirty="0"/>
              <a:t>SBA consider lowering its size standards?</a:t>
            </a:r>
          </a:p>
          <a:p>
            <a:pPr lvl="1"/>
            <a:r>
              <a:rPr lang="en-US" sz="1400" dirty="0" smtClean="0"/>
              <a:t>Should SBA size standards be specific, </a:t>
            </a:r>
            <a:r>
              <a:rPr lang="en-US" sz="1400" i="1" dirty="0" smtClean="0"/>
              <a:t>i.e.</a:t>
            </a:r>
            <a:r>
              <a:rPr lang="en-US" sz="1400" dirty="0" smtClean="0"/>
              <a:t>, to the precise dollar calculated based on the data and information it evaluates? Or should SBA recognize that there are other factors that go into establishing size standards, such as the fact that the data SBA evaluates is not static, industries change over the years, and even within a given year. </a:t>
            </a:r>
          </a:p>
          <a:p>
            <a:pPr lvl="1"/>
            <a:r>
              <a:rPr lang="en-US" sz="1400" dirty="0" smtClean="0"/>
              <a:t>Should SBA round off its calculated size standards for the various industries? If so, should SBA always round up? To what level? If not, what about those industries that do not get increases in size standards when others are? </a:t>
            </a:r>
          </a:p>
          <a:p>
            <a:pPr lvl="1"/>
            <a:r>
              <a:rPr lang="en-US" sz="1400" dirty="0" smtClean="0"/>
              <a:t>How SBA’s size standards impact competition in general and within a specific industry? </a:t>
            </a:r>
          </a:p>
          <a:p>
            <a:pPr lvl="1"/>
            <a:r>
              <a:rPr lang="en-US" sz="1400" dirty="0" smtClean="0"/>
              <a:t>Does SBA’s approach to small business size standards makes sense in the current economic environment? </a:t>
            </a:r>
          </a:p>
          <a:p>
            <a:pPr lvl="1"/>
            <a:r>
              <a:rPr lang="en-US" sz="1400" dirty="0" smtClean="0"/>
              <a:t>Are there gaps in SBA’s methodology because of the lack of comprehensive industry and Federal market data? </a:t>
            </a:r>
          </a:p>
          <a:p>
            <a:pPr lvl="1"/>
            <a:r>
              <a:rPr lang="en-US" sz="1400" dirty="0" smtClean="0"/>
              <a:t>Are there alternative or other factors or data sources SBA should consider when establishing, reviewing, or modifying size standards? </a:t>
            </a:r>
          </a:p>
          <a:p>
            <a:pPr marL="352044" lvl="1" indent="0">
              <a:buNone/>
            </a:pPr>
            <a:endParaRPr lang="en-US" dirty="0"/>
          </a:p>
        </p:txBody>
      </p:sp>
      <p:sp>
        <p:nvSpPr>
          <p:cNvPr id="3" name="Title 2"/>
          <p:cNvSpPr>
            <a:spLocks noGrp="1"/>
          </p:cNvSpPr>
          <p:nvPr>
            <p:ph type="title"/>
          </p:nvPr>
        </p:nvSpPr>
        <p:spPr/>
        <p:txBody>
          <a:bodyPr/>
          <a:lstStyle/>
          <a:p>
            <a:r>
              <a:rPr lang="en-US" dirty="0" smtClean="0"/>
              <a:t>More Size Standard Questions from SBA</a:t>
            </a:r>
            <a:endParaRPr lang="en-US" dirty="0"/>
          </a:p>
        </p:txBody>
      </p:sp>
    </p:spTree>
    <p:extLst>
      <p:ext uri="{BB962C8B-B14F-4D97-AF65-F5344CB8AC3E}">
        <p14:creationId xmlns:p14="http://schemas.microsoft.com/office/powerpoint/2010/main" val="38768416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fontScale="92500"/>
          </a:bodyPr>
          <a:lstStyle/>
          <a:p>
            <a:r>
              <a:rPr lang="en-US" u="sng" dirty="0" smtClean="0"/>
              <a:t>American Relocation Connections, LLC</a:t>
            </a:r>
            <a:r>
              <a:rPr lang="en-US" dirty="0" smtClean="0"/>
              <a:t>, B-416035 (May 18, 2018)</a:t>
            </a:r>
          </a:p>
          <a:p>
            <a:pPr lvl="1"/>
            <a:r>
              <a:rPr lang="en-US" dirty="0" smtClean="0"/>
              <a:t>GAO found that </a:t>
            </a:r>
            <a:r>
              <a:rPr lang="en-US" u="sng" dirty="0" err="1" smtClean="0"/>
              <a:t>Kingdomware</a:t>
            </a:r>
            <a:r>
              <a:rPr lang="en-US" dirty="0" smtClean="0"/>
              <a:t> applies only to VA procurements so it rejected the protester’s argument that the decision requires other agencies placing </a:t>
            </a:r>
            <a:r>
              <a:rPr lang="en-US" dirty="0" err="1" smtClean="0"/>
              <a:t>FSS</a:t>
            </a:r>
            <a:r>
              <a:rPr lang="en-US" dirty="0" smtClean="0"/>
              <a:t> orders to follow the small business “rule of two”</a:t>
            </a:r>
          </a:p>
          <a:p>
            <a:r>
              <a:rPr lang="en-US" u="sng" dirty="0" err="1" smtClean="0"/>
              <a:t>Senter</a:t>
            </a:r>
            <a:r>
              <a:rPr lang="en-US" u="sng" dirty="0" smtClean="0"/>
              <a:t>, LLC v. United States</a:t>
            </a:r>
            <a:r>
              <a:rPr lang="en-US" dirty="0" smtClean="0"/>
              <a:t>, No. 17-1752C (2018)</a:t>
            </a:r>
          </a:p>
          <a:p>
            <a:pPr lvl="1"/>
            <a:r>
              <a:rPr lang="en-US" dirty="0" smtClean="0"/>
              <a:t>Court of Federal Claims upheld SBA’s decision to reject an 8(a) joint venture agreement for failing to comply with the joint venture rules, including a lack of clarity on whether the JV was unpopulated</a:t>
            </a:r>
          </a:p>
          <a:p>
            <a:r>
              <a:rPr lang="en-US" u="sng" dirty="0" smtClean="0"/>
              <a:t>Analytic Strategies, Inc.</a:t>
            </a:r>
            <a:r>
              <a:rPr lang="en-US" dirty="0" smtClean="0"/>
              <a:t>, SBA No. VET-268 (2018)</a:t>
            </a:r>
          </a:p>
          <a:p>
            <a:pPr lvl="1"/>
            <a:r>
              <a:rPr lang="en-US" dirty="0" err="1" smtClean="0"/>
              <a:t>OHA</a:t>
            </a:r>
            <a:r>
              <a:rPr lang="en-US" dirty="0" smtClean="0"/>
              <a:t> ruled that failure to recertify as small/</a:t>
            </a:r>
            <a:r>
              <a:rPr lang="en-US" dirty="0" err="1" smtClean="0"/>
              <a:t>SDVOSB</a:t>
            </a:r>
            <a:r>
              <a:rPr lang="en-US" dirty="0" smtClean="0"/>
              <a:t>/etc. under </a:t>
            </a:r>
            <a:r>
              <a:rPr lang="en-US" dirty="0" err="1" smtClean="0"/>
              <a:t>MACs</a:t>
            </a:r>
            <a:r>
              <a:rPr lang="en-US" dirty="0" smtClean="0"/>
              <a:t>/</a:t>
            </a:r>
            <a:r>
              <a:rPr lang="en-US" dirty="0" err="1" smtClean="0"/>
              <a:t>TOs</a:t>
            </a:r>
            <a:r>
              <a:rPr lang="en-US" dirty="0" smtClean="0"/>
              <a:t> does not prevent the firm from continuing to obtain task orders</a:t>
            </a:r>
          </a:p>
          <a:p>
            <a:pPr lvl="1"/>
            <a:r>
              <a:rPr lang="en-US" dirty="0" smtClean="0"/>
              <a:t>However, SBA quickly revised its rules without public comment</a:t>
            </a:r>
            <a:endParaRPr lang="en-US" dirty="0"/>
          </a:p>
        </p:txBody>
      </p:sp>
      <p:sp>
        <p:nvSpPr>
          <p:cNvPr id="8" name="Title 7"/>
          <p:cNvSpPr>
            <a:spLocks noGrp="1"/>
          </p:cNvSpPr>
          <p:nvPr>
            <p:ph type="title"/>
          </p:nvPr>
        </p:nvSpPr>
        <p:spPr/>
        <p:txBody>
          <a:bodyPr/>
          <a:lstStyle/>
          <a:p>
            <a:r>
              <a:rPr lang="en-US" smtClean="0"/>
              <a:t>Notable Cases Over the Past Year</a:t>
            </a:r>
            <a:endParaRPr lang="en-US" dirty="0"/>
          </a:p>
        </p:txBody>
      </p:sp>
    </p:spTree>
    <p:extLst>
      <p:ext uri="{BB962C8B-B14F-4D97-AF65-F5344CB8AC3E}">
        <p14:creationId xmlns:p14="http://schemas.microsoft.com/office/powerpoint/2010/main" val="3950611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smtClean="0"/>
              <a:t>2018 </a:t>
            </a:r>
            <a:r>
              <a:rPr lang="en-US" dirty="0" err="1" smtClean="0"/>
              <a:t>NDAA</a:t>
            </a:r>
            <a:r>
              <a:rPr lang="en-US" dirty="0" smtClean="0"/>
              <a:t> froze the HUBZone maps until at least 1/1/20</a:t>
            </a:r>
          </a:p>
          <a:p>
            <a:pPr lvl="1"/>
            <a:r>
              <a:rPr lang="en-US" dirty="0" smtClean="0"/>
              <a:t>SBA’s website indicates the maps are frozen until 2021</a:t>
            </a:r>
          </a:p>
          <a:p>
            <a:r>
              <a:rPr lang="en-US" dirty="0" smtClean="0"/>
              <a:t>SBA is attempting to process HUBZone applications in 60 days – and having better success</a:t>
            </a:r>
          </a:p>
          <a:p>
            <a:r>
              <a:rPr lang="en-US" dirty="0" smtClean="0"/>
              <a:t>SBA is considering “comprehensive revision” of HUBZone eligibility rules</a:t>
            </a:r>
          </a:p>
          <a:p>
            <a:r>
              <a:rPr lang="en-US" dirty="0" smtClean="0"/>
              <a:t>Effective May 25, 2018, HUBZone regulations allow </a:t>
            </a:r>
            <a:r>
              <a:rPr lang="en-US" u="sng" dirty="0" smtClean="0"/>
              <a:t>indirect</a:t>
            </a:r>
            <a:r>
              <a:rPr lang="en-US" dirty="0" smtClean="0"/>
              <a:t> ownership by U.S. citizens</a:t>
            </a:r>
          </a:p>
          <a:p>
            <a:pPr lvl="1"/>
            <a:r>
              <a:rPr lang="en-US" dirty="0" smtClean="0"/>
              <a:t>A HUBZone firm must still be at least 51% owned by U.S. citizens, but that ownership can now be indirect, opening up potential for private equity and parent company ownership of HUBZone firms </a:t>
            </a:r>
          </a:p>
          <a:p>
            <a:endParaRPr lang="en-US" dirty="0" smtClean="0"/>
          </a:p>
          <a:p>
            <a:endParaRPr lang="en-US" dirty="0" smtClean="0"/>
          </a:p>
        </p:txBody>
      </p:sp>
      <p:sp>
        <p:nvSpPr>
          <p:cNvPr id="8" name="Title 7"/>
          <p:cNvSpPr>
            <a:spLocks noGrp="1"/>
          </p:cNvSpPr>
          <p:nvPr>
            <p:ph type="title"/>
          </p:nvPr>
        </p:nvSpPr>
        <p:spPr/>
        <p:txBody>
          <a:bodyPr/>
          <a:lstStyle/>
          <a:p>
            <a:r>
              <a:rPr lang="en-US" dirty="0" smtClean="0"/>
              <a:t>Latest with the HUBZone Program</a:t>
            </a:r>
            <a:endParaRPr lang="en-US" dirty="0"/>
          </a:p>
        </p:txBody>
      </p:sp>
    </p:spTree>
    <p:extLst>
      <p:ext uri="{BB962C8B-B14F-4D97-AF65-F5344CB8AC3E}">
        <p14:creationId xmlns:p14="http://schemas.microsoft.com/office/powerpoint/2010/main" val="2219480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Federal Developments:</a:t>
            </a:r>
          </a:p>
          <a:p>
            <a:pPr lvl="1"/>
            <a:r>
              <a:rPr lang="en-US" u="sng" dirty="0"/>
              <a:t>Sick Leave Executive Order (</a:t>
            </a:r>
            <a:r>
              <a:rPr lang="en-US" u="sng" dirty="0" err="1"/>
              <a:t>E.O</a:t>
            </a:r>
            <a:r>
              <a:rPr lang="en-US" u="sng" dirty="0"/>
              <a:t>. 13706)</a:t>
            </a:r>
            <a:r>
              <a:rPr lang="en-US" dirty="0"/>
              <a:t>: Signed into law in </a:t>
            </a:r>
            <a:r>
              <a:rPr lang="en-US" dirty="0" smtClean="0"/>
              <a:t/>
            </a:r>
            <a:br>
              <a:rPr lang="en-US" dirty="0" smtClean="0"/>
            </a:br>
            <a:r>
              <a:rPr lang="en-US" dirty="0" smtClean="0"/>
              <a:t>Sept</a:t>
            </a:r>
            <a:r>
              <a:rPr lang="en-US" dirty="0"/>
              <a:t>. 2015; applies to contracts solicited on or after Jan. 1, 2017</a:t>
            </a:r>
          </a:p>
          <a:p>
            <a:pPr lvl="1"/>
            <a:r>
              <a:rPr lang="en-US" u="sng" dirty="0" err="1"/>
              <a:t>OFCCP</a:t>
            </a:r>
            <a:r>
              <a:rPr lang="en-US" dirty="0"/>
              <a:t>: Announced plan to provide contractors with more compliance information and to commit to more transparent investigations</a:t>
            </a:r>
          </a:p>
          <a:p>
            <a:pPr lvl="1"/>
            <a:r>
              <a:rPr lang="en-US" u="sng" dirty="0"/>
              <a:t>SCOTUS</a:t>
            </a:r>
            <a:r>
              <a:rPr lang="en-US" dirty="0"/>
              <a:t>: </a:t>
            </a:r>
          </a:p>
          <a:p>
            <a:pPr lvl="2"/>
            <a:r>
              <a:rPr lang="en-US" dirty="0"/>
              <a:t>rejects longstanding principle that </a:t>
            </a:r>
            <a:r>
              <a:rPr lang="en-US" dirty="0" err="1"/>
              <a:t>FLSA</a:t>
            </a:r>
            <a:r>
              <a:rPr lang="en-US" dirty="0"/>
              <a:t> exemptions are construed narrowly against an employer</a:t>
            </a:r>
          </a:p>
          <a:p>
            <a:pPr lvl="2"/>
            <a:r>
              <a:rPr lang="en-US" dirty="0"/>
              <a:t>upholds enforceability of arbitration agreements which require employees to waive class or collective action</a:t>
            </a:r>
          </a:p>
          <a:p>
            <a:pPr lvl="1"/>
            <a:r>
              <a:rPr lang="en-US" u="sng" dirty="0"/>
              <a:t>Appellate Court Decisions</a:t>
            </a:r>
            <a:r>
              <a:rPr lang="en-US" dirty="0"/>
              <a:t>: 2nd and 7th Circuits hold Title VII prohibits discrimination based on sexual orientation (joining </a:t>
            </a:r>
            <a:r>
              <a:rPr lang="en-US" dirty="0" err="1"/>
              <a:t>EEOC</a:t>
            </a:r>
            <a:r>
              <a:rPr lang="en-US" dirty="0"/>
              <a:t>) </a:t>
            </a:r>
          </a:p>
        </p:txBody>
      </p:sp>
      <p:sp>
        <p:nvSpPr>
          <p:cNvPr id="3" name="Title 2"/>
          <p:cNvSpPr>
            <a:spLocks noGrp="1"/>
          </p:cNvSpPr>
          <p:nvPr>
            <p:ph type="title"/>
          </p:nvPr>
        </p:nvSpPr>
        <p:spPr/>
        <p:txBody>
          <a:bodyPr/>
          <a:lstStyle/>
          <a:p>
            <a:r>
              <a:rPr lang="en-US" dirty="0"/>
              <a:t>Labor &amp; Employment Developments</a:t>
            </a:r>
          </a:p>
        </p:txBody>
      </p:sp>
    </p:spTree>
    <p:extLst>
      <p:ext uri="{BB962C8B-B14F-4D97-AF65-F5344CB8AC3E}">
        <p14:creationId xmlns:p14="http://schemas.microsoft.com/office/powerpoint/2010/main" val="1948828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State Trends</a:t>
            </a:r>
            <a:r>
              <a:rPr lang="en-US" b="1" dirty="0" smtClean="0"/>
              <a:t>:</a:t>
            </a:r>
            <a:endParaRPr lang="en-US" b="1" dirty="0"/>
          </a:p>
          <a:p>
            <a:pPr lvl="1"/>
            <a:r>
              <a:rPr lang="en-US" dirty="0"/>
              <a:t>States banning salary inquiry questions </a:t>
            </a:r>
          </a:p>
          <a:p>
            <a:pPr lvl="1"/>
            <a:r>
              <a:rPr lang="en-US" dirty="0"/>
              <a:t>Paid sick leave mandates </a:t>
            </a:r>
          </a:p>
          <a:p>
            <a:pPr lvl="1"/>
            <a:r>
              <a:rPr lang="en-US" dirty="0"/>
              <a:t>Marijuana legalization </a:t>
            </a:r>
          </a:p>
          <a:p>
            <a:pPr lvl="1"/>
            <a:r>
              <a:rPr lang="en-US" dirty="0"/>
              <a:t>Sexual harassment-related laws and ordinances</a:t>
            </a:r>
          </a:p>
          <a:p>
            <a:pPr lvl="1"/>
            <a:r>
              <a:rPr lang="en-US" dirty="0"/>
              <a:t>Independent contractor </a:t>
            </a:r>
            <a:r>
              <a:rPr lang="en-US" dirty="0" smtClean="0"/>
              <a:t>issues</a:t>
            </a:r>
            <a:endParaRPr lang="en-US" dirty="0"/>
          </a:p>
        </p:txBody>
      </p:sp>
      <p:sp>
        <p:nvSpPr>
          <p:cNvPr id="3" name="Title 2"/>
          <p:cNvSpPr>
            <a:spLocks noGrp="1"/>
          </p:cNvSpPr>
          <p:nvPr>
            <p:ph type="title"/>
          </p:nvPr>
        </p:nvSpPr>
        <p:spPr/>
        <p:txBody>
          <a:bodyPr/>
          <a:lstStyle/>
          <a:p>
            <a:r>
              <a:rPr lang="en-US" dirty="0"/>
              <a:t>Labor &amp; Employment Developments</a:t>
            </a:r>
          </a:p>
        </p:txBody>
      </p:sp>
    </p:spTree>
    <p:extLst>
      <p:ext uri="{BB962C8B-B14F-4D97-AF65-F5344CB8AC3E}">
        <p14:creationId xmlns:p14="http://schemas.microsoft.com/office/powerpoint/2010/main" val="14752460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Category Management</a:t>
            </a:r>
          </a:p>
          <a:p>
            <a:r>
              <a:rPr lang="en-US" dirty="0"/>
              <a:t>DoD Section 809 </a:t>
            </a:r>
            <a:r>
              <a:rPr lang="en-US" dirty="0" smtClean="0"/>
              <a:t>Panel</a:t>
            </a:r>
            <a:endParaRPr lang="en-US" dirty="0"/>
          </a:p>
        </p:txBody>
      </p:sp>
      <p:sp>
        <p:nvSpPr>
          <p:cNvPr id="3" name="Title 2"/>
          <p:cNvSpPr>
            <a:spLocks noGrp="1"/>
          </p:cNvSpPr>
          <p:nvPr>
            <p:ph type="title"/>
          </p:nvPr>
        </p:nvSpPr>
        <p:spPr/>
        <p:txBody>
          <a:bodyPr/>
          <a:lstStyle/>
          <a:p>
            <a:r>
              <a:rPr lang="en-US" dirty="0" smtClean="0"/>
              <a:t>A Word About:	</a:t>
            </a:r>
            <a:endParaRPr lang="en-US" dirty="0"/>
          </a:p>
        </p:txBody>
      </p:sp>
    </p:spTree>
    <p:extLst>
      <p:ext uri="{BB962C8B-B14F-4D97-AF65-F5344CB8AC3E}">
        <p14:creationId xmlns:p14="http://schemas.microsoft.com/office/powerpoint/2010/main" val="3255179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72937" y="3159204"/>
            <a:ext cx="8229600" cy="1384995"/>
          </a:xfrm>
          <a:prstGeom prst="rect">
            <a:avLst/>
          </a:prstGeom>
          <a:noFill/>
        </p:spPr>
        <p:txBody>
          <a:bodyPr wrap="square" rtlCol="0">
            <a:spAutoFit/>
          </a:bodyPr>
          <a:lstStyle/>
          <a:p>
            <a:pPr algn="just"/>
            <a:r>
              <a:rPr lang="en-US" sz="1400" dirty="0">
                <a:latin typeface="Georgia" panose="02040502050405020303" pitchFamily="18" charset="0"/>
              </a:rPr>
              <a:t>PilieroMazza PLLC is a full-service law firm </a:t>
            </a:r>
            <a:r>
              <a:rPr lang="en-US" sz="1400" dirty="0" smtClean="0">
                <a:latin typeface="Georgia" panose="02040502050405020303" pitchFamily="18" charset="0"/>
              </a:rPr>
              <a:t>with offices in </a:t>
            </a:r>
            <a:r>
              <a:rPr lang="en-US" sz="1400" dirty="0">
                <a:latin typeface="Georgia" panose="02040502050405020303" pitchFamily="18" charset="0"/>
              </a:rPr>
              <a:t>Washington, </a:t>
            </a:r>
            <a:r>
              <a:rPr lang="en-US" sz="1400" dirty="0" smtClean="0">
                <a:latin typeface="Georgia" panose="02040502050405020303" pitchFamily="18" charset="0"/>
              </a:rPr>
              <a:t>DC and Boulder, CO. We </a:t>
            </a:r>
            <a:r>
              <a:rPr lang="en-US" sz="1400" dirty="0">
                <a:latin typeface="Georgia" panose="02040502050405020303" pitchFamily="18" charset="0"/>
              </a:rPr>
              <a:t>are most well known as </a:t>
            </a:r>
            <a:r>
              <a:rPr lang="en-US" sz="1400" dirty="0" smtClean="0">
                <a:latin typeface="Georgia" panose="02040502050405020303" pitchFamily="18" charset="0"/>
              </a:rPr>
              <a:t>a government </a:t>
            </a:r>
            <a:r>
              <a:rPr lang="en-US" sz="1400" dirty="0">
                <a:latin typeface="Georgia" panose="02040502050405020303" pitchFamily="18" charset="0"/>
              </a:rPr>
              <a:t>contracting firm and for 25 years we have helped our clients navigate the complexities of doing business with the federal government. We also provide a full range of legal services including advice on corporate, labor and employment, SBA procurement programs, and litigation matters</a:t>
            </a:r>
            <a:r>
              <a:rPr lang="en-US" sz="1400" dirty="0" smtClean="0">
                <a:latin typeface="Georgia" panose="02040502050405020303" pitchFamily="18" charset="0"/>
              </a:rPr>
              <a:t>. Our </a:t>
            </a:r>
            <a:r>
              <a:rPr lang="en-US" sz="1400" dirty="0">
                <a:latin typeface="Georgia" panose="02040502050405020303" pitchFamily="18" charset="0"/>
              </a:rPr>
              <a:t>clients value the diverse array of legal guidance they receive from us and our responsiveness as we guide their growth and secure their success</a:t>
            </a:r>
            <a:r>
              <a:rPr lang="en-US" sz="1400" dirty="0" smtClean="0">
                <a:latin typeface="Georgia" panose="02040502050405020303" pitchFamily="18" charset="0"/>
              </a:rPr>
              <a:t>.</a:t>
            </a:r>
            <a:endParaRPr lang="en-US" sz="1400" dirty="0">
              <a:latin typeface="Georgia" panose="02040502050405020303" pitchFamily="18" charset="0"/>
            </a:endParaRPr>
          </a:p>
        </p:txBody>
      </p:sp>
      <p:sp>
        <p:nvSpPr>
          <p:cNvPr id="2" name="Title 1"/>
          <p:cNvSpPr>
            <a:spLocks noGrp="1"/>
          </p:cNvSpPr>
          <p:nvPr>
            <p:ph type="title"/>
          </p:nvPr>
        </p:nvSpPr>
        <p:spPr>
          <a:xfrm>
            <a:off x="457200" y="2514600"/>
            <a:ext cx="8229600" cy="781764"/>
          </a:xfrm>
        </p:spPr>
        <p:txBody>
          <a:bodyPr/>
          <a:lstStyle/>
          <a:p>
            <a:r>
              <a:rPr lang="en-US" sz="2000" dirty="0"/>
              <a:t>A</a:t>
            </a:r>
            <a:r>
              <a:rPr lang="en-US" sz="2000" dirty="0" smtClean="0"/>
              <a:t>bout PilieroMazza</a:t>
            </a:r>
            <a:endParaRPr lang="en-US" sz="2000" dirty="0"/>
          </a:p>
        </p:txBody>
      </p:sp>
      <p:cxnSp>
        <p:nvCxnSpPr>
          <p:cNvPr id="6" name="Straight Connector 5"/>
          <p:cNvCxnSpPr/>
          <p:nvPr/>
        </p:nvCxnSpPr>
        <p:spPr>
          <a:xfrm>
            <a:off x="533400" y="2625804"/>
            <a:ext cx="813816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2937" y="4604027"/>
            <a:ext cx="8161475" cy="307777"/>
          </a:xfrm>
          <a:prstGeom prst="rect">
            <a:avLst/>
          </a:prstGeom>
          <a:noFill/>
        </p:spPr>
        <p:txBody>
          <a:bodyPr wrap="square" rtlCol="0">
            <a:spAutoFit/>
          </a:bodyPr>
          <a:lstStyle/>
          <a:p>
            <a:r>
              <a:rPr lang="en-US" sz="1400" dirty="0" smtClean="0">
                <a:latin typeface="Georgia" panose="02040502050405020303" pitchFamily="18" charset="0"/>
              </a:rPr>
              <a:t>Our primary practice areas are:</a:t>
            </a:r>
            <a:endParaRPr lang="en-US" sz="1400" dirty="0">
              <a:latin typeface="Georgia" panose="02040502050405020303" pitchFamily="18" charset="0"/>
            </a:endParaRPr>
          </a:p>
        </p:txBody>
      </p:sp>
      <p:sp>
        <p:nvSpPr>
          <p:cNvPr id="8" name="Rectangle 7"/>
          <p:cNvSpPr/>
          <p:nvPr/>
        </p:nvSpPr>
        <p:spPr>
          <a:xfrm>
            <a:off x="838200" y="4911804"/>
            <a:ext cx="3505200" cy="1107996"/>
          </a:xfrm>
          <a:prstGeom prst="rect">
            <a:avLst/>
          </a:prstGeom>
        </p:spPr>
        <p:txBody>
          <a:bodyPr wrap="square">
            <a:spAutoFit/>
          </a:bodyPr>
          <a:lstStyle/>
          <a:p>
            <a:pPr marL="285750" indent="-285750" fontAlgn="auto">
              <a:spcAft>
                <a:spcPts val="600"/>
              </a:spcAft>
              <a:buClr>
                <a:srgbClr val="09367A"/>
              </a:buClr>
              <a:buFont typeface="Wingdings" panose="05000000000000000000" pitchFamily="2" charset="2"/>
              <a:buChar char="§"/>
            </a:pPr>
            <a:r>
              <a:rPr lang="en-US" sz="1400" dirty="0" smtClean="0">
                <a:solidFill>
                  <a:prstClr val="black"/>
                </a:solidFill>
                <a:latin typeface="Georgia" panose="02040502050405020303" pitchFamily="18" charset="0"/>
              </a:rPr>
              <a:t>Government Contracting</a:t>
            </a:r>
          </a:p>
          <a:p>
            <a:pPr marL="285750" indent="-285750" fontAlgn="auto">
              <a:spcAft>
                <a:spcPts val="600"/>
              </a:spcAft>
              <a:buClr>
                <a:srgbClr val="09367A"/>
              </a:buClr>
              <a:buFont typeface="Wingdings" panose="05000000000000000000" pitchFamily="2" charset="2"/>
              <a:buChar char="§"/>
            </a:pPr>
            <a:r>
              <a:rPr lang="en-US" sz="1400" dirty="0" smtClean="0">
                <a:solidFill>
                  <a:prstClr val="black"/>
                </a:solidFill>
                <a:latin typeface="Georgia" panose="02040502050405020303" pitchFamily="18" charset="0"/>
              </a:rPr>
              <a:t>Small Business Programs &amp; Advisory Services</a:t>
            </a:r>
          </a:p>
          <a:p>
            <a:pPr marL="285750" indent="-285750" fontAlgn="auto">
              <a:spcAft>
                <a:spcPts val="600"/>
              </a:spcAft>
              <a:buClr>
                <a:srgbClr val="09367A"/>
              </a:buClr>
              <a:buFont typeface="Wingdings" panose="05000000000000000000" pitchFamily="2" charset="2"/>
              <a:buChar char="§"/>
            </a:pPr>
            <a:r>
              <a:rPr lang="en-US" sz="1400" dirty="0" smtClean="0">
                <a:solidFill>
                  <a:prstClr val="black"/>
                </a:solidFill>
                <a:latin typeface="Georgia" panose="02040502050405020303" pitchFamily="18" charset="0"/>
              </a:rPr>
              <a:t>Labor &amp; Employment</a:t>
            </a:r>
            <a:endParaRPr lang="en-US" sz="1400" dirty="0">
              <a:latin typeface="Georgia" panose="02040502050405020303" pitchFamily="18" charset="0"/>
            </a:endParaRPr>
          </a:p>
        </p:txBody>
      </p:sp>
      <p:sp>
        <p:nvSpPr>
          <p:cNvPr id="9" name="Rectangle 8"/>
          <p:cNvSpPr/>
          <p:nvPr/>
        </p:nvSpPr>
        <p:spPr>
          <a:xfrm>
            <a:off x="5029200" y="4911804"/>
            <a:ext cx="3467100" cy="1107996"/>
          </a:xfrm>
          <a:prstGeom prst="rect">
            <a:avLst/>
          </a:prstGeom>
        </p:spPr>
        <p:txBody>
          <a:bodyPr wrap="square">
            <a:spAutoFit/>
          </a:bodyPr>
          <a:lstStyle/>
          <a:p>
            <a:pPr marL="285750" indent="-285750" fontAlgn="auto">
              <a:spcAft>
                <a:spcPts val="600"/>
              </a:spcAft>
              <a:buClr>
                <a:srgbClr val="09367A"/>
              </a:buClr>
              <a:buFont typeface="Wingdings" panose="05000000000000000000" pitchFamily="2" charset="2"/>
              <a:buChar char="§"/>
            </a:pPr>
            <a:r>
              <a:rPr lang="en-US" sz="1400" dirty="0" smtClean="0">
                <a:solidFill>
                  <a:prstClr val="black"/>
                </a:solidFill>
                <a:latin typeface="Georgia" panose="02040502050405020303" pitchFamily="18" charset="0"/>
              </a:rPr>
              <a:t>Business &amp; Corporate</a:t>
            </a:r>
          </a:p>
          <a:p>
            <a:pPr marL="285750" indent="-285750" fontAlgn="auto">
              <a:spcAft>
                <a:spcPts val="600"/>
              </a:spcAft>
              <a:buClr>
                <a:srgbClr val="09367A"/>
              </a:buClr>
              <a:buFont typeface="Wingdings" panose="05000000000000000000" pitchFamily="2" charset="2"/>
              <a:buChar char="§"/>
            </a:pPr>
            <a:r>
              <a:rPr lang="en-US" sz="1400" dirty="0" smtClean="0">
                <a:solidFill>
                  <a:prstClr val="black"/>
                </a:solidFill>
                <a:latin typeface="Georgia" panose="02040502050405020303" pitchFamily="18" charset="0"/>
              </a:rPr>
              <a:t>Litigation</a:t>
            </a:r>
          </a:p>
          <a:p>
            <a:pPr marL="285750" indent="-285750" fontAlgn="auto">
              <a:spcAft>
                <a:spcPts val="600"/>
              </a:spcAft>
              <a:buClr>
                <a:srgbClr val="09367A"/>
              </a:buClr>
              <a:buFont typeface="Wingdings" panose="05000000000000000000" pitchFamily="2" charset="2"/>
              <a:buChar char="§"/>
            </a:pPr>
            <a:r>
              <a:rPr lang="en-US" sz="1400" dirty="0" smtClean="0">
                <a:solidFill>
                  <a:prstClr val="black"/>
                </a:solidFill>
                <a:latin typeface="Georgia" panose="02040502050405020303" pitchFamily="18" charset="0"/>
              </a:rPr>
              <a:t>Intellectual Property &amp; Technology Rights</a:t>
            </a:r>
            <a:endParaRPr lang="en-US" sz="1400" dirty="0">
              <a:latin typeface="Georgia" panose="02040502050405020303" pitchFamily="18" charset="0"/>
            </a:endParaRPr>
          </a:p>
        </p:txBody>
      </p:sp>
      <p:sp>
        <p:nvSpPr>
          <p:cNvPr id="14" name="Rectangle 2"/>
          <p:cNvSpPr txBox="1">
            <a:spLocks noChangeArrowheads="1"/>
          </p:cNvSpPr>
          <p:nvPr/>
        </p:nvSpPr>
        <p:spPr>
          <a:xfrm>
            <a:off x="457200" y="304800"/>
            <a:ext cx="3733800" cy="6583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cap="small" baseline="0">
                <a:solidFill>
                  <a:schemeClr val="tx1"/>
                </a:solidFill>
                <a:latin typeface="Georgia" pitchFamily="18" charset="0"/>
                <a:ea typeface="+mj-ea"/>
                <a:cs typeface="+mj-cs"/>
              </a:defRPr>
            </a:lvl1pPr>
          </a:lstStyle>
          <a:p>
            <a:pPr algn="l" fontAlgn="auto">
              <a:spcAft>
                <a:spcPts val="0"/>
              </a:spcAft>
            </a:pPr>
            <a:r>
              <a:rPr lang="en-US" sz="2000" cap="none" dirty="0" smtClean="0">
                <a:solidFill>
                  <a:srgbClr val="09367A"/>
                </a:solidFill>
              </a:rPr>
              <a:t>Presenters</a:t>
            </a:r>
            <a:endParaRPr lang="en-US" sz="2000" cap="none" dirty="0">
              <a:solidFill>
                <a:srgbClr val="09367A"/>
              </a:solidFill>
            </a:endParaRPr>
          </a:p>
        </p:txBody>
      </p:sp>
      <p:sp>
        <p:nvSpPr>
          <p:cNvPr id="20" name="TextBox 4"/>
          <p:cNvSpPr txBox="1"/>
          <p:nvPr/>
        </p:nvSpPr>
        <p:spPr>
          <a:xfrm>
            <a:off x="457200" y="1074002"/>
            <a:ext cx="3429000" cy="830997"/>
          </a:xfrm>
          <a:prstGeom prst="rect">
            <a:avLst/>
          </a:prstGeom>
          <a:noFill/>
        </p:spPr>
        <p:txBody>
          <a:bodyPr wrap="square" rtlCol="0">
            <a:spAutoFit/>
          </a:bodyPr>
          <a:ls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eaLnBrk="1" fontAlgn="auto" hangingPunct="1">
              <a:spcBef>
                <a:spcPts val="0"/>
              </a:spcBef>
              <a:spcAft>
                <a:spcPts val="0"/>
              </a:spcAft>
            </a:pPr>
            <a:r>
              <a:rPr lang="en-US" sz="1600" b="1" dirty="0" smtClean="0">
                <a:solidFill>
                  <a:prstClr val="black"/>
                </a:solidFill>
                <a:latin typeface="Georgia" panose="02040502050405020303" pitchFamily="18" charset="0"/>
              </a:rPr>
              <a:t>Pam </a:t>
            </a:r>
            <a:r>
              <a:rPr lang="en-US" sz="1600" b="1" dirty="0" err="1" smtClean="0">
                <a:solidFill>
                  <a:prstClr val="black"/>
                </a:solidFill>
                <a:latin typeface="Georgia" panose="02040502050405020303" pitchFamily="18" charset="0"/>
              </a:rPr>
              <a:t>Mazza</a:t>
            </a:r>
            <a:r>
              <a:rPr lang="en-US" sz="1600" b="1" dirty="0" smtClean="0">
                <a:solidFill>
                  <a:prstClr val="black"/>
                </a:solidFill>
                <a:latin typeface="Georgia" panose="02040502050405020303" pitchFamily="18" charset="0"/>
              </a:rPr>
              <a:t>, Managing Partner</a:t>
            </a:r>
          </a:p>
          <a:p>
            <a:pPr eaLnBrk="1" fontAlgn="auto" hangingPunct="1">
              <a:spcBef>
                <a:spcPts val="0"/>
              </a:spcBef>
              <a:spcAft>
                <a:spcPts val="0"/>
              </a:spcAft>
            </a:pPr>
            <a:r>
              <a:rPr lang="en-US" sz="1600" b="1" dirty="0" smtClean="0">
                <a:solidFill>
                  <a:prstClr val="black"/>
                </a:solidFill>
                <a:latin typeface="Georgia" panose="02040502050405020303" pitchFamily="18" charset="0"/>
              </a:rPr>
              <a:t>Jon Williams, Partner</a:t>
            </a:r>
          </a:p>
          <a:p>
            <a:pPr eaLnBrk="1" fontAlgn="auto" hangingPunct="1">
              <a:spcBef>
                <a:spcPts val="0"/>
              </a:spcBef>
              <a:spcAft>
                <a:spcPts val="0"/>
              </a:spcAft>
            </a:pPr>
            <a:r>
              <a:rPr lang="en-US" sz="1600" dirty="0" err="1" smtClean="0">
                <a:latin typeface="Georgia" panose="02040502050405020303" pitchFamily="18" charset="0"/>
              </a:rPr>
              <a:t>PilieroMazza</a:t>
            </a:r>
            <a:r>
              <a:rPr lang="en-US" sz="1600" dirty="0" smtClean="0">
                <a:latin typeface="Georgia" panose="02040502050405020303" pitchFamily="18" charset="0"/>
              </a:rPr>
              <a:t> PLLC</a:t>
            </a:r>
          </a:p>
        </p:txBody>
      </p:sp>
      <p:sp>
        <p:nvSpPr>
          <p:cNvPr id="5" name="Rectangle 4"/>
          <p:cNvSpPr/>
          <p:nvPr/>
        </p:nvSpPr>
        <p:spPr>
          <a:xfrm>
            <a:off x="3886200" y="152400"/>
            <a:ext cx="4876800" cy="2477601"/>
          </a:xfrm>
          <a:prstGeom prst="rect">
            <a:avLst/>
          </a:prstGeom>
        </p:spPr>
        <p:txBody>
          <a:bodyPr wrap="square">
            <a:spAutoFit/>
          </a:bodyPr>
          <a:lstStyle/>
          <a:p>
            <a:pPr marL="285750" indent="-285750">
              <a:spcAft>
                <a:spcPts val="600"/>
              </a:spcAft>
              <a:buClr>
                <a:srgbClr val="09367A"/>
              </a:buClr>
              <a:buFont typeface="Wingdings" panose="05000000000000000000" pitchFamily="2" charset="2"/>
              <a:buChar char="§"/>
            </a:pPr>
            <a:r>
              <a:rPr lang="en-US" sz="1400" dirty="0" smtClean="0">
                <a:latin typeface="Georgia" panose="02040502050405020303" pitchFamily="18" charset="0"/>
              </a:rPr>
              <a:t>Advising on a wide range of government contracting and corporate matters</a:t>
            </a:r>
          </a:p>
          <a:p>
            <a:pPr marL="285750" indent="-285750">
              <a:spcAft>
                <a:spcPts val="600"/>
              </a:spcAft>
              <a:buClr>
                <a:srgbClr val="09367A"/>
              </a:buClr>
              <a:buFont typeface="Wingdings" panose="05000000000000000000" pitchFamily="2" charset="2"/>
              <a:buChar char="§"/>
            </a:pPr>
            <a:r>
              <a:rPr lang="en-US" sz="1400" dirty="0" smtClean="0">
                <a:latin typeface="Georgia" panose="02040502050405020303" pitchFamily="18" charset="0"/>
              </a:rPr>
              <a:t>Regularly help to establish mentor-protégé, joint venture, teaming, and subcontract relationships</a:t>
            </a:r>
          </a:p>
          <a:p>
            <a:pPr marL="285750" indent="-285750">
              <a:spcAft>
                <a:spcPts val="600"/>
              </a:spcAft>
              <a:buClr>
                <a:srgbClr val="09367A"/>
              </a:buClr>
              <a:buFont typeface="Wingdings" panose="05000000000000000000" pitchFamily="2" charset="2"/>
              <a:buChar char="§"/>
            </a:pPr>
            <a:r>
              <a:rPr lang="en-US" sz="1400" dirty="0" smtClean="0">
                <a:latin typeface="Georgia" panose="02040502050405020303" pitchFamily="18" charset="0"/>
              </a:rPr>
              <a:t>Defend and file size and status protests and appeals, bid protests, and related administrative and court proceedings</a:t>
            </a:r>
          </a:p>
          <a:p>
            <a:pPr marL="285750" indent="-285750">
              <a:buClr>
                <a:srgbClr val="09367A"/>
              </a:buClr>
              <a:buFont typeface="Wingdings" panose="05000000000000000000" pitchFamily="2" charset="2"/>
              <a:buChar char="§"/>
            </a:pPr>
            <a:r>
              <a:rPr lang="en-US" sz="1400" dirty="0" smtClean="0">
                <a:latin typeface="Georgia" panose="02040502050405020303" pitchFamily="18" charset="0"/>
              </a:rPr>
              <a:t>Represent small and large contractors in internal investigations, suspension and debarment proceedings, and SBA subcontracting plan compliance reviews</a:t>
            </a:r>
            <a:endParaRPr lang="en-US" sz="1400" dirty="0">
              <a:latin typeface="Georgia" panose="02040502050405020303" pitchFamily="18" charset="0"/>
            </a:endParaRPr>
          </a:p>
        </p:txBody>
      </p:sp>
    </p:spTree>
    <p:extLst>
      <p:ext uri="{BB962C8B-B14F-4D97-AF65-F5344CB8AC3E}">
        <p14:creationId xmlns:p14="http://schemas.microsoft.com/office/powerpoint/2010/main" val="1176903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p:txBody>
          <a:bodyPr/>
          <a:lstStyle/>
          <a:p>
            <a:r>
              <a:rPr lang="en-US" dirty="0" smtClean="0"/>
              <a:t>Section 801</a:t>
            </a:r>
          </a:p>
          <a:p>
            <a:pPr lvl="1"/>
            <a:r>
              <a:rPr lang="en-US" dirty="0" smtClean="0"/>
              <a:t>Revised the DFARS statement of purpose to emphasize quality, timeliness, and price reasonableness</a:t>
            </a:r>
          </a:p>
          <a:p>
            <a:r>
              <a:rPr lang="en-US" dirty="0" smtClean="0"/>
              <a:t>Section 805</a:t>
            </a:r>
          </a:p>
          <a:p>
            <a:pPr lvl="1"/>
            <a:r>
              <a:rPr lang="en-US" dirty="0" smtClean="0"/>
              <a:t>Simplified Acquisition Threshold increased to $250,000 for DoD </a:t>
            </a:r>
          </a:p>
          <a:p>
            <a:r>
              <a:rPr lang="en-US" dirty="0" smtClean="0"/>
              <a:t>Section 806</a:t>
            </a:r>
          </a:p>
          <a:p>
            <a:pPr lvl="1"/>
            <a:r>
              <a:rPr lang="en-US" dirty="0" smtClean="0"/>
              <a:t>Micro-purchase Threshold increased to $10,000</a:t>
            </a:r>
          </a:p>
          <a:p>
            <a:endParaRPr lang="en-US" dirty="0"/>
          </a:p>
        </p:txBody>
      </p:sp>
      <p:sp>
        <p:nvSpPr>
          <p:cNvPr id="6" name="Title 5"/>
          <p:cNvSpPr>
            <a:spLocks noGrp="1"/>
          </p:cNvSpPr>
          <p:nvPr>
            <p:ph type="title"/>
          </p:nvPr>
        </p:nvSpPr>
        <p:spPr/>
        <p:txBody>
          <a:bodyPr/>
          <a:lstStyle/>
          <a:p>
            <a:r>
              <a:rPr lang="en-US" dirty="0" err="1" smtClean="0"/>
              <a:t>NDAA</a:t>
            </a:r>
            <a:r>
              <a:rPr lang="en-US" dirty="0" smtClean="0"/>
              <a:t> 2018</a:t>
            </a:r>
            <a:endParaRPr lang="en-US" dirty="0"/>
          </a:p>
        </p:txBody>
      </p:sp>
    </p:spTree>
    <p:extLst>
      <p:ext uri="{BB962C8B-B14F-4D97-AF65-F5344CB8AC3E}">
        <p14:creationId xmlns:p14="http://schemas.microsoft.com/office/powerpoint/2010/main" val="15767658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Section 827: Procurement Pilot Program</a:t>
            </a:r>
          </a:p>
          <a:p>
            <a:pPr lvl="1"/>
            <a:r>
              <a:rPr lang="en-US" dirty="0" smtClean="0"/>
              <a:t>Directs DoD to carry out a pilot program to determine the effectiveness of requiring contractors to reimburse DoD for GAO protest costs </a:t>
            </a:r>
          </a:p>
          <a:p>
            <a:pPr lvl="1"/>
            <a:r>
              <a:rPr lang="en-US" dirty="0" smtClean="0"/>
              <a:t>Only affects contractors with revenues in excess of $250M </a:t>
            </a:r>
          </a:p>
          <a:p>
            <a:r>
              <a:rPr lang="en-US" dirty="0" smtClean="0"/>
              <a:t>Section 846: GSA Program Pilot </a:t>
            </a:r>
          </a:p>
          <a:p>
            <a:pPr lvl="1"/>
            <a:r>
              <a:rPr lang="en-US" dirty="0" smtClean="0"/>
              <a:t>The “Amazon Amendment”</a:t>
            </a:r>
          </a:p>
          <a:p>
            <a:pPr lvl="1"/>
            <a:r>
              <a:rPr lang="en-US" dirty="0" smtClean="0"/>
              <a:t>GSA to establish a program to procure commercial products through commercial e-commerce portals </a:t>
            </a:r>
          </a:p>
        </p:txBody>
      </p:sp>
      <p:sp>
        <p:nvSpPr>
          <p:cNvPr id="2" name="Title 1"/>
          <p:cNvSpPr>
            <a:spLocks noGrp="1"/>
          </p:cNvSpPr>
          <p:nvPr>
            <p:ph type="title"/>
          </p:nvPr>
        </p:nvSpPr>
        <p:spPr/>
        <p:txBody>
          <a:bodyPr/>
          <a:lstStyle/>
          <a:p>
            <a:r>
              <a:rPr lang="en-US" smtClean="0"/>
              <a:t>NDAA 2018</a:t>
            </a:r>
            <a:endParaRPr lang="en-US" dirty="0"/>
          </a:p>
        </p:txBody>
      </p:sp>
    </p:spTree>
    <p:extLst>
      <p:ext uri="{BB962C8B-B14F-4D97-AF65-F5344CB8AC3E}">
        <p14:creationId xmlns:p14="http://schemas.microsoft.com/office/powerpoint/2010/main" val="12869579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Apply limitations on subcontracting to Vets First set-asides?</a:t>
            </a:r>
          </a:p>
          <a:p>
            <a:r>
              <a:rPr lang="en-US" dirty="0" smtClean="0"/>
              <a:t>Protest reform – </a:t>
            </a:r>
            <a:r>
              <a:rPr lang="en-US" dirty="0" err="1" smtClean="0"/>
              <a:t>COFC</a:t>
            </a:r>
            <a:r>
              <a:rPr lang="en-US" dirty="0" smtClean="0"/>
              <a:t> vs. GAO</a:t>
            </a:r>
          </a:p>
          <a:p>
            <a:r>
              <a:rPr lang="en-US" dirty="0" smtClean="0"/>
              <a:t>Nonmanufacturer rule and exception for procurements below the Simplified Acquisition Threshold (“SAT”)</a:t>
            </a:r>
          </a:p>
          <a:p>
            <a:r>
              <a:rPr lang="en-US" dirty="0" smtClean="0"/>
              <a:t>Mandatory set-asides for all types of small businesses below the SAT</a:t>
            </a:r>
          </a:p>
          <a:p>
            <a:pPr lvl="3"/>
            <a:endParaRPr lang="en-US" dirty="0" smtClean="0"/>
          </a:p>
          <a:p>
            <a:pPr lvl="2"/>
            <a:endParaRPr lang="en-US" dirty="0"/>
          </a:p>
        </p:txBody>
      </p:sp>
      <p:sp>
        <p:nvSpPr>
          <p:cNvPr id="2" name="Title 1"/>
          <p:cNvSpPr>
            <a:spLocks noGrp="1"/>
          </p:cNvSpPr>
          <p:nvPr>
            <p:ph type="title"/>
          </p:nvPr>
        </p:nvSpPr>
        <p:spPr/>
        <p:txBody>
          <a:bodyPr/>
          <a:lstStyle/>
          <a:p>
            <a:r>
              <a:rPr lang="en-US" smtClean="0"/>
              <a:t>Forecasting the 2019 NDAA</a:t>
            </a:r>
            <a:endParaRPr lang="en-US" dirty="0"/>
          </a:p>
        </p:txBody>
      </p:sp>
    </p:spTree>
    <p:extLst>
      <p:ext uri="{BB962C8B-B14F-4D97-AF65-F5344CB8AC3E}">
        <p14:creationId xmlns:p14="http://schemas.microsoft.com/office/powerpoint/2010/main" val="2981865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regulatory environment for cyber remains a growing area</a:t>
            </a:r>
          </a:p>
          <a:p>
            <a:r>
              <a:rPr lang="en-US" b="1" dirty="0" smtClean="0"/>
              <a:t>Hot topic for contractors:  </a:t>
            </a:r>
            <a:r>
              <a:rPr lang="en-US" dirty="0" smtClean="0"/>
              <a:t>National Institute of Standards and Technology (“</a:t>
            </a:r>
            <a:r>
              <a:rPr lang="en-US" dirty="0" err="1" smtClean="0"/>
              <a:t>NIST</a:t>
            </a:r>
            <a:r>
              <a:rPr lang="en-US" dirty="0" smtClean="0"/>
              <a:t>”) Special Publication (“SP”) 800-171 and </a:t>
            </a:r>
            <a:br>
              <a:rPr lang="en-US" dirty="0" smtClean="0"/>
            </a:br>
            <a:r>
              <a:rPr lang="en-US" dirty="0" err="1" smtClean="0"/>
              <a:t>DFARS</a:t>
            </a:r>
            <a:r>
              <a:rPr lang="en-US" dirty="0" smtClean="0"/>
              <a:t> 252.204-7012</a:t>
            </a:r>
          </a:p>
          <a:p>
            <a:r>
              <a:rPr lang="en-US" dirty="0" smtClean="0"/>
              <a:t>Looming expansion of cyber requirements applicable to civilian contractors through the FAR  </a:t>
            </a:r>
          </a:p>
          <a:p>
            <a:r>
              <a:rPr lang="en-US" dirty="0" smtClean="0"/>
              <a:t>DoD recently issued draft guidance on how they will assess contractors’ system security plans (“</a:t>
            </a:r>
            <a:r>
              <a:rPr lang="en-US" dirty="0" err="1" smtClean="0"/>
              <a:t>SSPs</a:t>
            </a:r>
            <a:r>
              <a:rPr lang="en-US" dirty="0" smtClean="0"/>
              <a:t>”) for compliance and in contract evaluations</a:t>
            </a:r>
          </a:p>
          <a:p>
            <a:r>
              <a:rPr lang="en-US" dirty="0" smtClean="0"/>
              <a:t>Confusion over what contractors need to do to satisfy current DoD requirements</a:t>
            </a:r>
          </a:p>
          <a:p>
            <a:r>
              <a:rPr lang="en-US" dirty="0" smtClean="0"/>
              <a:t>Exemptions for small businesses?</a:t>
            </a:r>
          </a:p>
          <a:p>
            <a:endParaRPr lang="en-US" dirty="0" smtClean="0"/>
          </a:p>
          <a:p>
            <a:endParaRPr lang="en-US" dirty="0"/>
          </a:p>
        </p:txBody>
      </p:sp>
      <p:sp>
        <p:nvSpPr>
          <p:cNvPr id="5" name="Title 4"/>
          <p:cNvSpPr>
            <a:spLocks noGrp="1"/>
          </p:cNvSpPr>
          <p:nvPr>
            <p:ph type="title"/>
          </p:nvPr>
        </p:nvSpPr>
        <p:spPr/>
        <p:txBody>
          <a:bodyPr/>
          <a:lstStyle/>
          <a:p>
            <a:r>
              <a:rPr lang="en-US" dirty="0" smtClean="0"/>
              <a:t>Current Regulatory Landscape for Cyber</a:t>
            </a:r>
            <a:endParaRPr lang="en-US" dirty="0"/>
          </a:p>
        </p:txBody>
      </p:sp>
    </p:spTree>
    <p:extLst>
      <p:ext uri="{BB962C8B-B14F-4D97-AF65-F5344CB8AC3E}">
        <p14:creationId xmlns:p14="http://schemas.microsoft.com/office/powerpoint/2010/main" val="2741509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What requirements apply to me?</a:t>
            </a:r>
          </a:p>
          <a:p>
            <a:r>
              <a:rPr lang="en-US" dirty="0" smtClean="0"/>
              <a:t>What do we have to do to be in compliance?</a:t>
            </a:r>
          </a:p>
          <a:p>
            <a:pPr lvl="1"/>
            <a:r>
              <a:rPr lang="en-US" dirty="0" smtClean="0"/>
              <a:t>Confusing guidance from DoD</a:t>
            </a:r>
          </a:p>
          <a:p>
            <a:pPr lvl="1"/>
            <a:r>
              <a:rPr lang="en-US" dirty="0" smtClean="0"/>
              <a:t>Is a “basic security plan” enough, and how basic can it be?</a:t>
            </a:r>
          </a:p>
          <a:p>
            <a:r>
              <a:rPr lang="en-US" dirty="0" smtClean="0"/>
              <a:t>I saw an ad for a compliance “certification” that costs $50,000+.  Should I pay for this?</a:t>
            </a:r>
          </a:p>
          <a:p>
            <a:r>
              <a:rPr lang="en-US" dirty="0" smtClean="0"/>
              <a:t>How do we handle the costs of compliance?</a:t>
            </a:r>
          </a:p>
          <a:p>
            <a:r>
              <a:rPr lang="en-US" dirty="0" smtClean="0"/>
              <a:t>Will we receive a poor evaluation rating or be vulnerable to a protest based on cyber compliance?</a:t>
            </a:r>
          </a:p>
          <a:p>
            <a:r>
              <a:rPr lang="en-US" dirty="0" smtClean="0"/>
              <a:t>What is </a:t>
            </a:r>
            <a:r>
              <a:rPr lang="en-US" dirty="0" err="1" smtClean="0"/>
              <a:t>DIBNET</a:t>
            </a:r>
            <a:r>
              <a:rPr lang="en-US" dirty="0" smtClean="0"/>
              <a:t>?</a:t>
            </a:r>
          </a:p>
          <a:p>
            <a:endParaRPr lang="en-US" dirty="0" smtClean="0"/>
          </a:p>
          <a:p>
            <a:endParaRPr lang="en-US" dirty="0" smtClean="0"/>
          </a:p>
          <a:p>
            <a:endParaRPr lang="en-US" dirty="0"/>
          </a:p>
        </p:txBody>
      </p:sp>
      <p:sp>
        <p:nvSpPr>
          <p:cNvPr id="5" name="Title 4"/>
          <p:cNvSpPr>
            <a:spLocks noGrp="1"/>
          </p:cNvSpPr>
          <p:nvPr>
            <p:ph type="title"/>
          </p:nvPr>
        </p:nvSpPr>
        <p:spPr/>
        <p:txBody>
          <a:bodyPr/>
          <a:lstStyle/>
          <a:p>
            <a:r>
              <a:rPr lang="en-US" smtClean="0"/>
              <a:t>Questions Contractors Are Asking</a:t>
            </a:r>
            <a:br>
              <a:rPr lang="en-US" smtClean="0"/>
            </a:br>
            <a:r>
              <a:rPr lang="en-US" smtClean="0"/>
              <a:t>About Cyber</a:t>
            </a:r>
            <a:endParaRPr lang="en-US" dirty="0"/>
          </a:p>
        </p:txBody>
      </p:sp>
    </p:spTree>
    <p:extLst>
      <p:ext uri="{BB962C8B-B14F-4D97-AF65-F5344CB8AC3E}">
        <p14:creationId xmlns:p14="http://schemas.microsoft.com/office/powerpoint/2010/main" val="731986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mtClean="0"/>
              <a:t>Review your contracts with agencies to determine the requirements applicable to you and if CUI is marked</a:t>
            </a:r>
          </a:p>
          <a:p>
            <a:r>
              <a:rPr lang="en-US" smtClean="0"/>
              <a:t>Review your contracts with primes, subs, and JVs for </a:t>
            </a:r>
            <a:br>
              <a:rPr lang="en-US" smtClean="0"/>
            </a:br>
            <a:r>
              <a:rPr lang="en-US" smtClean="0"/>
              <a:t>flow-down and risk-shifting provisions </a:t>
            </a:r>
          </a:p>
          <a:p>
            <a:r>
              <a:rPr lang="en-US" smtClean="0"/>
              <a:t>Perform a technical gap assessment and necessary changes to IT system configuration</a:t>
            </a:r>
          </a:p>
          <a:p>
            <a:r>
              <a:rPr lang="en-US" smtClean="0"/>
              <a:t>Develop a written security plan and other internal controls, policies, and employee training </a:t>
            </a:r>
          </a:p>
          <a:p>
            <a:r>
              <a:rPr lang="en-US" smtClean="0"/>
              <a:t>Prepare and negotiate variance requests to obtain CO approval for your security plan/approach</a:t>
            </a:r>
          </a:p>
          <a:p>
            <a:r>
              <a:rPr lang="en-US" smtClean="0"/>
              <a:t>Take our survey and get a cyber health check up!</a:t>
            </a:r>
          </a:p>
          <a:p>
            <a:endParaRPr lang="en-US" smtClean="0"/>
          </a:p>
          <a:p>
            <a:endParaRPr lang="en-US" dirty="0"/>
          </a:p>
        </p:txBody>
      </p:sp>
      <p:sp>
        <p:nvSpPr>
          <p:cNvPr id="5" name="Title 4"/>
          <p:cNvSpPr>
            <a:spLocks noGrp="1"/>
          </p:cNvSpPr>
          <p:nvPr>
            <p:ph type="title"/>
          </p:nvPr>
        </p:nvSpPr>
        <p:spPr/>
        <p:txBody>
          <a:bodyPr/>
          <a:lstStyle/>
          <a:p>
            <a:r>
              <a:rPr lang="en-US" smtClean="0"/>
              <a:t>Cyber Best Practices</a:t>
            </a:r>
            <a:endParaRPr lang="en-US" dirty="0"/>
          </a:p>
        </p:txBody>
      </p:sp>
    </p:spTree>
    <p:extLst>
      <p:ext uri="{BB962C8B-B14F-4D97-AF65-F5344CB8AC3E}">
        <p14:creationId xmlns:p14="http://schemas.microsoft.com/office/powerpoint/2010/main" val="31090881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548640"/>
            <a:ext cx="8229600" cy="701675"/>
          </a:xfrm>
        </p:spPr>
        <p:txBody>
          <a:bodyPr/>
          <a:lstStyle/>
          <a:p>
            <a:pPr algn="ctr"/>
            <a:r>
              <a:rPr lang="en-US" sz="3600" dirty="0" smtClean="0"/>
              <a:t>Questions?</a:t>
            </a:r>
            <a:endParaRPr lang="en-US" sz="3600" dirty="0"/>
          </a:p>
        </p:txBody>
      </p:sp>
      <p:sp>
        <p:nvSpPr>
          <p:cNvPr id="6" name="Date Placeholder 3"/>
          <p:cNvSpPr txBox="1">
            <a:spLocks/>
          </p:cNvSpPr>
          <p:nvPr/>
        </p:nvSpPr>
        <p:spPr>
          <a:xfrm>
            <a:off x="685800" y="5257800"/>
            <a:ext cx="7772400" cy="1524000"/>
          </a:xfrm>
          <a:prstGeom prst="rect">
            <a:avLst/>
          </a:prstGeom>
        </p:spPr>
        <p:txBody>
          <a:bodyPr vert="horz" lIns="91440" tIns="45720" rIns="91440" bIns="45720" rtlCol="0" anchor="ctr"/>
          <a:lstStyle>
            <a:defPPr>
              <a:defRPr lang="en-US"/>
            </a:defPPr>
            <a:lvl1pPr algn="l" rtl="0" eaLnBrk="0" fontAlgn="base" hangingPunct="0">
              <a:spcBef>
                <a:spcPct val="0"/>
              </a:spcBef>
              <a:spcAft>
                <a:spcPct val="0"/>
              </a:spcAft>
              <a:defRPr sz="12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pPr algn="just">
              <a:defRPr/>
            </a:pPr>
            <a:r>
              <a:rPr lang="en-US" sz="1000" dirty="0" smtClean="0">
                <a:solidFill>
                  <a:prstClr val="black">
                    <a:lumMod val="95000"/>
                    <a:lumOff val="5000"/>
                  </a:prstClr>
                </a:solidFill>
                <a:latin typeface="Georgia" pitchFamily="18" charset="0"/>
              </a:rPr>
              <a:t>This material is presented with the understanding that the author is not rendering any legal, accounting, or other professional service or advice.  Because of the rapidly changing nature of the law, information contained in this presentation may become outdated.  As a result, the user of this material must always research original sources of authority and update information to ensure accuracy when dealing with a specific legal matter.  In no event will the author be liable for any damages resulting from the use of this material.</a:t>
            </a:r>
          </a:p>
        </p:txBody>
      </p:sp>
      <p:sp>
        <p:nvSpPr>
          <p:cNvPr id="14" name="TextBox 13"/>
          <p:cNvSpPr txBox="1"/>
          <p:nvPr/>
        </p:nvSpPr>
        <p:spPr>
          <a:xfrm>
            <a:off x="712381" y="1631289"/>
            <a:ext cx="3886200" cy="707886"/>
          </a:xfrm>
          <a:prstGeom prst="rect">
            <a:avLst/>
          </a:prstGeom>
          <a:noFill/>
        </p:spPr>
        <p:txBody>
          <a:bodyPr wrap="square" rtlCol="0">
            <a:spAutoFit/>
          </a:bodyPr>
          <a:lstStyle/>
          <a:p>
            <a:pPr algn="ctr" eaLnBrk="1" fontAlgn="auto" hangingPunct="1">
              <a:spcBef>
                <a:spcPts val="0"/>
              </a:spcBef>
              <a:spcAft>
                <a:spcPts val="0"/>
              </a:spcAft>
            </a:pPr>
            <a:r>
              <a:rPr lang="en-US" sz="2000" dirty="0" smtClean="0">
                <a:solidFill>
                  <a:prstClr val="black"/>
                </a:solidFill>
                <a:latin typeface="Georgia" panose="02040502050405020303" pitchFamily="18" charset="0"/>
              </a:rPr>
              <a:t>Pam </a:t>
            </a:r>
            <a:r>
              <a:rPr lang="en-US" sz="2000" dirty="0" err="1" smtClean="0">
                <a:solidFill>
                  <a:prstClr val="black"/>
                </a:solidFill>
                <a:latin typeface="Georgia" panose="02040502050405020303" pitchFamily="18" charset="0"/>
              </a:rPr>
              <a:t>Mazza</a:t>
            </a:r>
            <a:endParaRPr lang="en-US" sz="2000" dirty="0" smtClean="0">
              <a:solidFill>
                <a:prstClr val="black"/>
              </a:solidFill>
              <a:latin typeface="Georgia" panose="02040502050405020303" pitchFamily="18" charset="0"/>
            </a:endParaRPr>
          </a:p>
          <a:p>
            <a:pPr algn="ctr" eaLnBrk="1" fontAlgn="auto" hangingPunct="1">
              <a:spcBef>
                <a:spcPts val="0"/>
              </a:spcBef>
              <a:spcAft>
                <a:spcPts val="0"/>
              </a:spcAft>
            </a:pPr>
            <a:r>
              <a:rPr lang="en-US" sz="2000" dirty="0" smtClean="0">
                <a:solidFill>
                  <a:prstClr val="black"/>
                </a:solidFill>
                <a:latin typeface="Georgia" panose="02040502050405020303" pitchFamily="18" charset="0"/>
                <a:hlinkClick r:id="rId3"/>
              </a:rPr>
              <a:t>pmazza@pilieromazza.com</a:t>
            </a:r>
            <a:endParaRPr lang="en-US" sz="2000" dirty="0" smtClean="0">
              <a:solidFill>
                <a:prstClr val="black"/>
              </a:solidFill>
              <a:latin typeface="Georgia" panose="02040502050405020303" pitchFamily="18" charset="0"/>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95828" y="2743200"/>
            <a:ext cx="2676144" cy="826008"/>
          </a:xfrm>
          <a:prstGeom prst="rect">
            <a:avLst/>
          </a:prstGeom>
        </p:spPr>
      </p:pic>
      <p:sp>
        <p:nvSpPr>
          <p:cNvPr id="4" name="Rectangle 3"/>
          <p:cNvSpPr/>
          <p:nvPr/>
        </p:nvSpPr>
        <p:spPr>
          <a:xfrm>
            <a:off x="2302933" y="3733800"/>
            <a:ext cx="4572000" cy="1200329"/>
          </a:xfrm>
          <a:prstGeom prst="rect">
            <a:avLst/>
          </a:prstGeom>
        </p:spPr>
        <p:txBody>
          <a:bodyPr>
            <a:spAutoFit/>
          </a:bodyPr>
          <a:lstStyle/>
          <a:p>
            <a:pPr algn="ctr" eaLnBrk="1" fontAlgn="auto" hangingPunct="1">
              <a:spcBef>
                <a:spcPts val="0"/>
              </a:spcBef>
              <a:spcAft>
                <a:spcPts val="0"/>
              </a:spcAft>
            </a:pPr>
            <a:r>
              <a:rPr lang="en-US" dirty="0" smtClean="0">
                <a:solidFill>
                  <a:prstClr val="black"/>
                </a:solidFill>
                <a:latin typeface="Georgia" panose="02040502050405020303" pitchFamily="18" charset="0"/>
              </a:rPr>
              <a:t>888 17th </a:t>
            </a:r>
            <a:r>
              <a:rPr lang="en-US" dirty="0">
                <a:solidFill>
                  <a:prstClr val="black"/>
                </a:solidFill>
                <a:latin typeface="Georgia" panose="02040502050405020303" pitchFamily="18" charset="0"/>
              </a:rPr>
              <a:t>Street, NW</a:t>
            </a:r>
          </a:p>
          <a:p>
            <a:pPr algn="ctr" eaLnBrk="1" fontAlgn="auto" hangingPunct="1">
              <a:spcBef>
                <a:spcPts val="0"/>
              </a:spcBef>
              <a:spcAft>
                <a:spcPts val="0"/>
              </a:spcAft>
            </a:pPr>
            <a:r>
              <a:rPr lang="en-US" dirty="0" smtClean="0">
                <a:solidFill>
                  <a:prstClr val="black"/>
                </a:solidFill>
                <a:latin typeface="Georgia" panose="02040502050405020303" pitchFamily="18" charset="0"/>
              </a:rPr>
              <a:t>11th </a:t>
            </a:r>
            <a:r>
              <a:rPr lang="en-US" dirty="0">
                <a:solidFill>
                  <a:prstClr val="black"/>
                </a:solidFill>
                <a:latin typeface="Georgia" panose="02040502050405020303" pitchFamily="18" charset="0"/>
              </a:rPr>
              <a:t>Floor</a:t>
            </a:r>
          </a:p>
          <a:p>
            <a:pPr algn="ctr" eaLnBrk="1" fontAlgn="auto" hangingPunct="1">
              <a:spcBef>
                <a:spcPts val="0"/>
              </a:spcBef>
              <a:spcAft>
                <a:spcPts val="0"/>
              </a:spcAft>
            </a:pPr>
            <a:r>
              <a:rPr lang="en-US" dirty="0">
                <a:solidFill>
                  <a:prstClr val="black"/>
                </a:solidFill>
                <a:latin typeface="Georgia" panose="02040502050405020303" pitchFamily="18" charset="0"/>
              </a:rPr>
              <a:t>Washington, DC  </a:t>
            </a:r>
            <a:r>
              <a:rPr lang="en-US" dirty="0" smtClean="0">
                <a:solidFill>
                  <a:prstClr val="black"/>
                </a:solidFill>
                <a:latin typeface="Georgia" panose="02040502050405020303" pitchFamily="18" charset="0"/>
              </a:rPr>
              <a:t>20006</a:t>
            </a:r>
          </a:p>
          <a:p>
            <a:pPr algn="ctr" eaLnBrk="1" fontAlgn="auto" hangingPunct="1">
              <a:spcBef>
                <a:spcPts val="0"/>
              </a:spcBef>
              <a:spcAft>
                <a:spcPts val="0"/>
              </a:spcAft>
            </a:pPr>
            <a:r>
              <a:rPr lang="en-US" dirty="0" smtClean="0">
                <a:solidFill>
                  <a:prstClr val="black"/>
                </a:solidFill>
                <a:latin typeface="Georgia" panose="02040502050405020303" pitchFamily="18" charset="0"/>
              </a:rPr>
              <a:t>202-857-1000</a:t>
            </a:r>
            <a:endParaRPr lang="en-US" dirty="0">
              <a:solidFill>
                <a:prstClr val="black"/>
              </a:solidFill>
              <a:latin typeface="Georgia" panose="02040502050405020303" pitchFamily="18" charset="0"/>
            </a:endParaRPr>
          </a:p>
        </p:txBody>
      </p:sp>
      <p:sp>
        <p:nvSpPr>
          <p:cNvPr id="7" name="TextBox 6"/>
          <p:cNvSpPr txBox="1"/>
          <p:nvPr/>
        </p:nvSpPr>
        <p:spPr>
          <a:xfrm>
            <a:off x="4628707" y="1631289"/>
            <a:ext cx="3886200" cy="707886"/>
          </a:xfrm>
          <a:prstGeom prst="rect">
            <a:avLst/>
          </a:prstGeom>
          <a:noFill/>
        </p:spPr>
        <p:txBody>
          <a:bodyPr wrap="square" rtlCol="0">
            <a:spAutoFit/>
          </a:bodyPr>
          <a:lstStyle/>
          <a:p>
            <a:pPr algn="ctr" eaLnBrk="1" fontAlgn="auto" hangingPunct="1">
              <a:spcBef>
                <a:spcPts val="0"/>
              </a:spcBef>
              <a:spcAft>
                <a:spcPts val="0"/>
              </a:spcAft>
            </a:pPr>
            <a:r>
              <a:rPr lang="en-US" sz="2000" dirty="0" smtClean="0">
                <a:solidFill>
                  <a:prstClr val="black"/>
                </a:solidFill>
                <a:latin typeface="Georgia" panose="02040502050405020303" pitchFamily="18" charset="0"/>
              </a:rPr>
              <a:t>Jon Williams</a:t>
            </a:r>
          </a:p>
          <a:p>
            <a:pPr algn="ctr" eaLnBrk="1" fontAlgn="auto" hangingPunct="1">
              <a:spcBef>
                <a:spcPts val="0"/>
              </a:spcBef>
              <a:spcAft>
                <a:spcPts val="0"/>
              </a:spcAft>
            </a:pPr>
            <a:r>
              <a:rPr lang="en-US" sz="2000" smtClean="0">
                <a:solidFill>
                  <a:prstClr val="black"/>
                </a:solidFill>
                <a:latin typeface="Georgia" panose="02040502050405020303" pitchFamily="18" charset="0"/>
                <a:hlinkClick r:id="rId5"/>
              </a:rPr>
              <a:t>jwilliams@pilieromazza.com</a:t>
            </a:r>
            <a:endParaRPr lang="en-US" sz="2000" dirty="0" smtClean="0">
              <a:solidFill>
                <a:prstClr val="black"/>
              </a:solidFill>
              <a:latin typeface="Georgia" panose="02040502050405020303" pitchFamily="18" charset="0"/>
            </a:endParaRPr>
          </a:p>
        </p:txBody>
      </p:sp>
      <p:sp>
        <p:nvSpPr>
          <p:cNvPr id="8" name="Footer Placeholder 6"/>
          <p:cNvSpPr txBox="1">
            <a:spLocks/>
          </p:cNvSpPr>
          <p:nvPr/>
        </p:nvSpPr>
        <p:spPr>
          <a:xfrm>
            <a:off x="7162800" y="6553200"/>
            <a:ext cx="1752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900" kern="1200">
                <a:solidFill>
                  <a:schemeClr val="tx1">
                    <a:tint val="75000"/>
                  </a:schemeClr>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a:lstStyle>
          <a:p>
            <a:r>
              <a:rPr lang="en-US" dirty="0" smtClean="0">
                <a:latin typeface="Georgia" pitchFamily="18" charset="0"/>
              </a:rPr>
              <a:t>© PilieroMazza PLLC 2018</a:t>
            </a:r>
          </a:p>
          <a:p>
            <a:endParaRPr lang="en-US" dirty="0"/>
          </a:p>
        </p:txBody>
      </p:sp>
    </p:spTree>
    <p:extLst>
      <p:ext uri="{BB962C8B-B14F-4D97-AF65-F5344CB8AC3E}">
        <p14:creationId xmlns:p14="http://schemas.microsoft.com/office/powerpoint/2010/main" val="1125759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Regulatory Developments for </a:t>
            </a:r>
            <a:r>
              <a:rPr lang="en-US" dirty="0" err="1" smtClean="0"/>
              <a:t>SDVOSBs</a:t>
            </a:r>
            <a:endParaRPr lang="en-US" dirty="0" smtClean="0"/>
          </a:p>
          <a:p>
            <a:r>
              <a:rPr lang="en-US" dirty="0" smtClean="0"/>
              <a:t>Pending Legislation on Veterans Issues</a:t>
            </a:r>
          </a:p>
          <a:p>
            <a:r>
              <a:rPr lang="en-US" dirty="0"/>
              <a:t>Update On </a:t>
            </a:r>
            <a:r>
              <a:rPr lang="en-US" dirty="0" smtClean="0"/>
              <a:t>Rule Changes and Pending Proposals </a:t>
            </a:r>
            <a:r>
              <a:rPr lang="en-US" dirty="0"/>
              <a:t>Relevant for All Small Business Government </a:t>
            </a:r>
            <a:r>
              <a:rPr lang="en-US" dirty="0" smtClean="0"/>
              <a:t>Contractors</a:t>
            </a:r>
          </a:p>
          <a:p>
            <a:r>
              <a:rPr lang="en-US" dirty="0"/>
              <a:t>Latest with the HUBZone </a:t>
            </a:r>
            <a:r>
              <a:rPr lang="en-US" dirty="0" smtClean="0"/>
              <a:t>Program</a:t>
            </a:r>
          </a:p>
          <a:p>
            <a:r>
              <a:rPr lang="en-US" dirty="0"/>
              <a:t>Labor &amp; Employment Developments</a:t>
            </a:r>
            <a:endParaRPr lang="en-US" dirty="0" smtClean="0"/>
          </a:p>
          <a:p>
            <a:r>
              <a:rPr lang="en-US" dirty="0"/>
              <a:t>A Word About</a:t>
            </a:r>
            <a:r>
              <a:rPr lang="en-US" dirty="0" smtClean="0"/>
              <a:t>:</a:t>
            </a:r>
          </a:p>
          <a:p>
            <a:pPr lvl="1"/>
            <a:r>
              <a:rPr lang="en-US" dirty="0" smtClean="0"/>
              <a:t>Category Management</a:t>
            </a:r>
          </a:p>
          <a:p>
            <a:pPr lvl="1"/>
            <a:r>
              <a:rPr lang="en-US" dirty="0"/>
              <a:t>DoD Section 809 </a:t>
            </a:r>
            <a:r>
              <a:rPr lang="en-US" dirty="0" smtClean="0"/>
              <a:t>Panel</a:t>
            </a:r>
            <a:endParaRPr lang="en-US" dirty="0"/>
          </a:p>
          <a:p>
            <a:r>
              <a:rPr lang="en-US" dirty="0" err="1" smtClean="0"/>
              <a:t>NDAA’s</a:t>
            </a:r>
            <a:r>
              <a:rPr lang="en-US" dirty="0" smtClean="0"/>
              <a:t> 2018 and 2019 Projections</a:t>
            </a:r>
          </a:p>
          <a:p>
            <a:r>
              <a:rPr lang="en-US" dirty="0"/>
              <a:t>Current Regulatory Landscape for </a:t>
            </a:r>
            <a:r>
              <a:rPr lang="en-US" dirty="0" smtClean="0"/>
              <a:t>Cybersecurity</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itle 4"/>
          <p:cNvSpPr>
            <a:spLocks noGrp="1"/>
          </p:cNvSpPr>
          <p:nvPr>
            <p:ph type="title"/>
          </p:nvPr>
        </p:nvSpPr>
        <p:spPr/>
        <p:txBody>
          <a:bodyPr/>
          <a:lstStyle/>
          <a:p>
            <a:r>
              <a:rPr lang="en-US" smtClean="0"/>
              <a:t>Overview</a:t>
            </a:r>
            <a:endParaRPr lang="en-US" dirty="0"/>
          </a:p>
        </p:txBody>
      </p:sp>
    </p:spTree>
    <p:extLst>
      <p:ext uri="{BB962C8B-B14F-4D97-AF65-F5344CB8AC3E}">
        <p14:creationId xmlns:p14="http://schemas.microsoft.com/office/powerpoint/2010/main" val="19135378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SBA published final rule on CVE Protests and Appeals on March 30, 2018, as required by National Defense Authorization Act (</a:t>
            </a:r>
            <a:r>
              <a:rPr lang="en-US" dirty="0" err="1" smtClean="0"/>
              <a:t>NDAA</a:t>
            </a:r>
            <a:r>
              <a:rPr lang="en-US" dirty="0" smtClean="0"/>
              <a:t>) of 2017</a:t>
            </a:r>
          </a:p>
          <a:p>
            <a:r>
              <a:rPr lang="en-US" dirty="0" smtClean="0"/>
              <a:t>Under VA’s current rules, appeals related to inclusion in VA’s </a:t>
            </a:r>
            <a:r>
              <a:rPr lang="en-US" dirty="0" err="1" smtClean="0"/>
              <a:t>SDVOSB</a:t>
            </a:r>
            <a:r>
              <a:rPr lang="en-US" dirty="0" smtClean="0"/>
              <a:t>/</a:t>
            </a:r>
            <a:r>
              <a:rPr lang="en-US" dirty="0" err="1" smtClean="0"/>
              <a:t>VOSB</a:t>
            </a:r>
            <a:r>
              <a:rPr lang="en-US" dirty="0" smtClean="0"/>
              <a:t> database are heard by VA with no review by </a:t>
            </a:r>
            <a:r>
              <a:rPr lang="en-US" dirty="0" err="1" smtClean="0"/>
              <a:t>OHA</a:t>
            </a:r>
            <a:endParaRPr lang="en-US" dirty="0" smtClean="0"/>
          </a:p>
          <a:p>
            <a:r>
              <a:rPr lang="en-US" dirty="0" smtClean="0"/>
              <a:t>2017 </a:t>
            </a:r>
            <a:r>
              <a:rPr lang="en-US" dirty="0" err="1" smtClean="0"/>
              <a:t>NDAA</a:t>
            </a:r>
            <a:r>
              <a:rPr lang="en-US" dirty="0" smtClean="0"/>
              <a:t> requirements</a:t>
            </a:r>
          </a:p>
          <a:p>
            <a:pPr lvl="1"/>
            <a:r>
              <a:rPr lang="en-US" dirty="0" smtClean="0"/>
              <a:t>Prohibits VA from issuing its own rules on the status of </a:t>
            </a:r>
            <a:r>
              <a:rPr lang="en-US" dirty="0" err="1" smtClean="0"/>
              <a:t>SDVOSB</a:t>
            </a:r>
            <a:r>
              <a:rPr lang="en-US" dirty="0" smtClean="0"/>
              <a:t>; must follow SBA regulations</a:t>
            </a:r>
          </a:p>
          <a:p>
            <a:pPr lvl="1"/>
            <a:r>
              <a:rPr lang="en-US" dirty="0" smtClean="0"/>
              <a:t>Specifically granted SBA </a:t>
            </a:r>
            <a:r>
              <a:rPr lang="en-US" dirty="0" err="1" smtClean="0"/>
              <a:t>OHA</a:t>
            </a:r>
            <a:r>
              <a:rPr lang="en-US" dirty="0" smtClean="0"/>
              <a:t> jurisdiction over CVE protests and appeals</a:t>
            </a:r>
            <a:endParaRPr lang="en-US" dirty="0"/>
          </a:p>
        </p:txBody>
      </p:sp>
      <p:sp>
        <p:nvSpPr>
          <p:cNvPr id="3" name="Title 2"/>
          <p:cNvSpPr>
            <a:spLocks noGrp="1"/>
          </p:cNvSpPr>
          <p:nvPr>
            <p:ph type="title"/>
          </p:nvPr>
        </p:nvSpPr>
        <p:spPr/>
        <p:txBody>
          <a:bodyPr/>
          <a:lstStyle/>
          <a:p>
            <a:r>
              <a:rPr lang="en-US" smtClean="0"/>
              <a:t>New SBA Rules on CVE Protests and Appeals</a:t>
            </a:r>
            <a:endParaRPr lang="en-US" dirty="0"/>
          </a:p>
        </p:txBody>
      </p:sp>
    </p:spTree>
    <p:extLst>
      <p:ext uri="{BB962C8B-B14F-4D97-AF65-F5344CB8AC3E}">
        <p14:creationId xmlns:p14="http://schemas.microsoft.com/office/powerpoint/2010/main" val="97851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mtClean="0"/>
              <a:t>New rule goes into effect October 1, 2018</a:t>
            </a:r>
          </a:p>
          <a:p>
            <a:r>
              <a:rPr lang="en-US" smtClean="0"/>
              <a:t>Major changes</a:t>
            </a:r>
          </a:p>
          <a:p>
            <a:pPr lvl="1"/>
            <a:r>
              <a:rPr lang="en-US" smtClean="0"/>
              <a:t>Expands OHA’s jurisdiction to cover protests and appeals of VA’s CVE eligibility determinations</a:t>
            </a:r>
          </a:p>
          <a:p>
            <a:pPr lvl="1"/>
            <a:r>
              <a:rPr lang="en-US" smtClean="0"/>
              <a:t>Establishes procedures for OHA to follow in considering protests and appeals; rules mirror SBA’s existing rules</a:t>
            </a:r>
            <a:endParaRPr lang="en-US" dirty="0"/>
          </a:p>
        </p:txBody>
      </p:sp>
      <p:sp>
        <p:nvSpPr>
          <p:cNvPr id="3" name="Title 2"/>
          <p:cNvSpPr>
            <a:spLocks noGrp="1"/>
          </p:cNvSpPr>
          <p:nvPr>
            <p:ph type="title"/>
          </p:nvPr>
        </p:nvSpPr>
        <p:spPr/>
        <p:txBody>
          <a:bodyPr/>
          <a:lstStyle/>
          <a:p>
            <a:r>
              <a:rPr lang="en-US" smtClean="0"/>
              <a:t>New SBA Rules on CVE Protests and Appeals</a:t>
            </a:r>
            <a:endParaRPr lang="en-US" dirty="0"/>
          </a:p>
        </p:txBody>
      </p:sp>
    </p:spTree>
    <p:extLst>
      <p:ext uri="{BB962C8B-B14F-4D97-AF65-F5344CB8AC3E}">
        <p14:creationId xmlns:p14="http://schemas.microsoft.com/office/powerpoint/2010/main" val="2949012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Filing protests and appeals</a:t>
            </a:r>
          </a:p>
          <a:p>
            <a:pPr lvl="1"/>
            <a:r>
              <a:rPr lang="en-US" dirty="0" smtClean="0"/>
              <a:t>Business that believes VA has incorrectly found it ineligible or cancelled its registration must file within 10 days from receipt of denial or cancellation</a:t>
            </a:r>
          </a:p>
          <a:p>
            <a:pPr lvl="1"/>
            <a:r>
              <a:rPr lang="en-US" dirty="0" smtClean="0"/>
              <a:t>Disappointed offeror may file protest challenging the awardee’s CVE eligibility within 5 days of learning of the identity of the successful offeror (VA procurements only)</a:t>
            </a:r>
          </a:p>
          <a:p>
            <a:pPr lvl="1"/>
            <a:r>
              <a:rPr lang="en-US" dirty="0" smtClean="0"/>
              <a:t>Contracting officer may file protest challenging an awardee’s CVE eligibility at any time during the life of a VA contract</a:t>
            </a:r>
          </a:p>
          <a:p>
            <a:r>
              <a:rPr lang="en-US" dirty="0" smtClean="0"/>
              <a:t>Protests and appeals by private parties filed with contracting officer, who refers the protest to </a:t>
            </a:r>
            <a:r>
              <a:rPr lang="en-US" dirty="0" err="1" smtClean="0"/>
              <a:t>OHA</a:t>
            </a:r>
            <a:endParaRPr lang="en-US" dirty="0"/>
          </a:p>
        </p:txBody>
      </p:sp>
      <p:sp>
        <p:nvSpPr>
          <p:cNvPr id="3" name="Title 2"/>
          <p:cNvSpPr>
            <a:spLocks noGrp="1"/>
          </p:cNvSpPr>
          <p:nvPr>
            <p:ph type="title"/>
          </p:nvPr>
        </p:nvSpPr>
        <p:spPr/>
        <p:txBody>
          <a:bodyPr/>
          <a:lstStyle/>
          <a:p>
            <a:r>
              <a:rPr lang="en-US" smtClean="0"/>
              <a:t>New SBA Rules on CVE Protests and Appeals</a:t>
            </a:r>
            <a:endParaRPr lang="en-US" dirty="0"/>
          </a:p>
        </p:txBody>
      </p:sp>
    </p:spTree>
    <p:extLst>
      <p:ext uri="{BB962C8B-B14F-4D97-AF65-F5344CB8AC3E}">
        <p14:creationId xmlns:p14="http://schemas.microsoft.com/office/powerpoint/2010/main" val="2510468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SBA examines CVE eligibility with respect to particular procurement at two points</a:t>
            </a:r>
          </a:p>
          <a:p>
            <a:pPr lvl="1"/>
            <a:r>
              <a:rPr lang="en-US" dirty="0" smtClean="0"/>
              <a:t>Date of bid or initial offer, including price; </a:t>
            </a:r>
            <a:r>
              <a:rPr lang="en-US" u="sng" dirty="0" smtClean="0"/>
              <a:t>and</a:t>
            </a:r>
          </a:p>
          <a:p>
            <a:pPr lvl="1"/>
            <a:r>
              <a:rPr lang="en-US" dirty="0" smtClean="0"/>
              <a:t>Date CVE protest is filed</a:t>
            </a:r>
          </a:p>
          <a:p>
            <a:pPr lvl="2"/>
            <a:r>
              <a:rPr lang="en-US" dirty="0" smtClean="0"/>
              <a:t>Varies from SBA rules for non-VA procurements, which only uses date of bid or initial offer</a:t>
            </a:r>
          </a:p>
          <a:p>
            <a:r>
              <a:rPr lang="en-US" dirty="0" smtClean="0"/>
              <a:t>Contract awarded to ineligible company is rescinded rather than terminated for convenience</a:t>
            </a:r>
          </a:p>
          <a:p>
            <a:pPr lvl="1"/>
            <a:r>
              <a:rPr lang="en-US" dirty="0" smtClean="0"/>
              <a:t>Suggests no recovery of costs associated with terminated contract, which are usually available for contracts terminated for convenience</a:t>
            </a:r>
          </a:p>
          <a:p>
            <a:r>
              <a:rPr lang="en-US" dirty="0" smtClean="0"/>
              <a:t>CVE protests forwarded directly to </a:t>
            </a:r>
            <a:r>
              <a:rPr lang="en-US" dirty="0" err="1" smtClean="0"/>
              <a:t>OHA</a:t>
            </a:r>
            <a:r>
              <a:rPr lang="en-US" dirty="0" smtClean="0"/>
              <a:t> by contracting officer</a:t>
            </a:r>
          </a:p>
          <a:p>
            <a:pPr lvl="1"/>
            <a:r>
              <a:rPr lang="en-US" dirty="0" smtClean="0"/>
              <a:t>In size protests, contracting officer forwards protest to SBA area office</a:t>
            </a:r>
            <a:endParaRPr lang="en-US" dirty="0"/>
          </a:p>
        </p:txBody>
      </p:sp>
      <p:sp>
        <p:nvSpPr>
          <p:cNvPr id="3" name="Title 2"/>
          <p:cNvSpPr>
            <a:spLocks noGrp="1"/>
          </p:cNvSpPr>
          <p:nvPr>
            <p:ph type="title"/>
          </p:nvPr>
        </p:nvSpPr>
        <p:spPr/>
        <p:txBody>
          <a:bodyPr/>
          <a:lstStyle/>
          <a:p>
            <a:r>
              <a:rPr lang="en-US" smtClean="0"/>
              <a:t>Differences Between CVE Protests and Appeals and Size Protests</a:t>
            </a:r>
            <a:endParaRPr lang="en-US" dirty="0"/>
          </a:p>
        </p:txBody>
      </p:sp>
    </p:spTree>
    <p:extLst>
      <p:ext uri="{BB962C8B-B14F-4D97-AF65-F5344CB8AC3E}">
        <p14:creationId xmlns:p14="http://schemas.microsoft.com/office/powerpoint/2010/main" val="187615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On January 29, 2018, SBA issued a Proposed Rule responding to Congressional action placing responsibility with SBA for issuing regulations on ownership and control of SDVOSBs, whether CVE verified or not</a:t>
            </a:r>
          </a:p>
          <a:p>
            <a:r>
              <a:rPr lang="en-US" dirty="0" smtClean="0"/>
              <a:t>Comments were due on March 30, 2018</a:t>
            </a:r>
          </a:p>
          <a:p>
            <a:r>
              <a:rPr lang="en-US" dirty="0" smtClean="0"/>
              <a:t>Areas of Concern:</a:t>
            </a:r>
          </a:p>
          <a:p>
            <a:pPr lvl="1"/>
            <a:r>
              <a:rPr lang="en-US" dirty="0" smtClean="0"/>
              <a:t>“Extraordinary Circumstances”</a:t>
            </a:r>
          </a:p>
          <a:p>
            <a:pPr lvl="1"/>
            <a:r>
              <a:rPr lang="en-US" dirty="0" smtClean="0"/>
              <a:t>The </a:t>
            </a:r>
            <a:r>
              <a:rPr lang="en-US" dirty="0" err="1" smtClean="0"/>
              <a:t>SDV</a:t>
            </a:r>
            <a:r>
              <a:rPr lang="en-US" dirty="0" smtClean="0"/>
              <a:t> must have unilateral control over all decisions except:</a:t>
            </a:r>
          </a:p>
          <a:p>
            <a:pPr lvl="2"/>
            <a:r>
              <a:rPr lang="en-US" dirty="0" smtClean="0"/>
              <a:t>Adding a new equity partner</a:t>
            </a:r>
          </a:p>
          <a:p>
            <a:pPr lvl="2"/>
            <a:r>
              <a:rPr lang="en-US" dirty="0" smtClean="0"/>
              <a:t>Dissolution, sale or merger of the company</a:t>
            </a:r>
          </a:p>
          <a:p>
            <a:pPr lvl="2"/>
            <a:r>
              <a:rPr lang="en-US" dirty="0" smtClean="0"/>
              <a:t>Declaring bankruptcy</a:t>
            </a:r>
          </a:p>
          <a:p>
            <a:pPr lvl="1"/>
            <a:r>
              <a:rPr lang="en-US" dirty="0" smtClean="0"/>
              <a:t>“Rebuttable Presumptions of Non-</a:t>
            </a:r>
            <a:r>
              <a:rPr lang="en-US" dirty="0" err="1" smtClean="0"/>
              <a:t>SDV</a:t>
            </a:r>
            <a:r>
              <a:rPr lang="en-US" dirty="0" smtClean="0"/>
              <a:t> Control”</a:t>
            </a:r>
          </a:p>
          <a:p>
            <a:pPr lvl="1"/>
            <a:r>
              <a:rPr lang="en-US" dirty="0" smtClean="0"/>
              <a:t>Where the SDV is not able to work for the firm “during the normal working hours that businesses in that industry normally work”</a:t>
            </a:r>
          </a:p>
          <a:p>
            <a:pPr lvl="1"/>
            <a:r>
              <a:rPr lang="en-US" dirty="0" smtClean="0"/>
              <a:t>Where the SDV is not located within a “reasonable commute” to the firm’s headquarters and/or its job-site locations regardless of the firm’s industry</a:t>
            </a:r>
            <a:endParaRPr lang="en-US" dirty="0"/>
          </a:p>
        </p:txBody>
      </p:sp>
      <p:sp>
        <p:nvSpPr>
          <p:cNvPr id="3" name="Title 2"/>
          <p:cNvSpPr>
            <a:spLocks noGrp="1"/>
          </p:cNvSpPr>
          <p:nvPr>
            <p:ph type="title"/>
          </p:nvPr>
        </p:nvSpPr>
        <p:spPr/>
        <p:txBody>
          <a:bodyPr/>
          <a:lstStyle/>
          <a:p>
            <a:r>
              <a:rPr lang="en-US" smtClean="0"/>
              <a:t>SBA Proposed Rule on SDVOSB Ownership and Control</a:t>
            </a:r>
            <a:endParaRPr lang="en-US" dirty="0"/>
          </a:p>
        </p:txBody>
      </p:sp>
    </p:spTree>
    <p:extLst>
      <p:ext uri="{BB962C8B-B14F-4D97-AF65-F5344CB8AC3E}">
        <p14:creationId xmlns:p14="http://schemas.microsoft.com/office/powerpoint/2010/main" val="149689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n-US" smtClean="0"/>
              <a:t>This year VA has issued several proposed rules to revise and streamline its acquisition regulations.</a:t>
            </a:r>
          </a:p>
          <a:p>
            <a:pPr lvl="1"/>
            <a:r>
              <a:rPr lang="en-US" smtClean="0"/>
              <a:t>VA emphasized the following updates:</a:t>
            </a:r>
          </a:p>
          <a:p>
            <a:pPr lvl="2"/>
            <a:r>
              <a:rPr lang="en-US" smtClean="0"/>
              <a:t>Part 844, Subcontracting Policies and Procedures</a:t>
            </a:r>
          </a:p>
          <a:p>
            <a:pPr lvl="2"/>
            <a:r>
              <a:rPr lang="en-US" smtClean="0"/>
              <a:t>Part 845, Government Property</a:t>
            </a:r>
          </a:p>
          <a:p>
            <a:pPr lvl="2"/>
            <a:r>
              <a:rPr lang="en-US" smtClean="0"/>
              <a:t>Part 831, Contract Cost Principles and Procedures</a:t>
            </a:r>
          </a:p>
          <a:p>
            <a:pPr lvl="2"/>
            <a:r>
              <a:rPr lang="en-US" smtClean="0"/>
              <a:t>Part 833, Protests, Disputes, and Appeals</a:t>
            </a:r>
          </a:p>
          <a:p>
            <a:pPr lvl="2"/>
            <a:r>
              <a:rPr lang="en-US" smtClean="0"/>
              <a:t>Part 852, Solicitation Provisions and Contract Clauses</a:t>
            </a:r>
          </a:p>
          <a:p>
            <a:pPr lvl="2"/>
            <a:r>
              <a:rPr lang="en-US" smtClean="0"/>
              <a:t>Part 871, Loan Guaranty and Vocational Rehabilitation and Employment Programs</a:t>
            </a:r>
          </a:p>
          <a:p>
            <a:r>
              <a:rPr lang="en-US" smtClean="0"/>
              <a:t>Proposed changes for commercial items and simplified acquisitions</a:t>
            </a:r>
          </a:p>
          <a:p>
            <a:pPr lvl="1"/>
            <a:r>
              <a:rPr lang="en-US" smtClean="0"/>
              <a:t>Will VA fully embrace and implement Vets First mandate for these acquisitions?</a:t>
            </a:r>
          </a:p>
          <a:p>
            <a:pPr lvl="1"/>
            <a:endParaRPr lang="en-US" dirty="0"/>
          </a:p>
        </p:txBody>
      </p:sp>
      <p:sp>
        <p:nvSpPr>
          <p:cNvPr id="2" name="Title 1"/>
          <p:cNvSpPr>
            <a:spLocks noGrp="1"/>
          </p:cNvSpPr>
          <p:nvPr>
            <p:ph type="title"/>
          </p:nvPr>
        </p:nvSpPr>
        <p:spPr/>
        <p:txBody>
          <a:bodyPr/>
          <a:lstStyle/>
          <a:p>
            <a:r>
              <a:rPr lang="en-US" smtClean="0"/>
              <a:t>Proposed VAAR Changes</a:t>
            </a:r>
            <a:endParaRPr lang="en-US" dirty="0"/>
          </a:p>
        </p:txBody>
      </p:sp>
    </p:spTree>
    <p:extLst>
      <p:ext uri="{BB962C8B-B14F-4D97-AF65-F5344CB8AC3E}">
        <p14:creationId xmlns:p14="http://schemas.microsoft.com/office/powerpoint/2010/main" val="4284839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2226</Words>
  <Application>Microsoft Office PowerPoint</Application>
  <PresentationFormat>Letter Paper (8.5x11 in)</PresentationFormat>
  <Paragraphs>231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2_Custom Design</vt:lpstr>
      <vt:lpstr>Year in Review:   Regulatory, Legislative, and Other Significant Developments  June 13, 2018</vt:lpstr>
      <vt:lpstr>About PilieroMazza</vt:lpstr>
      <vt:lpstr>Overview</vt:lpstr>
      <vt:lpstr>New SBA Rules on CVE Protests and Appeals</vt:lpstr>
      <vt:lpstr>New SBA Rules on CVE Protests and Appeals</vt:lpstr>
      <vt:lpstr>New SBA Rules on CVE Protests and Appeals</vt:lpstr>
      <vt:lpstr>Differences Between CVE Protests and Appeals and Size Protests</vt:lpstr>
      <vt:lpstr>SBA Proposed Rule on SDVOSB Ownership and Control</vt:lpstr>
      <vt:lpstr>Proposed VAAR Changes</vt:lpstr>
      <vt:lpstr>Current House Bills on Veterans Issues</vt:lpstr>
      <vt:lpstr>Update On Pending Proposals and Recent Cases Relevant for All Small Business Government Contractors</vt:lpstr>
      <vt:lpstr>Latest with the 8(a) and Mentor-Protégé Programs – May 30 Federal Register Notice</vt:lpstr>
      <vt:lpstr>Update on Size Standards</vt:lpstr>
      <vt:lpstr>More Size Standard Questions from SBA</vt:lpstr>
      <vt:lpstr>Notable Cases Over the Past Year</vt:lpstr>
      <vt:lpstr>Latest with the HUBZone Program</vt:lpstr>
      <vt:lpstr>Labor &amp; Employment Developments</vt:lpstr>
      <vt:lpstr>Labor &amp; Employment Developments</vt:lpstr>
      <vt:lpstr>A Word About: </vt:lpstr>
      <vt:lpstr>NDAA 2018</vt:lpstr>
      <vt:lpstr>NDAA 2018</vt:lpstr>
      <vt:lpstr>Forecasting the 2019 NDAA</vt:lpstr>
      <vt:lpstr>Current Regulatory Landscape for Cyber</vt:lpstr>
      <vt:lpstr>Questions Contractors Are Asking About Cyber</vt:lpstr>
      <vt:lpstr>Cyber Best Practices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2015-01-13T23:52:19Z</dcterms:created>
  <dcterms:modified xsi:type="dcterms:W3CDTF">2018-06-05T15:58:29Z</dcterms:modified>
</cp:coreProperties>
</file>