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7"/>
  </p:notesMasterIdLst>
  <p:handoutMasterIdLst>
    <p:handoutMasterId r:id="rId8"/>
  </p:handoutMasterIdLst>
  <p:sldIdLst>
    <p:sldId id="1198" r:id="rId5"/>
    <p:sldId id="1199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9">
          <p15:clr>
            <a:srgbClr val="A4A3A4"/>
          </p15:clr>
        </p15:guide>
        <p15:guide id="2" orient="horz" pos="5746">
          <p15:clr>
            <a:srgbClr val="A4A3A4"/>
          </p15:clr>
        </p15:guide>
        <p15:guide id="3" orient="horz" pos="3953">
          <p15:clr>
            <a:srgbClr val="A4A3A4"/>
          </p15:clr>
        </p15:guide>
        <p15:guide id="4" pos="845">
          <p15:clr>
            <a:srgbClr val="A4A3A4"/>
          </p15:clr>
        </p15:guide>
        <p15:guide id="5" pos="5789">
          <p15:clr>
            <a:srgbClr val="A4A3A4"/>
          </p15:clr>
        </p15:guide>
        <p15:guide id="6" pos="1661">
          <p15:clr>
            <a:srgbClr val="A4A3A4"/>
          </p15:clr>
        </p15:guide>
        <p15:guide id="7" pos="2273">
          <p15:clr>
            <a:srgbClr val="A4A3A4"/>
          </p15:clr>
        </p15:guide>
        <p15:guide id="8" pos="2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654" userDrawn="1">
          <p15:clr>
            <a:srgbClr val="A4A3A4"/>
          </p15:clr>
        </p15:guide>
        <p15:guide id="2" pos="232" userDrawn="1">
          <p15:clr>
            <a:srgbClr val="A4A3A4"/>
          </p15:clr>
        </p15:guide>
        <p15:guide id="3" pos="416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45079"/>
    <a:srgbClr val="33CCCC"/>
    <a:srgbClr val="003382"/>
    <a:srgbClr val="00337D"/>
    <a:srgbClr val="003384"/>
    <a:srgbClr val="00ABD1"/>
    <a:srgbClr val="FF6600"/>
    <a:srgbClr val="0066CC"/>
    <a:srgbClr val="033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91" autoAdjust="0"/>
    <p:restoredTop sz="94717" autoAdjust="0"/>
  </p:normalViewPr>
  <p:slideViewPr>
    <p:cSldViewPr snapToGrid="0">
      <p:cViewPr varScale="1">
        <p:scale>
          <a:sx n="56" d="100"/>
          <a:sy n="56" d="100"/>
        </p:scale>
        <p:origin x="956" y="60"/>
      </p:cViewPr>
      <p:guideLst>
        <p:guide orient="horz" pos="1159"/>
        <p:guide orient="horz" pos="5746"/>
        <p:guide orient="horz" pos="3953"/>
        <p:guide pos="845"/>
        <p:guide pos="5789"/>
        <p:guide pos="1661"/>
        <p:guide pos="2273"/>
        <p:guide pos="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1472" y="-104"/>
      </p:cViewPr>
      <p:guideLst>
        <p:guide orient="horz" pos="5654"/>
        <p:guide pos="232"/>
        <p:guide pos="416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676784" y="8695288"/>
            <a:ext cx="3037943" cy="46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687" tIns="46346" rIns="92687" bIns="46346" anchor="ctr"/>
          <a:lstStyle>
            <a:lvl1pPr algn="l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54088" algn="l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38275" algn="l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17700" algn="l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749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321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893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465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9AE0ABB-3123-448D-9AD8-6E8D25EDE00C}" type="slidenum">
              <a:rPr lang="en-US" altLang="en-US" sz="1200" b="0">
                <a:latin typeface="Arial" charset="0"/>
              </a:rPr>
              <a:pPr algn="r"/>
              <a:t>‹#›</a:t>
            </a:fld>
            <a:endParaRPr lang="en-US" altLang="en-US" sz="1200" b="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7678" y="220977"/>
            <a:ext cx="6324068" cy="29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668" tIns="44334" rIns="88668" bIns="44334" anchor="ctr">
            <a:spAutoFit/>
          </a:bodyPr>
          <a:lstStyle/>
          <a:p>
            <a:pPr algn="r"/>
            <a:r>
              <a:rPr lang="en-US" altLang="en-US" sz="1300"/>
              <a:t>Title of Presentation 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67678" y="8724647"/>
            <a:ext cx="62505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668" tIns="44334" rIns="88668" bIns="44334" anchor="ctr"/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87" y="8801911"/>
            <a:ext cx="2296457" cy="25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49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693738"/>
            <a:ext cx="4622800" cy="3468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964" y="4376232"/>
            <a:ext cx="5141368" cy="423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7" tIns="46346" rIns="92687" bIns="46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76784" y="8695288"/>
            <a:ext cx="3037943" cy="46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7" tIns="46346" rIns="92687" bIns="46346" numCol="1" anchor="ctr" anchorCtr="0" compatLnSpc="1">
            <a:prstTxWarp prst="textNoShape">
              <a:avLst/>
            </a:prstTxWarp>
          </a:bodyPr>
          <a:lstStyle>
            <a:lvl1pPr algn="r" defTabSz="925164">
              <a:spcBef>
                <a:spcPct val="0"/>
              </a:spcBef>
              <a:defRPr b="0"/>
            </a:lvl1pPr>
          </a:lstStyle>
          <a:p>
            <a:fld id="{4B50B1D8-9635-4CD2-AD91-5850F56052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367678" y="220977"/>
            <a:ext cx="6324068" cy="29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668" tIns="44334" rIns="88668" bIns="44334" anchor="ctr">
            <a:spAutoFit/>
          </a:bodyPr>
          <a:lstStyle/>
          <a:p>
            <a:pPr algn="r"/>
            <a:r>
              <a:rPr lang="en-US" altLang="en-US" sz="1300"/>
              <a:t>Title of Presentation</a:t>
            </a:r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>
            <a:off x="367678" y="8724647"/>
            <a:ext cx="62505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668" tIns="44334" rIns="88668" bIns="44334" anchor="ctr"/>
          <a:lstStyle/>
          <a:p>
            <a:endParaRPr lang="en-US"/>
          </a:p>
        </p:txBody>
      </p:sp>
      <p:pic>
        <p:nvPicPr>
          <p:cNvPr id="14235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87" y="8801911"/>
            <a:ext cx="2296457" cy="25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75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274638" indent="-1555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27063" indent="-238125" algn="l" rtl="0" eaLnBrk="0" fontAlgn="base" hangingPunct="0">
      <a:spcBef>
        <a:spcPct val="30000"/>
      </a:spcBef>
      <a:spcAft>
        <a:spcPct val="0"/>
      </a:spcAft>
      <a:buChar char="—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19163" indent="-174625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196975" indent="-112713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178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694431" indent="-267089" defTabSz="89178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068355" indent="-213671" defTabSz="89178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495697" indent="-213671" defTabSz="89178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1923039" indent="-213671" defTabSz="89178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350381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777723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205065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632407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B7B289E-4828-4786-9611-FD41EE9E16C7}" type="slidenum">
              <a:rPr lang="en-US" altLang="en-US" b="0" smtClean="0"/>
              <a:pPr/>
              <a:t>1</a:t>
            </a:fld>
            <a:endParaRPr lang="en-US" altLang="en-US" b="0"/>
          </a:p>
        </p:txBody>
      </p:sp>
      <p:sp>
        <p:nvSpPr>
          <p:cNvPr id="1945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Notes level one</a:t>
            </a:r>
          </a:p>
          <a:p>
            <a:pPr lvl="1"/>
            <a:r>
              <a:rPr lang="en-US" altLang="en-US">
                <a:latin typeface="Times New Roman" pitchFamily="18" charset="0"/>
              </a:rPr>
              <a:t>Notes level two</a:t>
            </a:r>
          </a:p>
          <a:p>
            <a:pPr lvl="2"/>
            <a:r>
              <a:rPr lang="en-US" altLang="en-US">
                <a:latin typeface="Times New Roman" pitchFamily="18" charset="0"/>
              </a:rPr>
              <a:t>Notes level three</a:t>
            </a:r>
          </a:p>
          <a:p>
            <a:pPr lvl="3"/>
            <a:r>
              <a:rPr lang="en-US" altLang="en-US">
                <a:latin typeface="Times New Roman" pitchFamily="18" charset="0"/>
              </a:rPr>
              <a:t>Notes level four</a:t>
            </a:r>
          </a:p>
        </p:txBody>
      </p:sp>
    </p:spTree>
    <p:extLst>
      <p:ext uri="{BB962C8B-B14F-4D97-AF65-F5344CB8AC3E}">
        <p14:creationId xmlns:p14="http://schemas.microsoft.com/office/powerpoint/2010/main" val="373087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178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694431" indent="-267089" defTabSz="89178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068355" indent="-213671" defTabSz="89178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495697" indent="-213671" defTabSz="89178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1923039" indent="-213671" defTabSz="89178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350381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777723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205065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632407" indent="-213671" algn="ctr" defTabSz="89178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B7B289E-4828-4786-9611-FD41EE9E16C7}" type="slidenum">
              <a:rPr lang="en-US" altLang="en-US" b="0" smtClean="0"/>
              <a:pPr/>
              <a:t>2</a:t>
            </a:fld>
            <a:endParaRPr lang="en-US" altLang="en-US" b="0"/>
          </a:p>
        </p:txBody>
      </p:sp>
      <p:sp>
        <p:nvSpPr>
          <p:cNvPr id="1945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Notes level one</a:t>
            </a:r>
          </a:p>
          <a:p>
            <a:pPr lvl="1"/>
            <a:r>
              <a:rPr lang="en-US" altLang="en-US">
                <a:latin typeface="Times New Roman" pitchFamily="18" charset="0"/>
              </a:rPr>
              <a:t>Notes level two</a:t>
            </a:r>
          </a:p>
          <a:p>
            <a:pPr lvl="2"/>
            <a:r>
              <a:rPr lang="en-US" altLang="en-US">
                <a:latin typeface="Times New Roman" pitchFamily="18" charset="0"/>
              </a:rPr>
              <a:t>Notes level three</a:t>
            </a:r>
          </a:p>
          <a:p>
            <a:pPr lvl="3"/>
            <a:r>
              <a:rPr lang="en-US" altLang="en-US">
                <a:latin typeface="Times New Roman" pitchFamily="18" charset="0"/>
              </a:rPr>
              <a:t>Notes level four</a:t>
            </a:r>
          </a:p>
        </p:txBody>
      </p:sp>
    </p:spTree>
    <p:extLst>
      <p:ext uri="{BB962C8B-B14F-4D97-AF65-F5344CB8AC3E}">
        <p14:creationId xmlns:p14="http://schemas.microsoft.com/office/powerpoint/2010/main" val="218386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12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5025" y="1419225"/>
            <a:ext cx="784225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12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41500" y="4292600"/>
            <a:ext cx="6835775" cy="1695450"/>
          </a:xfrm>
        </p:spPr>
        <p:txBody>
          <a:bodyPr/>
          <a:lstStyle>
            <a:lvl1pPr marL="0" indent="0" algn="r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223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152400"/>
            <a:ext cx="201453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950" y="152400"/>
            <a:ext cx="5894388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68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152400"/>
            <a:ext cx="8061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28650" y="1600200"/>
            <a:ext cx="8048625" cy="4495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29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Two Column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4095750" cy="4724400"/>
          </a:xfrm>
          <a:prstGeom prst="rect">
            <a:avLst/>
          </a:prstGeom>
        </p:spPr>
        <p:txBody>
          <a:bodyPr/>
          <a:lstStyle>
            <a:lvl1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2pPr>
            <a:lvl3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3pPr>
            <a:lvl4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4pPr>
            <a:lvl5pPr>
              <a:defRPr lang="en-US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5pPr>
          </a:lstStyle>
          <a:p>
            <a:pPr lvl="0">
              <a:lnSpc>
                <a:spcPct val="95000"/>
              </a:lnSpc>
              <a:buClr>
                <a:srgbClr val="102588"/>
              </a:buClr>
            </a:pPr>
            <a:r>
              <a:rPr lang="en-US"/>
              <a:t>Click to edit Master text styles</a:t>
            </a:r>
          </a:p>
          <a:p>
            <a:pPr lvl="1">
              <a:lnSpc>
                <a:spcPct val="95000"/>
              </a:lnSpc>
              <a:buClr>
                <a:srgbClr val="102588"/>
              </a:buClr>
            </a:pPr>
            <a:r>
              <a:rPr lang="en-US"/>
              <a:t>Second level</a:t>
            </a:r>
          </a:p>
          <a:p>
            <a:pPr lvl="2">
              <a:lnSpc>
                <a:spcPct val="95000"/>
              </a:lnSpc>
              <a:buClr>
                <a:srgbClr val="102588"/>
              </a:buClr>
            </a:pPr>
            <a:r>
              <a:rPr lang="en-US"/>
              <a:t>Third level</a:t>
            </a:r>
          </a:p>
          <a:p>
            <a:pPr lvl="3">
              <a:lnSpc>
                <a:spcPct val="95000"/>
              </a:lnSpc>
              <a:buClr>
                <a:srgbClr val="102588"/>
              </a:buClr>
            </a:pPr>
            <a:r>
              <a:rPr lang="en-US"/>
              <a:t>Fourth level</a:t>
            </a:r>
          </a:p>
          <a:p>
            <a:pPr lvl="4">
              <a:lnSpc>
                <a:spcPct val="95000"/>
              </a:lnSpc>
              <a:buClr>
                <a:srgbClr val="102588"/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876800" y="1371600"/>
            <a:ext cx="4095750" cy="4724400"/>
          </a:xfrm>
          <a:prstGeom prst="rect">
            <a:avLst/>
          </a:prstGeom>
        </p:spPr>
        <p:txBody>
          <a:bodyPr/>
          <a:lstStyle>
            <a:lvl1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1pPr>
            <a:lvl2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2pPr>
            <a:lvl3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3pPr>
            <a:lvl4pPr>
              <a:defRPr lang="en-US" dirty="0" smtClean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4pPr>
            <a:lvl5pPr>
              <a:defRPr lang="en-US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</a:defRPr>
            </a:lvl5pPr>
          </a:lstStyle>
          <a:p>
            <a:pPr lvl="0">
              <a:lnSpc>
                <a:spcPct val="95000"/>
              </a:lnSpc>
              <a:buClr>
                <a:srgbClr val="102588"/>
              </a:buClr>
            </a:pPr>
            <a:r>
              <a:rPr lang="en-US"/>
              <a:t>Click to edit Master text styles</a:t>
            </a:r>
          </a:p>
          <a:p>
            <a:pPr lvl="1">
              <a:lnSpc>
                <a:spcPct val="95000"/>
              </a:lnSpc>
              <a:buClr>
                <a:srgbClr val="102588"/>
              </a:buClr>
            </a:pPr>
            <a:r>
              <a:rPr lang="en-US"/>
              <a:t>Second level</a:t>
            </a:r>
          </a:p>
          <a:p>
            <a:pPr lvl="2">
              <a:lnSpc>
                <a:spcPct val="95000"/>
              </a:lnSpc>
              <a:buClr>
                <a:srgbClr val="102588"/>
              </a:buClr>
            </a:pPr>
            <a:r>
              <a:rPr lang="en-US"/>
              <a:t>Third level</a:t>
            </a:r>
          </a:p>
          <a:p>
            <a:pPr lvl="3">
              <a:lnSpc>
                <a:spcPct val="95000"/>
              </a:lnSpc>
              <a:buClr>
                <a:srgbClr val="102588"/>
              </a:buClr>
            </a:pPr>
            <a:r>
              <a:rPr lang="en-US"/>
              <a:t>Fourth level</a:t>
            </a:r>
          </a:p>
          <a:p>
            <a:pPr lvl="4">
              <a:lnSpc>
                <a:spcPct val="95000"/>
              </a:lnSpc>
              <a:buClr>
                <a:srgbClr val="102588"/>
              </a:buClr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5950" y="171450"/>
            <a:ext cx="8376146" cy="1066800"/>
          </a:xfrm>
          <a:prstGeom prst="rect">
            <a:avLst/>
          </a:prstGeom>
        </p:spPr>
        <p:txBody>
          <a:bodyPr anchor="ctr"/>
          <a:lstStyle>
            <a:lvl1pPr>
              <a:defRPr lang="en-US" dirty="0">
                <a:solidFill>
                  <a:srgbClr val="102588"/>
                </a:solidFill>
                <a:effectLst/>
                <a:latin typeface="Arial Narrow" panose="020B0606020202030204" pitchFamily="34" charset="0"/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37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08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076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00200"/>
            <a:ext cx="3948113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1600200"/>
            <a:ext cx="3948112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281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74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067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4210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642446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6001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346" y="22306"/>
            <a:ext cx="8061325" cy="61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046" y="1042650"/>
            <a:ext cx="7991242" cy="476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562491"/>
            <a:ext cx="2133600" cy="288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5000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fld id="{FFEE7A62-80C1-4CCE-A4D7-B77C77FDDC1C}" type="slidenum">
              <a:rPr lang="en-US" sz="800" b="0" smtClean="0">
                <a:solidFill>
                  <a:schemeClr val="bg1"/>
                </a:solidFill>
              </a:rPr>
              <a:pPr algn="l"/>
              <a:t>‹#›</a:t>
            </a:fld>
            <a:r>
              <a:rPr lang="en-US" sz="800" b="0" dirty="0" smtClean="0">
                <a:solidFill>
                  <a:schemeClr val="bg1"/>
                </a:solidFill>
              </a:rPr>
              <a:t>   |    www.gdit.com</a:t>
            </a:r>
            <a:endParaRPr lang="en-US" sz="800" b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>
          <a:solidFill>
            <a:srgbClr val="3450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80000"/>
        <a:buFont typeface="Monotype Sorts" pitchFamily="2" charset="2"/>
        <a:buChar char="l"/>
        <a:defRPr sz="28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80000"/>
        <a:buFont typeface="Arial" panose="020B0604020202020204" pitchFamily="34" charset="0"/>
        <a:buChar char="─"/>
        <a:defRPr sz="2600">
          <a:solidFill>
            <a:schemeClr val="bg1">
              <a:lumMod val="50000"/>
            </a:schemeClr>
          </a:solidFill>
          <a:latin typeface="+mn-lt"/>
        </a:defRPr>
      </a:lvl2pPr>
      <a:lvl3pPr marL="1200150" indent="-3429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80000"/>
        <a:buFont typeface="Monotype Sorts" pitchFamily="2" charset="2"/>
        <a:buChar char="n"/>
        <a:defRPr sz="2400">
          <a:solidFill>
            <a:schemeClr val="bg1">
              <a:lumMod val="50000"/>
            </a:schemeClr>
          </a:solidFill>
          <a:latin typeface="+mn-lt"/>
        </a:defRPr>
      </a:lvl3pPr>
      <a:lvl4pPr marL="1543050" indent="-2286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80000"/>
        <a:buFont typeface="Arial" panose="020B0604020202020204" pitchFamily="34" charset="0"/>
        <a:buChar char="─"/>
        <a:defRPr sz="2200">
          <a:solidFill>
            <a:schemeClr val="bg1">
              <a:lumMod val="50000"/>
            </a:schemeClr>
          </a:solidFill>
          <a:latin typeface="+mn-lt"/>
        </a:defRPr>
      </a:lvl4pPr>
      <a:lvl5pPr marL="1885950" indent="-2286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80000"/>
        <a:buFont typeface="Monotype Sorts" pitchFamily="2" charset="2"/>
        <a:buChar char="n"/>
        <a:defRPr sz="2000">
          <a:solidFill>
            <a:schemeClr val="bg1">
              <a:lumMod val="50000"/>
            </a:schemeClr>
          </a:solidFill>
          <a:latin typeface="+mn-lt"/>
        </a:defRPr>
      </a:lvl5pPr>
      <a:lvl6pPr marL="23431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n"/>
        <a:defRPr sz="2000">
          <a:solidFill>
            <a:schemeClr val="bg2"/>
          </a:solidFill>
          <a:latin typeface="+mn-lt"/>
        </a:defRPr>
      </a:lvl6pPr>
      <a:lvl7pPr marL="28003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n"/>
        <a:defRPr sz="2000">
          <a:solidFill>
            <a:schemeClr val="bg2"/>
          </a:solidFill>
          <a:latin typeface="+mn-lt"/>
        </a:defRPr>
      </a:lvl7pPr>
      <a:lvl8pPr marL="32575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n"/>
        <a:defRPr sz="2000">
          <a:solidFill>
            <a:schemeClr val="bg2"/>
          </a:solidFill>
          <a:latin typeface="+mn-lt"/>
        </a:defRPr>
      </a:lvl8pPr>
      <a:lvl9pPr marL="3714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n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gdit.com/Partners" TargetMode="External"/><Relationship Id="rId7" Type="http://schemas.openxmlformats.org/officeDocument/2006/relationships/hyperlink" Target="https://gdit.com/what-we-d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mallbusiness@gdit.com" TargetMode="External"/><Relationship Id="rId5" Type="http://schemas.openxmlformats.org/officeDocument/2006/relationships/hyperlink" Target="http://www.gd.com/Suppliers" TargetMode="External"/><Relationship Id="rId4" Type="http://schemas.openxmlformats.org/officeDocument/2006/relationships/hyperlink" Target="http://www.gdit.com/s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346" y="22306"/>
            <a:ext cx="8508646" cy="613318"/>
          </a:xfrm>
        </p:spPr>
        <p:txBody>
          <a:bodyPr/>
          <a:lstStyle/>
          <a:p>
            <a:r>
              <a:rPr lang="en-US" dirty="0"/>
              <a:t>General Dynamics – A Proven Market Leader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28650" y="788024"/>
            <a:ext cx="3948113" cy="3547571"/>
          </a:xfrm>
        </p:spPr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400" b="1" dirty="0" smtClean="0">
                <a:solidFill>
                  <a:srgbClr val="001B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Dynamics Information Technology 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https://gdit.com/Partners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and doing business</a:t>
            </a:r>
          </a:p>
          <a:p>
            <a:pPr marL="285750" lvl="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Teaming considerations</a:t>
            </a:r>
          </a:p>
          <a:p>
            <a:pPr marL="285750" lvl="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 of Events</a:t>
            </a:r>
          </a:p>
          <a:p>
            <a:pPr marL="285750" lvl="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 and cybersecurity for suppliers </a:t>
            </a:r>
          </a:p>
          <a:p>
            <a:pPr marL="285750" lvl="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 Registration site </a:t>
            </a:r>
            <a:b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 for all GD) </a:t>
            </a:r>
            <a:endParaRPr lang="en-US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400" b="1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do:</a:t>
            </a:r>
          </a:p>
          <a:p>
            <a:pPr marL="28575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</a:p>
          <a:p>
            <a:pPr marL="28575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 Information Systems</a:t>
            </a:r>
          </a:p>
          <a:p>
            <a:pPr marL="28575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Support</a:t>
            </a:r>
          </a:p>
          <a:p>
            <a:pPr marL="285750" indent="-114300" fontAlgn="auto">
              <a:spcBef>
                <a:spcPts val="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Solutions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200" dirty="0" smtClean="0">
              <a:solidFill>
                <a:srgbClr val="001B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365760" y="3953695"/>
            <a:ext cx="8429897" cy="52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1B50"/>
              </a:buClr>
              <a:buChar char="•"/>
              <a:defRPr sz="2800">
                <a:solidFill>
                  <a:srgbClr val="001B50"/>
                </a:solidFill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1B50"/>
              </a:buClr>
              <a:buFont typeface="Arial" charset="0"/>
              <a:buChar char="­"/>
              <a:defRPr sz="2600">
                <a:solidFill>
                  <a:srgbClr val="001B50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1B50"/>
              </a:buClr>
              <a:buChar char="•"/>
              <a:defRPr sz="2400">
                <a:solidFill>
                  <a:srgbClr val="001B50"/>
                </a:solidFill>
                <a:latin typeface="+mn-lt"/>
              </a:defRPr>
            </a:lvl3pPr>
            <a:lvl4pPr marL="13144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1B50"/>
              </a:buClr>
              <a:buFont typeface="Arial" charset="0"/>
              <a:buChar char="­"/>
              <a:defRPr sz="2200">
                <a:solidFill>
                  <a:srgbClr val="001B50"/>
                </a:solidFill>
                <a:latin typeface="+mn-lt"/>
              </a:defRPr>
            </a:lvl4pPr>
            <a:lvl5pPr marL="16573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1B50"/>
              </a:buClr>
              <a:buChar char="•"/>
              <a:defRPr sz="2000">
                <a:solidFill>
                  <a:srgbClr val="001B50"/>
                </a:solidFill>
                <a:latin typeface="+mn-lt"/>
              </a:defRPr>
            </a:lvl5pPr>
            <a:lvl6pPr marL="23431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6pPr>
            <a:lvl7pPr marL="28003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7pPr>
            <a:lvl8pPr marL="32575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8pPr>
            <a:lvl9pPr marL="3714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Dynamics: Four Business Groups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15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Customer- aligned to address mission-critical needs</a:t>
            </a:r>
          </a:p>
        </p:txBody>
      </p:sp>
      <p:sp>
        <p:nvSpPr>
          <p:cNvPr id="13312" name="Rectangle 13311"/>
          <p:cNvSpPr/>
          <p:nvPr/>
        </p:nvSpPr>
        <p:spPr>
          <a:xfrm>
            <a:off x="5076629" y="814151"/>
            <a:ext cx="3610171" cy="333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400" dirty="0">
                <a:solidFill>
                  <a:srgbClr val="001B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Dynamics – SUPPLIERS</a:t>
            </a:r>
          </a:p>
          <a:p>
            <a:pPr lvl="0" algn="l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kern="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www.gd.com/Suppliers </a:t>
            </a:r>
            <a:endParaRPr lang="en-US" b="0" kern="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171450" algn="l" eaLnBrk="1" fontAlgn="auto" hangingPunct="1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SBLO </a:t>
            </a:r>
            <a:r>
              <a:rPr lang="en-US" b="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Locator </a:t>
            </a:r>
          </a:p>
          <a:p>
            <a:pPr marL="342900" lvl="0" indent="-171450" algn="l" eaLnBrk="1" fontAlgn="auto" hangingPunct="1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</a:p>
          <a:p>
            <a:pPr marL="342900" lvl="0" indent="-171450" algn="l" eaLnBrk="1" fontAlgn="auto" hangingPunct="1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each Business Group and Unit</a:t>
            </a:r>
          </a:p>
          <a:p>
            <a:pPr marL="342900" lvl="0" indent="-171450" algn="l" eaLnBrk="1" fontAlgn="auto" hangingPunct="1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Mentor-Protégé Program</a:t>
            </a:r>
          </a:p>
          <a:p>
            <a:pPr marL="342900" lvl="0" indent="-171450" algn="l" eaLnBrk="1" fontAlgn="auto" hangingPunct="1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FAQs and GD Registration</a:t>
            </a:r>
          </a:p>
          <a:p>
            <a:pPr marL="342900" lvl="0" indent="-171450" algn="l" eaLnBrk="1" fontAlgn="auto" hangingPunct="1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endParaRPr lang="en-US" sz="1400" b="0" dirty="0" smtClean="0">
              <a:solidFill>
                <a:srgbClr val="001B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GDIT CONTACT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Ludmilla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Parnell</a:t>
            </a:r>
            <a:endParaRPr lang="en-US" sz="1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smallbusiness@gdit.com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1B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400" dirty="0">
                <a:solidFill>
                  <a:srgbClr val="001B5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https://gdit.com/what-we-do/</a:t>
            </a:r>
            <a:r>
              <a:rPr lang="en-US" sz="1400" dirty="0">
                <a:solidFill>
                  <a:srgbClr val="001B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</p:txBody>
      </p:sp>
      <p:sp>
        <p:nvSpPr>
          <p:cNvPr id="13313" name="TextBox 13312"/>
          <p:cNvSpPr txBox="1"/>
          <p:nvPr/>
        </p:nvSpPr>
        <p:spPr>
          <a:xfrm>
            <a:off x="6849730" y="6248400"/>
            <a:ext cx="160670" cy="276999"/>
          </a:xfrm>
          <a:prstGeom prst="rect">
            <a:avLst/>
          </a:prstGeom>
          <a:solidFill>
            <a:srgbClr val="F9F9F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65"/>
          <a:stretch/>
        </p:blipFill>
        <p:spPr>
          <a:xfrm>
            <a:off x="0" y="4496704"/>
            <a:ext cx="9144000" cy="205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6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71346" y="22306"/>
            <a:ext cx="8572654" cy="6133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Doing Business 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47522" y="832104"/>
            <a:ext cx="4288502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1025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Opportunity-Driven approach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opportunities are you specifically interested in?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Focused and targeted!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differentiation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1025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1025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Player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Ethical,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dependable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responsive </a:t>
            </a:r>
          </a:p>
          <a:p>
            <a:pPr marL="0" indent="0">
              <a:buNone/>
            </a:pPr>
            <a:endParaRPr lang="en-US" sz="2000" b="1" dirty="0">
              <a:solidFill>
                <a:srgbClr val="1025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1025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solvency/risk/strength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Update D&amp;B/Experian annually </a:t>
            </a:r>
          </a:p>
        </p:txBody>
      </p:sp>
      <p:sp>
        <p:nvSpPr>
          <p:cNvPr id="13313" name="TextBox 13312"/>
          <p:cNvSpPr txBox="1"/>
          <p:nvPr/>
        </p:nvSpPr>
        <p:spPr>
          <a:xfrm>
            <a:off x="6849730" y="6248400"/>
            <a:ext cx="160670" cy="276999"/>
          </a:xfrm>
          <a:prstGeom prst="rect">
            <a:avLst/>
          </a:prstGeom>
          <a:solidFill>
            <a:srgbClr val="F9F9F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19" t="3573" r="129" b="2967"/>
          <a:stretch/>
        </p:blipFill>
        <p:spPr>
          <a:xfrm>
            <a:off x="5954268" y="1143000"/>
            <a:ext cx="3189732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5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35T">
  <a:themeElements>
    <a:clrScheme name="Custom 6">
      <a:dk1>
        <a:srgbClr val="000000"/>
      </a:dk1>
      <a:lt1>
        <a:srgbClr val="FFFFFF"/>
      </a:lt1>
      <a:dk2>
        <a:srgbClr val="003896"/>
      </a:dk2>
      <a:lt2>
        <a:srgbClr val="000000"/>
      </a:lt2>
      <a:accent1>
        <a:srgbClr val="59178A"/>
      </a:accent1>
      <a:accent2>
        <a:srgbClr val="BA122B"/>
      </a:accent2>
      <a:accent3>
        <a:srgbClr val="FFFFFF"/>
      </a:accent3>
      <a:accent4>
        <a:srgbClr val="000000"/>
      </a:accent4>
      <a:accent5>
        <a:srgbClr val="B5ABC4"/>
      </a:accent5>
      <a:accent6>
        <a:srgbClr val="A80F26"/>
      </a:accent6>
      <a:hlink>
        <a:srgbClr val="003896"/>
      </a:hlink>
      <a:folHlink>
        <a:srgbClr val="00824A"/>
      </a:folHlink>
    </a:clrScheme>
    <a:fontScheme name="GD35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D35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35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35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FA20BEAC33D409FA76F7DD78CA9C4" ma:contentTypeVersion="1" ma:contentTypeDescription="Create a new document." ma:contentTypeScope="" ma:versionID="64224f7e8f99a7599af25ab946a2fe9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5623B4A-E280-448B-B3DC-4A89ED6C47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1A09AC-E908-419F-9C52-BDFD07F471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463B62-3EEC-4064-A82C-505CC5473315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C:\GEN DYN\GD NEW PPT 97\NEW PPT 97\NEW CORP\GD35T.ppt</Template>
  <TotalTime>26609</TotalTime>
  <Words>132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Monotype Sorts</vt:lpstr>
      <vt:lpstr>Times New Roman</vt:lpstr>
      <vt:lpstr>GD35T</vt:lpstr>
      <vt:lpstr>General Dynamics – A Proven Market Leader</vt:lpstr>
      <vt:lpstr>Doing Business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TO CREATE SHAREHOLDER VALUE</dc:title>
  <dc:creator>Corporate User</dc:creator>
  <cp:lastModifiedBy>Parnell, Ludmilla W</cp:lastModifiedBy>
  <cp:revision>1659</cp:revision>
  <cp:lastPrinted>2018-05-29T23:36:24Z</cp:lastPrinted>
  <dcterms:created xsi:type="dcterms:W3CDTF">1997-03-31T17:29:08Z</dcterms:created>
  <dcterms:modified xsi:type="dcterms:W3CDTF">2018-06-05T13:21:44Z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0x01010032AFA20BEAC33D409FA76F7DD78CA9C4</vt:lpwstr>
  </property>
</Properties>
</file>