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027" r:id="rId1"/>
  </p:sldMasterIdLst>
  <p:notesMasterIdLst>
    <p:notesMasterId r:id="rId18"/>
  </p:notesMasterIdLst>
  <p:handoutMasterIdLst>
    <p:handoutMasterId r:id="rId19"/>
  </p:handoutMasterIdLst>
  <p:sldIdLst>
    <p:sldId id="881" r:id="rId2"/>
    <p:sldId id="904" r:id="rId3"/>
    <p:sldId id="894" r:id="rId4"/>
    <p:sldId id="879" r:id="rId5"/>
    <p:sldId id="895" r:id="rId6"/>
    <p:sldId id="896" r:id="rId7"/>
    <p:sldId id="897" r:id="rId8"/>
    <p:sldId id="905" r:id="rId9"/>
    <p:sldId id="898" r:id="rId10"/>
    <p:sldId id="899" r:id="rId11"/>
    <p:sldId id="900" r:id="rId12"/>
    <p:sldId id="901" r:id="rId13"/>
    <p:sldId id="902" r:id="rId14"/>
    <p:sldId id="903" r:id="rId15"/>
    <p:sldId id="907" r:id="rId16"/>
    <p:sldId id="880" r:id="rId17"/>
  </p:sldIdLst>
  <p:sldSz cx="9144000" cy="6858000" type="letter"/>
  <p:notesSz cx="7010400" cy="92964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67A"/>
    <a:srgbClr val="000000"/>
    <a:srgbClr val="ABC3DF"/>
    <a:srgbClr val="0000FF"/>
    <a:srgbClr val="B18F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7" autoAdjust="0"/>
    <p:restoredTop sz="94134" autoAdjust="0"/>
  </p:normalViewPr>
  <p:slideViewPr>
    <p:cSldViewPr>
      <p:cViewPr varScale="1">
        <p:scale>
          <a:sx n="57" d="100"/>
          <a:sy n="57" d="100"/>
        </p:scale>
        <p:origin x="-924" y="-78"/>
      </p:cViewPr>
      <p:guideLst>
        <p:guide orient="horz" pos="2160"/>
        <p:guide pos="2880"/>
      </p:guideLst>
    </p:cSldViewPr>
  </p:slideViewPr>
  <p:outlineViewPr>
    <p:cViewPr>
      <p:scale>
        <a:sx n="33" d="100"/>
        <a:sy n="33" d="100"/>
      </p:scale>
      <p:origin x="0" y="2196"/>
    </p:cViewPr>
  </p:outlineViewPr>
  <p:notesTextViewPr>
    <p:cViewPr>
      <p:scale>
        <a:sx n="100" d="100"/>
        <a:sy n="100" d="100"/>
      </p:scale>
      <p:origin x="0" y="0"/>
    </p:cViewPr>
  </p:notesTextViewPr>
  <p:sorterViewPr>
    <p:cViewPr>
      <p:scale>
        <a:sx n="200" d="100"/>
        <a:sy n="200" d="100"/>
      </p:scale>
      <p:origin x="0" y="14712"/>
    </p:cViewPr>
  </p:sorterViewPr>
  <p:notesViewPr>
    <p:cSldViewPr>
      <p:cViewPr varScale="1">
        <p:scale>
          <a:sx n="65" d="100"/>
          <a:sy n="65" d="100"/>
        </p:scale>
        <p:origin x="-3246" y="-12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248403" y="8829677"/>
            <a:ext cx="760378" cy="465139"/>
          </a:xfrm>
          <a:prstGeom prst="rect">
            <a:avLst/>
          </a:prstGeom>
        </p:spPr>
        <p:txBody>
          <a:bodyPr vert="horz" lIns="89866" tIns="44932" rIns="89866" bIns="44932" rtlCol="0" anchor="b"/>
          <a:lstStyle>
            <a:lvl1pPr algn="r">
              <a:defRPr sz="1200"/>
            </a:lvl1pPr>
          </a:lstStyle>
          <a:p>
            <a:pPr>
              <a:defRPr/>
            </a:pPr>
            <a:fld id="{BECD5E35-51B3-4A7F-A75D-0E3AD684C95B}" type="slidenum">
              <a:rPr lang="en-US" sz="1100">
                <a:latin typeface="Georgia" pitchFamily="18" charset="0"/>
              </a:rPr>
              <a:pPr>
                <a:defRPr/>
              </a:pPr>
              <a:t>‹#›</a:t>
            </a:fld>
            <a:endParaRPr lang="en-US" sz="1100" dirty="0">
              <a:latin typeface="Georgia" pitchFamily="18" charset="0"/>
            </a:endParaRPr>
          </a:p>
        </p:txBody>
      </p:sp>
      <p:pic>
        <p:nvPicPr>
          <p:cNvPr id="10" name="Picture 6"/>
          <p:cNvPicPr>
            <a:picLocks noChangeAspect="1" noChangeArrowheads="1"/>
          </p:cNvPicPr>
          <p:nvPr/>
        </p:nvPicPr>
        <p:blipFill>
          <a:blip r:embed="rId2" cstate="print"/>
          <a:srcRect/>
          <a:stretch>
            <a:fillRect/>
          </a:stretch>
        </p:blipFill>
        <p:spPr bwMode="auto">
          <a:xfrm>
            <a:off x="6324600" y="2"/>
            <a:ext cx="561975" cy="484963"/>
          </a:xfrm>
          <a:prstGeom prst="rect">
            <a:avLst/>
          </a:prstGeom>
          <a:noFill/>
        </p:spPr>
      </p:pic>
    </p:spTree>
    <p:extLst>
      <p:ext uri="{BB962C8B-B14F-4D97-AF65-F5344CB8AC3E}">
        <p14:creationId xmlns:p14="http://schemas.microsoft.com/office/powerpoint/2010/main" val="3116540992"/>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3"/>
            <a:ext cx="3037840" cy="465139"/>
          </a:xfrm>
          <a:prstGeom prst="rect">
            <a:avLst/>
          </a:prstGeom>
          <a:noFill/>
          <a:ln w="9525">
            <a:noFill/>
            <a:miter lim="800000"/>
            <a:headEnd/>
            <a:tailEnd/>
          </a:ln>
          <a:effectLst/>
        </p:spPr>
        <p:txBody>
          <a:bodyPr vert="horz" wrap="square" lIns="89866" tIns="44932" rIns="89866" bIns="44932" numCol="1" anchor="t" anchorCtr="0" compatLnSpc="1">
            <a:prstTxWarp prst="textNoShape">
              <a:avLst/>
            </a:prstTxWarp>
          </a:bodyPr>
          <a:lstStyle>
            <a:lvl1pPr eaLnBrk="1" hangingPunct="1">
              <a:defRPr sz="1200">
                <a:latin typeface="Arial" charset="0"/>
              </a:defRPr>
            </a:lvl1pPr>
          </a:lstStyle>
          <a:p>
            <a:pPr>
              <a:defRPr/>
            </a:pPr>
            <a:r>
              <a:rPr lang="en-US" dirty="0" smtClean="0"/>
              <a:t>PilieroMazza PLLC</a:t>
            </a:r>
            <a:endParaRPr lang="en-US" dirty="0"/>
          </a:p>
        </p:txBody>
      </p:sp>
      <p:sp>
        <p:nvSpPr>
          <p:cNvPr id="24579" name="Rectangle 3"/>
          <p:cNvSpPr>
            <a:spLocks noGrp="1" noChangeArrowheads="1"/>
          </p:cNvSpPr>
          <p:nvPr>
            <p:ph type="dt" idx="1"/>
          </p:nvPr>
        </p:nvSpPr>
        <p:spPr bwMode="auto">
          <a:xfrm>
            <a:off x="3970939" y="3"/>
            <a:ext cx="3037840" cy="465139"/>
          </a:xfrm>
          <a:prstGeom prst="rect">
            <a:avLst/>
          </a:prstGeom>
          <a:noFill/>
          <a:ln w="9525">
            <a:noFill/>
            <a:miter lim="800000"/>
            <a:headEnd/>
            <a:tailEnd/>
          </a:ln>
          <a:effectLst/>
        </p:spPr>
        <p:txBody>
          <a:bodyPr vert="horz" wrap="square" lIns="89866" tIns="44932" rIns="89866" bIns="449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87450" y="695325"/>
            <a:ext cx="4645025" cy="3484563"/>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701040" y="4416436"/>
            <a:ext cx="5608320" cy="4183061"/>
          </a:xfrm>
          <a:prstGeom prst="rect">
            <a:avLst/>
          </a:prstGeom>
          <a:noFill/>
          <a:ln w="9525">
            <a:noFill/>
            <a:miter lim="800000"/>
            <a:headEnd/>
            <a:tailEnd/>
          </a:ln>
          <a:effectLst/>
        </p:spPr>
        <p:txBody>
          <a:bodyPr vert="horz" wrap="square" lIns="89866" tIns="44932" rIns="89866" bIns="449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1" y="8829677"/>
            <a:ext cx="3037840" cy="465139"/>
          </a:xfrm>
          <a:prstGeom prst="rect">
            <a:avLst/>
          </a:prstGeom>
          <a:noFill/>
          <a:ln w="9525">
            <a:noFill/>
            <a:miter lim="800000"/>
            <a:headEnd/>
            <a:tailEnd/>
          </a:ln>
          <a:effectLst/>
        </p:spPr>
        <p:txBody>
          <a:bodyPr vert="horz" wrap="square" lIns="89866" tIns="44932" rIns="89866" bIns="44932" numCol="1" anchor="b" anchorCtr="0" compatLnSpc="1">
            <a:prstTxWarp prst="textNoShape">
              <a:avLst/>
            </a:prstTxWarp>
          </a:bodyPr>
          <a:lstStyle>
            <a:lvl1pPr eaLnBrk="1" hangingPunct="1">
              <a:defRPr sz="1200">
                <a:latin typeface="Arial" charset="0"/>
              </a:defRPr>
            </a:lvl1pPr>
          </a:lstStyle>
          <a:p>
            <a:pPr>
              <a:defRPr/>
            </a:pPr>
            <a:r>
              <a:rPr lang="en-US" dirty="0" smtClean="0"/>
              <a:t>Maximizing Your Time as a Small Business</a:t>
            </a:r>
            <a:endParaRPr lang="en-US" dirty="0"/>
          </a:p>
        </p:txBody>
      </p:sp>
      <p:sp>
        <p:nvSpPr>
          <p:cNvPr id="24583" name="Rectangle 7"/>
          <p:cNvSpPr>
            <a:spLocks noGrp="1" noChangeArrowheads="1"/>
          </p:cNvSpPr>
          <p:nvPr>
            <p:ph type="sldNum" sz="quarter" idx="5"/>
          </p:nvPr>
        </p:nvSpPr>
        <p:spPr bwMode="auto">
          <a:xfrm>
            <a:off x="3970939" y="8829677"/>
            <a:ext cx="3037840" cy="465139"/>
          </a:xfrm>
          <a:prstGeom prst="rect">
            <a:avLst/>
          </a:prstGeom>
          <a:noFill/>
          <a:ln w="9525">
            <a:noFill/>
            <a:miter lim="800000"/>
            <a:headEnd/>
            <a:tailEnd/>
          </a:ln>
          <a:effectLst/>
        </p:spPr>
        <p:txBody>
          <a:bodyPr vert="horz" wrap="square" lIns="89866" tIns="44932" rIns="89866" bIns="44932" numCol="1" anchor="b" anchorCtr="0" compatLnSpc="1">
            <a:prstTxWarp prst="textNoShape">
              <a:avLst/>
            </a:prstTxWarp>
          </a:bodyPr>
          <a:lstStyle>
            <a:lvl1pPr algn="r" eaLnBrk="1" hangingPunct="1">
              <a:defRPr sz="1200">
                <a:latin typeface="Arial" charset="0"/>
              </a:defRPr>
            </a:lvl1pPr>
          </a:lstStyle>
          <a:p>
            <a:pPr>
              <a:defRPr/>
            </a:pPr>
            <a:fld id="{7CF4123D-28FE-4DDF-B006-AAE89FB667F0}" type="slidenum">
              <a:rPr lang="en-US"/>
              <a:pPr>
                <a:defRPr/>
              </a:pPr>
              <a:t>‹#›</a:t>
            </a:fld>
            <a:endParaRPr lang="en-US" dirty="0"/>
          </a:p>
        </p:txBody>
      </p:sp>
    </p:spTree>
    <p:extLst>
      <p:ext uri="{BB962C8B-B14F-4D97-AF65-F5344CB8AC3E}">
        <p14:creationId xmlns:p14="http://schemas.microsoft.com/office/powerpoint/2010/main" val="1821559460"/>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26256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14</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2" name="Slide Number Placeholder 1"/>
          <p:cNvSpPr>
            <a:spLocks noGrp="1"/>
          </p:cNvSpPr>
          <p:nvPr>
            <p:ph type="sldNum" sz="quarter" idx="13"/>
          </p:nvPr>
        </p:nvSpPr>
        <p:spPr/>
        <p:txBody>
          <a:bodyPr/>
          <a:lstStyle/>
          <a:p>
            <a:pPr>
              <a:defRPr/>
            </a:pPr>
            <a:fld id="{7CF4123D-28FE-4DDF-B006-AAE89FB667F0}" type="slidenum">
              <a:rPr lang="en-US" smtClean="0">
                <a:solidFill>
                  <a:prstClr val="black"/>
                </a:solidFill>
              </a:rPr>
              <a:pPr>
                <a:defRPr/>
              </a:pPr>
              <a:t>16</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87450" y="695325"/>
            <a:ext cx="4645025" cy="3484563"/>
          </a:xfrm>
          <a:prstGeom prst="rect">
            <a:avLst/>
          </a:prstGeom>
          <a:ln/>
        </p:spPr>
      </p:sp>
      <p:sp>
        <p:nvSpPr>
          <p:cNvPr id="37891" name="Rectangle 3"/>
          <p:cNvSpPr>
            <a:spLocks noGrp="1" noChangeArrowheads="1"/>
          </p:cNvSpPr>
          <p:nvPr>
            <p:ph type="body" idx="1"/>
          </p:nvPr>
        </p:nvSpPr>
        <p:spPr>
          <a:xfrm>
            <a:off x="701040" y="4416439"/>
            <a:ext cx="5608320" cy="4183061"/>
          </a:xfrm>
          <a:prstGeom prst="rect">
            <a:avLst/>
          </a:prstGeom>
          <a:noFill/>
          <a:ln/>
        </p:spPr>
        <p:txBody>
          <a:bodyPr/>
          <a:lstStyle/>
          <a:p>
            <a:endParaRPr lang="en-US" dirty="0" smtClean="0"/>
          </a:p>
        </p:txBody>
      </p:sp>
      <p:sp>
        <p:nvSpPr>
          <p:cNvPr id="7" name="Slide Number Placeholder 4"/>
          <p:cNvSpPr>
            <a:spLocks noGrp="1"/>
          </p:cNvSpPr>
          <p:nvPr>
            <p:ph type="sldNum" sz="quarter" idx="5"/>
          </p:nvPr>
        </p:nvSpPr>
        <p:spPr>
          <a:xfrm>
            <a:off x="6248403" y="8829678"/>
            <a:ext cx="760378" cy="465139"/>
          </a:xfrm>
          <a:prstGeom prst="rect">
            <a:avLst/>
          </a:prstGeom>
        </p:spPr>
        <p:txBody>
          <a:bodyPr vert="horz" lIns="89864" tIns="44932" rIns="89864" bIns="44932" rtlCol="0" anchor="b"/>
          <a:lstStyle>
            <a:lvl1pPr algn="r">
              <a:defRPr sz="1200"/>
            </a:lvl1pPr>
          </a:lstStyle>
          <a:p>
            <a:pPr>
              <a:defRPr/>
            </a:pPr>
            <a:fld id="{BECD5E35-51B3-4A7F-A75D-0E3AD684C95B}" type="slidenum">
              <a:rPr lang="en-US" sz="1100">
                <a:latin typeface="Georgia" pitchFamily="18" charset="0"/>
              </a:rPr>
              <a:pPr>
                <a:defRPr/>
              </a:pPr>
              <a:t>2</a:t>
            </a:fld>
            <a:endParaRPr lang="en-US" sz="1100" dirty="0">
              <a:latin typeface="Georgia"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r>
              <a:rPr lang="en-US" dirty="0" smtClean="0"/>
              <a:t>5/26/2011</a:t>
            </a:r>
            <a:endParaRPr lang="en-US" dirty="0"/>
          </a:p>
        </p:txBody>
      </p:sp>
      <p:sp>
        <p:nvSpPr>
          <p:cNvPr id="5" name="Footer Placeholder 4"/>
          <p:cNvSpPr>
            <a:spLocks noGrp="1"/>
          </p:cNvSpPr>
          <p:nvPr>
            <p:ph type="ftr" sz="quarter" idx="11"/>
          </p:nvPr>
        </p:nvSpPr>
        <p:spPr/>
        <p:txBody>
          <a:bodyPr/>
          <a:lstStyle/>
          <a:p>
            <a:pPr>
              <a:defRPr/>
            </a:pPr>
            <a:r>
              <a:rPr lang="en-US" dirty="0" smtClean="0"/>
              <a:t>Maximizing Your Time as a Small Business</a:t>
            </a: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1"/>
          </p:nvPr>
        </p:nvSpPr>
        <p:spPr/>
        <p:txBody>
          <a:bodyPr/>
          <a:lstStyle/>
          <a:p>
            <a:pPr>
              <a:defRPr/>
            </a:pPr>
            <a:fld id="{7CF4123D-28FE-4DDF-B006-AAE89FB667F0}"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937395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11" name="Rectangle 15"/>
          <p:cNvSpPr txBox="1">
            <a:spLocks noChangeArrowheads="1"/>
          </p:cNvSpPr>
          <p:nvPr userDrawn="1"/>
        </p:nvSpPr>
        <p:spPr>
          <a:xfrm>
            <a:off x="8458200" y="5943600"/>
            <a:ext cx="457200" cy="62865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Georgia"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algn="ctr">
              <a:defRPr/>
            </a:pPr>
            <a:fld id="{B07CC125-8FF5-4458-A6D2-AEF8A4E4580C}" type="slidenum">
              <a:rPr lang="en-US" sz="1000" smtClean="0">
                <a:solidFill>
                  <a:schemeClr val="tx1">
                    <a:lumMod val="95000"/>
                    <a:lumOff val="5000"/>
                  </a:schemeClr>
                </a:solidFill>
                <a:ea typeface="Batang" pitchFamily="18" charset="-127"/>
                <a:cs typeface="Arial" pitchFamily="34" charset="0"/>
              </a:rPr>
              <a:pPr algn="ctr">
                <a:defRPr/>
              </a:pPr>
              <a:t>‹#›</a:t>
            </a:fld>
            <a:endParaRPr lang="en-US" sz="1000" dirty="0">
              <a:solidFill>
                <a:schemeClr val="tx1">
                  <a:lumMod val="95000"/>
                  <a:lumOff val="5000"/>
                </a:schemeClr>
              </a:solidFill>
              <a:ea typeface="Batang" pitchFamily="18" charset="-127"/>
              <a:cs typeface="Arial" pitchFamily="34" charset="0"/>
            </a:endParaRPr>
          </a:p>
        </p:txBody>
      </p:sp>
      <p:sp>
        <p:nvSpPr>
          <p:cNvPr id="12" name="Text Placeholder 2"/>
          <p:cNvSpPr>
            <a:spLocks noGrp="1"/>
          </p:cNvSpPr>
          <p:nvPr>
            <p:ph idx="1"/>
          </p:nvPr>
        </p:nvSpPr>
        <p:spPr>
          <a:xfrm>
            <a:off x="457200" y="12954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457200" y="381000"/>
            <a:ext cx="8229600" cy="838200"/>
          </a:xfrm>
          <a:prstGeom prst="rect">
            <a:avLst/>
          </a:prstGeom>
        </p:spPr>
        <p:txBody>
          <a:bodyPr/>
          <a:lstStyle/>
          <a:p>
            <a:r>
              <a:rPr lang="en-US" smtClean="0"/>
              <a:t>Click to edit Master title style</a:t>
            </a:r>
            <a:endParaRPr lang="en-US"/>
          </a:p>
        </p:txBody>
      </p:sp>
      <p:sp>
        <p:nvSpPr>
          <p:cNvPr id="15" name="Footer Placeholder 2"/>
          <p:cNvSpPr>
            <a:spLocks noGrp="1"/>
          </p:cNvSpPr>
          <p:nvPr>
            <p:ph type="ftr" sz="quarter" idx="3"/>
          </p:nvPr>
        </p:nvSpPr>
        <p:spPr>
          <a:xfrm>
            <a:off x="7391400" y="6629400"/>
            <a:ext cx="1752600" cy="212725"/>
          </a:xfrm>
        </p:spPr>
        <p:txBody>
          <a:body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11528850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userDrawn="1">
  <p:cSld name="1_Title Slide">
    <p:bg>
      <p:bgPr>
        <a:solidFill>
          <a:schemeClr val="bg1"/>
        </a:solidFill>
        <a:effectLst/>
      </p:bgPr>
    </p:bg>
    <p:spTree>
      <p:nvGrpSpPr>
        <p:cNvPr id="1" name=""/>
        <p:cNvGrpSpPr/>
        <p:nvPr/>
      </p:nvGrpSpPr>
      <p:grpSpPr>
        <a:xfrm>
          <a:off x="0" y="0"/>
          <a:ext cx="0" cy="0"/>
          <a:chOff x="0" y="0"/>
          <a:chExt cx="0" cy="0"/>
        </a:xfrm>
      </p:grpSpPr>
      <p:sp>
        <p:nvSpPr>
          <p:cNvPr id="8203" name="Rectangle 11"/>
          <p:cNvSpPr>
            <a:spLocks noGrp="1" noChangeArrowheads="1"/>
          </p:cNvSpPr>
          <p:nvPr>
            <p:ph type="ctrTitle" sz="quarter"/>
          </p:nvPr>
        </p:nvSpPr>
        <p:spPr>
          <a:xfrm>
            <a:off x="685800" y="1736725"/>
            <a:ext cx="7772400" cy="1920875"/>
          </a:xfrm>
          <a:prstGeom prst="rect">
            <a:avLst/>
          </a:prstGeom>
        </p:spPr>
        <p:txBody>
          <a:bodyPr/>
          <a:lstStyle>
            <a:lvl1pPr>
              <a:defRPr sz="6000"/>
            </a:lvl1pPr>
          </a:lstStyle>
          <a:p>
            <a:r>
              <a:rPr lang="en-US" dirty="0"/>
              <a:t>Click to edit Master title style</a:t>
            </a:r>
          </a:p>
        </p:txBody>
      </p:sp>
      <p:sp>
        <p:nvSpPr>
          <p:cNvPr id="8204" name="Rectangle 12"/>
          <p:cNvSpPr>
            <a:spLocks noGrp="1" noChangeArrowheads="1"/>
          </p:cNvSpPr>
          <p:nvPr>
            <p:ph type="subTitle" sz="quarter" idx="1"/>
          </p:nvPr>
        </p:nvSpPr>
        <p:spPr>
          <a:xfrm>
            <a:off x="1371600" y="3886200"/>
            <a:ext cx="6400800" cy="1752600"/>
          </a:xfrm>
          <a:prstGeom prst="rect">
            <a:avLst/>
          </a:prstGeom>
        </p:spPr>
        <p:txBody>
          <a:bodyPr/>
          <a:lstStyle>
            <a:lvl1pPr marL="0" indent="0" algn="ctr">
              <a:buFont typeface="Wingdings" pitchFamily="2" charset="2"/>
              <a:buNone/>
              <a:defRPr/>
            </a:lvl1pPr>
          </a:lstStyle>
          <a:p>
            <a:r>
              <a:rPr lang="en-US" dirty="0"/>
              <a:t>Click to edit Master subtitle style</a:t>
            </a:r>
          </a:p>
        </p:txBody>
      </p:sp>
      <p:sp>
        <p:nvSpPr>
          <p:cNvPr id="21" name="Text Placeholder 3"/>
          <p:cNvSpPr>
            <a:spLocks noGrp="1"/>
          </p:cNvSpPr>
          <p:nvPr>
            <p:ph type="body" sz="quarter" idx="4294967295"/>
          </p:nvPr>
        </p:nvSpPr>
        <p:spPr>
          <a:xfrm>
            <a:off x="1143000" y="5334000"/>
            <a:ext cx="4267200" cy="1447800"/>
          </a:xfrm>
          <a:prstGeom prst="rect">
            <a:avLst/>
          </a:prstGeom>
        </p:spPr>
        <p:txBody>
          <a:bodyPr/>
          <a:lstStyle/>
          <a:p>
            <a:pPr marL="0" indent="0" algn="l">
              <a:spcBef>
                <a:spcPts val="0"/>
              </a:spcBef>
              <a:buNone/>
            </a:pPr>
            <a:r>
              <a:rPr lang="en-US" sz="2000" b="1" dirty="0" smtClean="0">
                <a:latin typeface="Georgia" pitchFamily="18" charset="0"/>
              </a:rPr>
              <a:t>A PilieroMazza Webinar</a:t>
            </a:r>
          </a:p>
          <a:p>
            <a:pPr marL="0" indent="0" algn="l">
              <a:spcBef>
                <a:spcPts val="0"/>
              </a:spcBef>
              <a:buNone/>
            </a:pPr>
            <a:r>
              <a:rPr lang="en-US" sz="2000" dirty="0" smtClean="0">
                <a:latin typeface="Georgia" pitchFamily="18" charset="0"/>
              </a:rPr>
              <a:t>October 15, 2013</a:t>
            </a:r>
            <a:endParaRPr lang="en-US" sz="2000" dirty="0">
              <a:latin typeface="Georgia" pitchFamily="18" charset="0"/>
            </a:endParaRPr>
          </a:p>
        </p:txBody>
      </p:sp>
    </p:spTree>
    <p:extLst>
      <p:ext uri="{BB962C8B-B14F-4D97-AF65-F5344CB8AC3E}">
        <p14:creationId xmlns:p14="http://schemas.microsoft.com/office/powerpoint/2010/main" val="8787918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457200" y="533400"/>
            <a:ext cx="8229600" cy="838200"/>
          </a:xfrm>
          <a:prstGeom prst="rect">
            <a:avLst/>
          </a:prstGeom>
        </p:spPr>
        <p:txBody>
          <a:bodyPr vert="horz" lIns="91440" tIns="45720" rIns="91440" bIns="45720" rtlCol="0" anchor="ctr">
            <a:noAutofit/>
          </a:bodyPr>
          <a:lstStyle/>
          <a:p>
            <a:r>
              <a:rPr lang="en-US" dirty="0" smtClean="0"/>
              <a:t>Insert Slide Title</a:t>
            </a:r>
            <a:endParaRPr lang="en-US" dirty="0"/>
          </a:p>
        </p:txBody>
      </p:sp>
      <p:sp>
        <p:nvSpPr>
          <p:cNvPr id="2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9481" y="6020131"/>
            <a:ext cx="518719" cy="484632"/>
          </a:xfrm>
          <a:prstGeom prst="rect">
            <a:avLst/>
          </a:prstGeom>
        </p:spPr>
      </p:pic>
      <p:sp>
        <p:nvSpPr>
          <p:cNvPr id="25" name="Slide Number Placeholder 5"/>
          <p:cNvSpPr>
            <a:spLocks noGrp="1"/>
          </p:cNvSpPr>
          <p:nvPr>
            <p:ph type="sldNum" sz="quarter" idx="4"/>
          </p:nvPr>
        </p:nvSpPr>
        <p:spPr>
          <a:xfrm>
            <a:off x="8221133" y="6156573"/>
            <a:ext cx="457200" cy="365125"/>
          </a:xfrm>
          <a:prstGeom prst="rect">
            <a:avLst/>
          </a:prstGeom>
        </p:spPr>
        <p:txBody>
          <a:bodyPr vert="horz" lIns="91440" tIns="45720" rIns="91440" bIns="45720" rtlCol="0" anchor="ctr"/>
          <a:lstStyle>
            <a:lvl1pPr algn="r">
              <a:defRPr sz="1000" baseline="0">
                <a:solidFill>
                  <a:schemeClr val="tx1"/>
                </a:solidFill>
                <a:latin typeface="Georgia" pitchFamily="18" charset="0"/>
              </a:defRPr>
            </a:lvl1pPr>
          </a:lstStyle>
          <a:p>
            <a:fld id="{BF54A59A-0FED-4756-8883-F592433CA85F}" type="slidenum">
              <a:rPr lang="en-US" smtClean="0"/>
              <a:pPr/>
              <a:t>‹#›</a:t>
            </a:fld>
            <a:endParaRPr lang="en-US" dirty="0"/>
          </a:p>
        </p:txBody>
      </p:sp>
      <p:sp>
        <p:nvSpPr>
          <p:cNvPr id="26" name="Footer Placeholder 6"/>
          <p:cNvSpPr>
            <a:spLocks noGrp="1"/>
          </p:cNvSpPr>
          <p:nvPr>
            <p:ph type="ftr" sz="quarter" idx="3"/>
          </p:nvPr>
        </p:nvSpPr>
        <p:spPr>
          <a:xfrm>
            <a:off x="3695699" y="6081676"/>
            <a:ext cx="1752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smtClean="0">
                <a:latin typeface="Georgia" pitchFamily="18" charset="0"/>
              </a:rPr>
              <a:t>© PilieroMazza PLLC 2018</a:t>
            </a:r>
          </a:p>
          <a:p>
            <a:endParaRPr lang="en-US" dirty="0"/>
          </a:p>
        </p:txBody>
      </p:sp>
      <p:sp>
        <p:nvSpPr>
          <p:cNvPr id="27" name="Rectangle 26"/>
          <p:cNvSpPr/>
          <p:nvPr userDrawn="1"/>
        </p:nvSpPr>
        <p:spPr>
          <a:xfrm>
            <a:off x="304800" y="6019799"/>
            <a:ext cx="8534399" cy="484964"/>
          </a:xfrm>
          <a:prstGeom prst="rect">
            <a:avLst/>
          </a:prstGeom>
          <a:solidFill>
            <a:srgbClr val="09367A">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04984255"/>
      </p:ext>
    </p:extLst>
  </p:cSld>
  <p:clrMap bg1="lt1" tx1="dk1" bg2="lt2" tx2="dk2" accent1="accent1" accent2="accent2" accent3="accent3" accent4="accent4" accent5="accent5" accent6="accent6" hlink="hlink" folHlink="folHlink"/>
  <p:sldLayoutIdLst>
    <p:sldLayoutId id="2147484028" r:id="rId1"/>
    <p:sldLayoutId id="2147484044" r:id="rId2"/>
  </p:sldLayoutIdLst>
  <p:timing>
    <p:tnLst>
      <p:par>
        <p:cTn id="1" dur="indefinite" restart="never" nodeType="tmRoot"/>
      </p:par>
    </p:tnLst>
  </p:timing>
  <p:hf hdr="0" dt="0"/>
  <p:txStyles>
    <p:titleStyle>
      <a:lvl1pPr algn="l" defTabSz="914400" rtl="0" eaLnBrk="1" latinLnBrk="0" hangingPunct="1">
        <a:spcBef>
          <a:spcPct val="0"/>
        </a:spcBef>
        <a:buNone/>
        <a:defRPr sz="2800" b="1" kern="1200" cap="none" baseline="0">
          <a:solidFill>
            <a:srgbClr val="09367A"/>
          </a:solidFill>
          <a:latin typeface="Georgia" pitchFamily="18" charset="0"/>
          <a:ea typeface="+mj-ea"/>
          <a:cs typeface="+mj-cs"/>
        </a:defRPr>
      </a:lvl1pPr>
    </p:titleStyle>
    <p:bodyStyle>
      <a:lvl1pPr marL="342900" indent="-342900" algn="l" defTabSz="914400" rtl="0" eaLnBrk="1" latinLnBrk="0" hangingPunct="1">
        <a:spcBef>
          <a:spcPts val="0"/>
        </a:spcBef>
        <a:buClr>
          <a:srgbClr val="09367A"/>
        </a:buClr>
        <a:buFont typeface="Wingdings" panose="05000000000000000000" pitchFamily="2" charset="2"/>
        <a:buChar char="§"/>
        <a:defRPr sz="2200" kern="1200">
          <a:solidFill>
            <a:schemeClr val="tx1"/>
          </a:solidFill>
          <a:latin typeface="Georgia" pitchFamily="18" charset="0"/>
          <a:ea typeface="+mn-ea"/>
          <a:cs typeface="+mn-cs"/>
        </a:defRPr>
      </a:lvl1pPr>
      <a:lvl2pPr marL="694944" indent="-342900" algn="l" defTabSz="914400" rtl="0" eaLnBrk="1" latinLnBrk="0" hangingPunct="1">
        <a:spcBef>
          <a:spcPts val="0"/>
        </a:spcBef>
        <a:spcAft>
          <a:spcPts val="600"/>
        </a:spcAft>
        <a:buClr>
          <a:srgbClr val="B18F50"/>
        </a:buClr>
        <a:buFont typeface="Arial" panose="020B0604020202020204" pitchFamily="34" charset="0"/>
        <a:buChar char="•"/>
        <a:defRPr sz="1900" kern="1200">
          <a:solidFill>
            <a:schemeClr val="tx1"/>
          </a:solidFill>
          <a:latin typeface="Georgia" pitchFamily="18" charset="0"/>
          <a:ea typeface="+mn-ea"/>
          <a:cs typeface="+mn-cs"/>
        </a:defRPr>
      </a:lvl2pPr>
      <a:lvl3pPr marL="1042416" indent="-342900" algn="l" defTabSz="914400" rtl="0" eaLnBrk="1" latinLnBrk="0" hangingPunct="1">
        <a:spcBef>
          <a:spcPts val="0"/>
        </a:spcBef>
        <a:spcAft>
          <a:spcPts val="600"/>
        </a:spcAft>
        <a:buClr>
          <a:srgbClr val="B18F50"/>
        </a:buClr>
        <a:buFont typeface="Arial" panose="020B0604020202020204" pitchFamily="34" charset="0"/>
        <a:buChar char="•"/>
        <a:defRPr sz="1600" kern="1200">
          <a:solidFill>
            <a:schemeClr val="tx1"/>
          </a:solidFill>
          <a:latin typeface="Georgia" pitchFamily="18" charset="0"/>
          <a:ea typeface="+mn-ea"/>
          <a:cs typeface="+mn-cs"/>
        </a:defRPr>
      </a:lvl3pPr>
      <a:lvl4pPr marL="1371600" indent="-342900" algn="l" defTabSz="914400" rtl="0" eaLnBrk="1" latinLnBrk="0" hangingPunct="1">
        <a:spcBef>
          <a:spcPct val="20000"/>
        </a:spcBef>
        <a:buClr>
          <a:srgbClr val="B18F50"/>
        </a:buClr>
        <a:buFont typeface="Arial" panose="020B0604020202020204" pitchFamily="34" charset="0"/>
        <a:buChar char="•"/>
        <a:defRPr sz="2000" kern="1200">
          <a:solidFill>
            <a:schemeClr val="tx1"/>
          </a:solidFill>
          <a:latin typeface="Georgia" pitchFamily="18" charset="0"/>
          <a:ea typeface="+mn-ea"/>
          <a:cs typeface="+mn-cs"/>
        </a:defRPr>
      </a:lvl4pPr>
      <a:lvl5pPr marL="1714500" indent="-342900" algn="l" defTabSz="914400" rtl="0" eaLnBrk="1" latinLnBrk="0" hangingPunct="1">
        <a:spcBef>
          <a:spcPct val="20000"/>
        </a:spcBef>
        <a:buClr>
          <a:srgbClr val="B18F50"/>
        </a:buClr>
        <a:buFont typeface="Arial" panose="020B0604020202020204"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natallah@pilieromazza.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hyperlink" Target="mailto:natallah@pilieromazza.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1251" y="770878"/>
            <a:ext cx="978716" cy="914400"/>
          </a:xfrm>
          <a:prstGeom prst="rect">
            <a:avLst/>
          </a:prstGeom>
        </p:spPr>
      </p:pic>
      <p:sp>
        <p:nvSpPr>
          <p:cNvPr id="3" name="Rectangle 2"/>
          <p:cNvSpPr/>
          <p:nvPr/>
        </p:nvSpPr>
        <p:spPr>
          <a:xfrm>
            <a:off x="381000" y="381000"/>
            <a:ext cx="8382000" cy="6096000"/>
          </a:xfrm>
          <a:prstGeom prst="rect">
            <a:avLst/>
          </a:prstGeom>
          <a:solidFill>
            <a:srgbClr val="09367A">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Title 6"/>
          <p:cNvSpPr>
            <a:spLocks noGrp="1"/>
          </p:cNvSpPr>
          <p:nvPr>
            <p:ph type="ctrTitle" sz="quarter"/>
          </p:nvPr>
        </p:nvSpPr>
        <p:spPr>
          <a:xfrm>
            <a:off x="609600" y="1371600"/>
            <a:ext cx="7734300" cy="3653161"/>
          </a:xfrm>
        </p:spPr>
        <p:txBody>
          <a:bodyPr>
            <a:noAutofit/>
          </a:bodyPr>
          <a:lstStyle/>
          <a:p>
            <a:pPr>
              <a:spcBef>
                <a:spcPts val="0"/>
              </a:spcBef>
              <a:spcAft>
                <a:spcPts val="600"/>
              </a:spcAft>
            </a:pPr>
            <a:r>
              <a:rPr lang="en-US" sz="3200" dirty="0" smtClean="0">
                <a:solidFill>
                  <a:schemeClr val="bg1"/>
                </a:solidFill>
              </a:rPr>
              <a:t>Ready for Growth:  10 Mistakes a Growing Company Makes Leading to Employment and Federal Contracting Claims</a:t>
            </a:r>
            <a:r>
              <a:rPr lang="en-US" sz="3200" b="0" dirty="0" smtClean="0">
                <a:solidFill>
                  <a:srgbClr val="FF0000"/>
                </a:solidFill>
              </a:rPr>
              <a:t/>
            </a:r>
            <a:br>
              <a:rPr lang="en-US" sz="3200" b="0" dirty="0" smtClean="0">
                <a:solidFill>
                  <a:srgbClr val="FF0000"/>
                </a:solidFill>
              </a:rPr>
            </a:br>
            <a:r>
              <a:rPr lang="en-US" sz="3200" b="0" dirty="0" smtClean="0">
                <a:solidFill>
                  <a:schemeClr val="bg1"/>
                </a:solidFill>
              </a:rPr>
              <a:t/>
            </a:r>
            <a:br>
              <a:rPr lang="en-US" sz="3200" b="0" dirty="0" smtClean="0">
                <a:solidFill>
                  <a:schemeClr val="bg1"/>
                </a:solidFill>
              </a:rPr>
            </a:br>
            <a:r>
              <a:rPr lang="en-US" sz="2200" b="0" dirty="0" smtClean="0">
                <a:solidFill>
                  <a:schemeClr val="bg1"/>
                </a:solidFill>
              </a:rPr>
              <a:t>June 13, 2018</a:t>
            </a:r>
            <a:endParaRPr lang="en-US" sz="2200" b="0" dirty="0">
              <a:solidFill>
                <a:schemeClr val="bg1"/>
              </a:solidFill>
            </a:endParaRPr>
          </a:p>
        </p:txBody>
      </p:sp>
    </p:spTree>
    <p:extLst>
      <p:ext uri="{BB962C8B-B14F-4D97-AF65-F5344CB8AC3E}">
        <p14:creationId xmlns:p14="http://schemas.microsoft.com/office/powerpoint/2010/main" val="353969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457200" y="1188720"/>
            <a:ext cx="8229600" cy="4525963"/>
          </a:xfrm>
          <a:prstGeom prst="rect">
            <a:avLst/>
          </a:prstGeom>
        </p:spPr>
        <p:txBody>
          <a:bodyPr>
            <a:noAutofit/>
          </a:bodyPr>
          <a:lstStyle/>
          <a:p>
            <a:pPr>
              <a:spcAft>
                <a:spcPts val="600"/>
              </a:spcAft>
              <a:buFont typeface="Georgia" panose="02040502050405020303" pitchFamily="18" charset="0"/>
              <a:buChar char="●"/>
            </a:pPr>
            <a:r>
              <a:rPr lang="en-US" sz="2400" dirty="0"/>
              <a:t>Constructive Change </a:t>
            </a:r>
          </a:p>
          <a:p>
            <a:pPr lvl="1"/>
            <a:r>
              <a:rPr lang="en-US" sz="2000" dirty="0"/>
              <a:t>I</a:t>
            </a:r>
            <a:r>
              <a:rPr lang="en-US" sz="2000" dirty="0" smtClean="0"/>
              <a:t>nterference </a:t>
            </a:r>
            <a:r>
              <a:rPr lang="en-US" sz="2000" dirty="0"/>
              <a:t>and failure to cooperate may constitute a constructive change</a:t>
            </a:r>
          </a:p>
          <a:p>
            <a:pPr lvl="1"/>
            <a:r>
              <a:rPr lang="en-US" sz="2000" dirty="0"/>
              <a:t>E</a:t>
            </a:r>
            <a:r>
              <a:rPr lang="en-US" sz="2000" dirty="0" smtClean="0"/>
              <a:t>quitable </a:t>
            </a:r>
            <a:r>
              <a:rPr lang="en-US" sz="2000" dirty="0"/>
              <a:t>adjustment or claim </a:t>
            </a:r>
            <a:endParaRPr lang="en-US" sz="2000" dirty="0" smtClean="0"/>
          </a:p>
          <a:p>
            <a:pPr lvl="1"/>
            <a:endParaRPr lang="en-US" sz="2000" dirty="0"/>
          </a:p>
          <a:p>
            <a:pPr>
              <a:spcAft>
                <a:spcPts val="600"/>
              </a:spcAft>
              <a:buFont typeface="Georgia" panose="02040502050405020303" pitchFamily="18" charset="0"/>
              <a:buChar char="●"/>
            </a:pPr>
            <a:r>
              <a:rPr lang="en-US" sz="2400" dirty="0"/>
              <a:t>Duty to Cooperate and Not Hinder </a:t>
            </a:r>
          </a:p>
          <a:p>
            <a:pPr lvl="1"/>
            <a:r>
              <a:rPr lang="en-US" sz="2000" dirty="0"/>
              <a:t>I</a:t>
            </a:r>
            <a:r>
              <a:rPr lang="en-US" sz="2000" dirty="0" smtClean="0"/>
              <a:t>mposes </a:t>
            </a:r>
            <a:r>
              <a:rPr lang="en-US" sz="2000" dirty="0"/>
              <a:t>obligations on both contracting parties that include the duty not to interfere with the other party’s performance and not to act so as to destroy the reasonable expectations of the other party regarding the fruits of the contract</a:t>
            </a:r>
          </a:p>
          <a:p>
            <a:pPr lvl="1"/>
            <a:r>
              <a:rPr lang="en-US" sz="2000" dirty="0" smtClean="0"/>
              <a:t>Breached </a:t>
            </a:r>
            <a:r>
              <a:rPr lang="en-US" sz="2000" dirty="0"/>
              <a:t>its duty to cooperate when it requires a contractor to operate under conditions not contemplated by the contract.</a:t>
            </a:r>
          </a:p>
          <a:p>
            <a:pPr marL="0" indent="0">
              <a:spcAft>
                <a:spcPts val="600"/>
              </a:spcAft>
              <a:buNone/>
            </a:pPr>
            <a:endParaRPr lang="en-US" dirty="0"/>
          </a:p>
        </p:txBody>
      </p:sp>
      <p:sp>
        <p:nvSpPr>
          <p:cNvPr id="4" name="Title 4"/>
          <p:cNvSpPr>
            <a:spLocks noGrp="1"/>
          </p:cNvSpPr>
          <p:nvPr>
            <p:ph type="title"/>
          </p:nvPr>
        </p:nvSpPr>
        <p:spPr>
          <a:xfrm>
            <a:off x="457200" y="365760"/>
            <a:ext cx="8229600" cy="838200"/>
          </a:xfrm>
        </p:spPr>
        <p:txBody>
          <a:bodyPr vert="horz" lIns="91440" tIns="45720" rIns="91440" bIns="45720" rtlCol="0" anchor="ctr">
            <a:noAutofit/>
          </a:bodyPr>
          <a:lstStyle/>
          <a:p>
            <a:r>
              <a:rPr lang="en-US" dirty="0"/>
              <a:t>Playing Defense </a:t>
            </a:r>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38185521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381000" y="914400"/>
            <a:ext cx="8229600" cy="4525963"/>
          </a:xfrm>
          <a:prstGeom prst="rect">
            <a:avLst/>
          </a:prstGeom>
        </p:spPr>
        <p:txBody>
          <a:bodyPr>
            <a:noAutofit/>
          </a:bodyPr>
          <a:lstStyle/>
          <a:p>
            <a:pPr marL="0">
              <a:spcAft>
                <a:spcPts val="600"/>
              </a:spcAft>
            </a:pPr>
            <a:endParaRPr lang="en-US" dirty="0" smtClean="0"/>
          </a:p>
          <a:p>
            <a:pPr marL="0">
              <a:spcAft>
                <a:spcPts val="600"/>
              </a:spcAft>
              <a:buFont typeface="Georgia" panose="02040502050405020303" pitchFamily="18" charset="0"/>
              <a:buChar char="●"/>
            </a:pPr>
            <a:r>
              <a:rPr lang="en-US" sz="2400" dirty="0" smtClean="0"/>
              <a:t>Contact </a:t>
            </a:r>
            <a:r>
              <a:rPr lang="en-US" sz="2400" dirty="0"/>
              <a:t>the contracting officer or higher official</a:t>
            </a:r>
          </a:p>
          <a:p>
            <a:pPr marL="699516" lvl="2"/>
            <a:r>
              <a:rPr lang="en-US" sz="2400" dirty="0"/>
              <a:t>Rely on your legal obligation to do so </a:t>
            </a:r>
          </a:p>
          <a:p>
            <a:pPr marL="699516" lvl="2"/>
            <a:r>
              <a:rPr lang="en-US" sz="2400" dirty="0"/>
              <a:t>Protecting the government </a:t>
            </a:r>
            <a:endParaRPr lang="en-US" sz="2400" dirty="0" smtClean="0"/>
          </a:p>
          <a:p>
            <a:pPr marL="699516" lvl="2"/>
            <a:endParaRPr lang="en-US" sz="2400" dirty="0"/>
          </a:p>
          <a:p>
            <a:pPr marL="0">
              <a:spcAft>
                <a:spcPts val="600"/>
              </a:spcAft>
              <a:buFont typeface="Georgia" panose="02040502050405020303" pitchFamily="18" charset="0"/>
              <a:buChar char="●"/>
            </a:pPr>
            <a:r>
              <a:rPr lang="en-US" sz="2400" dirty="0"/>
              <a:t>Document, Document, Document </a:t>
            </a:r>
          </a:p>
          <a:p>
            <a:pPr marL="699516" lvl="2"/>
            <a:r>
              <a:rPr lang="en-US" sz="2400" dirty="0"/>
              <a:t>Try to get the CO to send you an email or letter confirming their position </a:t>
            </a:r>
          </a:p>
          <a:p>
            <a:pPr marL="699516" lvl="2"/>
            <a:r>
              <a:rPr lang="en-US" sz="2400" dirty="0"/>
              <a:t>If they won’t, email them your </a:t>
            </a:r>
            <a:r>
              <a:rPr lang="en-US" sz="2400" dirty="0" smtClean="0"/>
              <a:t>understanding </a:t>
            </a:r>
          </a:p>
          <a:p>
            <a:pPr marL="699516" lvl="2"/>
            <a:endParaRPr lang="en-US" sz="2400" dirty="0" smtClean="0"/>
          </a:p>
          <a:p>
            <a:pPr marL="0">
              <a:spcAft>
                <a:spcPts val="600"/>
              </a:spcAft>
              <a:buFont typeface="Georgia" panose="02040502050405020303" pitchFamily="18" charset="0"/>
              <a:buChar char="●"/>
            </a:pPr>
            <a:r>
              <a:rPr lang="en-US" sz="2400" dirty="0" smtClean="0"/>
              <a:t>Managing </a:t>
            </a:r>
            <a:r>
              <a:rPr lang="en-US" sz="2400" dirty="0"/>
              <a:t>relationship risks </a:t>
            </a:r>
          </a:p>
        </p:txBody>
      </p:sp>
      <p:sp>
        <p:nvSpPr>
          <p:cNvPr id="4" name="Title 4"/>
          <p:cNvSpPr>
            <a:spLocks noGrp="1"/>
          </p:cNvSpPr>
          <p:nvPr>
            <p:ph type="title"/>
          </p:nvPr>
        </p:nvSpPr>
        <p:spPr>
          <a:xfrm>
            <a:off x="457200" y="548640"/>
            <a:ext cx="8229600" cy="838200"/>
          </a:xfrm>
        </p:spPr>
        <p:txBody>
          <a:bodyPr vert="horz" lIns="91440" tIns="45720" rIns="91440" bIns="45720" rtlCol="0" anchor="ctr">
            <a:noAutofit/>
          </a:bodyPr>
          <a:lstStyle/>
          <a:p>
            <a:r>
              <a:rPr lang="en-US" dirty="0"/>
              <a:t>Playing Defense </a:t>
            </a:r>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13374753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457200" y="1188720"/>
            <a:ext cx="8229600" cy="4525963"/>
          </a:xfrm>
          <a:prstGeom prst="rect">
            <a:avLst/>
          </a:prstGeom>
        </p:spPr>
        <p:txBody>
          <a:bodyPr>
            <a:noAutofit/>
          </a:bodyPr>
          <a:lstStyle/>
          <a:p>
            <a:pPr marL="0" indent="0">
              <a:buNone/>
            </a:pPr>
            <a:endParaRPr lang="en-US" dirty="0"/>
          </a:p>
          <a:p>
            <a:pPr marL="457200" indent="-457200">
              <a:buFont typeface="Arial" panose="020B0604020202020204" pitchFamily="34" charset="0"/>
              <a:buChar char="•"/>
            </a:pPr>
            <a:endParaRPr lang="en-US" dirty="0" smtClean="0"/>
          </a:p>
          <a:p>
            <a:pPr>
              <a:buFont typeface="Georgia" panose="02040502050405020303" pitchFamily="18" charset="0"/>
              <a:buChar char="●"/>
            </a:pPr>
            <a:r>
              <a:rPr lang="en-US" sz="2400" dirty="0" smtClean="0"/>
              <a:t>Contract </a:t>
            </a:r>
            <a:r>
              <a:rPr lang="en-US" sz="2400" dirty="0"/>
              <a:t>is terminated or you suffer other damages or are </a:t>
            </a:r>
            <a:r>
              <a:rPr lang="en-US" sz="2400" dirty="0" smtClean="0"/>
              <a:t>sued</a:t>
            </a:r>
          </a:p>
          <a:p>
            <a:pPr>
              <a:buFont typeface="Georgia" panose="02040502050405020303" pitchFamily="18" charset="0"/>
              <a:buChar char="●"/>
            </a:pPr>
            <a:endParaRPr lang="en-US" sz="2400" dirty="0"/>
          </a:p>
          <a:p>
            <a:pPr>
              <a:buFont typeface="Georgia" panose="02040502050405020303" pitchFamily="18" charset="0"/>
              <a:buChar char="●"/>
            </a:pPr>
            <a:r>
              <a:rPr lang="en-US" sz="2400" dirty="0"/>
              <a:t>Give the government an opportunity to take corrective </a:t>
            </a:r>
            <a:r>
              <a:rPr lang="en-US" sz="2400" dirty="0" smtClean="0"/>
              <a:t>action</a:t>
            </a:r>
          </a:p>
          <a:p>
            <a:pPr>
              <a:buFont typeface="Georgia" panose="02040502050405020303" pitchFamily="18" charset="0"/>
              <a:buChar char="●"/>
            </a:pPr>
            <a:endParaRPr lang="en-US" sz="2400" dirty="0"/>
          </a:p>
          <a:p>
            <a:pPr>
              <a:buFont typeface="Georgia" panose="02040502050405020303" pitchFamily="18" charset="0"/>
              <a:buChar char="●"/>
            </a:pPr>
            <a:r>
              <a:rPr lang="en-US" sz="2400" dirty="0"/>
              <a:t>File a claim </a:t>
            </a:r>
            <a:endParaRPr lang="en-US" sz="2400" dirty="0" smtClean="0"/>
          </a:p>
          <a:p>
            <a:pPr>
              <a:buFont typeface="Georgia" panose="02040502050405020303" pitchFamily="18" charset="0"/>
              <a:buChar char="●"/>
            </a:pPr>
            <a:endParaRPr lang="en-US" sz="2400" dirty="0"/>
          </a:p>
          <a:p>
            <a:pPr>
              <a:buFont typeface="Georgia" panose="02040502050405020303" pitchFamily="18" charset="0"/>
              <a:buChar char="●"/>
            </a:pPr>
            <a:r>
              <a:rPr lang="en-US" sz="2400" dirty="0"/>
              <a:t>Bring the government into the lawsuit </a:t>
            </a:r>
          </a:p>
          <a:p>
            <a:pPr marL="0">
              <a:spcAft>
                <a:spcPts val="600"/>
              </a:spcAft>
            </a:pPr>
            <a:endParaRPr lang="en-US" dirty="0"/>
          </a:p>
        </p:txBody>
      </p:sp>
      <p:sp>
        <p:nvSpPr>
          <p:cNvPr id="4" name="Title 4"/>
          <p:cNvSpPr>
            <a:spLocks noGrp="1"/>
          </p:cNvSpPr>
          <p:nvPr>
            <p:ph type="title"/>
          </p:nvPr>
        </p:nvSpPr>
        <p:spPr>
          <a:xfrm>
            <a:off x="457200" y="365760"/>
            <a:ext cx="8229600" cy="838200"/>
          </a:xfrm>
        </p:spPr>
        <p:txBody>
          <a:bodyPr vert="horz" lIns="91440" tIns="45720" rIns="91440" bIns="45720" rtlCol="0" anchor="ctr">
            <a:noAutofit/>
          </a:bodyPr>
          <a:lstStyle/>
          <a:p>
            <a:r>
              <a:rPr lang="en-US" dirty="0" smtClean="0"/>
              <a:t>When the Unthinkable Happens</a:t>
            </a:r>
            <a:endParaRPr lang="en-US" dirty="0"/>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17565637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457200" y="1463040"/>
            <a:ext cx="8229600" cy="4525963"/>
          </a:xfrm>
          <a:prstGeom prst="rect">
            <a:avLst/>
          </a:prstGeom>
        </p:spPr>
        <p:txBody>
          <a:bodyPr>
            <a:noAutofit/>
          </a:bodyPr>
          <a:lstStyle/>
          <a:p>
            <a:pPr>
              <a:buFont typeface="Georgia" panose="02040502050405020303" pitchFamily="18" charset="0"/>
              <a:buChar char="●"/>
            </a:pPr>
            <a:r>
              <a:rPr lang="en-US" sz="2400" dirty="0"/>
              <a:t>ABC Contracting has received several complaints from employees and subcontractor employees regarding the government COR.  The COR yells at everyone and is very intimidating.  She often tells employees that she can “end them.”  ABC has had 2 PMs and several employees quit.  The government is upset that they cannot keep their positions filled. </a:t>
            </a:r>
            <a:endParaRPr lang="en-US" sz="2400" dirty="0" smtClean="0"/>
          </a:p>
          <a:p>
            <a:endParaRPr lang="en-US" sz="2400" dirty="0"/>
          </a:p>
          <a:p>
            <a:pPr marL="809244" lvl="1" indent="-457200"/>
            <a:r>
              <a:rPr lang="en-US" sz="2400" dirty="0"/>
              <a:t>What can or should ABC </a:t>
            </a:r>
            <a:r>
              <a:rPr lang="en-US" sz="2800" dirty="0"/>
              <a:t>do? </a:t>
            </a:r>
          </a:p>
          <a:p>
            <a:pPr marL="0"/>
            <a:endParaRPr lang="en-US" sz="2000" dirty="0" smtClean="0"/>
          </a:p>
        </p:txBody>
      </p:sp>
      <p:sp>
        <p:nvSpPr>
          <p:cNvPr id="4" name="Title 4"/>
          <p:cNvSpPr>
            <a:spLocks noGrp="1"/>
          </p:cNvSpPr>
          <p:nvPr>
            <p:ph type="title"/>
          </p:nvPr>
        </p:nvSpPr>
        <p:spPr>
          <a:xfrm>
            <a:off x="457200" y="548640"/>
            <a:ext cx="8229600" cy="838200"/>
          </a:xfrm>
        </p:spPr>
        <p:txBody>
          <a:bodyPr vert="horz" lIns="91440" tIns="45720" rIns="91440" bIns="45720" rtlCol="0" anchor="ctr">
            <a:noAutofit/>
          </a:bodyPr>
          <a:lstStyle/>
          <a:p>
            <a:r>
              <a:rPr lang="en-US" dirty="0"/>
              <a:t>Example</a:t>
            </a:r>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25119565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457200" y="1188720"/>
            <a:ext cx="8229600" cy="4525963"/>
          </a:xfrm>
          <a:prstGeom prst="rect">
            <a:avLst/>
          </a:prstGeom>
        </p:spPr>
        <p:txBody>
          <a:bodyPr>
            <a:noAutofit/>
          </a:bodyPr>
          <a:lstStyle/>
          <a:p>
            <a:pPr>
              <a:buFont typeface="Georgia" panose="02040502050405020303" pitchFamily="18" charset="0"/>
              <a:buChar char="●"/>
            </a:pPr>
            <a:r>
              <a:rPr lang="en-US" sz="2400" dirty="0"/>
              <a:t>A female subcontractor employee reports that the COR made her come into the COR’s office and made her take off her shawl to assess whether she was dressed appropriately.  Another government employee blocked the door so she could not leave.  Both made comments about their about breasts and asked if this employee wanted to see them. </a:t>
            </a:r>
            <a:endParaRPr lang="en-US" sz="2400" dirty="0" smtClean="0"/>
          </a:p>
          <a:p>
            <a:endParaRPr lang="en-US" dirty="0"/>
          </a:p>
          <a:p>
            <a:pPr marL="809244" lvl="1" indent="-457200"/>
            <a:r>
              <a:rPr lang="en-US" sz="2400" dirty="0"/>
              <a:t>What laws might be implicated? </a:t>
            </a:r>
            <a:endParaRPr lang="en-US" sz="2400" dirty="0" smtClean="0"/>
          </a:p>
          <a:p>
            <a:pPr marL="809244" lvl="1" indent="-457200"/>
            <a:endParaRPr lang="en-US" sz="2400" dirty="0"/>
          </a:p>
          <a:p>
            <a:pPr marL="809244" lvl="1" indent="-457200"/>
            <a:r>
              <a:rPr lang="en-US" sz="2400" dirty="0"/>
              <a:t>How would you respond? </a:t>
            </a:r>
          </a:p>
        </p:txBody>
      </p:sp>
      <p:sp>
        <p:nvSpPr>
          <p:cNvPr id="4" name="Title 4"/>
          <p:cNvSpPr>
            <a:spLocks noGrp="1"/>
          </p:cNvSpPr>
          <p:nvPr>
            <p:ph type="title"/>
          </p:nvPr>
        </p:nvSpPr>
        <p:spPr>
          <a:xfrm>
            <a:off x="457200" y="365760"/>
            <a:ext cx="8229600" cy="838200"/>
          </a:xfrm>
        </p:spPr>
        <p:txBody>
          <a:bodyPr vert="horz" lIns="91440" tIns="45720" rIns="91440" bIns="45720" rtlCol="0" anchor="ctr">
            <a:noAutofit/>
          </a:bodyPr>
          <a:lstStyle/>
          <a:p>
            <a:r>
              <a:rPr lang="en-US" dirty="0"/>
              <a:t>Example (Cont.) </a:t>
            </a:r>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24462736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457200" y="1188720"/>
            <a:ext cx="8229600" cy="4525963"/>
          </a:xfrm>
          <a:prstGeom prst="rect">
            <a:avLst/>
          </a:prstGeom>
        </p:spPr>
        <p:txBody>
          <a:bodyPr>
            <a:noAutofit/>
          </a:bodyPr>
          <a:lstStyle/>
          <a:p>
            <a:pPr>
              <a:buFont typeface="Georgia" panose="02040502050405020303" pitchFamily="18" charset="0"/>
              <a:buChar char="●"/>
            </a:pPr>
            <a:r>
              <a:rPr lang="en-US" sz="2400" dirty="0"/>
              <a:t>The subcontractor investigated, ABC passed the information on to the government and even got the small business liaison involved.  The government removed the COR from this project.  The subcontractor employee was allowed to work from home, but sued the prime and subcontractor for waiting too long to report the incident.   </a:t>
            </a:r>
            <a:endParaRPr lang="en-US" sz="2400" dirty="0" smtClean="0"/>
          </a:p>
          <a:p>
            <a:endParaRPr lang="en-US" dirty="0"/>
          </a:p>
          <a:p>
            <a:pPr marL="809244" lvl="1" indent="-457200"/>
            <a:r>
              <a:rPr lang="en-US" sz="2400" dirty="0"/>
              <a:t>If you were ABC, would you bring the government into the lawsuit? </a:t>
            </a:r>
          </a:p>
          <a:p>
            <a:pPr marL="0" indent="0">
              <a:spcAft>
                <a:spcPts val="600"/>
              </a:spcAft>
              <a:buNone/>
            </a:pPr>
            <a:endParaRPr lang="en-US" dirty="0" smtClean="0"/>
          </a:p>
          <a:p>
            <a:pPr>
              <a:spcAft>
                <a:spcPts val="600"/>
              </a:spcAft>
            </a:pPr>
            <a:endParaRPr lang="en-US" dirty="0" smtClean="0"/>
          </a:p>
        </p:txBody>
      </p:sp>
      <p:sp>
        <p:nvSpPr>
          <p:cNvPr id="4" name="Title 4"/>
          <p:cNvSpPr>
            <a:spLocks noGrp="1"/>
          </p:cNvSpPr>
          <p:nvPr>
            <p:ph type="title"/>
          </p:nvPr>
        </p:nvSpPr>
        <p:spPr>
          <a:xfrm>
            <a:off x="457200" y="365760"/>
            <a:ext cx="8229600" cy="838200"/>
          </a:xfrm>
        </p:spPr>
        <p:txBody>
          <a:bodyPr vert="horz" lIns="91440" tIns="45720" rIns="91440" bIns="45720" rtlCol="0" anchor="ctr">
            <a:noAutofit/>
          </a:bodyPr>
          <a:lstStyle/>
          <a:p>
            <a:r>
              <a:rPr lang="en-US" dirty="0"/>
              <a:t>Example (Cont.) </a:t>
            </a:r>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11176374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548640"/>
            <a:ext cx="8229600" cy="701675"/>
          </a:xfrm>
        </p:spPr>
        <p:txBody>
          <a:bodyPr/>
          <a:lstStyle/>
          <a:p>
            <a:pPr algn="ctr"/>
            <a:r>
              <a:rPr lang="en-US" sz="3600" dirty="0" smtClean="0"/>
              <a:t>Questions?</a:t>
            </a:r>
            <a:endParaRPr lang="en-US" sz="3600" dirty="0"/>
          </a:p>
        </p:txBody>
      </p:sp>
      <p:sp>
        <p:nvSpPr>
          <p:cNvPr id="6" name="Date Placeholder 3"/>
          <p:cNvSpPr txBox="1">
            <a:spLocks/>
          </p:cNvSpPr>
          <p:nvPr/>
        </p:nvSpPr>
        <p:spPr>
          <a:xfrm>
            <a:off x="685800" y="5257800"/>
            <a:ext cx="7772400" cy="1524000"/>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2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algn="just">
              <a:defRPr/>
            </a:pPr>
            <a:r>
              <a:rPr lang="en-US" sz="1000" dirty="0" smtClean="0">
                <a:solidFill>
                  <a:prstClr val="black">
                    <a:lumMod val="95000"/>
                    <a:lumOff val="5000"/>
                  </a:prstClr>
                </a:solidFill>
                <a:latin typeface="Georgia" pitchFamily="18" charset="0"/>
              </a:rPr>
              <a:t>This material is presented with the understanding that the author is not rendering any legal, accounting, or other professional service or advice.  Because of the rapidly changing nature of the law, information contained in this presentation may become outdated.  As a result, the user of this material must always research original sources of authority and update information to ensure accuracy when dealing with a specific legal matter.  In no event will the author be liable for any damages resulting from the use of this material.</a:t>
            </a:r>
          </a:p>
        </p:txBody>
      </p:sp>
      <p:sp>
        <p:nvSpPr>
          <p:cNvPr id="14" name="TextBox 13"/>
          <p:cNvSpPr txBox="1"/>
          <p:nvPr/>
        </p:nvSpPr>
        <p:spPr>
          <a:xfrm>
            <a:off x="2438400" y="1631289"/>
            <a:ext cx="3886200" cy="707886"/>
          </a:xfrm>
          <a:prstGeom prst="rect">
            <a:avLst/>
          </a:prstGeom>
          <a:noFill/>
        </p:spPr>
        <p:txBody>
          <a:bodyPr wrap="square" rtlCol="0">
            <a:spAutoFit/>
          </a:bodyPr>
          <a:lstStyle/>
          <a:p>
            <a:pPr algn="ctr" eaLnBrk="1" fontAlgn="auto" hangingPunct="1">
              <a:spcBef>
                <a:spcPts val="0"/>
              </a:spcBef>
              <a:spcAft>
                <a:spcPts val="0"/>
              </a:spcAft>
            </a:pPr>
            <a:r>
              <a:rPr lang="en-US" sz="2000" dirty="0">
                <a:solidFill>
                  <a:prstClr val="black"/>
                </a:solidFill>
                <a:latin typeface="Georgia" panose="02040502050405020303" pitchFamily="18" charset="0"/>
              </a:rPr>
              <a:t>Nichole Atallah</a:t>
            </a:r>
          </a:p>
          <a:p>
            <a:pPr algn="ctr" eaLnBrk="1" fontAlgn="auto" hangingPunct="1">
              <a:spcBef>
                <a:spcPts val="0"/>
              </a:spcBef>
              <a:spcAft>
                <a:spcPts val="0"/>
              </a:spcAft>
            </a:pPr>
            <a:r>
              <a:rPr lang="en-US" sz="2000" dirty="0" smtClean="0">
                <a:solidFill>
                  <a:prstClr val="black"/>
                </a:solidFill>
                <a:latin typeface="Georgia" panose="02040502050405020303" pitchFamily="18" charset="0"/>
                <a:hlinkClick r:id="rId3"/>
              </a:rPr>
              <a:t>natallah@pilieromazza.com</a:t>
            </a:r>
            <a:r>
              <a:rPr lang="en-US" sz="2000" dirty="0" smtClean="0">
                <a:solidFill>
                  <a:prstClr val="black"/>
                </a:solidFill>
                <a:latin typeface="Georgia" panose="02040502050405020303" pitchFamily="18" charset="0"/>
              </a:rPr>
              <a:t> </a:t>
            </a:r>
            <a:endParaRPr lang="en-US" sz="2000" dirty="0">
              <a:solidFill>
                <a:prstClr val="black"/>
              </a:solidFill>
              <a:latin typeface="Georgia" panose="02040502050405020303" pitchFamily="18"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95828" y="2743200"/>
            <a:ext cx="2676144" cy="826008"/>
          </a:xfrm>
          <a:prstGeom prst="rect">
            <a:avLst/>
          </a:prstGeom>
        </p:spPr>
      </p:pic>
      <p:sp>
        <p:nvSpPr>
          <p:cNvPr id="4" name="Rectangle 3"/>
          <p:cNvSpPr/>
          <p:nvPr/>
        </p:nvSpPr>
        <p:spPr>
          <a:xfrm>
            <a:off x="2302933" y="3733800"/>
            <a:ext cx="4572000" cy="1200329"/>
          </a:xfrm>
          <a:prstGeom prst="rect">
            <a:avLst/>
          </a:prstGeom>
        </p:spPr>
        <p:txBody>
          <a:bodyPr>
            <a:spAutoFit/>
          </a:bodyPr>
          <a:lstStyle/>
          <a:p>
            <a:pPr algn="ctr" eaLnBrk="1" fontAlgn="auto" hangingPunct="1">
              <a:spcBef>
                <a:spcPts val="0"/>
              </a:spcBef>
              <a:spcAft>
                <a:spcPts val="0"/>
              </a:spcAft>
            </a:pPr>
            <a:r>
              <a:rPr lang="en-US" dirty="0" smtClean="0">
                <a:solidFill>
                  <a:prstClr val="black"/>
                </a:solidFill>
                <a:latin typeface="Georgia" panose="02040502050405020303" pitchFamily="18" charset="0"/>
              </a:rPr>
              <a:t>888 17th </a:t>
            </a:r>
            <a:r>
              <a:rPr lang="en-US" dirty="0">
                <a:solidFill>
                  <a:prstClr val="black"/>
                </a:solidFill>
                <a:latin typeface="Georgia" panose="02040502050405020303" pitchFamily="18" charset="0"/>
              </a:rPr>
              <a:t>Street, NW</a:t>
            </a:r>
          </a:p>
          <a:p>
            <a:pPr algn="ctr" eaLnBrk="1" fontAlgn="auto" hangingPunct="1">
              <a:spcBef>
                <a:spcPts val="0"/>
              </a:spcBef>
              <a:spcAft>
                <a:spcPts val="0"/>
              </a:spcAft>
            </a:pPr>
            <a:r>
              <a:rPr lang="en-US" dirty="0" smtClean="0">
                <a:solidFill>
                  <a:prstClr val="black"/>
                </a:solidFill>
                <a:latin typeface="Georgia" panose="02040502050405020303" pitchFamily="18" charset="0"/>
              </a:rPr>
              <a:t>11th </a:t>
            </a:r>
            <a:r>
              <a:rPr lang="en-US" dirty="0">
                <a:solidFill>
                  <a:prstClr val="black"/>
                </a:solidFill>
                <a:latin typeface="Georgia" panose="02040502050405020303" pitchFamily="18" charset="0"/>
              </a:rPr>
              <a:t>Floor</a:t>
            </a:r>
          </a:p>
          <a:p>
            <a:pPr algn="ctr" eaLnBrk="1" fontAlgn="auto" hangingPunct="1">
              <a:spcBef>
                <a:spcPts val="0"/>
              </a:spcBef>
              <a:spcAft>
                <a:spcPts val="0"/>
              </a:spcAft>
            </a:pPr>
            <a:r>
              <a:rPr lang="en-US" dirty="0">
                <a:solidFill>
                  <a:prstClr val="black"/>
                </a:solidFill>
                <a:latin typeface="Georgia" panose="02040502050405020303" pitchFamily="18" charset="0"/>
              </a:rPr>
              <a:t>Washington, DC  </a:t>
            </a:r>
            <a:r>
              <a:rPr lang="en-US" dirty="0" smtClean="0">
                <a:solidFill>
                  <a:prstClr val="black"/>
                </a:solidFill>
                <a:latin typeface="Georgia" panose="02040502050405020303" pitchFamily="18" charset="0"/>
              </a:rPr>
              <a:t>20006</a:t>
            </a:r>
          </a:p>
          <a:p>
            <a:pPr algn="ctr" eaLnBrk="1" fontAlgn="auto" hangingPunct="1">
              <a:spcBef>
                <a:spcPts val="0"/>
              </a:spcBef>
              <a:spcAft>
                <a:spcPts val="0"/>
              </a:spcAft>
            </a:pPr>
            <a:r>
              <a:rPr lang="en-US" dirty="0" smtClean="0">
                <a:solidFill>
                  <a:prstClr val="black"/>
                </a:solidFill>
                <a:latin typeface="Georgia" panose="02040502050405020303" pitchFamily="18" charset="0"/>
              </a:rPr>
              <a:t>202-857-1000</a:t>
            </a:r>
            <a:endParaRPr lang="en-US" dirty="0">
              <a:solidFill>
                <a:prstClr val="black"/>
              </a:solidFill>
              <a:latin typeface="Georgia" panose="02040502050405020303" pitchFamily="18" charset="0"/>
            </a:endParaRPr>
          </a:p>
        </p:txBody>
      </p:sp>
      <p:sp>
        <p:nvSpPr>
          <p:cNvPr id="8"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1125759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a:xfrm>
            <a:off x="457200" y="811887"/>
            <a:ext cx="3733800" cy="6583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b="1" kern="1200" cap="small" baseline="0">
                <a:solidFill>
                  <a:schemeClr val="tx1"/>
                </a:solidFill>
                <a:latin typeface="Georgia" pitchFamily="18" charset="0"/>
                <a:ea typeface="+mj-ea"/>
                <a:cs typeface="+mj-cs"/>
              </a:defRPr>
            </a:lvl1pPr>
          </a:lstStyle>
          <a:p>
            <a:pPr algn="l" fontAlgn="auto">
              <a:spcAft>
                <a:spcPts val="0"/>
              </a:spcAft>
            </a:pPr>
            <a:r>
              <a:rPr lang="en-US" sz="3200" cap="none" dirty="0" smtClean="0">
                <a:solidFill>
                  <a:srgbClr val="09367A"/>
                </a:solidFill>
              </a:rPr>
              <a:t>Presenter</a:t>
            </a:r>
            <a:endParaRPr lang="en-US" sz="3200" cap="none" dirty="0">
              <a:solidFill>
                <a:srgbClr val="09367A"/>
              </a:solidFill>
            </a:endParaRPr>
          </a:p>
        </p:txBody>
      </p:sp>
      <p:sp>
        <p:nvSpPr>
          <p:cNvPr id="20" name="TextBox 4"/>
          <p:cNvSpPr txBox="1"/>
          <p:nvPr/>
        </p:nvSpPr>
        <p:spPr>
          <a:xfrm>
            <a:off x="457200" y="1581089"/>
            <a:ext cx="3352800" cy="3539430"/>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eaLnBrk="1" fontAlgn="auto" hangingPunct="1">
              <a:spcBef>
                <a:spcPts val="0"/>
              </a:spcBef>
              <a:spcAft>
                <a:spcPts val="0"/>
              </a:spcAft>
            </a:pPr>
            <a:r>
              <a:rPr lang="en-US" sz="2800" b="1" dirty="0" smtClean="0">
                <a:solidFill>
                  <a:prstClr val="black"/>
                </a:solidFill>
                <a:latin typeface="Georgia" panose="02040502050405020303" pitchFamily="18" charset="0"/>
              </a:rPr>
              <a:t>Nichole Atallah, Partner</a:t>
            </a:r>
          </a:p>
          <a:p>
            <a:pPr eaLnBrk="1" fontAlgn="auto" hangingPunct="1">
              <a:spcBef>
                <a:spcPts val="0"/>
              </a:spcBef>
              <a:spcAft>
                <a:spcPts val="0"/>
              </a:spcAft>
            </a:pPr>
            <a:r>
              <a:rPr lang="en-US" sz="2800" dirty="0" smtClean="0">
                <a:latin typeface="Georgia" panose="02040502050405020303" pitchFamily="18" charset="0"/>
              </a:rPr>
              <a:t>PilieroMazza PLLC </a:t>
            </a:r>
          </a:p>
          <a:p>
            <a:pPr eaLnBrk="1" fontAlgn="auto" hangingPunct="1">
              <a:spcBef>
                <a:spcPts val="0"/>
              </a:spcBef>
              <a:spcAft>
                <a:spcPts val="0"/>
              </a:spcAft>
            </a:pPr>
            <a:r>
              <a:rPr lang="en-US" sz="2800" dirty="0" smtClean="0">
                <a:latin typeface="Georgia" panose="02040502050405020303" pitchFamily="18" charset="0"/>
              </a:rPr>
              <a:t>Labor &amp; Employment Group</a:t>
            </a:r>
          </a:p>
          <a:p>
            <a:pPr eaLnBrk="1" fontAlgn="auto" hangingPunct="1">
              <a:spcBef>
                <a:spcPts val="0"/>
              </a:spcBef>
              <a:spcAft>
                <a:spcPts val="0"/>
              </a:spcAft>
            </a:pPr>
            <a:r>
              <a:rPr lang="en-US" sz="2800" dirty="0" smtClean="0">
                <a:latin typeface="Georgia" panose="02040502050405020303" pitchFamily="18" charset="0"/>
                <a:hlinkClick r:id="rId3"/>
              </a:rPr>
              <a:t>natallah@pilieromazza.com</a:t>
            </a:r>
            <a:r>
              <a:rPr lang="en-US" sz="2800" dirty="0" smtClean="0">
                <a:latin typeface="Georgia" panose="02040502050405020303" pitchFamily="18" charset="0"/>
              </a:rPr>
              <a:t>  </a:t>
            </a:r>
            <a:r>
              <a:rPr lang="en-US" sz="2800" dirty="0" smtClean="0">
                <a:solidFill>
                  <a:prstClr val="black"/>
                </a:solidFill>
                <a:latin typeface="Georgia" panose="02040502050405020303" pitchFamily="18" charset="0"/>
              </a:rPr>
              <a:t> </a:t>
            </a:r>
          </a:p>
          <a:p>
            <a:pPr eaLnBrk="1" fontAlgn="auto" hangingPunct="1">
              <a:spcBef>
                <a:spcPts val="0"/>
              </a:spcBef>
              <a:spcAft>
                <a:spcPts val="0"/>
              </a:spcAft>
            </a:pPr>
            <a:r>
              <a:rPr lang="en-US" sz="2800" dirty="0" smtClean="0">
                <a:solidFill>
                  <a:prstClr val="black"/>
                </a:solidFill>
                <a:latin typeface="Georgia" panose="02040502050405020303" pitchFamily="18" charset="0"/>
              </a:rPr>
              <a:t>(202) 857-1000</a:t>
            </a:r>
            <a:endParaRPr lang="en-US" sz="2800" dirty="0">
              <a:solidFill>
                <a:prstClr val="black"/>
              </a:solidFill>
              <a:latin typeface="Georgia" panose="02040502050405020303" pitchFamily="18" charset="0"/>
            </a:endParaRPr>
          </a:p>
        </p:txBody>
      </p:sp>
      <p:sp>
        <p:nvSpPr>
          <p:cNvPr id="10"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
        <p:nvSpPr>
          <p:cNvPr id="11" name="Rectangle 10"/>
          <p:cNvSpPr/>
          <p:nvPr/>
        </p:nvSpPr>
        <p:spPr>
          <a:xfrm>
            <a:off x="3931920" y="1066800"/>
            <a:ext cx="4876800" cy="4755148"/>
          </a:xfrm>
          <a:prstGeom prst="rect">
            <a:avLst/>
          </a:prstGeom>
        </p:spPr>
        <p:txBody>
          <a:bodyPr wrap="square">
            <a:spAutoFit/>
          </a:bodyPr>
          <a:lstStyle/>
          <a:p>
            <a:pPr marL="285750" indent="-285750">
              <a:spcAft>
                <a:spcPts val="600"/>
              </a:spcAft>
              <a:buClr>
                <a:srgbClr val="09367A"/>
              </a:buClr>
              <a:buFont typeface="Wingdings" panose="05000000000000000000" pitchFamily="2" charset="2"/>
              <a:buChar char="§"/>
            </a:pPr>
            <a:r>
              <a:rPr lang="en-US" sz="2400" dirty="0" smtClean="0">
                <a:latin typeface="Georgia" panose="02040502050405020303" pitchFamily="18" charset="0"/>
              </a:rPr>
              <a:t>Counsels </a:t>
            </a:r>
            <a:r>
              <a:rPr lang="en-US" sz="2400" dirty="0">
                <a:latin typeface="Georgia" panose="02040502050405020303" pitchFamily="18" charset="0"/>
              </a:rPr>
              <a:t>clients on a variety of </a:t>
            </a:r>
            <a:r>
              <a:rPr lang="en-US" sz="2400" dirty="0" smtClean="0">
                <a:latin typeface="Georgia" panose="02040502050405020303" pitchFamily="18" charset="0"/>
              </a:rPr>
              <a:t>labor and employment, government contracting, and business issues</a:t>
            </a:r>
          </a:p>
          <a:p>
            <a:pPr marL="285750" indent="-285750">
              <a:spcAft>
                <a:spcPts val="600"/>
              </a:spcAft>
              <a:buClr>
                <a:srgbClr val="09367A"/>
              </a:buClr>
              <a:buFont typeface="Wingdings" panose="05000000000000000000" pitchFamily="2" charset="2"/>
              <a:buChar char="§"/>
            </a:pPr>
            <a:r>
              <a:rPr lang="en-US" sz="2400" dirty="0" smtClean="0">
                <a:latin typeface="Georgia" panose="02040502050405020303" pitchFamily="18" charset="0"/>
              </a:rPr>
              <a:t>Counsels clients on EEO and OFCCP matters </a:t>
            </a:r>
            <a:endParaRPr lang="en-US" sz="2400" dirty="0">
              <a:latin typeface="Georgia" panose="02040502050405020303" pitchFamily="18" charset="0"/>
            </a:endParaRPr>
          </a:p>
          <a:p>
            <a:pPr marL="285750" indent="-285750">
              <a:spcAft>
                <a:spcPts val="600"/>
              </a:spcAft>
              <a:buClr>
                <a:srgbClr val="09367A"/>
              </a:buClr>
              <a:buFont typeface="Wingdings" panose="05000000000000000000" pitchFamily="2" charset="2"/>
              <a:buChar char="§"/>
            </a:pPr>
            <a:r>
              <a:rPr lang="en-US" sz="2400" dirty="0" smtClean="0">
                <a:latin typeface="Georgia" panose="02040502050405020303" pitchFamily="18" charset="0"/>
              </a:rPr>
              <a:t>Negotiates executive compensation, collective bargaining, and other business agreements </a:t>
            </a:r>
            <a:endParaRPr lang="en-US" sz="2400" dirty="0">
              <a:latin typeface="Georgia" panose="02040502050405020303" pitchFamily="18" charset="0"/>
            </a:endParaRPr>
          </a:p>
          <a:p>
            <a:pPr marL="285750" indent="-285750">
              <a:spcAft>
                <a:spcPts val="600"/>
              </a:spcAft>
              <a:buClr>
                <a:srgbClr val="09367A"/>
              </a:buClr>
              <a:buFont typeface="Wingdings" panose="05000000000000000000" pitchFamily="2" charset="2"/>
              <a:buChar char="§"/>
            </a:pPr>
            <a:r>
              <a:rPr lang="en-US" sz="2400" dirty="0" smtClean="0">
                <a:latin typeface="Georgia" panose="02040502050405020303" pitchFamily="18" charset="0"/>
              </a:rPr>
              <a:t>Specializes in prevailing wage laws like the SCA and DBA</a:t>
            </a:r>
          </a:p>
        </p:txBody>
      </p:sp>
    </p:spTree>
    <p:extLst>
      <p:ext uri="{BB962C8B-B14F-4D97-AF65-F5344CB8AC3E}">
        <p14:creationId xmlns:p14="http://schemas.microsoft.com/office/powerpoint/2010/main" val="1231384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280160"/>
            <a:ext cx="8229600" cy="1815882"/>
          </a:xfrm>
          <a:prstGeom prst="rect">
            <a:avLst/>
          </a:prstGeom>
          <a:noFill/>
        </p:spPr>
        <p:txBody>
          <a:bodyPr wrap="square" rtlCol="0">
            <a:spAutoFit/>
          </a:bodyPr>
          <a:lstStyle/>
          <a:p>
            <a:pPr algn="just"/>
            <a:r>
              <a:rPr lang="en-US" sz="1600" dirty="0">
                <a:latin typeface="Univers 45 Light" panose="020B0403020202020204" pitchFamily="34" charset="0"/>
              </a:rPr>
              <a:t>PilieroMazza PLLC is a full-service law firm </a:t>
            </a:r>
            <a:r>
              <a:rPr lang="en-US" sz="1600" dirty="0" smtClean="0">
                <a:latin typeface="Univers 45 Light" panose="020B0403020202020204" pitchFamily="34" charset="0"/>
              </a:rPr>
              <a:t>with offices in </a:t>
            </a:r>
            <a:r>
              <a:rPr lang="en-US" sz="1600" dirty="0">
                <a:latin typeface="Univers 45 Light" panose="020B0403020202020204" pitchFamily="34" charset="0"/>
              </a:rPr>
              <a:t>Washington, </a:t>
            </a:r>
            <a:r>
              <a:rPr lang="en-US" sz="1600" dirty="0" smtClean="0">
                <a:latin typeface="Univers 45 Light" panose="020B0403020202020204" pitchFamily="34" charset="0"/>
              </a:rPr>
              <a:t>DC and Boulder, CO.  We </a:t>
            </a:r>
            <a:r>
              <a:rPr lang="en-US" sz="1600" dirty="0">
                <a:latin typeface="Univers 45 Light" panose="020B0403020202020204" pitchFamily="34" charset="0"/>
              </a:rPr>
              <a:t>are most well known as </a:t>
            </a:r>
            <a:r>
              <a:rPr lang="en-US" sz="1600" dirty="0" smtClean="0">
                <a:latin typeface="Univers 45 Light" panose="020B0403020202020204" pitchFamily="34" charset="0"/>
              </a:rPr>
              <a:t>a government </a:t>
            </a:r>
            <a:r>
              <a:rPr lang="en-US" sz="1600" dirty="0">
                <a:latin typeface="Univers 45 Light" panose="020B0403020202020204" pitchFamily="34" charset="0"/>
              </a:rPr>
              <a:t>contracting firm and for 25 years we have helped our clients navigate the complexities of doing business with the federal government. We also provide a full range of legal services including advice on corporate, labor and employment, SBA procurement programs, and litigation matters</a:t>
            </a:r>
            <a:r>
              <a:rPr lang="en-US" sz="1600" dirty="0" smtClean="0">
                <a:latin typeface="Univers 45 Light" panose="020B0403020202020204" pitchFamily="34" charset="0"/>
              </a:rPr>
              <a:t>. </a:t>
            </a:r>
            <a:r>
              <a:rPr lang="en-US" sz="1600" dirty="0">
                <a:latin typeface="Univers 45 Light" panose="020B0403020202020204" pitchFamily="34" charset="0"/>
              </a:rPr>
              <a:t>Our clients value the diverse array of legal guidance they receive from us and our responsiveness as we guide their growth and secure their success</a:t>
            </a:r>
            <a:r>
              <a:rPr lang="en-US" sz="1600" dirty="0" smtClean="0">
                <a:latin typeface="Univers 45 Light" panose="020B0403020202020204" pitchFamily="34" charset="0"/>
              </a:rPr>
              <a:t>.</a:t>
            </a:r>
            <a:endParaRPr lang="en-US" sz="1600" dirty="0">
              <a:latin typeface="Univers 45 Light" panose="020B0403020202020204" pitchFamily="34" charset="0"/>
            </a:endParaRPr>
          </a:p>
        </p:txBody>
      </p:sp>
      <p:sp>
        <p:nvSpPr>
          <p:cNvPr id="16" name="Rectangle 2"/>
          <p:cNvSpPr txBox="1">
            <a:spLocks noChangeArrowheads="1"/>
          </p:cNvSpPr>
          <p:nvPr/>
        </p:nvSpPr>
        <p:spPr>
          <a:xfrm>
            <a:off x="609600" y="4980432"/>
            <a:ext cx="8024812" cy="6583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6000" b="1" kern="1200" cap="small" baseline="0">
                <a:solidFill>
                  <a:schemeClr val="tx1"/>
                </a:solidFill>
                <a:latin typeface="Georgia" pitchFamily="18" charset="0"/>
                <a:ea typeface="+mj-ea"/>
                <a:cs typeface="+mj-cs"/>
              </a:defRPr>
            </a:lvl1pPr>
          </a:lstStyle>
          <a:p>
            <a:pPr fontAlgn="auto">
              <a:spcAft>
                <a:spcPts val="0"/>
              </a:spcAft>
            </a:pPr>
            <a:r>
              <a:rPr lang="en-US" sz="2400" cap="none" dirty="0" smtClean="0"/>
              <a:t>Sign up for our newsletters and blog at </a:t>
            </a:r>
            <a:r>
              <a:rPr lang="en-US" sz="2400" cap="none" dirty="0" smtClean="0">
                <a:solidFill>
                  <a:schemeClr val="tx2"/>
                </a:solidFill>
              </a:rPr>
              <a:t>www.pilieromazza.com</a:t>
            </a:r>
            <a:endParaRPr lang="en-US" sz="2400" cap="none" dirty="0">
              <a:solidFill>
                <a:schemeClr val="tx2"/>
              </a:solidFill>
            </a:endParaRPr>
          </a:p>
        </p:txBody>
      </p:sp>
      <p:sp>
        <p:nvSpPr>
          <p:cNvPr id="2" name="Title 1"/>
          <p:cNvSpPr>
            <a:spLocks noGrp="1"/>
          </p:cNvSpPr>
          <p:nvPr>
            <p:ph type="title"/>
          </p:nvPr>
        </p:nvSpPr>
        <p:spPr>
          <a:xfrm>
            <a:off x="457200" y="365760"/>
            <a:ext cx="8229600" cy="838200"/>
          </a:xfrm>
        </p:spPr>
        <p:txBody>
          <a:bodyPr/>
          <a:lstStyle/>
          <a:p>
            <a:r>
              <a:rPr lang="en-US" dirty="0"/>
              <a:t>A</a:t>
            </a:r>
            <a:r>
              <a:rPr lang="en-US" dirty="0" smtClean="0"/>
              <a:t>bout PilieroMazza</a:t>
            </a:r>
            <a:endParaRPr lang="en-US" dirty="0"/>
          </a:p>
        </p:txBody>
      </p:sp>
      <p:cxnSp>
        <p:nvCxnSpPr>
          <p:cNvPr id="6" name="Straight Connector 5"/>
          <p:cNvCxnSpPr/>
          <p:nvPr/>
        </p:nvCxnSpPr>
        <p:spPr>
          <a:xfrm>
            <a:off x="667474" y="4742021"/>
            <a:ext cx="77724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72937" y="3145155"/>
            <a:ext cx="8161475" cy="338554"/>
          </a:xfrm>
          <a:prstGeom prst="rect">
            <a:avLst/>
          </a:prstGeom>
          <a:noFill/>
        </p:spPr>
        <p:txBody>
          <a:bodyPr wrap="square" rtlCol="0">
            <a:spAutoFit/>
          </a:bodyPr>
          <a:lstStyle/>
          <a:p>
            <a:r>
              <a:rPr lang="en-US" sz="1600" dirty="0" smtClean="0">
                <a:latin typeface="Univers 45 Light" panose="020B0403020202020204" pitchFamily="34" charset="0"/>
              </a:rPr>
              <a:t>Our primary practice areas are:</a:t>
            </a:r>
            <a:endParaRPr lang="en-US" sz="1600" dirty="0">
              <a:latin typeface="Univers 45 Light" panose="020B0403020202020204" pitchFamily="34" charset="0"/>
            </a:endParaRPr>
          </a:p>
        </p:txBody>
      </p:sp>
      <p:sp>
        <p:nvSpPr>
          <p:cNvPr id="8" name="Rectangle 7"/>
          <p:cNvSpPr/>
          <p:nvPr/>
        </p:nvSpPr>
        <p:spPr>
          <a:xfrm>
            <a:off x="838200" y="3510915"/>
            <a:ext cx="3733800" cy="1231106"/>
          </a:xfrm>
          <a:prstGeom prst="rect">
            <a:avLst/>
          </a:prstGeom>
        </p:spPr>
        <p:txBody>
          <a:bodyPr wrap="square">
            <a:spAutoFit/>
          </a:bodyPr>
          <a:lstStyle/>
          <a:p>
            <a:pPr marL="285750" indent="-285750" fontAlgn="auto">
              <a:spcAft>
                <a:spcPts val="60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Government Contracting</a:t>
            </a:r>
          </a:p>
          <a:p>
            <a:pPr marL="285750" indent="-285750" fontAlgn="auto">
              <a:spcAft>
                <a:spcPts val="60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Small Business Programs &amp; Advisory Services</a:t>
            </a:r>
          </a:p>
          <a:p>
            <a:pPr marL="285750" indent="-285750" fontAlgn="auto">
              <a:spcAft>
                <a:spcPts val="60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Labor &amp; Employment</a:t>
            </a:r>
            <a:endParaRPr lang="en-US" sz="1600" dirty="0">
              <a:latin typeface="Univers 45 Light" panose="020B0403020202020204" pitchFamily="34" charset="0"/>
            </a:endParaRPr>
          </a:p>
        </p:txBody>
      </p:sp>
      <p:sp>
        <p:nvSpPr>
          <p:cNvPr id="9" name="Rectangle 8"/>
          <p:cNvSpPr/>
          <p:nvPr/>
        </p:nvSpPr>
        <p:spPr>
          <a:xfrm>
            <a:off x="4991100" y="3510915"/>
            <a:ext cx="3924300" cy="1231106"/>
          </a:xfrm>
          <a:prstGeom prst="rect">
            <a:avLst/>
          </a:prstGeom>
        </p:spPr>
        <p:txBody>
          <a:bodyPr wrap="square">
            <a:spAutoFit/>
          </a:bodyPr>
          <a:lstStyle/>
          <a:p>
            <a:pPr marL="285750" indent="-285750" fontAlgn="auto">
              <a:spcAft>
                <a:spcPts val="60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Business &amp; Corporate</a:t>
            </a:r>
          </a:p>
          <a:p>
            <a:pPr marL="285750" indent="-285750" fontAlgn="auto">
              <a:spcAft>
                <a:spcPts val="600"/>
              </a:spcAft>
              <a:buClr>
                <a:srgbClr val="09367A"/>
              </a:buClr>
              <a:buFont typeface="Wingdings" panose="05000000000000000000" pitchFamily="2" charset="2"/>
              <a:buChar char="§"/>
            </a:pPr>
            <a:r>
              <a:rPr lang="en-US" sz="1600" dirty="0" smtClean="0">
                <a:solidFill>
                  <a:prstClr val="black"/>
                </a:solidFill>
                <a:latin typeface="Univers 45 Light" panose="020B0403020202020204" pitchFamily="34" charset="0"/>
              </a:rPr>
              <a:t>Litigation</a:t>
            </a:r>
            <a:endParaRPr lang="en-US" sz="1600" dirty="0">
              <a:solidFill>
                <a:prstClr val="black"/>
              </a:solidFill>
              <a:latin typeface="Univers 45 Light" panose="020B0403020202020204" pitchFamily="34" charset="0"/>
            </a:endParaRPr>
          </a:p>
          <a:p>
            <a:pPr marL="285750" indent="-285750" fontAlgn="auto">
              <a:spcAft>
                <a:spcPts val="600"/>
              </a:spcAft>
              <a:buClr>
                <a:srgbClr val="09367A"/>
              </a:buClr>
              <a:buFont typeface="Wingdings" panose="05000000000000000000" pitchFamily="2" charset="2"/>
              <a:buChar char="§"/>
            </a:pPr>
            <a:r>
              <a:rPr lang="en-US" sz="1600" dirty="0">
                <a:latin typeface="Univers 45 Light" panose="020B0403020202020204" pitchFamily="34" charset="0"/>
              </a:rPr>
              <a:t>Intellectual Property &amp; Technology Rights</a:t>
            </a:r>
          </a:p>
        </p:txBody>
      </p:sp>
      <p:sp>
        <p:nvSpPr>
          <p:cNvPr id="12"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843553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457200" y="1188720"/>
            <a:ext cx="8229600" cy="4525963"/>
          </a:xfrm>
          <a:prstGeom prst="rect">
            <a:avLst/>
          </a:prstGeom>
        </p:spPr>
        <p:txBody>
          <a:bodyPr>
            <a:noAutofit/>
          </a:bodyPr>
          <a:lstStyle/>
          <a:p>
            <a:pPr lvl="0">
              <a:buFont typeface="Symbol"/>
              <a:buChar char=""/>
            </a:pPr>
            <a:r>
              <a:rPr lang="en-US" sz="2800" dirty="0">
                <a:ea typeface="Calibri"/>
                <a:cs typeface="Times New Roman"/>
              </a:rPr>
              <a:t>“Personal services” contracts</a:t>
            </a:r>
          </a:p>
          <a:p>
            <a:pPr marL="1037844" lvl="1"/>
            <a:r>
              <a:rPr lang="en-US" sz="2400" dirty="0">
                <a:ea typeface="Calibri"/>
                <a:cs typeface="Times New Roman"/>
              </a:rPr>
              <a:t>express terms or as administered, makes the contractor personnel appear to be (actually or in effect) government employees</a:t>
            </a:r>
          </a:p>
          <a:p>
            <a:pPr marL="1037844" lvl="1"/>
            <a:r>
              <a:rPr lang="en-US" sz="2400" dirty="0">
                <a:ea typeface="Calibri"/>
                <a:cs typeface="Times New Roman"/>
              </a:rPr>
              <a:t>Not to be issued unless authorized </a:t>
            </a:r>
          </a:p>
          <a:p>
            <a:pPr marL="1037844" lvl="1"/>
            <a:r>
              <a:rPr lang="en-US" sz="2400" dirty="0">
                <a:ea typeface="Calibri"/>
                <a:cs typeface="Times New Roman"/>
              </a:rPr>
              <a:t>Key factor is supervision and control</a:t>
            </a:r>
          </a:p>
          <a:p>
            <a:pPr lvl="0">
              <a:buFont typeface="Symbol"/>
              <a:buChar char=""/>
            </a:pPr>
            <a:r>
              <a:rPr lang="en-US" sz="2800" dirty="0">
                <a:ea typeface="Calibri"/>
                <a:cs typeface="Times New Roman"/>
              </a:rPr>
              <a:t>Non-personal service contracts </a:t>
            </a:r>
          </a:p>
          <a:p>
            <a:pPr marL="1037844" lvl="1"/>
            <a:r>
              <a:rPr lang="en-US" sz="2400" dirty="0">
                <a:ea typeface="Calibri"/>
                <a:cs typeface="Times New Roman"/>
              </a:rPr>
              <a:t>personnel are not subject, either by contract terms or through performance, to the supervision and control usually prevailing in relationships between the government and its employees.</a:t>
            </a:r>
          </a:p>
        </p:txBody>
      </p:sp>
      <p:sp>
        <p:nvSpPr>
          <p:cNvPr id="4" name="Title 4"/>
          <p:cNvSpPr>
            <a:spLocks noGrp="1"/>
          </p:cNvSpPr>
          <p:nvPr>
            <p:ph type="title"/>
          </p:nvPr>
        </p:nvSpPr>
        <p:spPr>
          <a:xfrm>
            <a:off x="457200" y="365760"/>
            <a:ext cx="8229600" cy="838200"/>
          </a:xfrm>
        </p:spPr>
        <p:txBody>
          <a:bodyPr vert="horz" lIns="91440" tIns="45720" rIns="91440" bIns="45720" rtlCol="0" anchor="ctr">
            <a:noAutofit/>
          </a:bodyPr>
          <a:lstStyle/>
          <a:p>
            <a:r>
              <a:rPr lang="en-US" dirty="0"/>
              <a:t>Personal Services Contracts</a:t>
            </a:r>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19135378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304800" y="685800"/>
            <a:ext cx="8229600" cy="4419600"/>
          </a:xfrm>
          <a:prstGeom prst="rect">
            <a:avLst/>
          </a:prstGeom>
        </p:spPr>
        <p:txBody>
          <a:bodyPr>
            <a:noAutofit/>
          </a:bodyPr>
          <a:lstStyle/>
          <a:p>
            <a:pPr indent="0">
              <a:buNone/>
            </a:pPr>
            <a:r>
              <a:rPr lang="en-US" dirty="0">
                <a:latin typeface="Times New Roman"/>
                <a:ea typeface="Calibri"/>
                <a:cs typeface="Times New Roman"/>
              </a:rPr>
              <a:t>  </a:t>
            </a:r>
            <a:endParaRPr lang="en-US" sz="2400" dirty="0">
              <a:latin typeface="Times New Roman"/>
              <a:ea typeface="Calibri"/>
              <a:cs typeface="Times New Roman"/>
            </a:endParaRPr>
          </a:p>
          <a:p>
            <a:pPr lvl="0">
              <a:buFont typeface="Symbol"/>
              <a:buChar char=""/>
            </a:pPr>
            <a:r>
              <a:rPr lang="en-US" sz="2400" dirty="0">
                <a:latin typeface="Times New Roman"/>
                <a:ea typeface="Calibri"/>
                <a:cs typeface="Times New Roman"/>
              </a:rPr>
              <a:t>Discipline, Requesting or “suggesting” removal </a:t>
            </a:r>
          </a:p>
          <a:p>
            <a:pPr marL="1037844" lvl="1"/>
            <a:r>
              <a:rPr lang="en-US" sz="2000" dirty="0">
                <a:latin typeface="Times New Roman"/>
                <a:ea typeface="Calibri"/>
                <a:cs typeface="Times New Roman"/>
              </a:rPr>
              <a:t>Contract rights versus liability concerns </a:t>
            </a:r>
          </a:p>
          <a:p>
            <a:pPr lvl="0">
              <a:buFont typeface="Symbol"/>
              <a:buChar char=""/>
            </a:pPr>
            <a:r>
              <a:rPr lang="en-US" sz="2400" dirty="0">
                <a:latin typeface="Times New Roman"/>
                <a:ea typeface="Calibri"/>
                <a:cs typeface="Times New Roman"/>
              </a:rPr>
              <a:t>Discrimination/Harassment </a:t>
            </a:r>
          </a:p>
          <a:p>
            <a:pPr marL="1037844" lvl="1"/>
            <a:r>
              <a:rPr lang="en-US" sz="2000" dirty="0">
                <a:latin typeface="Times New Roman"/>
                <a:ea typeface="Calibri"/>
                <a:cs typeface="Times New Roman"/>
              </a:rPr>
              <a:t>Client reports performance concerns and/or requests removal and then employee reveals she told the client she is pregnant</a:t>
            </a:r>
          </a:p>
          <a:p>
            <a:pPr marL="1037844" lvl="1"/>
            <a:r>
              <a:rPr lang="en-US" sz="2000" dirty="0">
                <a:latin typeface="Times New Roman"/>
                <a:ea typeface="Calibri"/>
                <a:cs typeface="Times New Roman"/>
              </a:rPr>
              <a:t>Employee reports that supervisor yells and screams at him all the time, corners him in private offices in an intimidating way, he is afraid</a:t>
            </a:r>
          </a:p>
          <a:p>
            <a:pPr marL="1037844" lvl="1"/>
            <a:r>
              <a:rPr lang="en-US" sz="2000" dirty="0">
                <a:latin typeface="Times New Roman"/>
                <a:ea typeface="Calibri"/>
                <a:cs typeface="Times New Roman"/>
              </a:rPr>
              <a:t>Client denies telework requested for a medical reason </a:t>
            </a:r>
          </a:p>
          <a:p>
            <a:pPr lvl="0">
              <a:buFont typeface="Symbol"/>
              <a:buChar char=""/>
            </a:pPr>
            <a:r>
              <a:rPr lang="en-US" sz="2400" dirty="0">
                <a:latin typeface="Times New Roman"/>
                <a:ea typeface="Calibri"/>
                <a:cs typeface="Times New Roman"/>
              </a:rPr>
              <a:t>Family and Medical Leave </a:t>
            </a:r>
          </a:p>
          <a:p>
            <a:pPr marL="1037844" lvl="1"/>
            <a:r>
              <a:rPr lang="en-US" sz="2000" dirty="0">
                <a:latin typeface="Times New Roman"/>
                <a:ea typeface="Calibri"/>
                <a:cs typeface="Times New Roman"/>
              </a:rPr>
              <a:t>Client denies leave request for employee surgery </a:t>
            </a:r>
          </a:p>
          <a:p>
            <a:pPr lvl="0">
              <a:buFont typeface="Symbol"/>
              <a:buChar char=""/>
            </a:pPr>
            <a:r>
              <a:rPr lang="en-US" sz="2400" dirty="0">
                <a:latin typeface="Times New Roman"/>
                <a:ea typeface="Calibri"/>
                <a:cs typeface="Times New Roman"/>
              </a:rPr>
              <a:t>Military Leave </a:t>
            </a:r>
          </a:p>
          <a:p>
            <a:pPr marL="1037844" lvl="1"/>
            <a:r>
              <a:rPr lang="en-US" sz="2000" dirty="0">
                <a:latin typeface="Times New Roman"/>
                <a:ea typeface="Calibri"/>
                <a:cs typeface="Times New Roman"/>
              </a:rPr>
              <a:t>New hire requests military leave before start and client denies applicant approval </a:t>
            </a:r>
          </a:p>
          <a:p>
            <a:pPr marL="0" lvl="0">
              <a:spcAft>
                <a:spcPts val="600"/>
              </a:spcAft>
            </a:pPr>
            <a:endParaRPr lang="en-US" sz="1800" dirty="0"/>
          </a:p>
          <a:p>
            <a:pPr marL="0">
              <a:spcAft>
                <a:spcPts val="600"/>
              </a:spcAft>
            </a:pPr>
            <a:endParaRPr lang="en-US" dirty="0"/>
          </a:p>
        </p:txBody>
      </p:sp>
      <p:sp>
        <p:nvSpPr>
          <p:cNvPr id="4" name="Title 4"/>
          <p:cNvSpPr>
            <a:spLocks noGrp="1"/>
          </p:cNvSpPr>
          <p:nvPr>
            <p:ph type="title"/>
          </p:nvPr>
        </p:nvSpPr>
        <p:spPr>
          <a:xfrm>
            <a:off x="457200" y="365760"/>
            <a:ext cx="8229600" cy="838200"/>
          </a:xfrm>
        </p:spPr>
        <p:txBody>
          <a:bodyPr vert="horz" lIns="91440" tIns="45720" rIns="91440" bIns="45720" rtlCol="0" anchor="ctr">
            <a:noAutofit/>
          </a:bodyPr>
          <a:lstStyle/>
          <a:p>
            <a:r>
              <a:rPr lang="en-US" dirty="0">
                <a:ea typeface="Calibri"/>
                <a:cs typeface="Times New Roman"/>
              </a:rPr>
              <a:t>When this Becomes Important </a:t>
            </a:r>
            <a:endParaRPr lang="en-US" dirty="0"/>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38748292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457200" y="1188720"/>
            <a:ext cx="8229600" cy="4525963"/>
          </a:xfrm>
          <a:prstGeom prst="rect">
            <a:avLst/>
          </a:prstGeom>
        </p:spPr>
        <p:txBody>
          <a:bodyPr>
            <a:noAutofit/>
          </a:bodyPr>
          <a:lstStyle/>
          <a:p>
            <a:pPr marL="466725" lvl="1">
              <a:buClr>
                <a:srgbClr val="002060"/>
              </a:buClr>
              <a:buFont typeface="Times New Roman" panose="02020603050405020304" pitchFamily="18" charset="0"/>
              <a:buChar char="●"/>
            </a:pPr>
            <a:r>
              <a:rPr lang="en-US" sz="2400" dirty="0">
                <a:latin typeface="Times New Roman"/>
                <a:ea typeface="Calibri"/>
                <a:cs typeface="Times New Roman"/>
              </a:rPr>
              <a:t>Must  have employment relationship to sue the government under Title VII, FMLA </a:t>
            </a:r>
          </a:p>
          <a:p>
            <a:pPr marL="466725" lvl="1">
              <a:buClr>
                <a:srgbClr val="002060"/>
              </a:buClr>
              <a:buFont typeface="Times New Roman" panose="02020603050405020304" pitchFamily="18" charset="0"/>
              <a:buChar char="●"/>
            </a:pPr>
            <a:r>
              <a:rPr lang="en-US" sz="2400" dirty="0" smtClean="0">
                <a:latin typeface="Times New Roman"/>
                <a:ea typeface="Calibri"/>
                <a:cs typeface="Times New Roman"/>
              </a:rPr>
              <a:t>D.C</a:t>
            </a:r>
            <a:r>
              <a:rPr lang="en-US" sz="2400" dirty="0">
                <a:latin typeface="Times New Roman"/>
                <a:ea typeface="Calibri"/>
                <a:cs typeface="Times New Roman"/>
              </a:rPr>
              <a:t>. Cir. Court expanded what it means to be employed by the federal government </a:t>
            </a:r>
            <a:r>
              <a:rPr lang="en-US" sz="2400" dirty="0" smtClean="0">
                <a:latin typeface="Times New Roman"/>
                <a:ea typeface="Calibri"/>
                <a:cs typeface="Times New Roman"/>
              </a:rPr>
              <a:t>in 1979 (</a:t>
            </a:r>
            <a:r>
              <a:rPr lang="en-US" sz="2400" u="sng" dirty="0" err="1" smtClean="0">
                <a:latin typeface="Times New Roman"/>
                <a:ea typeface="Calibri"/>
                <a:cs typeface="Times New Roman"/>
              </a:rPr>
              <a:t>Spirides</a:t>
            </a:r>
            <a:r>
              <a:rPr lang="en-US" sz="2400" u="sng" dirty="0" smtClean="0">
                <a:latin typeface="Times New Roman"/>
                <a:ea typeface="Calibri"/>
                <a:cs typeface="Times New Roman"/>
              </a:rPr>
              <a:t> </a:t>
            </a:r>
            <a:r>
              <a:rPr lang="en-US" sz="2400" u="sng" dirty="0">
                <a:latin typeface="Times New Roman"/>
                <a:ea typeface="Calibri"/>
                <a:cs typeface="Times New Roman"/>
              </a:rPr>
              <a:t>v. Reinhardt</a:t>
            </a:r>
            <a:r>
              <a:rPr lang="en-US" sz="2400" dirty="0">
                <a:latin typeface="Times New Roman"/>
                <a:ea typeface="Calibri"/>
                <a:cs typeface="Times New Roman"/>
              </a:rPr>
              <a:t>, 613 F.2d 826, 829) </a:t>
            </a:r>
          </a:p>
          <a:p>
            <a:pPr marL="466725" lvl="1">
              <a:buClr>
                <a:srgbClr val="002060"/>
              </a:buClr>
              <a:buFont typeface="Times New Roman" panose="02020603050405020304" pitchFamily="18" charset="0"/>
              <a:buChar char="●"/>
            </a:pPr>
            <a:r>
              <a:rPr lang="en-US" sz="2400" dirty="0">
                <a:latin typeface="Times New Roman"/>
                <a:ea typeface="Calibri"/>
                <a:cs typeface="Times New Roman"/>
              </a:rPr>
              <a:t>Look at all aspects of the relationship, specifically the extent of the employer’s right to control manner and means of work </a:t>
            </a:r>
          </a:p>
          <a:p>
            <a:pPr marL="466725" lvl="1">
              <a:buClr>
                <a:srgbClr val="002060"/>
              </a:buClr>
              <a:buFont typeface="Times New Roman" panose="02020603050405020304" pitchFamily="18" charset="0"/>
              <a:buChar char="●"/>
            </a:pPr>
            <a:r>
              <a:rPr lang="en-US" sz="2400" dirty="0">
                <a:latin typeface="Times New Roman"/>
                <a:ea typeface="Calibri"/>
                <a:cs typeface="Times New Roman"/>
              </a:rPr>
              <a:t>Service contracts require greater involvement </a:t>
            </a:r>
          </a:p>
          <a:p>
            <a:pPr marL="466725" lvl="1">
              <a:buClr>
                <a:srgbClr val="002060"/>
              </a:buClr>
              <a:buFont typeface="Times New Roman" panose="02020603050405020304" pitchFamily="18" charset="0"/>
              <a:buChar char="●"/>
            </a:pPr>
            <a:r>
              <a:rPr lang="en-US" sz="2400" dirty="0">
                <a:latin typeface="Times New Roman"/>
                <a:ea typeface="Calibri"/>
                <a:cs typeface="Times New Roman"/>
              </a:rPr>
              <a:t>EEOC “common law agency test”</a:t>
            </a:r>
          </a:p>
          <a:p>
            <a:pPr marL="466725" lvl="1">
              <a:buClr>
                <a:srgbClr val="002060"/>
              </a:buClr>
              <a:buFont typeface="Times New Roman" panose="02020603050405020304" pitchFamily="18" charset="0"/>
              <a:buChar char="●"/>
            </a:pPr>
            <a:r>
              <a:rPr lang="en-US" sz="2400" dirty="0">
                <a:latin typeface="Times New Roman"/>
                <a:cs typeface="Times New Roman"/>
              </a:rPr>
              <a:t>Increase in use of contractors under Clinton and Bush </a:t>
            </a:r>
            <a:endParaRPr lang="en-US" sz="2400" dirty="0"/>
          </a:p>
          <a:p>
            <a:pPr marL="0"/>
            <a:endParaRPr lang="en-US" dirty="0"/>
          </a:p>
        </p:txBody>
      </p:sp>
      <p:sp>
        <p:nvSpPr>
          <p:cNvPr id="4" name="Title 4"/>
          <p:cNvSpPr>
            <a:spLocks noGrp="1"/>
          </p:cNvSpPr>
          <p:nvPr>
            <p:ph type="title"/>
          </p:nvPr>
        </p:nvSpPr>
        <p:spPr>
          <a:xfrm>
            <a:off x="457200" y="365760"/>
            <a:ext cx="8229600" cy="838200"/>
          </a:xfrm>
        </p:spPr>
        <p:txBody>
          <a:bodyPr vert="horz" lIns="91440" tIns="45720" rIns="91440" bIns="45720" rtlCol="0" anchor="ctr">
            <a:noAutofit/>
          </a:bodyPr>
          <a:lstStyle/>
          <a:p>
            <a:r>
              <a:rPr lang="en-US" dirty="0"/>
              <a:t>Joint Employer Liability </a:t>
            </a:r>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28694441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457200" y="1265237"/>
            <a:ext cx="8229600" cy="4525963"/>
          </a:xfrm>
          <a:prstGeom prst="rect">
            <a:avLst/>
          </a:prstGeom>
        </p:spPr>
        <p:txBody>
          <a:bodyPr>
            <a:noAutofit/>
          </a:bodyPr>
          <a:lstStyle/>
          <a:p>
            <a:pPr marL="457200" indent="-457200">
              <a:buFont typeface="Arial" panose="020B0604020202020204" pitchFamily="34" charset="0"/>
              <a:buChar char="•"/>
            </a:pPr>
            <a:endParaRPr lang="en-US" sz="2400" dirty="0" smtClean="0"/>
          </a:p>
          <a:p>
            <a:pPr>
              <a:buFont typeface="Georgia" panose="02040502050405020303" pitchFamily="18" charset="0"/>
              <a:buChar char="●"/>
            </a:pPr>
            <a:r>
              <a:rPr lang="en-US" sz="2800" dirty="0" smtClean="0"/>
              <a:t>Employed </a:t>
            </a:r>
            <a:r>
              <a:rPr lang="en-US" sz="2800" dirty="0"/>
              <a:t>by contractor to provide support services for installation of naval satellite communication </a:t>
            </a:r>
          </a:p>
          <a:p>
            <a:pPr>
              <a:buFont typeface="Georgia" panose="02040502050405020303" pitchFamily="18" charset="0"/>
              <a:buChar char="●"/>
            </a:pPr>
            <a:r>
              <a:rPr lang="en-US" sz="2800" dirty="0"/>
              <a:t>Subject to advances of naval supervisor in charge </a:t>
            </a:r>
          </a:p>
          <a:p>
            <a:pPr>
              <a:buFont typeface="Georgia" panose="02040502050405020303" pitchFamily="18" charset="0"/>
              <a:buChar char="●"/>
            </a:pPr>
            <a:r>
              <a:rPr lang="en-US" sz="2800" dirty="0"/>
              <a:t>Brought sexual harassment change against Navy and won using concepts that had, until that time, only been used in the private sector</a:t>
            </a:r>
          </a:p>
          <a:p>
            <a:pPr>
              <a:buFont typeface="Georgia" panose="02040502050405020303" pitchFamily="18" charset="0"/>
              <a:buChar char="●"/>
            </a:pPr>
            <a:r>
              <a:rPr lang="en-US" sz="2800" u="sng" dirty="0"/>
              <a:t>King v. Dalton</a:t>
            </a:r>
            <a:r>
              <a:rPr lang="en-US" sz="2800" dirty="0"/>
              <a:t>, 895 F. Supp. 831 (E.D. Va. 1995)</a:t>
            </a:r>
          </a:p>
          <a:p>
            <a:pPr marL="0" lvl="1">
              <a:buClr>
                <a:srgbClr val="09367A"/>
              </a:buClr>
              <a:buFont typeface="Wingdings" panose="05000000000000000000" pitchFamily="2" charset="2"/>
              <a:buChar char="§"/>
            </a:pPr>
            <a:endParaRPr lang="en-US" sz="2000" dirty="0"/>
          </a:p>
          <a:p>
            <a:pPr marL="0" lvl="1">
              <a:buClr>
                <a:srgbClr val="09367A"/>
              </a:buClr>
              <a:buFont typeface="Wingdings" panose="05000000000000000000" pitchFamily="2" charset="2"/>
              <a:buChar char="§"/>
            </a:pPr>
            <a:endParaRPr lang="en-US" sz="2000" dirty="0"/>
          </a:p>
          <a:p>
            <a:pPr marL="0">
              <a:spcAft>
                <a:spcPts val="600"/>
              </a:spcAft>
            </a:pPr>
            <a:endParaRPr lang="en-US" dirty="0"/>
          </a:p>
        </p:txBody>
      </p:sp>
      <p:sp>
        <p:nvSpPr>
          <p:cNvPr id="4" name="Title 4"/>
          <p:cNvSpPr>
            <a:spLocks noGrp="1"/>
          </p:cNvSpPr>
          <p:nvPr>
            <p:ph type="title"/>
          </p:nvPr>
        </p:nvSpPr>
        <p:spPr>
          <a:xfrm>
            <a:off x="457200" y="365760"/>
            <a:ext cx="8229600" cy="838200"/>
          </a:xfrm>
        </p:spPr>
        <p:txBody>
          <a:bodyPr vert="horz" lIns="91440" tIns="45720" rIns="91440" bIns="45720" rtlCol="0" anchor="ctr">
            <a:noAutofit/>
          </a:bodyPr>
          <a:lstStyle/>
          <a:p>
            <a:r>
              <a:rPr lang="en-US" dirty="0"/>
              <a:t>Example: Sexual Harassment </a:t>
            </a:r>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12907403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457200" y="1371600"/>
            <a:ext cx="8229600" cy="4525963"/>
          </a:xfrm>
          <a:prstGeom prst="rect">
            <a:avLst/>
          </a:prstGeom>
        </p:spPr>
        <p:txBody>
          <a:bodyPr>
            <a:noAutofit/>
          </a:bodyPr>
          <a:lstStyle/>
          <a:p>
            <a:pPr lvl="0">
              <a:buFont typeface="Symbol"/>
              <a:buChar char=""/>
            </a:pPr>
            <a:endParaRPr lang="en-US" dirty="0">
              <a:latin typeface="Times New Roman"/>
              <a:ea typeface="Calibri"/>
              <a:cs typeface="Times New Roman"/>
            </a:endParaRPr>
          </a:p>
          <a:p>
            <a:pPr lvl="0">
              <a:buFont typeface="Times New Roman" panose="02020603050405020304" pitchFamily="18" charset="0"/>
              <a:buChar char="●"/>
            </a:pPr>
            <a:r>
              <a:rPr lang="en-US" sz="2800" dirty="0">
                <a:latin typeface="Times New Roman"/>
                <a:ea typeface="Calibri"/>
                <a:cs typeface="Times New Roman"/>
              </a:rPr>
              <a:t>Investigate complaints </a:t>
            </a:r>
          </a:p>
          <a:p>
            <a:pPr marL="1092200" lvl="0" indent="-409575">
              <a:buClr>
                <a:srgbClr val="B18F50"/>
              </a:buClr>
              <a:buFont typeface="Arial" panose="020B0604020202020204" pitchFamily="34" charset="0"/>
              <a:buChar char="•"/>
            </a:pPr>
            <a:r>
              <a:rPr lang="en-US" sz="2800" dirty="0">
                <a:latin typeface="Times New Roman"/>
                <a:ea typeface="Calibri"/>
                <a:cs typeface="Times New Roman"/>
              </a:rPr>
              <a:t>Follow your policy, periodically review </a:t>
            </a:r>
          </a:p>
          <a:p>
            <a:pPr lvl="0">
              <a:buClr>
                <a:srgbClr val="002060"/>
              </a:buClr>
              <a:buFont typeface="Times New Roman" panose="02020603050405020304" pitchFamily="18" charset="0"/>
              <a:buChar char="●"/>
            </a:pPr>
            <a:r>
              <a:rPr lang="en-US" sz="2800" dirty="0">
                <a:latin typeface="Times New Roman"/>
                <a:ea typeface="Calibri"/>
                <a:cs typeface="Times New Roman"/>
              </a:rPr>
              <a:t>Request any necessary supporting documentation </a:t>
            </a:r>
          </a:p>
          <a:p>
            <a:pPr lvl="0">
              <a:buClr>
                <a:srgbClr val="002060"/>
              </a:buClr>
              <a:buFont typeface="Times New Roman" panose="02020603050405020304" pitchFamily="18" charset="0"/>
              <a:buChar char="●"/>
            </a:pPr>
            <a:r>
              <a:rPr lang="en-US" sz="2800" dirty="0">
                <a:latin typeface="Times New Roman"/>
                <a:ea typeface="Calibri"/>
                <a:cs typeface="Times New Roman"/>
              </a:rPr>
              <a:t>Report to government or prime contractor </a:t>
            </a:r>
          </a:p>
          <a:p>
            <a:pPr lvl="0">
              <a:buClr>
                <a:srgbClr val="002060"/>
              </a:buClr>
              <a:buFont typeface="Times New Roman" panose="02020603050405020304" pitchFamily="18" charset="0"/>
              <a:buChar char="●"/>
            </a:pPr>
            <a:r>
              <a:rPr lang="en-US" sz="2800" dirty="0">
                <a:latin typeface="Times New Roman"/>
                <a:ea typeface="Calibri"/>
                <a:cs typeface="Times New Roman"/>
              </a:rPr>
              <a:t>Take other appropriate action</a:t>
            </a:r>
          </a:p>
          <a:p>
            <a:pPr lvl="0">
              <a:buClr>
                <a:srgbClr val="002060"/>
              </a:buClr>
              <a:buFont typeface="Times New Roman" panose="02020603050405020304" pitchFamily="18" charset="0"/>
              <a:buChar char="●"/>
            </a:pPr>
            <a:r>
              <a:rPr lang="en-US" sz="2800" dirty="0">
                <a:latin typeface="Times New Roman"/>
                <a:ea typeface="Calibri"/>
                <a:cs typeface="Times New Roman"/>
              </a:rPr>
              <a:t>Subcontractor Challenges and Defenses </a:t>
            </a:r>
          </a:p>
          <a:p>
            <a:pPr marL="1037844" lvl="1"/>
            <a:r>
              <a:rPr lang="en-US" sz="2800" dirty="0">
                <a:latin typeface="Times New Roman"/>
                <a:ea typeface="Calibri"/>
                <a:cs typeface="Times New Roman"/>
              </a:rPr>
              <a:t>Limits on investigatory capability and communication</a:t>
            </a:r>
          </a:p>
          <a:p>
            <a:pPr marL="1037844" lvl="1"/>
            <a:r>
              <a:rPr lang="en-US" sz="2800" dirty="0">
                <a:latin typeface="Times New Roman"/>
                <a:ea typeface="Calibri"/>
              </a:rPr>
              <a:t>Joint employer liability</a:t>
            </a:r>
            <a:endParaRPr lang="en-US" sz="2800" dirty="0"/>
          </a:p>
          <a:p>
            <a:pPr marL="0" lvl="1">
              <a:buClr>
                <a:srgbClr val="09367A"/>
              </a:buClr>
              <a:buFont typeface="Wingdings" panose="05000000000000000000" pitchFamily="2" charset="2"/>
              <a:buChar char="§"/>
            </a:pPr>
            <a:endParaRPr lang="en-US" sz="2000" dirty="0"/>
          </a:p>
          <a:p>
            <a:pPr marL="0">
              <a:spcAft>
                <a:spcPts val="600"/>
              </a:spcAft>
            </a:pPr>
            <a:endParaRPr lang="en-US" dirty="0"/>
          </a:p>
        </p:txBody>
      </p:sp>
      <p:sp>
        <p:nvSpPr>
          <p:cNvPr id="4" name="Title 4"/>
          <p:cNvSpPr>
            <a:spLocks noGrp="1"/>
          </p:cNvSpPr>
          <p:nvPr>
            <p:ph type="title"/>
          </p:nvPr>
        </p:nvSpPr>
        <p:spPr>
          <a:xfrm>
            <a:off x="457200" y="457200"/>
            <a:ext cx="8229600" cy="838200"/>
          </a:xfrm>
        </p:spPr>
        <p:txBody>
          <a:bodyPr vert="horz" lIns="91440" tIns="45720" rIns="91440" bIns="45720" rtlCol="0" anchor="ctr">
            <a:noAutofit/>
          </a:bodyPr>
          <a:lstStyle/>
          <a:p>
            <a:r>
              <a:rPr lang="en-US" dirty="0"/>
              <a:t>Contractor Obligations </a:t>
            </a:r>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866192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1"/>
          <p:cNvSpPr>
            <a:spLocks noGrp="1"/>
          </p:cNvSpPr>
          <p:nvPr>
            <p:ph idx="4294967295"/>
          </p:nvPr>
        </p:nvSpPr>
        <p:spPr>
          <a:xfrm>
            <a:off x="457200" y="1188720"/>
            <a:ext cx="8229600" cy="4525963"/>
          </a:xfrm>
          <a:prstGeom prst="rect">
            <a:avLst/>
          </a:prstGeom>
        </p:spPr>
        <p:txBody>
          <a:bodyPr>
            <a:noAutofit/>
          </a:bodyPr>
          <a:lstStyle/>
          <a:p>
            <a:pPr lvl="0">
              <a:buFont typeface="Symbol"/>
              <a:buChar char=""/>
            </a:pPr>
            <a:endParaRPr lang="en-US" sz="2800" dirty="0" smtClean="0">
              <a:ea typeface="Calibri"/>
              <a:cs typeface="Times New Roman"/>
            </a:endParaRPr>
          </a:p>
          <a:p>
            <a:pPr lvl="0">
              <a:buFont typeface="Georgia" panose="02040502050405020303" pitchFamily="18" charset="0"/>
              <a:buChar char="●"/>
            </a:pPr>
            <a:r>
              <a:rPr lang="en-US" sz="2800" dirty="0" smtClean="0">
                <a:ea typeface="Calibri"/>
                <a:cs typeface="Times New Roman"/>
              </a:rPr>
              <a:t>High </a:t>
            </a:r>
            <a:r>
              <a:rPr lang="en-US" sz="2800" dirty="0">
                <a:ea typeface="Calibri"/>
                <a:cs typeface="Times New Roman"/>
              </a:rPr>
              <a:t>standard of conduct in the “public trust” </a:t>
            </a:r>
          </a:p>
          <a:p>
            <a:pPr marL="1023938" lvl="1" indent="-450850"/>
            <a:r>
              <a:rPr lang="en-US" sz="2400" dirty="0">
                <a:ea typeface="Calibri"/>
                <a:cs typeface="Times New Roman"/>
              </a:rPr>
              <a:t>Addressed by individual agencies </a:t>
            </a:r>
          </a:p>
          <a:p>
            <a:pPr lvl="0">
              <a:buFont typeface="Georgia" panose="02040502050405020303" pitchFamily="18" charset="0"/>
              <a:buChar char="●"/>
            </a:pPr>
            <a:r>
              <a:rPr lang="en-US" sz="2800" dirty="0">
                <a:ea typeface="Calibri"/>
                <a:cs typeface="Times New Roman"/>
              </a:rPr>
              <a:t>Agency EEO processes </a:t>
            </a:r>
          </a:p>
          <a:p>
            <a:pPr marL="1027113" lvl="0" indent="-457200">
              <a:buClr>
                <a:srgbClr val="B18F50"/>
              </a:buClr>
              <a:buFont typeface="Arial" panose="020B0604020202020204" pitchFamily="34" charset="0"/>
              <a:buChar char="•"/>
            </a:pPr>
            <a:r>
              <a:rPr lang="en-US" sz="2400" dirty="0" smtClean="0">
                <a:ea typeface="Calibri"/>
                <a:cs typeface="Times New Roman"/>
              </a:rPr>
              <a:t>May report there and be investigated by </a:t>
            </a:r>
            <a:endParaRPr lang="en-US" sz="2400" dirty="0">
              <a:ea typeface="Calibri"/>
              <a:cs typeface="Times New Roman"/>
            </a:endParaRPr>
          </a:p>
          <a:p>
            <a:pPr lvl="0">
              <a:buFont typeface="Georgia" panose="02040502050405020303" pitchFamily="18" charset="0"/>
              <a:buChar char="●"/>
            </a:pPr>
            <a:r>
              <a:rPr lang="en-US" sz="2800" dirty="0">
                <a:ea typeface="Calibri"/>
                <a:cs typeface="Times New Roman"/>
              </a:rPr>
              <a:t>Elevate concerns appropriately </a:t>
            </a:r>
          </a:p>
          <a:p>
            <a:pPr lvl="0">
              <a:buFont typeface="Georgia" panose="02040502050405020303" pitchFamily="18" charset="0"/>
              <a:buChar char="●"/>
            </a:pPr>
            <a:r>
              <a:rPr lang="en-US" sz="2800" dirty="0">
                <a:ea typeface="Calibri"/>
              </a:rPr>
              <a:t>Avoid conduct that exposes government to liability</a:t>
            </a:r>
            <a:endParaRPr lang="en-US" sz="2800" dirty="0"/>
          </a:p>
        </p:txBody>
      </p:sp>
      <p:sp>
        <p:nvSpPr>
          <p:cNvPr id="4" name="Title 4"/>
          <p:cNvSpPr>
            <a:spLocks noGrp="1"/>
          </p:cNvSpPr>
          <p:nvPr>
            <p:ph type="title"/>
          </p:nvPr>
        </p:nvSpPr>
        <p:spPr>
          <a:xfrm>
            <a:off x="457200" y="365760"/>
            <a:ext cx="8229600" cy="838200"/>
          </a:xfrm>
        </p:spPr>
        <p:txBody>
          <a:bodyPr vert="horz" lIns="91440" tIns="45720" rIns="91440" bIns="45720" rtlCol="0" anchor="ctr">
            <a:noAutofit/>
          </a:bodyPr>
          <a:lstStyle/>
          <a:p>
            <a:r>
              <a:rPr lang="en-US" dirty="0"/>
              <a:t>Client Obligations </a:t>
            </a:r>
          </a:p>
        </p:txBody>
      </p:sp>
      <p:sp>
        <p:nvSpPr>
          <p:cNvPr id="7"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34467643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1096</Words>
  <Application>Microsoft Office PowerPoint</Application>
  <PresentationFormat>Letter Paper (8.5x11 in)</PresentationFormat>
  <Paragraphs>155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2_Custom Design</vt:lpstr>
      <vt:lpstr>Ready for Growth:  10 Mistakes a Growing Company Makes Leading to Employment and Federal Contracting Claims  June 13, 2018</vt:lpstr>
      <vt:lpstr>PowerPoint Presentation</vt:lpstr>
      <vt:lpstr>About PilieroMazza</vt:lpstr>
      <vt:lpstr>Personal Services Contracts</vt:lpstr>
      <vt:lpstr>When this Becomes Important </vt:lpstr>
      <vt:lpstr>Joint Employer Liability </vt:lpstr>
      <vt:lpstr>Example: Sexual Harassment </vt:lpstr>
      <vt:lpstr>Contractor Obligations </vt:lpstr>
      <vt:lpstr>Client Obligations </vt:lpstr>
      <vt:lpstr>Playing Defense </vt:lpstr>
      <vt:lpstr>Playing Defense </vt:lpstr>
      <vt:lpstr>When the Unthinkable Happens</vt:lpstr>
      <vt:lpstr>Example</vt:lpstr>
      <vt:lpstr>Example (Cont.) </vt:lpstr>
      <vt:lpstr>Example (Cont.)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2015-01-13T23:52:19Z</dcterms:created>
  <dcterms:modified xsi:type="dcterms:W3CDTF">2018-06-04T22:24:25Z</dcterms:modified>
</cp:coreProperties>
</file>