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Lst>
  <p:notesMasterIdLst>
    <p:notesMasterId r:id="rId11"/>
  </p:notesMasterIdLst>
  <p:handoutMasterIdLst>
    <p:handoutMasterId r:id="rId12"/>
  </p:handoutMasterIdLst>
  <p:sldIdLst>
    <p:sldId id="352" r:id="rId2"/>
    <p:sldId id="471" r:id="rId3"/>
    <p:sldId id="478" r:id="rId4"/>
    <p:sldId id="477" r:id="rId5"/>
    <p:sldId id="464" r:id="rId6"/>
    <p:sldId id="470" r:id="rId7"/>
    <p:sldId id="465" r:id="rId8"/>
    <p:sldId id="476" r:id="rId9"/>
    <p:sldId id="460" r:id="rId1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71930"/>
    <a:srgbClr val="D7D7D7"/>
    <a:srgbClr val="EDD1D6"/>
    <a:srgbClr val="DCDCDC"/>
    <a:srgbClr val="E8667C"/>
    <a:srgbClr val="04A810"/>
    <a:srgbClr val="F2E56E"/>
    <a:srgbClr val="4FE53F"/>
    <a:srgbClr val="3B3733"/>
    <a:srgbClr val="E83E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9A38E6-181B-428A-A923-FE9862579098}" v="885" dt="2018-06-13T02:01:03.5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46" autoAdjust="0"/>
    <p:restoredTop sz="94218" autoAdjust="0"/>
  </p:normalViewPr>
  <p:slideViewPr>
    <p:cSldViewPr snapToGrid="0" snapToObjects="1">
      <p:cViewPr varScale="1">
        <p:scale>
          <a:sx n="58" d="100"/>
          <a:sy n="58" d="100"/>
        </p:scale>
        <p:origin x="400" y="4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8DF11D-D976-45E6-BB48-FCB3BD36FFC7}"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n-US"/>
        </a:p>
      </dgm:t>
    </dgm:pt>
    <dgm:pt modelId="{496937D0-4257-4319-A668-C03DB069A12D}">
      <dgm:prSet phldrT="[Text]" custT="1"/>
      <dgm:spPr>
        <a:solidFill>
          <a:srgbClr val="A71930"/>
        </a:solidFill>
      </dgm:spPr>
      <dgm:t>
        <a:bodyPr anchor="ctr"/>
        <a:lstStyle/>
        <a:p>
          <a:r>
            <a:rPr lang="en-US" sz="1600" b="0" dirty="0">
              <a:solidFill>
                <a:schemeClr val="accent1"/>
              </a:solidFill>
              <a:latin typeface="Gill Sans MT" panose="020B0502020104020203" pitchFamily="34" charset="0"/>
            </a:rPr>
            <a:t>Finance Inorganic Growth</a:t>
          </a:r>
        </a:p>
      </dgm:t>
    </dgm:pt>
    <dgm:pt modelId="{CA63B235-93AA-47FD-B6CF-C40F2E4E0BDB}" type="parTrans" cxnId="{CB597CE4-93B3-4F09-B39B-A9FED4D49D8A}">
      <dgm:prSet/>
      <dgm:spPr/>
      <dgm:t>
        <a:bodyPr/>
        <a:lstStyle/>
        <a:p>
          <a:endParaRPr lang="en-US" b="0">
            <a:latin typeface="Gill Sans MT" panose="020B0502020104020203" pitchFamily="34" charset="0"/>
          </a:endParaRPr>
        </a:p>
      </dgm:t>
    </dgm:pt>
    <dgm:pt modelId="{97ACE6EA-0366-4767-8D7E-D318FDB0CE81}" type="sibTrans" cxnId="{CB597CE4-93B3-4F09-B39B-A9FED4D49D8A}">
      <dgm:prSet/>
      <dgm:spPr/>
      <dgm:t>
        <a:bodyPr/>
        <a:lstStyle/>
        <a:p>
          <a:endParaRPr lang="en-US" b="0">
            <a:latin typeface="Gill Sans MT" panose="020B0502020104020203" pitchFamily="34" charset="0"/>
          </a:endParaRPr>
        </a:p>
      </dgm:t>
    </dgm:pt>
    <dgm:pt modelId="{2A3E1130-E97C-46FE-AA7B-32510605F3C1}">
      <dgm:prSet phldrT="[Text]" custT="1"/>
      <dgm:spPr>
        <a:solidFill>
          <a:srgbClr val="A71930">
            <a:alpha val="20000"/>
          </a:srgbClr>
        </a:solidFill>
      </dgm:spPr>
      <dgm:t>
        <a:bodyPr anchor="ctr"/>
        <a:lstStyle/>
        <a:p>
          <a:r>
            <a:rPr lang="en-US" sz="1400" b="0" dirty="0">
              <a:latin typeface="Gill Sans MT" panose="020B0502020104020203" pitchFamily="34" charset="0"/>
            </a:rPr>
            <a:t>Winning awards is labor-intensive, costly and inefficient</a:t>
          </a:r>
        </a:p>
      </dgm:t>
    </dgm:pt>
    <dgm:pt modelId="{115BF984-5BA1-497B-9D08-202DF285DCD5}" type="parTrans" cxnId="{3AD8978F-2AE2-4668-9DD4-7079AEB3F3B0}">
      <dgm:prSet/>
      <dgm:spPr/>
      <dgm:t>
        <a:bodyPr/>
        <a:lstStyle/>
        <a:p>
          <a:endParaRPr lang="en-US" b="0">
            <a:latin typeface="Gill Sans MT" panose="020B0502020104020203" pitchFamily="34" charset="0"/>
          </a:endParaRPr>
        </a:p>
      </dgm:t>
    </dgm:pt>
    <dgm:pt modelId="{3494D3F5-8D90-4CD9-9D70-58205D864CEF}" type="sibTrans" cxnId="{3AD8978F-2AE2-4668-9DD4-7079AEB3F3B0}">
      <dgm:prSet/>
      <dgm:spPr/>
      <dgm:t>
        <a:bodyPr/>
        <a:lstStyle/>
        <a:p>
          <a:endParaRPr lang="en-US" b="0">
            <a:latin typeface="Gill Sans MT" panose="020B0502020104020203" pitchFamily="34" charset="0"/>
          </a:endParaRPr>
        </a:p>
      </dgm:t>
    </dgm:pt>
    <dgm:pt modelId="{96D27068-6DB2-42AF-821F-6127B7C5E217}">
      <dgm:prSet phldrT="[Text]" custT="1"/>
      <dgm:spPr>
        <a:solidFill>
          <a:srgbClr val="A71930">
            <a:alpha val="20000"/>
          </a:srgbClr>
        </a:solidFill>
      </dgm:spPr>
      <dgm:t>
        <a:bodyPr anchor="ctr"/>
        <a:lstStyle/>
        <a:p>
          <a:r>
            <a:rPr lang="en-US" sz="1400" b="0" dirty="0" err="1">
              <a:latin typeface="Gill Sans MT" panose="020B0502020104020203" pitchFamily="34" charset="0"/>
            </a:rPr>
            <a:t>Sunsetting</a:t>
          </a:r>
          <a:r>
            <a:rPr lang="en-US" sz="1400" b="0" dirty="0">
              <a:latin typeface="Gill Sans MT" panose="020B0502020104020203" pitchFamily="34" charset="0"/>
            </a:rPr>
            <a:t> of certifications (e.g. 8(a)) limits new growth prospects</a:t>
          </a:r>
        </a:p>
      </dgm:t>
    </dgm:pt>
    <dgm:pt modelId="{A1B68B8B-8793-476A-9CA0-23BD1381D9BE}" type="parTrans" cxnId="{EAD9B713-B979-4867-B83E-B570BC044C38}">
      <dgm:prSet/>
      <dgm:spPr/>
      <dgm:t>
        <a:bodyPr/>
        <a:lstStyle/>
        <a:p>
          <a:endParaRPr lang="en-US" b="0">
            <a:latin typeface="Gill Sans MT" panose="020B0502020104020203" pitchFamily="34" charset="0"/>
          </a:endParaRPr>
        </a:p>
      </dgm:t>
    </dgm:pt>
    <dgm:pt modelId="{E3D8C79E-E9A3-46CA-B462-D2DA076F0915}" type="sibTrans" cxnId="{EAD9B713-B979-4867-B83E-B570BC044C38}">
      <dgm:prSet/>
      <dgm:spPr/>
      <dgm:t>
        <a:bodyPr/>
        <a:lstStyle/>
        <a:p>
          <a:endParaRPr lang="en-US" b="0">
            <a:latin typeface="Gill Sans MT" panose="020B0502020104020203" pitchFamily="34" charset="0"/>
          </a:endParaRPr>
        </a:p>
      </dgm:t>
    </dgm:pt>
    <dgm:pt modelId="{F3D8E19C-692B-42E0-A771-ED7E90517832}">
      <dgm:prSet phldrT="[Text]" custT="1"/>
      <dgm:spPr>
        <a:solidFill>
          <a:srgbClr val="A71930">
            <a:alpha val="20000"/>
          </a:srgbClr>
        </a:solidFill>
      </dgm:spPr>
      <dgm:t>
        <a:bodyPr anchor="ctr"/>
        <a:lstStyle/>
        <a:p>
          <a:r>
            <a:rPr lang="en-US" sz="1400" b="0" dirty="0">
              <a:latin typeface="Gill Sans MT" panose="020B0502020104020203" pitchFamily="34" charset="0"/>
            </a:rPr>
            <a:t>Unable to win new or larger prime contracts</a:t>
          </a:r>
        </a:p>
      </dgm:t>
    </dgm:pt>
    <dgm:pt modelId="{0181EF28-B8E1-41BE-AE3B-37AEF81A7CD4}" type="parTrans" cxnId="{F784564B-5438-4438-AEE7-2B11522DCF74}">
      <dgm:prSet/>
      <dgm:spPr/>
      <dgm:t>
        <a:bodyPr/>
        <a:lstStyle/>
        <a:p>
          <a:endParaRPr lang="en-US"/>
        </a:p>
      </dgm:t>
    </dgm:pt>
    <dgm:pt modelId="{5508F682-81EF-48AB-92D9-24E7A21B579E}" type="sibTrans" cxnId="{F784564B-5438-4438-AEE7-2B11522DCF74}">
      <dgm:prSet/>
      <dgm:spPr/>
      <dgm:t>
        <a:bodyPr/>
        <a:lstStyle/>
        <a:p>
          <a:endParaRPr lang="en-US"/>
        </a:p>
      </dgm:t>
    </dgm:pt>
    <dgm:pt modelId="{8A606ECD-717C-488C-82A0-87A3A7D7D995}" type="pres">
      <dgm:prSet presAssocID="{A28DF11D-D976-45E6-BB48-FCB3BD36FFC7}" presName="Name0" presStyleCnt="0">
        <dgm:presLayoutVars>
          <dgm:dir/>
          <dgm:animLvl val="lvl"/>
          <dgm:resizeHandles/>
        </dgm:presLayoutVars>
      </dgm:prSet>
      <dgm:spPr/>
    </dgm:pt>
    <dgm:pt modelId="{A1F972E5-9F9E-411B-A059-D879F4FD4E43}" type="pres">
      <dgm:prSet presAssocID="{496937D0-4257-4319-A668-C03DB069A12D}" presName="linNode" presStyleCnt="0"/>
      <dgm:spPr/>
    </dgm:pt>
    <dgm:pt modelId="{D3BA4D87-5644-4312-866C-9A0F070A95ED}" type="pres">
      <dgm:prSet presAssocID="{496937D0-4257-4319-A668-C03DB069A12D}" presName="parentShp" presStyleLbl="node1" presStyleIdx="0" presStyleCnt="1" custScaleX="55893" custLinFactNeighborX="-4442">
        <dgm:presLayoutVars>
          <dgm:bulletEnabled val="1"/>
        </dgm:presLayoutVars>
      </dgm:prSet>
      <dgm:spPr/>
    </dgm:pt>
    <dgm:pt modelId="{1194BAAD-AA39-4A7D-8123-7D805C015A68}" type="pres">
      <dgm:prSet presAssocID="{496937D0-4257-4319-A668-C03DB069A12D}" presName="childShp" presStyleLbl="bgAccFollowNode1" presStyleIdx="0" presStyleCnt="1" custScaleX="126951" custLinFactNeighborX="1857">
        <dgm:presLayoutVars>
          <dgm:bulletEnabled val="1"/>
        </dgm:presLayoutVars>
      </dgm:prSet>
      <dgm:spPr/>
    </dgm:pt>
  </dgm:ptLst>
  <dgm:cxnLst>
    <dgm:cxn modelId="{D9CA930D-D742-4AD5-83A4-7FBD379C64B6}" type="presOf" srcId="{A28DF11D-D976-45E6-BB48-FCB3BD36FFC7}" destId="{8A606ECD-717C-488C-82A0-87A3A7D7D995}" srcOrd="0" destOrd="0" presId="urn:microsoft.com/office/officeart/2005/8/layout/vList6"/>
    <dgm:cxn modelId="{EAD9B713-B979-4867-B83E-B570BC044C38}" srcId="{496937D0-4257-4319-A668-C03DB069A12D}" destId="{96D27068-6DB2-42AF-821F-6127B7C5E217}" srcOrd="2" destOrd="0" parTransId="{A1B68B8B-8793-476A-9CA0-23BD1381D9BE}" sibTransId="{E3D8C79E-E9A3-46CA-B462-D2DA076F0915}"/>
    <dgm:cxn modelId="{0B2A4C20-75A4-48E7-B265-97B5E6C0A47A}" type="presOf" srcId="{496937D0-4257-4319-A668-C03DB069A12D}" destId="{D3BA4D87-5644-4312-866C-9A0F070A95ED}" srcOrd="0" destOrd="0" presId="urn:microsoft.com/office/officeart/2005/8/layout/vList6"/>
    <dgm:cxn modelId="{F784564B-5438-4438-AEE7-2B11522DCF74}" srcId="{496937D0-4257-4319-A668-C03DB069A12D}" destId="{F3D8E19C-692B-42E0-A771-ED7E90517832}" srcOrd="1" destOrd="0" parTransId="{0181EF28-B8E1-41BE-AE3B-37AEF81A7CD4}" sibTransId="{5508F682-81EF-48AB-92D9-24E7A21B579E}"/>
    <dgm:cxn modelId="{3AD8978F-2AE2-4668-9DD4-7079AEB3F3B0}" srcId="{496937D0-4257-4319-A668-C03DB069A12D}" destId="{2A3E1130-E97C-46FE-AA7B-32510605F3C1}" srcOrd="0" destOrd="0" parTransId="{115BF984-5BA1-497B-9D08-202DF285DCD5}" sibTransId="{3494D3F5-8D90-4CD9-9D70-58205D864CEF}"/>
    <dgm:cxn modelId="{8C3B0898-8A8D-436D-A8A4-6C17EE63CC29}" type="presOf" srcId="{2A3E1130-E97C-46FE-AA7B-32510605F3C1}" destId="{1194BAAD-AA39-4A7D-8123-7D805C015A68}" srcOrd="0" destOrd="0" presId="urn:microsoft.com/office/officeart/2005/8/layout/vList6"/>
    <dgm:cxn modelId="{B08BE9A3-1924-4AF6-A40F-156A5EAA5AAD}" type="presOf" srcId="{F3D8E19C-692B-42E0-A771-ED7E90517832}" destId="{1194BAAD-AA39-4A7D-8123-7D805C015A68}" srcOrd="0" destOrd="1" presId="urn:microsoft.com/office/officeart/2005/8/layout/vList6"/>
    <dgm:cxn modelId="{AE1237A7-456F-4AF2-904E-4EC9AC68A0A6}" type="presOf" srcId="{96D27068-6DB2-42AF-821F-6127B7C5E217}" destId="{1194BAAD-AA39-4A7D-8123-7D805C015A68}" srcOrd="0" destOrd="2" presId="urn:microsoft.com/office/officeart/2005/8/layout/vList6"/>
    <dgm:cxn modelId="{CB597CE4-93B3-4F09-B39B-A9FED4D49D8A}" srcId="{A28DF11D-D976-45E6-BB48-FCB3BD36FFC7}" destId="{496937D0-4257-4319-A668-C03DB069A12D}" srcOrd="0" destOrd="0" parTransId="{CA63B235-93AA-47FD-B6CF-C40F2E4E0BDB}" sibTransId="{97ACE6EA-0366-4767-8D7E-D318FDB0CE81}"/>
    <dgm:cxn modelId="{E882A104-2B2A-4CAC-80CF-A931868CA038}" type="presParOf" srcId="{8A606ECD-717C-488C-82A0-87A3A7D7D995}" destId="{A1F972E5-9F9E-411B-A059-D879F4FD4E43}" srcOrd="0" destOrd="0" presId="urn:microsoft.com/office/officeart/2005/8/layout/vList6"/>
    <dgm:cxn modelId="{9453308D-2E95-4A86-AE97-ABDD6447D3BF}" type="presParOf" srcId="{A1F972E5-9F9E-411B-A059-D879F4FD4E43}" destId="{D3BA4D87-5644-4312-866C-9A0F070A95ED}" srcOrd="0" destOrd="0" presId="urn:microsoft.com/office/officeart/2005/8/layout/vList6"/>
    <dgm:cxn modelId="{080C5A2A-4178-45DF-942C-9BFEE2E24B49}" type="presParOf" srcId="{A1F972E5-9F9E-411B-A059-D879F4FD4E43}" destId="{1194BAAD-AA39-4A7D-8123-7D805C015A6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4BAAD-AA39-4A7D-8123-7D805C015A68}">
      <dsp:nvSpPr>
        <dsp:cNvPr id="0" name=""/>
        <dsp:cNvSpPr/>
      </dsp:nvSpPr>
      <dsp:spPr>
        <a:xfrm>
          <a:off x="1563352" y="595"/>
          <a:ext cx="4997252" cy="1218804"/>
        </a:xfrm>
        <a:prstGeom prst="rightArrow">
          <a:avLst>
            <a:gd name="adj1" fmla="val 75000"/>
            <a:gd name="adj2" fmla="val 50000"/>
          </a:avLst>
        </a:prstGeom>
        <a:solidFill>
          <a:srgbClr val="A71930">
            <a:alpha val="20000"/>
          </a:srgb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kern="1200" dirty="0">
              <a:latin typeface="Gill Sans MT" panose="020B0502020104020203" pitchFamily="34" charset="0"/>
            </a:rPr>
            <a:t>Winning awards is labor-intensive, costly and inefficient</a:t>
          </a:r>
        </a:p>
        <a:p>
          <a:pPr marL="114300" lvl="1" indent="-114300" algn="l" defTabSz="622300">
            <a:lnSpc>
              <a:spcPct val="90000"/>
            </a:lnSpc>
            <a:spcBef>
              <a:spcPct val="0"/>
            </a:spcBef>
            <a:spcAft>
              <a:spcPct val="15000"/>
            </a:spcAft>
            <a:buChar char="•"/>
          </a:pPr>
          <a:r>
            <a:rPr lang="en-US" sz="1400" b="0" kern="1200" dirty="0">
              <a:latin typeface="Gill Sans MT" panose="020B0502020104020203" pitchFamily="34" charset="0"/>
            </a:rPr>
            <a:t>Unable to win new or larger prime contracts</a:t>
          </a:r>
        </a:p>
        <a:p>
          <a:pPr marL="114300" lvl="1" indent="-114300" algn="l" defTabSz="622300">
            <a:lnSpc>
              <a:spcPct val="90000"/>
            </a:lnSpc>
            <a:spcBef>
              <a:spcPct val="0"/>
            </a:spcBef>
            <a:spcAft>
              <a:spcPct val="15000"/>
            </a:spcAft>
            <a:buChar char="•"/>
          </a:pPr>
          <a:r>
            <a:rPr lang="en-US" sz="1400" b="0" kern="1200" dirty="0" err="1">
              <a:latin typeface="Gill Sans MT" panose="020B0502020104020203" pitchFamily="34" charset="0"/>
            </a:rPr>
            <a:t>Sunsetting</a:t>
          </a:r>
          <a:r>
            <a:rPr lang="en-US" sz="1400" b="0" kern="1200" dirty="0">
              <a:latin typeface="Gill Sans MT" panose="020B0502020104020203" pitchFamily="34" charset="0"/>
            </a:rPr>
            <a:t> of certifications (e.g. 8(a)) limits new growth prospects</a:t>
          </a:r>
        </a:p>
      </dsp:txBody>
      <dsp:txXfrm>
        <a:off x="1563352" y="152946"/>
        <a:ext cx="4540201" cy="914103"/>
      </dsp:txXfrm>
    </dsp:sp>
    <dsp:sp modelId="{D3BA4D87-5644-4312-866C-9A0F070A95ED}">
      <dsp:nvSpPr>
        <dsp:cNvPr id="0" name=""/>
        <dsp:cNvSpPr/>
      </dsp:nvSpPr>
      <dsp:spPr>
        <a:xfrm>
          <a:off x="0" y="595"/>
          <a:ext cx="1466767" cy="1218804"/>
        </a:xfrm>
        <a:prstGeom prst="roundRect">
          <a:avLst/>
        </a:prstGeom>
        <a:solidFill>
          <a:srgbClr val="A7193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accent1"/>
              </a:solidFill>
              <a:latin typeface="Gill Sans MT" panose="020B0502020104020203" pitchFamily="34" charset="0"/>
            </a:rPr>
            <a:t>Finance Inorganic Growth</a:t>
          </a:r>
        </a:p>
      </dsp:txBody>
      <dsp:txXfrm>
        <a:off x="59497" y="60092"/>
        <a:ext cx="1347773" cy="109981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0977852-69AC-0048-89DA-E2915B605DAA}" type="datetimeFigureOut">
              <a:rPr lang="en-US" smtClean="0"/>
              <a:t>6/12/2018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403DEED-50E3-AD43-B1F3-C15855BBF293}" type="slidenum">
              <a:rPr lang="en-US" smtClean="0"/>
              <a:t>‹#›</a:t>
            </a:fld>
            <a:endParaRPr lang="en-US"/>
          </a:p>
        </p:txBody>
      </p:sp>
    </p:spTree>
    <p:extLst>
      <p:ext uri="{BB962C8B-B14F-4D97-AF65-F5344CB8AC3E}">
        <p14:creationId xmlns:p14="http://schemas.microsoft.com/office/powerpoint/2010/main" val="27842977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7ACD8E2-2484-0745-81E4-2D3C8AD72AFB}" type="datetimeFigureOut">
              <a:rPr lang="en-US" smtClean="0"/>
              <a:t>6/12/2018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7C2ABA8-F6F2-0342-909C-17A7EEEBEBFB}" type="slidenum">
              <a:rPr lang="en-US" smtClean="0"/>
              <a:t>‹#›</a:t>
            </a:fld>
            <a:endParaRPr lang="en-US"/>
          </a:p>
        </p:txBody>
      </p:sp>
    </p:spTree>
    <p:extLst>
      <p:ext uri="{BB962C8B-B14F-4D97-AF65-F5344CB8AC3E}">
        <p14:creationId xmlns:p14="http://schemas.microsoft.com/office/powerpoint/2010/main" val="5699462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7C2ABA8-F6F2-0342-909C-17A7EEEBEBFB}" type="slidenum">
              <a:rPr lang="en-US" smtClean="0"/>
              <a:t>2</a:t>
            </a:fld>
            <a:endParaRPr lang="en-US"/>
          </a:p>
        </p:txBody>
      </p:sp>
    </p:spTree>
    <p:extLst>
      <p:ext uri="{BB962C8B-B14F-4D97-AF65-F5344CB8AC3E}">
        <p14:creationId xmlns:p14="http://schemas.microsoft.com/office/powerpoint/2010/main" val="4293473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7C2ABA8-F6F2-0342-909C-17A7EEEBEBFB}" type="slidenum">
              <a:rPr lang="en-US" smtClean="0"/>
              <a:t>3</a:t>
            </a:fld>
            <a:endParaRPr lang="en-US"/>
          </a:p>
        </p:txBody>
      </p:sp>
    </p:spTree>
    <p:extLst>
      <p:ext uri="{BB962C8B-B14F-4D97-AF65-F5344CB8AC3E}">
        <p14:creationId xmlns:p14="http://schemas.microsoft.com/office/powerpoint/2010/main" val="381556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7C2ABA8-F6F2-0342-909C-17A7EEEBEBFB}" type="slidenum">
              <a:rPr lang="en-US" smtClean="0"/>
              <a:t>6</a:t>
            </a:fld>
            <a:endParaRPr lang="en-US"/>
          </a:p>
        </p:txBody>
      </p:sp>
    </p:spTree>
    <p:extLst>
      <p:ext uri="{BB962C8B-B14F-4D97-AF65-F5344CB8AC3E}">
        <p14:creationId xmlns:p14="http://schemas.microsoft.com/office/powerpoint/2010/main" val="1877679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7C2ABA8-F6F2-0342-909C-17A7EEEBEBFB}" type="slidenum">
              <a:rPr lang="en-US" smtClean="0"/>
              <a:t>7</a:t>
            </a:fld>
            <a:endParaRPr lang="en-US"/>
          </a:p>
        </p:txBody>
      </p:sp>
    </p:spTree>
    <p:extLst>
      <p:ext uri="{BB962C8B-B14F-4D97-AF65-F5344CB8AC3E}">
        <p14:creationId xmlns:p14="http://schemas.microsoft.com/office/powerpoint/2010/main" val="2861129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 bad financial product can be the difference b/n a -500k </a:t>
            </a:r>
            <a:r>
              <a:rPr lang="en-US" dirty="0" err="1"/>
              <a:t>cf</a:t>
            </a:r>
            <a:r>
              <a:rPr lang="en-US" baseline="0" dirty="0"/>
              <a:t> and +270k</a:t>
            </a:r>
          </a:p>
          <a:p>
            <a:r>
              <a:rPr lang="en-US" baseline="0" dirty="0"/>
              <a:t>Federal IT 8(a), </a:t>
            </a:r>
            <a:r>
              <a:rPr lang="en-US" baseline="0" dirty="0" err="1"/>
              <a:t>HUBZone</a:t>
            </a:r>
            <a:endParaRPr lang="en-US" dirty="0"/>
          </a:p>
        </p:txBody>
      </p:sp>
      <p:sp>
        <p:nvSpPr>
          <p:cNvPr id="4" name="Slide Number Placeholder 3"/>
          <p:cNvSpPr>
            <a:spLocks noGrp="1"/>
          </p:cNvSpPr>
          <p:nvPr>
            <p:ph type="sldNum" sz="quarter" idx="10"/>
          </p:nvPr>
        </p:nvSpPr>
        <p:spPr/>
        <p:txBody>
          <a:bodyPr/>
          <a:lstStyle/>
          <a:p>
            <a:fld id="{E7C2ABA8-F6F2-0342-909C-17A7EEEBEBFB}" type="slidenum">
              <a:rPr lang="en-US" smtClean="0"/>
              <a:t>8</a:t>
            </a:fld>
            <a:endParaRPr lang="en-US"/>
          </a:p>
        </p:txBody>
      </p:sp>
    </p:spTree>
    <p:extLst>
      <p:ext uri="{BB962C8B-B14F-4D97-AF65-F5344CB8AC3E}">
        <p14:creationId xmlns:p14="http://schemas.microsoft.com/office/powerpoint/2010/main" val="172541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7C2ABA8-F6F2-0342-909C-17A7EEEBEBFB}" type="slidenum">
              <a:rPr lang="en-US" smtClean="0"/>
              <a:t>10</a:t>
            </a:fld>
            <a:endParaRPr lang="en-US"/>
          </a:p>
        </p:txBody>
      </p:sp>
    </p:spTree>
    <p:extLst>
      <p:ext uri="{BB962C8B-B14F-4D97-AF65-F5344CB8AC3E}">
        <p14:creationId xmlns:p14="http://schemas.microsoft.com/office/powerpoint/2010/main" val="1386232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A71930"/>
        </a:solidFill>
        <a:effectLst/>
      </p:bgPr>
    </p:bg>
    <p:spTree>
      <p:nvGrpSpPr>
        <p:cNvPr id="1" name=""/>
        <p:cNvGrpSpPr/>
        <p:nvPr/>
      </p:nvGrpSpPr>
      <p:grpSpPr>
        <a:xfrm>
          <a:off x="0" y="0"/>
          <a:ext cx="0" cy="0"/>
          <a:chOff x="0" y="0"/>
          <a:chExt cx="0" cy="0"/>
        </a:xfrm>
      </p:grpSpPr>
      <p:sp>
        <p:nvSpPr>
          <p:cNvPr id="8" name="Rectangle 7"/>
          <p:cNvSpPr/>
          <p:nvPr userDrawn="1"/>
        </p:nvSpPr>
        <p:spPr>
          <a:xfrm>
            <a:off x="0" y="4324823"/>
            <a:ext cx="9144000" cy="131692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30901" y="1818536"/>
            <a:ext cx="4993555" cy="2506287"/>
          </a:xfrm>
        </p:spPr>
        <p:txBody>
          <a:bodyPr lIns="91440" anchor="ctr">
            <a:normAutofit/>
          </a:bodyPr>
          <a:lstStyle>
            <a:lvl1pPr algn="l">
              <a:defRPr sz="3600" b="0">
                <a:solidFill>
                  <a:schemeClr val="bg1"/>
                </a:solidFill>
                <a:latin typeface="Gill Sans MT" panose="020B0502020104020203" pitchFamily="34" charset="0"/>
              </a:defRPr>
            </a:lvl1pPr>
          </a:lstStyle>
          <a:p>
            <a:r>
              <a:rPr lang="en-US" dirty="0"/>
              <a:t>Click to edit Master title style</a:t>
            </a:r>
          </a:p>
        </p:txBody>
      </p:sp>
      <p:sp>
        <p:nvSpPr>
          <p:cNvPr id="3" name="Subtitle 2"/>
          <p:cNvSpPr>
            <a:spLocks noGrp="1"/>
          </p:cNvSpPr>
          <p:nvPr>
            <p:ph type="subTitle" idx="1"/>
          </p:nvPr>
        </p:nvSpPr>
        <p:spPr>
          <a:xfrm>
            <a:off x="230902" y="4416447"/>
            <a:ext cx="8685526" cy="1000676"/>
          </a:xfrm>
        </p:spPr>
        <p:txBody>
          <a:bodyPr lIns="91440">
            <a:normAutofit/>
          </a:bodyPr>
          <a:lstStyle>
            <a:lvl1pPr marL="0" indent="0" algn="l">
              <a:buNone/>
              <a:defRPr sz="2400" b="0">
                <a:solidFill>
                  <a:srgbClr val="5F6369"/>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Rectangle 8"/>
          <p:cNvSpPr/>
          <p:nvPr userDrawn="1"/>
        </p:nvSpPr>
        <p:spPr>
          <a:xfrm>
            <a:off x="0" y="5641752"/>
            <a:ext cx="9144000" cy="107135"/>
          </a:xfrm>
          <a:prstGeom prst="rect">
            <a:avLst/>
          </a:prstGeom>
          <a:solidFill>
            <a:srgbClr val="D7D7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WhiteTre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1216" y="1939412"/>
            <a:ext cx="3426751" cy="2494675"/>
          </a:xfrm>
          <a:prstGeom prst="rect">
            <a:avLst/>
          </a:prstGeom>
        </p:spPr>
      </p:pic>
      <p:pic>
        <p:nvPicPr>
          <p:cNvPr id="14" name="Picture 13" descr="WhiteLOB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178" y="5941149"/>
            <a:ext cx="3175000" cy="749300"/>
          </a:xfrm>
          <a:prstGeom prst="rect">
            <a:avLst/>
          </a:prstGeom>
        </p:spPr>
      </p:pic>
      <p:sp>
        <p:nvSpPr>
          <p:cNvPr id="5" name="Footer Placeholder 4"/>
          <p:cNvSpPr>
            <a:spLocks noGrp="1"/>
          </p:cNvSpPr>
          <p:nvPr>
            <p:ph type="ftr" sz="quarter" idx="11"/>
          </p:nvPr>
        </p:nvSpPr>
        <p:spPr>
          <a:xfrm>
            <a:off x="1029497" y="6083728"/>
            <a:ext cx="7886929" cy="365125"/>
          </a:xfrm>
          <a:prstGeom prst="rect">
            <a:avLst/>
          </a:prstGeom>
        </p:spPr>
        <p:txBody>
          <a:bodyPr anchor="b"/>
          <a:lstStyle>
            <a:lvl1pPr algn="r">
              <a:defRPr sz="800">
                <a:solidFill>
                  <a:srgbClr val="D7D7D7"/>
                </a:solidFill>
              </a:defRPr>
            </a:lvl1pPr>
          </a:lstStyle>
          <a:p>
            <a:r>
              <a:rPr lang="en-US" dirty="0"/>
              <a:t>© 2013 Live Oak Banking Company. All rights reserved. Member FDIC</a:t>
            </a:r>
          </a:p>
        </p:txBody>
      </p:sp>
    </p:spTree>
    <p:extLst>
      <p:ext uri="{BB962C8B-B14F-4D97-AF65-F5344CB8AC3E}">
        <p14:creationId xmlns:p14="http://schemas.microsoft.com/office/powerpoint/2010/main" val="3354869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66750"/>
          </a:xfrm>
          <a:prstGeom prst="rect">
            <a:avLst/>
          </a:prstGeom>
          <a:solidFill>
            <a:srgbClr val="D7D7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dirty="0">
              <a:latin typeface="Gill Sans MT" panose="020B0502020104020203" pitchFamily="34" charset="0"/>
              <a:cs typeface="Leelawadee UI Semilight" panose="020B0402040204020203" pitchFamily="34" charset="-34"/>
            </a:endParaRPr>
          </a:p>
        </p:txBody>
      </p:sp>
      <p:sp>
        <p:nvSpPr>
          <p:cNvPr id="12" name="Rectangle 11"/>
          <p:cNvSpPr/>
          <p:nvPr userDrawn="1"/>
        </p:nvSpPr>
        <p:spPr>
          <a:xfrm>
            <a:off x="0" y="6243022"/>
            <a:ext cx="9144000" cy="614978"/>
          </a:xfrm>
          <a:prstGeom prst="rect">
            <a:avLst/>
          </a:prstGeom>
          <a:solidFill>
            <a:srgbClr val="A719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dirty="0">
              <a:latin typeface="Gill Sans MT" panose="020B0502020104020203" pitchFamily="34" charset="0"/>
              <a:cs typeface="Leelawadee UI Semilight" panose="020B0402040204020203" pitchFamily="34" charset="-34"/>
            </a:endParaRPr>
          </a:p>
        </p:txBody>
      </p:sp>
      <p:sp>
        <p:nvSpPr>
          <p:cNvPr id="2" name="Title 1"/>
          <p:cNvSpPr>
            <a:spLocks noGrp="1"/>
          </p:cNvSpPr>
          <p:nvPr>
            <p:ph type="title"/>
          </p:nvPr>
        </p:nvSpPr>
        <p:spPr>
          <a:xfrm>
            <a:off x="101325" y="88146"/>
            <a:ext cx="8939434" cy="483354"/>
          </a:xfrm>
        </p:spPr>
        <p:txBody>
          <a:bodyPr/>
          <a:lstStyle>
            <a:lvl1pPr>
              <a:defRPr b="0">
                <a:solidFill>
                  <a:schemeClr val="tx1"/>
                </a:solidFill>
                <a:latin typeface="Gill Sans MT" panose="020B0502020104020203" pitchFamily="34" charset="0"/>
                <a:cs typeface="Leelawadee UI Semilight" panose="020B0402040204020203" pitchFamily="34" charset="-34"/>
              </a:defRPr>
            </a:lvl1pPr>
          </a:lstStyle>
          <a:p>
            <a:r>
              <a:rPr lang="en-US" dirty="0"/>
              <a:t>Click to edit Master title style</a:t>
            </a:r>
          </a:p>
        </p:txBody>
      </p:sp>
      <p:sp>
        <p:nvSpPr>
          <p:cNvPr id="3" name="Content Placeholder 2"/>
          <p:cNvSpPr>
            <a:spLocks noGrp="1"/>
          </p:cNvSpPr>
          <p:nvPr>
            <p:ph idx="1"/>
          </p:nvPr>
        </p:nvSpPr>
        <p:spPr>
          <a:xfrm>
            <a:off x="101325" y="780079"/>
            <a:ext cx="8939434" cy="5363848"/>
          </a:xfrm>
        </p:spPr>
        <p:txBody>
          <a:bodyPr/>
          <a:lstStyle>
            <a:lvl1pPr marL="342900" indent="-342900">
              <a:buSzPct val="150000"/>
              <a:buFont typeface="Wingdings" charset="2"/>
              <a:buChar char="§"/>
              <a:defRPr sz="2000" b="0">
                <a:latin typeface="Gill Sans MT" panose="020B0502020104020203" pitchFamily="34" charset="0"/>
                <a:cs typeface="Leelawadee UI Semilight" panose="020B0402040204020203" pitchFamily="34" charset="-34"/>
              </a:defRPr>
            </a:lvl1pPr>
            <a:lvl2pPr marL="742950" indent="-285750">
              <a:buSzPct val="80000"/>
              <a:buFont typeface="Wingdings" charset="2"/>
              <a:buChar char="u"/>
              <a:defRPr b="0">
                <a:latin typeface="Gill Sans MT" panose="020B0502020104020203" pitchFamily="34" charset="0"/>
                <a:cs typeface="Leelawadee UI Semilight" panose="020B0402040204020203" pitchFamily="34" charset="-34"/>
              </a:defRPr>
            </a:lvl2pPr>
            <a:lvl3pPr marL="1143000" indent="-228600">
              <a:buFont typeface="Wingdings" charset="2"/>
              <a:buChar char="v"/>
              <a:defRPr sz="1600" b="0">
                <a:latin typeface="Gill Sans MT" panose="020B0502020104020203" pitchFamily="34" charset="0"/>
                <a:cs typeface="Leelawadee UI Semilight" panose="020B0402040204020203" pitchFamily="34" charset="-34"/>
              </a:defRPr>
            </a:lvl3pPr>
            <a:lvl4pPr marL="1657350" indent="-285750">
              <a:buFont typeface="Lucida Grande"/>
              <a:buChar char="–"/>
              <a:defRPr sz="1400" b="0">
                <a:latin typeface="Gill Sans MT" panose="020B0502020104020203" pitchFamily="34" charset="0"/>
                <a:cs typeface="Leelawadee UI Semilight" panose="020B0402040204020203" pitchFamily="34" charset="-34"/>
              </a:defRPr>
            </a:lvl4pPr>
            <a:lvl5pPr marL="2057400" indent="-228600">
              <a:buFont typeface="Wingdings" charset="2"/>
              <a:buChar char="§"/>
              <a:defRPr sz="1200" b="0">
                <a:latin typeface="Gill Sans MT" panose="020B0502020104020203" pitchFamily="34" charset="0"/>
                <a:cs typeface="Leelawadee UI Semilight" panose="020B0402040204020203" pitchFamily="34"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b="0">
                <a:latin typeface="Gill Sans MT" panose="020B0502020104020203" pitchFamily="34" charset="0"/>
                <a:cs typeface="Leelawadee UI Semilight" panose="020B0402040204020203" pitchFamily="34" charset="-34"/>
              </a:defRPr>
            </a:lvl1pPr>
          </a:lstStyle>
          <a:p>
            <a:fld id="{3FD6378A-4286-A743-A7CB-00B78AA98E11}" type="slidenum">
              <a:rPr lang="en-US" smtClean="0"/>
              <a:pPr/>
              <a:t>‹#›</a:t>
            </a:fld>
            <a:endParaRPr lang="en-US" dirty="0"/>
          </a:p>
        </p:txBody>
      </p:sp>
      <p:pic>
        <p:nvPicPr>
          <p:cNvPr id="9" name="Picture 8" descr="WhiteLOB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0088" y="6356350"/>
            <a:ext cx="1810671" cy="427318"/>
          </a:xfrm>
          <a:prstGeom prst="rect">
            <a:avLst/>
          </a:prstGeom>
        </p:spPr>
      </p:pic>
    </p:spTree>
    <p:extLst>
      <p:ext uri="{BB962C8B-B14F-4D97-AF65-F5344CB8AC3E}">
        <p14:creationId xmlns:p14="http://schemas.microsoft.com/office/powerpoint/2010/main" val="1870019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D7D7D7"/>
        </a:solidFill>
        <a:effectLst/>
      </p:bgPr>
    </p:bg>
    <p:spTree>
      <p:nvGrpSpPr>
        <p:cNvPr id="1" name=""/>
        <p:cNvGrpSpPr/>
        <p:nvPr/>
      </p:nvGrpSpPr>
      <p:grpSpPr>
        <a:xfrm>
          <a:off x="0" y="0"/>
          <a:ext cx="0" cy="0"/>
          <a:chOff x="0" y="0"/>
          <a:chExt cx="0" cy="0"/>
        </a:xfrm>
      </p:grpSpPr>
      <p:sp>
        <p:nvSpPr>
          <p:cNvPr id="7" name="Rectangle 6"/>
          <p:cNvSpPr/>
          <p:nvPr userDrawn="1"/>
        </p:nvSpPr>
        <p:spPr>
          <a:xfrm>
            <a:off x="-1" y="5464676"/>
            <a:ext cx="9144001" cy="14123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0" y="4324823"/>
            <a:ext cx="9144000" cy="1316929"/>
          </a:xfrm>
          <a:prstGeom prst="rect">
            <a:avLst/>
          </a:prstGeom>
          <a:solidFill>
            <a:srgbClr val="A719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a:xfrm>
            <a:off x="911345" y="4411847"/>
            <a:ext cx="7583367" cy="1139131"/>
          </a:xfrm>
        </p:spPr>
        <p:txBody>
          <a:bodyPr anchor="t"/>
          <a:lstStyle>
            <a:lvl1pPr algn="l">
              <a:defRPr sz="3200" b="1" cap="all">
                <a:solidFill>
                  <a:schemeClr val="bg1"/>
                </a:solidFill>
              </a:defRPr>
            </a:lvl1pPr>
          </a:lstStyle>
          <a:p>
            <a:r>
              <a:rPr lang="en-US" dirty="0"/>
              <a:t>Click to edit Master title style</a:t>
            </a:r>
          </a:p>
        </p:txBody>
      </p:sp>
      <p:pic>
        <p:nvPicPr>
          <p:cNvPr id="10" name="Picture 9" descr="RedLOB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6178" y="5941149"/>
            <a:ext cx="3175000" cy="749300"/>
          </a:xfrm>
          <a:prstGeom prst="rect">
            <a:avLst/>
          </a:prstGeom>
        </p:spPr>
      </p:pic>
    </p:spTree>
    <p:extLst>
      <p:ext uri="{BB962C8B-B14F-4D97-AF65-F5344CB8AC3E}">
        <p14:creationId xmlns:p14="http://schemas.microsoft.com/office/powerpoint/2010/main" val="2989017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6243022"/>
            <a:ext cx="9144000" cy="614978"/>
          </a:xfrm>
          <a:prstGeom prst="rect">
            <a:avLst/>
          </a:prstGeom>
          <a:solidFill>
            <a:srgbClr val="A719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3FD6378A-4286-A743-A7CB-00B78AA98E11}" type="slidenum">
              <a:rPr lang="en-US" smtClean="0"/>
              <a:t>‹#›</a:t>
            </a:fld>
            <a:endParaRPr lang="en-US"/>
          </a:p>
        </p:txBody>
      </p:sp>
      <p:sp>
        <p:nvSpPr>
          <p:cNvPr id="10" name="Content Placeholder 2"/>
          <p:cNvSpPr>
            <a:spLocks noGrp="1"/>
          </p:cNvSpPr>
          <p:nvPr>
            <p:ph idx="1"/>
          </p:nvPr>
        </p:nvSpPr>
        <p:spPr>
          <a:xfrm>
            <a:off x="101325" y="777869"/>
            <a:ext cx="4419055" cy="5366817"/>
          </a:xfrm>
        </p:spPr>
        <p:txBody>
          <a:bodyPr/>
          <a:lstStyle>
            <a:lvl1pPr marL="342900" indent="-342900">
              <a:buSzPct val="150000"/>
              <a:buFont typeface="Wingdings" charset="2"/>
              <a:buChar char="§"/>
              <a:defRPr sz="2000" b="1"/>
            </a:lvl1pPr>
            <a:lvl2pPr marL="742950" indent="-285750">
              <a:buSzPct val="80000"/>
              <a:buFont typeface="Wingdings" charset="2"/>
              <a:buChar char="u"/>
              <a:defRPr/>
            </a:lvl2pPr>
            <a:lvl3pPr marL="1143000" indent="-228600">
              <a:buFont typeface="Wingdings" charset="2"/>
              <a:buChar char="v"/>
              <a:defRPr sz="1600" b="1"/>
            </a:lvl3pPr>
            <a:lvl4pPr marL="1657350" indent="-285750">
              <a:buFont typeface="Lucida Grande"/>
              <a:buChar char="–"/>
              <a:defRPr sz="1400" b="1"/>
            </a:lvl4pPr>
            <a:lvl5pPr marL="2057400" indent="-228600">
              <a:buFont typeface="Wingdings" charset="2"/>
              <a:buChar char="§"/>
              <a:defRPr sz="12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53643" y="780078"/>
            <a:ext cx="4387116" cy="5366817"/>
          </a:xfrm>
        </p:spPr>
        <p:txBody>
          <a:bodyPr/>
          <a:lstStyle>
            <a:lvl1pPr marL="342900" indent="-342900">
              <a:buSzPct val="150000"/>
              <a:buFont typeface="Wingdings" charset="2"/>
              <a:buChar char="§"/>
              <a:defRPr sz="2000" b="1"/>
            </a:lvl1pPr>
            <a:lvl2pPr marL="742950" indent="-285750">
              <a:buSzPct val="80000"/>
              <a:buFont typeface="Wingdings" charset="2"/>
              <a:buChar char="u"/>
              <a:defRPr/>
            </a:lvl2pPr>
            <a:lvl3pPr marL="1143000" indent="-228600">
              <a:buFont typeface="Wingdings" charset="2"/>
              <a:buChar char="v"/>
              <a:defRPr sz="1600" b="1"/>
            </a:lvl3pPr>
            <a:lvl4pPr marL="1657350" indent="-285750">
              <a:buFont typeface="Lucida Grande"/>
              <a:buChar char="–"/>
              <a:defRPr sz="1400" b="1"/>
            </a:lvl4pPr>
            <a:lvl5pPr marL="2057400" indent="-228600">
              <a:buFont typeface="Wingdings" charset="2"/>
              <a:buChar char="§"/>
              <a:defRPr sz="12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WhiteLOB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0088" y="6356350"/>
            <a:ext cx="1810671" cy="427318"/>
          </a:xfrm>
          <a:prstGeom prst="rect">
            <a:avLst/>
          </a:prstGeom>
        </p:spPr>
      </p:pic>
      <p:sp>
        <p:nvSpPr>
          <p:cNvPr id="13" name="Rectangle 12"/>
          <p:cNvSpPr/>
          <p:nvPr userDrawn="1"/>
        </p:nvSpPr>
        <p:spPr>
          <a:xfrm>
            <a:off x="0" y="0"/>
            <a:ext cx="9144000" cy="666750"/>
          </a:xfrm>
          <a:prstGeom prst="rect">
            <a:avLst/>
          </a:prstGeom>
          <a:solidFill>
            <a:srgbClr val="D7D7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a:spLocks noGrp="1"/>
          </p:cNvSpPr>
          <p:nvPr>
            <p:ph type="title"/>
          </p:nvPr>
        </p:nvSpPr>
        <p:spPr>
          <a:xfrm>
            <a:off x="101325" y="88146"/>
            <a:ext cx="8939434" cy="483354"/>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814741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0" y="6101134"/>
            <a:ext cx="9144000" cy="365125"/>
          </a:xfrm>
          <a:prstGeom prst="rect">
            <a:avLst/>
          </a:prstGeom>
          <a:ln>
            <a:noFill/>
          </a:ln>
        </p:spPr>
        <p:txBody>
          <a:bodyPr/>
          <a:lstStyle>
            <a:lvl1pPr algn="ctr">
              <a:defRPr sz="1000"/>
            </a:lvl1pPr>
          </a:lstStyle>
          <a:p>
            <a:r>
              <a:rPr lang="en-US" dirty="0"/>
              <a:t>© 2013 Live Oak Banking Company. All rights reserved. Member FDIC</a:t>
            </a:r>
          </a:p>
        </p:txBody>
      </p:sp>
      <p:pic>
        <p:nvPicPr>
          <p:cNvPr id="2" name="Picture 1" descr="LOB-Red-Primar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3200" y="2184400"/>
            <a:ext cx="3657600" cy="2489200"/>
          </a:xfrm>
          <a:prstGeom prst="rect">
            <a:avLst/>
          </a:prstGeom>
        </p:spPr>
      </p:pic>
    </p:spTree>
    <p:extLst>
      <p:ext uri="{BB962C8B-B14F-4D97-AF65-F5344CB8AC3E}">
        <p14:creationId xmlns:p14="http://schemas.microsoft.com/office/powerpoint/2010/main" val="26537374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325" y="88146"/>
            <a:ext cx="8939434" cy="92423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01325" y="1163351"/>
            <a:ext cx="8939434" cy="49628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43420" y="6356350"/>
            <a:ext cx="427560" cy="365125"/>
          </a:xfrm>
          <a:prstGeom prst="rect">
            <a:avLst/>
          </a:prstGeom>
        </p:spPr>
        <p:txBody>
          <a:bodyPr vert="horz" lIns="91440" tIns="45720" rIns="91440" bIns="45720" rtlCol="0" anchor="ctr"/>
          <a:lstStyle>
            <a:lvl1pPr algn="r">
              <a:defRPr sz="1100">
                <a:solidFill>
                  <a:schemeClr val="bg1"/>
                </a:solidFill>
              </a:defRPr>
            </a:lvl1pPr>
          </a:lstStyle>
          <a:p>
            <a:fld id="{3FD6378A-4286-A743-A7CB-00B78AA98E11}" type="slidenum">
              <a:rPr lang="en-US" smtClean="0"/>
              <a:pPr/>
              <a:t>‹#›</a:t>
            </a:fld>
            <a:endParaRPr lang="en-US" dirty="0"/>
          </a:p>
        </p:txBody>
      </p:sp>
    </p:spTree>
    <p:extLst>
      <p:ext uri="{BB962C8B-B14F-4D97-AF65-F5344CB8AC3E}">
        <p14:creationId xmlns:p14="http://schemas.microsoft.com/office/powerpoint/2010/main" val="1456094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Lst>
  <p:hf hdr="0" dt="0"/>
  <p:txStyles>
    <p:titleStyle>
      <a:lvl1pPr algn="l" defTabSz="457200" rtl="0" eaLnBrk="1" latinLnBrk="0" hangingPunct="1">
        <a:spcBef>
          <a:spcPct val="0"/>
        </a:spcBef>
        <a:buNone/>
        <a:defRPr sz="2800" b="1" kern="1200">
          <a:solidFill>
            <a:srgbClr val="A71930"/>
          </a:solidFill>
          <a:latin typeface="+mj-lt"/>
          <a:ea typeface="+mj-ea"/>
          <a:cs typeface="+mj-cs"/>
        </a:defRPr>
      </a:lvl1pPr>
    </p:titleStyle>
    <p:bodyStyle>
      <a:lvl1pPr marL="342900" indent="-342900" algn="l" defTabSz="457200" rtl="0" eaLnBrk="1" latinLnBrk="0" hangingPunct="1">
        <a:spcBef>
          <a:spcPct val="20000"/>
        </a:spcBef>
        <a:buClr>
          <a:srgbClr val="A71930"/>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rgbClr val="A71930"/>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rgbClr val="A71930"/>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rgbClr val="A71930"/>
        </a:buClr>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Clr>
          <a:srgbClr val="A71930"/>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HR339oReoq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902" y="1187093"/>
            <a:ext cx="6358742" cy="2506287"/>
          </a:xfrm>
        </p:spPr>
        <p:txBody>
          <a:bodyPr>
            <a:normAutofit fontScale="90000"/>
          </a:bodyPr>
          <a:lstStyle/>
          <a:p>
            <a:pPr>
              <a:defRPr/>
            </a:pPr>
            <a:r>
              <a:rPr lang="en-US" sz="4800" b="0" dirty="0"/>
              <a:t>Live Oak Bank</a:t>
            </a:r>
            <a:br>
              <a:rPr lang="en-US" sz="4800" b="0" dirty="0"/>
            </a:br>
            <a:br>
              <a:rPr lang="en-US" sz="4800" b="0" dirty="0"/>
            </a:br>
            <a:r>
              <a:rPr lang="en-US" dirty="0"/>
              <a:t>Grow by Acquisition -- How Your SD/VOSB Could Buy a Company</a:t>
            </a:r>
            <a:br>
              <a:rPr lang="en-US" sz="4800" dirty="0"/>
            </a:br>
            <a:br>
              <a:rPr lang="en-US" sz="4800" b="0" dirty="0"/>
            </a:br>
            <a:br>
              <a:rPr lang="en-US" sz="1600" dirty="0"/>
            </a:br>
            <a:br>
              <a:rPr lang="en-US" sz="2400" dirty="0"/>
            </a:br>
            <a:br>
              <a:rPr lang="en-US" sz="1800" dirty="0"/>
            </a:br>
            <a:endParaRPr lang="en-US" sz="2200" b="0" dirty="0"/>
          </a:p>
        </p:txBody>
      </p:sp>
      <p:sp>
        <p:nvSpPr>
          <p:cNvPr id="5" name="Subtitle 4"/>
          <p:cNvSpPr>
            <a:spLocks noGrp="1"/>
          </p:cNvSpPr>
          <p:nvPr>
            <p:ph type="subTitle" idx="1"/>
          </p:nvPr>
        </p:nvSpPr>
        <p:spPr>
          <a:xfrm>
            <a:off x="230902" y="4417763"/>
            <a:ext cx="8685526" cy="1344533"/>
          </a:xfrm>
        </p:spPr>
        <p:txBody>
          <a:bodyPr>
            <a:normAutofit lnSpcReduction="10000"/>
          </a:bodyPr>
          <a:lstStyle/>
          <a:p>
            <a:r>
              <a:rPr lang="en-US" sz="2600" dirty="0"/>
              <a:t>Tony Moscatelli, CEO Associated Veterans</a:t>
            </a:r>
          </a:p>
          <a:p>
            <a:br>
              <a:rPr lang="en-US" sz="2600" dirty="0"/>
            </a:br>
            <a:r>
              <a:rPr lang="en-US" sz="2600" dirty="0"/>
              <a:t>Jackie Robinson-Burnette, </a:t>
            </a:r>
            <a:r>
              <a:rPr lang="en-US" sz="2600" dirty="0" err="1"/>
              <a:t>GovCon</a:t>
            </a:r>
            <a:r>
              <a:rPr lang="en-US" sz="2600" dirty="0"/>
              <a:t> Expert, Live Oak Bank</a:t>
            </a:r>
          </a:p>
        </p:txBody>
      </p:sp>
    </p:spTree>
    <p:extLst>
      <p:ext uri="{BB962C8B-B14F-4D97-AF65-F5344CB8AC3E}">
        <p14:creationId xmlns:p14="http://schemas.microsoft.com/office/powerpoint/2010/main" val="491965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a:effectLst>
                  <a:outerShdw blurRad="38100" dist="38100" dir="2700000" algn="tl">
                    <a:srgbClr val="000000">
                      <a:alpha val="43137"/>
                    </a:srgbClr>
                  </a:outerShdw>
                </a:effectLst>
              </a:rPr>
              <a:t>Acquisition Story – Tony Moscatelli</a:t>
            </a:r>
            <a:br>
              <a:rPr lang="en-US" dirty="0"/>
            </a:br>
            <a:br>
              <a:rPr lang="en-US" dirty="0"/>
            </a:br>
            <a:r>
              <a:rPr lang="en-US" b="1" dirty="0"/>
              <a:t> </a:t>
            </a:r>
          </a:p>
        </p:txBody>
      </p:sp>
      <p:sp>
        <p:nvSpPr>
          <p:cNvPr id="3" name="Content Placeholder 2"/>
          <p:cNvSpPr>
            <a:spLocks noGrp="1"/>
          </p:cNvSpPr>
          <p:nvPr>
            <p:ph idx="1"/>
          </p:nvPr>
        </p:nvSpPr>
        <p:spPr/>
        <p:txBody>
          <a:bodyPr>
            <a:normAutofit/>
          </a:bodyPr>
          <a:lstStyle/>
          <a:p>
            <a:r>
              <a:rPr lang="en-US" sz="1800" b="1" dirty="0">
                <a:hlinkClick r:id="rId3"/>
              </a:rPr>
              <a:t>https://youtu.be/HR339oReoqI</a:t>
            </a:r>
            <a:endParaRPr lang="en-US" sz="1800" b="1" dirty="0"/>
          </a:p>
          <a:p>
            <a:endParaRPr lang="en-US" sz="1800" b="1" dirty="0"/>
          </a:p>
          <a:p>
            <a:endParaRPr lang="en-US" sz="1800" b="1" dirty="0"/>
          </a:p>
          <a:p>
            <a:endParaRPr lang="en-US" sz="1800" b="1" dirty="0"/>
          </a:p>
          <a:p>
            <a:endParaRPr lang="en-US" sz="1800" b="1" dirty="0"/>
          </a:p>
        </p:txBody>
      </p:sp>
      <p:pic>
        <p:nvPicPr>
          <p:cNvPr id="4" name="Picture 3">
            <a:extLst>
              <a:ext uri="{FF2B5EF4-FFF2-40B4-BE49-F238E27FC236}">
                <a16:creationId xmlns:a16="http://schemas.microsoft.com/office/drawing/2014/main" id="{9B59246E-F5F1-40BC-B983-496802A90C52}"/>
              </a:ext>
            </a:extLst>
          </p:cNvPr>
          <p:cNvPicPr>
            <a:picLocks noChangeAspect="1"/>
          </p:cNvPicPr>
          <p:nvPr/>
        </p:nvPicPr>
        <p:blipFill>
          <a:blip r:embed="rId4"/>
          <a:stretch>
            <a:fillRect/>
          </a:stretch>
        </p:blipFill>
        <p:spPr>
          <a:xfrm>
            <a:off x="101325" y="1167788"/>
            <a:ext cx="9144000" cy="4976139"/>
          </a:xfrm>
          <a:prstGeom prst="rect">
            <a:avLst/>
          </a:prstGeom>
        </p:spPr>
      </p:pic>
    </p:spTree>
    <p:extLst>
      <p:ext uri="{BB962C8B-B14F-4D97-AF65-F5344CB8AC3E}">
        <p14:creationId xmlns:p14="http://schemas.microsoft.com/office/powerpoint/2010/main" val="232180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D8A26-41B0-414F-B9F8-18283705A085}"/>
              </a:ext>
            </a:extLst>
          </p:cNvPr>
          <p:cNvSpPr>
            <a:spLocks noGrp="1"/>
          </p:cNvSpPr>
          <p:nvPr>
            <p:ph type="title"/>
          </p:nvPr>
        </p:nvSpPr>
        <p:spPr/>
        <p:txBody>
          <a:bodyPr>
            <a:noAutofit/>
          </a:bodyPr>
          <a:lstStyle/>
          <a:p>
            <a:r>
              <a:rPr lang="en-US" sz="3200" b="1" dirty="0">
                <a:effectLst>
                  <a:outerShdw blurRad="38100" dist="38100" dir="2700000" algn="tl">
                    <a:srgbClr val="000000">
                      <a:alpha val="43137"/>
                    </a:srgbClr>
                  </a:outerShdw>
                </a:effectLst>
              </a:rPr>
              <a:t>Tony’s Experience</a:t>
            </a:r>
          </a:p>
        </p:txBody>
      </p:sp>
      <p:sp>
        <p:nvSpPr>
          <p:cNvPr id="3" name="Content Placeholder 2">
            <a:extLst>
              <a:ext uri="{FF2B5EF4-FFF2-40B4-BE49-F238E27FC236}">
                <a16:creationId xmlns:a16="http://schemas.microsoft.com/office/drawing/2014/main" id="{AA13E4AD-8792-42C5-A0AA-DE81A292F510}"/>
              </a:ext>
            </a:extLst>
          </p:cNvPr>
          <p:cNvSpPr>
            <a:spLocks noGrp="1"/>
          </p:cNvSpPr>
          <p:nvPr>
            <p:ph idx="1"/>
          </p:nvPr>
        </p:nvSpPr>
        <p:spPr/>
        <p:txBody>
          <a:bodyPr/>
          <a:lstStyle/>
          <a:p>
            <a:r>
              <a:rPr lang="en-US" sz="2800" dirty="0"/>
              <a:t>Decision to Acquire</a:t>
            </a:r>
          </a:p>
          <a:p>
            <a:r>
              <a:rPr lang="en-US" sz="2800" dirty="0"/>
              <a:t>Searching for a Target</a:t>
            </a:r>
          </a:p>
          <a:p>
            <a:r>
              <a:rPr lang="en-US" sz="2800" dirty="0"/>
              <a:t>Securing Financing</a:t>
            </a:r>
          </a:p>
          <a:p>
            <a:r>
              <a:rPr lang="en-US" sz="2800" dirty="0"/>
              <a:t>LOI</a:t>
            </a:r>
          </a:p>
          <a:p>
            <a:r>
              <a:rPr lang="en-US" sz="2800" dirty="0"/>
              <a:t>Due Diligence</a:t>
            </a:r>
          </a:p>
          <a:p>
            <a:r>
              <a:rPr lang="en-US" sz="2800" dirty="0"/>
              <a:t>Closing</a:t>
            </a:r>
          </a:p>
          <a:p>
            <a:r>
              <a:rPr lang="en-US" sz="2800" dirty="0"/>
              <a:t>Post Acquisition</a:t>
            </a:r>
          </a:p>
          <a:p>
            <a:r>
              <a:rPr lang="en-US" sz="2800" dirty="0"/>
              <a:t>Decision on Retaining Certain Key Leaders/PMs</a:t>
            </a:r>
          </a:p>
          <a:p>
            <a:r>
              <a:rPr lang="en-US" sz="2800" dirty="0"/>
              <a:t>Biggest Lessons Learned</a:t>
            </a:r>
          </a:p>
          <a:p>
            <a:endParaRPr lang="en-US" dirty="0"/>
          </a:p>
        </p:txBody>
      </p:sp>
      <p:sp>
        <p:nvSpPr>
          <p:cNvPr id="4" name="Slide Number Placeholder 3">
            <a:extLst>
              <a:ext uri="{FF2B5EF4-FFF2-40B4-BE49-F238E27FC236}">
                <a16:creationId xmlns:a16="http://schemas.microsoft.com/office/drawing/2014/main" id="{E559042C-6D10-41DE-B503-0561CD1619A8}"/>
              </a:ext>
            </a:extLst>
          </p:cNvPr>
          <p:cNvSpPr>
            <a:spLocks noGrp="1"/>
          </p:cNvSpPr>
          <p:nvPr>
            <p:ph type="sldNum" sz="quarter" idx="12"/>
          </p:nvPr>
        </p:nvSpPr>
        <p:spPr/>
        <p:txBody>
          <a:bodyPr/>
          <a:lstStyle/>
          <a:p>
            <a:fld id="{3FD6378A-4286-A743-A7CB-00B78AA98E11}" type="slidenum">
              <a:rPr lang="en-US" smtClean="0"/>
              <a:pPr/>
              <a:t>4</a:t>
            </a:fld>
            <a:endParaRPr lang="en-US" dirty="0"/>
          </a:p>
        </p:txBody>
      </p:sp>
    </p:spTree>
    <p:extLst>
      <p:ext uri="{BB962C8B-B14F-4D97-AF65-F5344CB8AC3E}">
        <p14:creationId xmlns:p14="http://schemas.microsoft.com/office/powerpoint/2010/main" val="2323824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DC877-BD02-407B-BD8F-4DEBF21F4FF2}"/>
              </a:ext>
            </a:extLst>
          </p:cNvPr>
          <p:cNvSpPr>
            <a:spLocks noGrp="1"/>
          </p:cNvSpPr>
          <p:nvPr>
            <p:ph type="title"/>
          </p:nvPr>
        </p:nvSpPr>
        <p:spPr/>
        <p:txBody>
          <a:bodyPr>
            <a:noAutofit/>
          </a:bodyPr>
          <a:lstStyle/>
          <a:p>
            <a:r>
              <a:rPr lang="en-US" b="1" dirty="0">
                <a:effectLst>
                  <a:outerShdw blurRad="38100" dist="38100" dir="2700000" algn="tl">
                    <a:srgbClr val="000000">
                      <a:alpha val="43137"/>
                    </a:srgbClr>
                  </a:outerShdw>
                </a:effectLst>
              </a:rPr>
              <a:t>Growth w/ acquired past performance &amp; experience</a:t>
            </a:r>
          </a:p>
        </p:txBody>
      </p:sp>
      <p:pic>
        <p:nvPicPr>
          <p:cNvPr id="5" name="Content Placeholder 4">
            <a:extLst>
              <a:ext uri="{FF2B5EF4-FFF2-40B4-BE49-F238E27FC236}">
                <a16:creationId xmlns:a16="http://schemas.microsoft.com/office/drawing/2014/main" id="{57D0A769-6F2A-4923-8159-28C70C87D471}"/>
              </a:ext>
            </a:extLst>
          </p:cNvPr>
          <p:cNvPicPr>
            <a:picLocks noGrp="1" noChangeAspect="1"/>
          </p:cNvPicPr>
          <p:nvPr>
            <p:ph idx="1"/>
          </p:nvPr>
        </p:nvPicPr>
        <p:blipFill>
          <a:blip r:embed="rId2"/>
          <a:stretch>
            <a:fillRect/>
          </a:stretch>
        </p:blipFill>
        <p:spPr>
          <a:xfrm>
            <a:off x="8666" y="769747"/>
            <a:ext cx="8939434" cy="5373878"/>
          </a:xfrm>
          <a:prstGeom prst="rect">
            <a:avLst/>
          </a:prstGeom>
        </p:spPr>
      </p:pic>
      <p:sp>
        <p:nvSpPr>
          <p:cNvPr id="4" name="Slide Number Placeholder 3">
            <a:extLst>
              <a:ext uri="{FF2B5EF4-FFF2-40B4-BE49-F238E27FC236}">
                <a16:creationId xmlns:a16="http://schemas.microsoft.com/office/drawing/2014/main" id="{CD8DBAF1-C7FE-492F-8F9C-F7657D7B6DD9}"/>
              </a:ext>
            </a:extLst>
          </p:cNvPr>
          <p:cNvSpPr>
            <a:spLocks noGrp="1"/>
          </p:cNvSpPr>
          <p:nvPr>
            <p:ph type="sldNum" sz="quarter" idx="12"/>
          </p:nvPr>
        </p:nvSpPr>
        <p:spPr/>
        <p:txBody>
          <a:bodyPr/>
          <a:lstStyle/>
          <a:p>
            <a:fld id="{3FD6378A-4286-A743-A7CB-00B78AA98E11}" type="slidenum">
              <a:rPr lang="en-US" smtClean="0"/>
              <a:pPr/>
              <a:t>5</a:t>
            </a:fld>
            <a:endParaRPr lang="en-US" dirty="0"/>
          </a:p>
        </p:txBody>
      </p:sp>
    </p:spTree>
    <p:extLst>
      <p:ext uri="{BB962C8B-B14F-4D97-AF65-F5344CB8AC3E}">
        <p14:creationId xmlns:p14="http://schemas.microsoft.com/office/powerpoint/2010/main" val="2057227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Arial" panose="020B0604020202020204" pitchFamily="34" charset="0"/>
                <a:cs typeface="Arial" panose="020B0604020202020204" pitchFamily="34" charset="0"/>
              </a:rPr>
              <a:t>Government Contracting Financing for Inorganic Growth</a:t>
            </a:r>
          </a:p>
        </p:txBody>
      </p:sp>
      <p:sp>
        <p:nvSpPr>
          <p:cNvPr id="3" name="Content Placeholder 2"/>
          <p:cNvSpPr>
            <a:spLocks noGrp="1"/>
          </p:cNvSpPr>
          <p:nvPr>
            <p:ph idx="1"/>
          </p:nvPr>
        </p:nvSpPr>
        <p:spPr>
          <a:xfrm>
            <a:off x="88146" y="663959"/>
            <a:ext cx="8939434" cy="5363848"/>
          </a:xfrm>
        </p:spPr>
        <p:txBody>
          <a:bodyPr/>
          <a:lstStyle/>
          <a:p>
            <a:pPr marL="0" indent="0">
              <a:buNone/>
            </a:pPr>
            <a:r>
              <a:rPr lang="en-US" dirty="0"/>
              <a:t>Federal small business contractors need lending products tailored to their unique business challenges.</a:t>
            </a:r>
          </a:p>
        </p:txBody>
      </p:sp>
      <p:graphicFrame>
        <p:nvGraphicFramePr>
          <p:cNvPr id="5" name="Diagram 4"/>
          <p:cNvGraphicFramePr/>
          <p:nvPr>
            <p:extLst>
              <p:ext uri="{D42A27DB-BD31-4B8C-83A1-F6EECF244321}">
                <p14:modId xmlns:p14="http://schemas.microsoft.com/office/powerpoint/2010/main" val="2839150501"/>
              </p:ext>
            </p:extLst>
          </p:nvPr>
        </p:nvGraphicFramePr>
        <p:xfrm>
          <a:off x="116420" y="1552701"/>
          <a:ext cx="6560605" cy="1219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6922611" y="1969152"/>
            <a:ext cx="1872561" cy="646331"/>
          </a:xfrm>
          <a:prstGeom prst="rect">
            <a:avLst/>
          </a:prstGeom>
          <a:noFill/>
        </p:spPr>
        <p:txBody>
          <a:bodyPr wrap="square" rtlCol="0">
            <a:spAutoFit/>
          </a:bodyPr>
          <a:lstStyle/>
          <a:p>
            <a:pPr algn="ctr"/>
            <a:r>
              <a:rPr lang="en-US" cap="small" dirty="0">
                <a:solidFill>
                  <a:srgbClr val="A71930"/>
                </a:solidFill>
                <a:latin typeface="Gill Sans MT" panose="020B0502020104020203" pitchFamily="34" charset="0"/>
              </a:rPr>
              <a:t>Mergers &amp; Acquisitions</a:t>
            </a:r>
          </a:p>
        </p:txBody>
      </p:sp>
      <p:sp>
        <p:nvSpPr>
          <p:cNvPr id="4" name="Rectangle 3">
            <a:extLst>
              <a:ext uri="{FF2B5EF4-FFF2-40B4-BE49-F238E27FC236}">
                <a16:creationId xmlns:a16="http://schemas.microsoft.com/office/drawing/2014/main" id="{55DAEF1F-F4C1-4378-9FEB-8B601A27D037}"/>
              </a:ext>
            </a:extLst>
          </p:cNvPr>
          <p:cNvSpPr/>
          <p:nvPr/>
        </p:nvSpPr>
        <p:spPr>
          <a:xfrm>
            <a:off x="265471" y="2856685"/>
            <a:ext cx="8288594" cy="3693319"/>
          </a:xfrm>
          <a:prstGeom prst="rect">
            <a:avLst/>
          </a:prstGeom>
        </p:spPr>
        <p:txBody>
          <a:bodyPr wrap="square">
            <a:spAutoFit/>
          </a:bodyPr>
          <a:lstStyle/>
          <a:p>
            <a:pPr marL="285750" indent="-285750">
              <a:buFont typeface="Arial" panose="020B0604020202020204" pitchFamily="34" charset="0"/>
              <a:buChar char="•"/>
            </a:pPr>
            <a:r>
              <a:rPr lang="en-US" dirty="0"/>
              <a:t>The best sellers have performance periods remaining on contracts.  Similarly situated buyers can leverage the set-aside contracts and the benefits of the acquisition for years to come, while continuing to grow and diversify their business. Transparent discussions with the agencies about mitigating risks to performance and avoiding employee turnover will gain the contracting officer’s proactive support to transfer the contracts.</a:t>
            </a:r>
          </a:p>
          <a:p>
            <a:endParaRPr lang="en-US" dirty="0"/>
          </a:p>
          <a:p>
            <a:pPr marL="285750" indent="-285750">
              <a:buFont typeface="Arial" panose="020B0604020202020204" pitchFamily="34" charset="0"/>
              <a:buChar char="•"/>
            </a:pPr>
            <a:r>
              <a:rPr lang="en-US" dirty="0"/>
              <a:t> During a sale of a SDVOSB, it’s important to remember that the SBA and the Department of Veterans Affairs (VA) utilize different certification programs for SDVOSBs.  A self-certified SDVOSB utilizing the SBA’s process will be eligible to retain SDVOSB contracts at all federal agencies, but may not be eligible to keep contracts awarded by the Department of Veterans Affairs. </a:t>
            </a:r>
          </a:p>
          <a:p>
            <a:endParaRPr lang="en-US" dirty="0"/>
          </a:p>
        </p:txBody>
      </p:sp>
    </p:spTree>
    <p:extLst>
      <p:ext uri="{BB962C8B-B14F-4D97-AF65-F5344CB8AC3E}">
        <p14:creationId xmlns:p14="http://schemas.microsoft.com/office/powerpoint/2010/main" val="4023163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b="1" dirty="0">
                <a:latin typeface="+mj-lt"/>
              </a:rPr>
              <a:t>Borrower Profile for Acquisition</a:t>
            </a:r>
          </a:p>
        </p:txBody>
      </p:sp>
      <p:sp>
        <p:nvSpPr>
          <p:cNvPr id="7" name="Content Placeholder 6"/>
          <p:cNvSpPr>
            <a:spLocks noGrp="1"/>
          </p:cNvSpPr>
          <p:nvPr>
            <p:ph idx="1"/>
          </p:nvPr>
        </p:nvSpPr>
        <p:spPr/>
        <p:txBody>
          <a:bodyPr>
            <a:normAutofit fontScale="92500" lnSpcReduction="20000"/>
          </a:bodyPr>
          <a:lstStyle/>
          <a:p>
            <a:pPr marL="0" indent="0">
              <a:buNone/>
            </a:pPr>
            <a:r>
              <a:rPr lang="en-US" sz="1900" b="1" dirty="0"/>
              <a:t>Considerations for potential borrowers include:</a:t>
            </a:r>
          </a:p>
          <a:p>
            <a:pPr lvl="1"/>
            <a:r>
              <a:rPr lang="en-US" sz="1900" dirty="0"/>
              <a:t>Credit score(s)</a:t>
            </a:r>
          </a:p>
          <a:p>
            <a:pPr lvl="1"/>
            <a:r>
              <a:rPr lang="en-US" sz="1900" dirty="0"/>
              <a:t>Cash flow minimums</a:t>
            </a:r>
          </a:p>
          <a:p>
            <a:pPr lvl="1"/>
            <a:r>
              <a:rPr lang="en-US" sz="1900" dirty="0"/>
              <a:t>Growth Strategy</a:t>
            </a:r>
          </a:p>
          <a:p>
            <a:pPr lvl="1"/>
            <a:r>
              <a:rPr lang="en-US" sz="1900" dirty="0"/>
              <a:t>Ownership/Management experience</a:t>
            </a:r>
          </a:p>
          <a:p>
            <a:pPr lvl="1"/>
            <a:r>
              <a:rPr lang="en-US" sz="1900" dirty="0"/>
              <a:t>Personal equity/assets - $150K+</a:t>
            </a:r>
          </a:p>
          <a:p>
            <a:pPr lvl="1"/>
            <a:r>
              <a:rPr lang="en-US" sz="1900" dirty="0"/>
              <a:t>Personal debt service</a:t>
            </a:r>
          </a:p>
          <a:p>
            <a:pPr lvl="1"/>
            <a:endParaRPr lang="en-US" sz="1900" dirty="0"/>
          </a:p>
          <a:p>
            <a:pPr marL="0" indent="0">
              <a:buNone/>
            </a:pPr>
            <a:r>
              <a:rPr lang="en-US" sz="1900" dirty="0"/>
              <a:t> </a:t>
            </a:r>
            <a:r>
              <a:rPr lang="en-US" sz="1900" b="1" dirty="0"/>
              <a:t>What is EBITDA?</a:t>
            </a:r>
            <a:endParaRPr lang="en-US" sz="1900" dirty="0"/>
          </a:p>
          <a:p>
            <a:r>
              <a:rPr lang="en-US" sz="1900" dirty="0"/>
              <a:t>EBITDA – or earnings before interest, tax, depreciation and amortization – is an indicator commonly used by prospective buyers or investors to measure a company’s financial performance.</a:t>
            </a:r>
          </a:p>
          <a:p>
            <a:r>
              <a:rPr lang="en-US" sz="1900" dirty="0"/>
              <a:t>In its simplest form, EBITDA is calculated by adding the non-cash expenses of depreciation and amortization back to a company’s operating income. Below is the basic formula:</a:t>
            </a:r>
          </a:p>
          <a:p>
            <a:pPr marL="400050" lvl="1" indent="0">
              <a:buNone/>
            </a:pPr>
            <a:r>
              <a:rPr lang="en-US" sz="1900" b="1" i="1" dirty="0"/>
              <a:t>EBITDA = Operating Profit (EBIT) + Depreciation (D) + Amortization (A)</a:t>
            </a:r>
          </a:p>
          <a:p>
            <a:pPr marL="0" indent="0">
              <a:buNone/>
            </a:pPr>
            <a:endParaRPr lang="en-US" sz="1900" dirty="0"/>
          </a:p>
          <a:p>
            <a:r>
              <a:rPr lang="en-US" sz="1900" dirty="0"/>
              <a:t>By eliminating the non-operating effects that are unique to each business, EBITDA can help balance the scales by focusing on operating profitability as a singular measure of performance. This is particularly important when comparing similar companies across a variety of industries or different tax brackets.</a:t>
            </a:r>
          </a:p>
          <a:p>
            <a:pPr marL="57150" indent="0">
              <a:buNone/>
            </a:pPr>
            <a:endParaRPr lang="en-US" sz="1600" dirty="0"/>
          </a:p>
        </p:txBody>
      </p:sp>
    </p:spTree>
    <p:extLst>
      <p:ext uri="{BB962C8B-B14F-4D97-AF65-F5344CB8AC3E}">
        <p14:creationId xmlns:p14="http://schemas.microsoft.com/office/powerpoint/2010/main" val="781339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154215" y="1820680"/>
            <a:ext cx="2873000" cy="4208545"/>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normAutofit/>
          </a:bodyPr>
          <a:lstStyle/>
          <a:p>
            <a:pPr algn="ctr">
              <a:spcBef>
                <a:spcPts val="600"/>
              </a:spcBef>
            </a:pPr>
            <a:r>
              <a:rPr lang="en-US" u="sng" dirty="0">
                <a:solidFill>
                  <a:schemeClr val="tx1"/>
                </a:solidFill>
                <a:latin typeface="Gill Sans MT" panose="020B0502020104020203" pitchFamily="34" charset="0"/>
              </a:rPr>
              <a:t>Product: Business Acquisition</a:t>
            </a:r>
          </a:p>
          <a:p>
            <a:pPr algn="ctr">
              <a:spcBef>
                <a:spcPts val="600"/>
              </a:spcBef>
            </a:pPr>
            <a:endParaRPr lang="en-US" u="sng" dirty="0">
              <a:solidFill>
                <a:schemeClr val="tx1"/>
              </a:solidFill>
              <a:latin typeface="Gill Sans MT" panose="020B0502020104020203" pitchFamily="34" charset="0"/>
            </a:endParaRPr>
          </a:p>
          <a:p>
            <a:pPr marL="171450" indent="-171450">
              <a:lnSpc>
                <a:spcPct val="80000"/>
              </a:lnSpc>
              <a:spcBef>
                <a:spcPts val="600"/>
              </a:spcBef>
              <a:buFont typeface="Arial" panose="020B0604020202020204" pitchFamily="34" charset="0"/>
              <a:buChar char="•"/>
            </a:pPr>
            <a:r>
              <a:rPr lang="en-US" sz="1600" dirty="0">
                <a:solidFill>
                  <a:schemeClr val="tx1"/>
                </a:solidFill>
                <a:latin typeface="Gill Sans MT" panose="020B0502020104020203" pitchFamily="34" charset="0"/>
              </a:rPr>
              <a:t>Finances purchase of business &amp; assets</a:t>
            </a:r>
          </a:p>
          <a:p>
            <a:pPr marL="171450" indent="-171450">
              <a:lnSpc>
                <a:spcPct val="80000"/>
              </a:lnSpc>
              <a:spcBef>
                <a:spcPts val="600"/>
              </a:spcBef>
              <a:buFont typeface="Arial" panose="020B0604020202020204" pitchFamily="34" charset="0"/>
              <a:buChar char="•"/>
            </a:pPr>
            <a:r>
              <a:rPr lang="en-US" sz="1600" dirty="0">
                <a:solidFill>
                  <a:schemeClr val="tx1"/>
                </a:solidFill>
                <a:latin typeface="Gill Sans MT" panose="020B0502020104020203" pitchFamily="34" charset="0"/>
              </a:rPr>
              <a:t>Borrower injects 10%  ($200K)</a:t>
            </a:r>
          </a:p>
          <a:p>
            <a:pPr marL="171450" indent="-171450">
              <a:lnSpc>
                <a:spcPct val="80000"/>
              </a:lnSpc>
              <a:spcBef>
                <a:spcPts val="600"/>
              </a:spcBef>
              <a:buFont typeface="Arial" panose="020B0604020202020204" pitchFamily="34" charset="0"/>
              <a:buChar char="•"/>
            </a:pPr>
            <a:r>
              <a:rPr lang="en-US" sz="1600" dirty="0">
                <a:solidFill>
                  <a:schemeClr val="tx1"/>
                </a:solidFill>
                <a:latin typeface="Gill Sans MT" panose="020B0502020104020203" pitchFamily="34" charset="0"/>
              </a:rPr>
              <a:t>Payments stretched over 10 years</a:t>
            </a:r>
          </a:p>
          <a:p>
            <a:pPr marL="171450" indent="-171450">
              <a:lnSpc>
                <a:spcPct val="80000"/>
              </a:lnSpc>
              <a:spcBef>
                <a:spcPts val="600"/>
              </a:spcBef>
              <a:buFont typeface="Arial" panose="020B0604020202020204" pitchFamily="34" charset="0"/>
              <a:buChar char="•"/>
            </a:pPr>
            <a:r>
              <a:rPr lang="en-US" sz="1600" dirty="0">
                <a:solidFill>
                  <a:schemeClr val="tx1"/>
                </a:solidFill>
                <a:latin typeface="Gill Sans MT" panose="020B0502020104020203" pitchFamily="34" charset="0"/>
              </a:rPr>
              <a:t>SBA 7a Loan for $1.8M</a:t>
            </a:r>
          </a:p>
          <a:p>
            <a:pPr marL="171450" indent="-171450">
              <a:lnSpc>
                <a:spcPct val="80000"/>
              </a:lnSpc>
              <a:spcBef>
                <a:spcPts val="600"/>
              </a:spcBef>
              <a:buFont typeface="Arial" panose="020B0604020202020204" pitchFamily="34" charset="0"/>
              <a:buChar char="•"/>
            </a:pPr>
            <a:r>
              <a:rPr lang="en-US" sz="1600" dirty="0">
                <a:solidFill>
                  <a:schemeClr val="tx1"/>
                </a:solidFill>
                <a:latin typeface="Gill Sans MT" panose="020B0502020104020203" pitchFamily="34" charset="0"/>
              </a:rPr>
              <a:t>Price o/a 3 x EBITDA</a:t>
            </a:r>
          </a:p>
        </p:txBody>
      </p:sp>
      <p:sp>
        <p:nvSpPr>
          <p:cNvPr id="2" name="Title 1"/>
          <p:cNvSpPr>
            <a:spLocks noGrp="1"/>
          </p:cNvSpPr>
          <p:nvPr>
            <p:ph type="title"/>
          </p:nvPr>
        </p:nvSpPr>
        <p:spPr>
          <a:xfrm>
            <a:off x="101325" y="88146"/>
            <a:ext cx="8939434" cy="924236"/>
          </a:xfrm>
        </p:spPr>
        <p:txBody>
          <a:bodyPr>
            <a:normAutofit/>
          </a:bodyPr>
          <a:lstStyle/>
          <a:p>
            <a:r>
              <a:rPr lang="en-US" sz="2400" u="sng" dirty="0">
                <a:effectLst>
                  <a:outerShdw blurRad="38100" dist="38100" dir="2700000" algn="tl">
                    <a:srgbClr val="000000">
                      <a:alpha val="43137"/>
                    </a:srgbClr>
                  </a:outerShdw>
                </a:effectLst>
              </a:rPr>
              <a:t>Case Study:</a:t>
            </a:r>
            <a:r>
              <a:rPr lang="en-US" sz="2400" dirty="0">
                <a:effectLst>
                  <a:outerShdw blurRad="38100" dist="38100" dir="2700000" algn="tl">
                    <a:srgbClr val="000000">
                      <a:alpha val="43137"/>
                    </a:srgbClr>
                  </a:outerShdw>
                </a:effectLst>
              </a:rPr>
              <a:t> Business Acquisition w/ $200K down payment</a:t>
            </a:r>
          </a:p>
        </p:txBody>
      </p:sp>
      <p:sp>
        <p:nvSpPr>
          <p:cNvPr id="9" name="Rounded Rectangle 8"/>
          <p:cNvSpPr/>
          <p:nvPr/>
        </p:nvSpPr>
        <p:spPr>
          <a:xfrm>
            <a:off x="101325" y="741288"/>
            <a:ext cx="8939434" cy="914400"/>
          </a:xfrm>
          <a:prstGeom prst="roundRect">
            <a:avLst/>
          </a:prstGeom>
          <a:solidFill>
            <a:srgbClr val="A71930"/>
          </a:solidFill>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spcBef>
                <a:spcPts val="600"/>
              </a:spcBef>
            </a:pPr>
            <a:r>
              <a:rPr lang="en-US" sz="2000" dirty="0">
                <a:solidFill>
                  <a:schemeClr val="bg1"/>
                </a:solidFill>
                <a:latin typeface="Gill Sans MT" panose="020B0502020104020203" pitchFamily="34" charset="0"/>
              </a:rPr>
              <a:t>Traditional banks often don’t understand unique nature of projections in this sector and typically won’t provide financing</a:t>
            </a:r>
          </a:p>
        </p:txBody>
      </p:sp>
      <p:sp>
        <p:nvSpPr>
          <p:cNvPr id="10" name="Rounded Rectangle 9"/>
          <p:cNvSpPr/>
          <p:nvPr/>
        </p:nvSpPr>
        <p:spPr>
          <a:xfrm>
            <a:off x="281215" y="1985672"/>
            <a:ext cx="2873000" cy="4208545"/>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normAutofit/>
          </a:bodyPr>
          <a:lstStyle/>
          <a:p>
            <a:pPr algn="ctr">
              <a:spcBef>
                <a:spcPts val="600"/>
              </a:spcBef>
            </a:pPr>
            <a:r>
              <a:rPr lang="en-US" sz="1900" u="sng" dirty="0">
                <a:solidFill>
                  <a:schemeClr val="tx1"/>
                </a:solidFill>
                <a:latin typeface="Gill Sans MT" panose="020B0502020104020203" pitchFamily="34" charset="0"/>
              </a:rPr>
              <a:t>Acquisition Target</a:t>
            </a:r>
          </a:p>
          <a:p>
            <a:pPr algn="ctr">
              <a:spcBef>
                <a:spcPts val="600"/>
              </a:spcBef>
            </a:pPr>
            <a:endParaRPr lang="en-US" sz="1000" u="sng" dirty="0">
              <a:solidFill>
                <a:schemeClr val="tx1"/>
              </a:solidFill>
              <a:latin typeface="Gill Sans MT" panose="020B0502020104020203" pitchFamily="34" charset="0"/>
            </a:endParaRPr>
          </a:p>
          <a:p>
            <a:pPr marL="171450" indent="-171450">
              <a:lnSpc>
                <a:spcPct val="90000"/>
              </a:lnSpc>
              <a:spcBef>
                <a:spcPts val="600"/>
              </a:spcBef>
              <a:buFont typeface="Arial" panose="020B0604020202020204" pitchFamily="34" charset="0"/>
              <a:buChar char="•"/>
            </a:pPr>
            <a:r>
              <a:rPr lang="en-US" sz="1600" dirty="0">
                <a:solidFill>
                  <a:schemeClr val="tx1"/>
                </a:solidFill>
                <a:latin typeface="Gill Sans MT" panose="020B0502020104020203" pitchFamily="34" charset="0"/>
              </a:rPr>
              <a:t>Graduated 8(a) -- </a:t>
            </a:r>
          </a:p>
          <a:p>
            <a:pPr marL="628650" lvl="1" indent="-171450">
              <a:lnSpc>
                <a:spcPct val="90000"/>
              </a:lnSpc>
              <a:spcBef>
                <a:spcPts val="600"/>
              </a:spcBef>
              <a:buFont typeface="Arial" panose="020B0604020202020204" pitchFamily="34" charset="0"/>
              <a:buChar char="•"/>
            </a:pPr>
            <a:r>
              <a:rPr lang="en-US" sz="1600" dirty="0">
                <a:solidFill>
                  <a:schemeClr val="tx1"/>
                </a:solidFill>
                <a:latin typeface="Gill Sans MT" panose="020B0502020104020203" pitchFamily="34" charset="0"/>
              </a:rPr>
              <a:t>$6M revenue</a:t>
            </a:r>
          </a:p>
          <a:p>
            <a:pPr marL="628650" lvl="1" indent="-171450">
              <a:lnSpc>
                <a:spcPct val="90000"/>
              </a:lnSpc>
              <a:spcBef>
                <a:spcPts val="600"/>
              </a:spcBef>
              <a:buFont typeface="Arial" panose="020B0604020202020204" pitchFamily="34" charset="0"/>
              <a:buChar char="•"/>
            </a:pPr>
            <a:r>
              <a:rPr lang="en-US" sz="1600" dirty="0">
                <a:solidFill>
                  <a:schemeClr val="tx1"/>
                </a:solidFill>
                <a:latin typeface="Gill Sans MT" panose="020B0502020104020203" pitchFamily="34" charset="0"/>
              </a:rPr>
              <a:t>$600K EBITDA </a:t>
            </a:r>
          </a:p>
          <a:p>
            <a:pPr marL="628650" lvl="1" indent="-171450">
              <a:lnSpc>
                <a:spcPct val="90000"/>
              </a:lnSpc>
              <a:spcBef>
                <a:spcPts val="600"/>
              </a:spcBef>
              <a:buFont typeface="Arial" panose="020B0604020202020204" pitchFamily="34" charset="0"/>
              <a:buChar char="•"/>
            </a:pPr>
            <a:r>
              <a:rPr lang="en-US" sz="1600" dirty="0">
                <a:solidFill>
                  <a:schemeClr val="tx1"/>
                </a:solidFill>
                <a:latin typeface="Gill Sans MT" panose="020B0502020104020203" pitchFamily="34" charset="0"/>
              </a:rPr>
              <a:t>$2M purchase price</a:t>
            </a:r>
          </a:p>
          <a:p>
            <a:pPr marL="171450" indent="-171450">
              <a:lnSpc>
                <a:spcPct val="90000"/>
              </a:lnSpc>
              <a:spcBef>
                <a:spcPts val="600"/>
              </a:spcBef>
              <a:buFont typeface="Arial" panose="020B0604020202020204" pitchFamily="34" charset="0"/>
              <a:buChar char="•"/>
            </a:pPr>
            <a:r>
              <a:rPr lang="en-US" sz="1600" dirty="0">
                <a:solidFill>
                  <a:schemeClr val="tx1"/>
                </a:solidFill>
                <a:latin typeface="Gill Sans MT" panose="020B0502020104020203" pitchFamily="34" charset="0"/>
              </a:rPr>
              <a:t>Purchase price based on active contracts, options, and projected revenues from new awards, </a:t>
            </a:r>
          </a:p>
          <a:p>
            <a:pPr marL="171450" indent="-171450">
              <a:lnSpc>
                <a:spcPct val="90000"/>
              </a:lnSpc>
              <a:spcBef>
                <a:spcPts val="600"/>
              </a:spcBef>
              <a:buFont typeface="Arial" panose="020B0604020202020204" pitchFamily="34" charset="0"/>
              <a:buChar char="•"/>
            </a:pPr>
            <a:r>
              <a:rPr lang="en-US" sz="1600" dirty="0">
                <a:solidFill>
                  <a:schemeClr val="tx1"/>
                </a:solidFill>
                <a:latin typeface="Gill Sans MT" panose="020B0502020104020203" pitchFamily="34" charset="0"/>
              </a:rPr>
              <a:t>Contracts with 4 different agencies </a:t>
            </a:r>
          </a:p>
          <a:p>
            <a:pPr marL="628650" lvl="1" indent="-171450">
              <a:lnSpc>
                <a:spcPct val="90000"/>
              </a:lnSpc>
              <a:spcBef>
                <a:spcPts val="600"/>
              </a:spcBef>
              <a:buFont typeface="Arial" panose="020B0604020202020204" pitchFamily="34" charset="0"/>
              <a:buChar char="•"/>
            </a:pPr>
            <a:r>
              <a:rPr lang="en-US" sz="1600" dirty="0">
                <a:solidFill>
                  <a:schemeClr val="tx1"/>
                </a:solidFill>
                <a:latin typeface="Gill Sans MT" panose="020B0502020104020203" pitchFamily="34" charset="0"/>
              </a:rPr>
              <a:t>DoD / GSA / Treasury/ </a:t>
            </a:r>
            <a:r>
              <a:rPr lang="en-US" sz="1600" dirty="0" err="1">
                <a:solidFill>
                  <a:schemeClr val="tx1"/>
                </a:solidFill>
                <a:latin typeface="Gill Sans MT" panose="020B0502020104020203" pitchFamily="34" charset="0"/>
              </a:rPr>
              <a:t>Dept</a:t>
            </a:r>
            <a:r>
              <a:rPr lang="en-US" sz="1600" dirty="0">
                <a:solidFill>
                  <a:schemeClr val="tx1"/>
                </a:solidFill>
                <a:latin typeface="Gill Sans MT" panose="020B0502020104020203" pitchFamily="34" charset="0"/>
              </a:rPr>
              <a:t> State</a:t>
            </a:r>
          </a:p>
        </p:txBody>
      </p:sp>
      <p:sp>
        <p:nvSpPr>
          <p:cNvPr id="15" name="Rounded Rectangle 14"/>
          <p:cNvSpPr/>
          <p:nvPr/>
        </p:nvSpPr>
        <p:spPr>
          <a:xfrm>
            <a:off x="6167759" y="1820679"/>
            <a:ext cx="2873000" cy="4208545"/>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normAutofit fontScale="92500" lnSpcReduction="10000"/>
          </a:bodyPr>
          <a:lstStyle/>
          <a:p>
            <a:pPr algn="ctr">
              <a:spcBef>
                <a:spcPts val="600"/>
              </a:spcBef>
            </a:pPr>
            <a:r>
              <a:rPr lang="en-US" sz="1900" u="sng" dirty="0">
                <a:solidFill>
                  <a:schemeClr val="tx1"/>
                </a:solidFill>
                <a:latin typeface="Gill Sans MT" panose="020B0502020104020203" pitchFamily="34" charset="0"/>
              </a:rPr>
              <a:t>Outcomes</a:t>
            </a:r>
          </a:p>
          <a:p>
            <a:pPr algn="ctr">
              <a:spcBef>
                <a:spcPts val="600"/>
              </a:spcBef>
            </a:pPr>
            <a:endParaRPr lang="en-US" u="sng" dirty="0">
              <a:solidFill>
                <a:schemeClr val="tx1"/>
              </a:solidFill>
              <a:latin typeface="Gill Sans MT" panose="020B0502020104020203" pitchFamily="34" charset="0"/>
            </a:endParaRPr>
          </a:p>
          <a:p>
            <a:pPr marL="171450" indent="-171450">
              <a:lnSpc>
                <a:spcPct val="90000"/>
              </a:lnSpc>
              <a:spcBef>
                <a:spcPts val="600"/>
              </a:spcBef>
              <a:buFont typeface="Arial" panose="020B0604020202020204" pitchFamily="34" charset="0"/>
              <a:buChar char="•"/>
            </a:pPr>
            <a:r>
              <a:rPr lang="en-US" sz="1700" dirty="0">
                <a:solidFill>
                  <a:schemeClr val="tx1"/>
                </a:solidFill>
                <a:latin typeface="Gill Sans MT" panose="020B0502020104020203" pitchFamily="34" charset="0"/>
              </a:rPr>
              <a:t>Buyer able to acquire new business with little out of pocket--liquidity then helps fund growth</a:t>
            </a:r>
          </a:p>
          <a:p>
            <a:pPr marL="171450" indent="-171450">
              <a:lnSpc>
                <a:spcPct val="90000"/>
              </a:lnSpc>
              <a:spcBef>
                <a:spcPts val="600"/>
              </a:spcBef>
              <a:buFont typeface="Arial" panose="020B0604020202020204" pitchFamily="34" charset="0"/>
              <a:buChar char="•"/>
            </a:pPr>
            <a:r>
              <a:rPr lang="en-US" sz="1700" dirty="0">
                <a:solidFill>
                  <a:schemeClr val="tx1"/>
                </a:solidFill>
                <a:latin typeface="Gill Sans MT" panose="020B0502020104020203" pitchFamily="34" charset="0"/>
              </a:rPr>
              <a:t>Business grows with injection of new revenues from acquired contracts</a:t>
            </a:r>
          </a:p>
          <a:p>
            <a:pPr marL="171450" indent="-171450">
              <a:lnSpc>
                <a:spcPct val="90000"/>
              </a:lnSpc>
              <a:spcBef>
                <a:spcPts val="600"/>
              </a:spcBef>
              <a:buFont typeface="Arial" panose="020B0604020202020204" pitchFamily="34" charset="0"/>
              <a:buChar char="•"/>
            </a:pPr>
            <a:r>
              <a:rPr lang="en-US" sz="1700" dirty="0">
                <a:solidFill>
                  <a:schemeClr val="tx1"/>
                </a:solidFill>
                <a:latin typeface="Gill Sans MT" panose="020B0502020104020203" pitchFamily="34" charset="0"/>
              </a:rPr>
              <a:t>Assumption of relationships and past performance enhances ability to capture new work</a:t>
            </a:r>
          </a:p>
          <a:p>
            <a:pPr marL="171450" indent="-171450">
              <a:lnSpc>
                <a:spcPct val="90000"/>
              </a:lnSpc>
              <a:spcBef>
                <a:spcPts val="600"/>
              </a:spcBef>
              <a:buFont typeface="Arial" panose="020B0604020202020204" pitchFamily="34" charset="0"/>
              <a:buChar char="•"/>
            </a:pPr>
            <a:r>
              <a:rPr lang="en-US" sz="1700" dirty="0">
                <a:solidFill>
                  <a:schemeClr val="tx1"/>
                </a:solidFill>
                <a:latin typeface="Gill Sans MT" panose="020B0502020104020203" pitchFamily="34" charset="0"/>
              </a:rPr>
              <a:t>Retention of workforce creates a seamless transfer for the government</a:t>
            </a:r>
          </a:p>
        </p:txBody>
      </p:sp>
    </p:spTree>
    <p:extLst>
      <p:ext uri="{BB962C8B-B14F-4D97-AF65-F5344CB8AC3E}">
        <p14:creationId xmlns:p14="http://schemas.microsoft.com/office/powerpoint/2010/main" val="2461260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8CA0-27E8-40B1-8F5F-1636514389F8}"/>
              </a:ext>
            </a:extLst>
          </p:cNvPr>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Valuation and Win-Win-Win Acquisitions</a:t>
            </a:r>
          </a:p>
        </p:txBody>
      </p:sp>
      <p:sp>
        <p:nvSpPr>
          <p:cNvPr id="3" name="Content Placeholder 2">
            <a:extLst>
              <a:ext uri="{FF2B5EF4-FFF2-40B4-BE49-F238E27FC236}">
                <a16:creationId xmlns:a16="http://schemas.microsoft.com/office/drawing/2014/main" id="{CEF4C0BD-D225-48F1-964C-46EC58F00860}"/>
              </a:ext>
            </a:extLst>
          </p:cNvPr>
          <p:cNvSpPr>
            <a:spLocks noGrp="1"/>
          </p:cNvSpPr>
          <p:nvPr>
            <p:ph idx="1"/>
          </p:nvPr>
        </p:nvSpPr>
        <p:spPr>
          <a:xfrm>
            <a:off x="0" y="643554"/>
            <a:ext cx="8939434" cy="6077921"/>
          </a:xfrm>
        </p:spPr>
        <p:txBody>
          <a:bodyPr>
            <a:normAutofit fontScale="85000" lnSpcReduction="20000"/>
          </a:bodyPr>
          <a:lstStyle/>
          <a:p>
            <a:r>
              <a:rPr lang="en-US" sz="2100" b="1" dirty="0"/>
              <a:t>Most successful government contractors have an exit date or strategy, and when they sell to another small business owner it’s a way to pay it forward.</a:t>
            </a:r>
            <a:r>
              <a:rPr lang="en-US" sz="2100" dirty="0"/>
              <a:t>  Sellers know that an acquisition brings instant revenue, and this alone helps the new owner divert their talents, innovation, and energy to bringing smart solutions to the country’s greatest challenges. </a:t>
            </a:r>
          </a:p>
          <a:p>
            <a:pPr marL="0" indent="0">
              <a:buNone/>
            </a:pPr>
            <a:r>
              <a:rPr lang="en-US" sz="2100" dirty="0"/>
              <a:t> </a:t>
            </a:r>
          </a:p>
          <a:p>
            <a:r>
              <a:rPr lang="en-US" sz="2100" b="1" dirty="0"/>
              <a:t>For the acquisition to be win-win-win, all parties must win meaning the seller, the buyer, and the government.</a:t>
            </a:r>
            <a:r>
              <a:rPr lang="en-US" sz="2100" dirty="0"/>
              <a:t> The seller wins with the highest practicable valuation. The buyer wins when the transaction results in contract revenue that facilitates business growth and the ability to meet the financial obligations to the bank that closed on the acquisition loan. The government wins with continued performance without a gap in service/delivery, avoidance of re-compete costs/effort, and maintaining the experienced and skilled contractor workforce.</a:t>
            </a:r>
          </a:p>
          <a:p>
            <a:pPr marL="0" indent="0">
              <a:buNone/>
            </a:pPr>
            <a:r>
              <a:rPr lang="en-US" sz="2100" dirty="0"/>
              <a:t> </a:t>
            </a:r>
          </a:p>
          <a:p>
            <a:r>
              <a:rPr lang="en-US" sz="2100" b="1" dirty="0"/>
              <a:t>A small firm is most valuable to a buyer that can assume performance of the existing contracts and maximize the benefits for the current performance period and beyond</a:t>
            </a:r>
            <a:r>
              <a:rPr lang="en-US" sz="2100" dirty="0"/>
              <a:t>.  As a buyer, you gain the seller’s experience and past performance record with the acquisition.  A buyer’s ability to maintain sole source contracts and/or eligibility to submit proposals on the re-competes significantly impacts the valuation of small business.  With the home court advantage of direct experience and great past performance, over 80% of all incumbent contractors win follow-on procurements.  The best transactions maintain the careers of the dedicated employees that helped grow the seller’s business, and further stimulates the economic strength of the nation by creating more jobs and building a stronger small business industrial base. </a:t>
            </a:r>
          </a:p>
          <a:p>
            <a:endParaRPr lang="en-US" dirty="0"/>
          </a:p>
        </p:txBody>
      </p:sp>
      <p:sp>
        <p:nvSpPr>
          <p:cNvPr id="4" name="Slide Number Placeholder 3">
            <a:extLst>
              <a:ext uri="{FF2B5EF4-FFF2-40B4-BE49-F238E27FC236}">
                <a16:creationId xmlns:a16="http://schemas.microsoft.com/office/drawing/2014/main" id="{1C586C4B-DD9E-4C62-BF85-3684AF2485FF}"/>
              </a:ext>
            </a:extLst>
          </p:cNvPr>
          <p:cNvSpPr>
            <a:spLocks noGrp="1"/>
          </p:cNvSpPr>
          <p:nvPr>
            <p:ph type="sldNum" sz="quarter" idx="12"/>
          </p:nvPr>
        </p:nvSpPr>
        <p:spPr/>
        <p:txBody>
          <a:bodyPr/>
          <a:lstStyle/>
          <a:p>
            <a:fld id="{3FD6378A-4286-A743-A7CB-00B78AA98E11}" type="slidenum">
              <a:rPr lang="en-US" smtClean="0"/>
              <a:pPr/>
              <a:t>9</a:t>
            </a:fld>
            <a:endParaRPr lang="en-US" dirty="0"/>
          </a:p>
        </p:txBody>
      </p:sp>
    </p:spTree>
    <p:extLst>
      <p:ext uri="{BB962C8B-B14F-4D97-AF65-F5344CB8AC3E}">
        <p14:creationId xmlns:p14="http://schemas.microsoft.com/office/powerpoint/2010/main" val="1494026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199" y="284397"/>
            <a:ext cx="8734323" cy="3913977"/>
          </a:xfrm>
        </p:spPr>
        <p:txBody>
          <a:bodyPr anchor="t">
            <a:normAutofit/>
          </a:bodyPr>
          <a:lstStyle/>
          <a:p>
            <a:br>
              <a:rPr lang="en-US" sz="1300" dirty="0"/>
            </a:br>
            <a:br>
              <a:rPr lang="en-US" sz="1600" dirty="0"/>
            </a:br>
            <a:br>
              <a:rPr lang="en-US" sz="1600" dirty="0"/>
            </a:br>
            <a:br>
              <a:rPr lang="en-US" sz="1600" dirty="0"/>
            </a:br>
            <a:br>
              <a:rPr lang="en-US" sz="1300" dirty="0"/>
            </a:br>
            <a:br>
              <a:rPr lang="en-US" sz="1300" dirty="0"/>
            </a:br>
            <a:br>
              <a:rPr lang="en-US" sz="1300" dirty="0"/>
            </a:br>
            <a:endParaRPr lang="en-US" dirty="0">
              <a:solidFill>
                <a:schemeClr val="tx1"/>
              </a:solidFill>
            </a:endParaRPr>
          </a:p>
        </p:txBody>
      </p:sp>
      <p:sp>
        <p:nvSpPr>
          <p:cNvPr id="3" name="TextBox 2"/>
          <p:cNvSpPr txBox="1"/>
          <p:nvPr/>
        </p:nvSpPr>
        <p:spPr>
          <a:xfrm>
            <a:off x="203200" y="4550979"/>
            <a:ext cx="7346730" cy="830997"/>
          </a:xfrm>
          <a:prstGeom prst="rect">
            <a:avLst/>
          </a:prstGeom>
          <a:noFill/>
        </p:spPr>
        <p:txBody>
          <a:bodyPr wrap="square" rtlCol="0">
            <a:spAutoFit/>
          </a:bodyPr>
          <a:lstStyle/>
          <a:p>
            <a:r>
              <a:rPr lang="en-US" sz="4800" b="1" dirty="0">
                <a:latin typeface="Gill Sans MT" panose="020B0502020104020203" pitchFamily="34" charset="0"/>
              </a:rPr>
              <a:t>Questions</a:t>
            </a:r>
            <a:r>
              <a:rPr lang="en-US" sz="4800" dirty="0">
                <a:latin typeface="Gill Sans MT" panose="020B0502020104020203" pitchFamily="34" charset="0"/>
              </a:rPr>
              <a:t> </a:t>
            </a:r>
          </a:p>
        </p:txBody>
      </p:sp>
    </p:spTree>
    <p:extLst>
      <p:ext uri="{BB962C8B-B14F-4D97-AF65-F5344CB8AC3E}">
        <p14:creationId xmlns:p14="http://schemas.microsoft.com/office/powerpoint/2010/main" val="26147810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Template>
  <TotalTime>27480</TotalTime>
  <Words>637</Words>
  <Application>Microsoft Office PowerPoint</Application>
  <PresentationFormat>On-screen Show (4:3)</PresentationFormat>
  <Paragraphs>86</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Gill Sans MT</vt:lpstr>
      <vt:lpstr>Leelawadee UI Semilight</vt:lpstr>
      <vt:lpstr>Lucida Grande</vt:lpstr>
      <vt:lpstr>Wingdings</vt:lpstr>
      <vt:lpstr>Office Theme</vt:lpstr>
      <vt:lpstr>Live Oak Bank  Grow by Acquisition -- How Your SD/VOSB Could Buy a Company     </vt:lpstr>
      <vt:lpstr>Acquisition Story – Tony Moscatelli   </vt:lpstr>
      <vt:lpstr>Tony’s Experience</vt:lpstr>
      <vt:lpstr>Growth w/ acquired past performance &amp; experience</vt:lpstr>
      <vt:lpstr>Government Contracting Financing for Inorganic Growth</vt:lpstr>
      <vt:lpstr>Borrower Profile for Acquisition</vt:lpstr>
      <vt:lpstr>Case Study: Business Acquisition w/ $200K down payment</vt:lpstr>
      <vt:lpstr>Valuation and Win-Win-Win Acquisitions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Micah Davis</dc:creator>
  <cp:lastModifiedBy>Jackie Robinson-Burnette</cp:lastModifiedBy>
  <cp:revision>525</cp:revision>
  <cp:lastPrinted>2015-04-10T15:57:04Z</cp:lastPrinted>
  <dcterms:created xsi:type="dcterms:W3CDTF">2013-02-14T14:17:30Z</dcterms:created>
  <dcterms:modified xsi:type="dcterms:W3CDTF">2018-06-13T02:01:03Z</dcterms:modified>
</cp:coreProperties>
</file>