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705" r:id="rId1"/>
  </p:sldMasterIdLst>
  <p:notesMasterIdLst>
    <p:notesMasterId r:id="rId38"/>
  </p:notesMasterIdLst>
  <p:handoutMasterIdLst>
    <p:handoutMasterId r:id="rId39"/>
  </p:handoutMasterIdLst>
  <p:sldIdLst>
    <p:sldId id="423" r:id="rId2"/>
    <p:sldId id="266" r:id="rId3"/>
    <p:sldId id="689" r:id="rId4"/>
    <p:sldId id="655" r:id="rId5"/>
    <p:sldId id="656" r:id="rId6"/>
    <p:sldId id="657" r:id="rId7"/>
    <p:sldId id="658" r:id="rId8"/>
    <p:sldId id="673" r:id="rId9"/>
    <p:sldId id="659" r:id="rId10"/>
    <p:sldId id="681" r:id="rId11"/>
    <p:sldId id="678" r:id="rId12"/>
    <p:sldId id="677" r:id="rId13"/>
    <p:sldId id="660" r:id="rId14"/>
    <p:sldId id="682" r:id="rId15"/>
    <p:sldId id="661" r:id="rId16"/>
    <p:sldId id="683" r:id="rId17"/>
    <p:sldId id="662" r:id="rId18"/>
    <p:sldId id="669" r:id="rId19"/>
    <p:sldId id="663" r:id="rId20"/>
    <p:sldId id="684" r:id="rId21"/>
    <p:sldId id="664" r:id="rId22"/>
    <p:sldId id="685" r:id="rId23"/>
    <p:sldId id="679" r:id="rId24"/>
    <p:sldId id="676" r:id="rId25"/>
    <p:sldId id="674" r:id="rId26"/>
    <p:sldId id="686" r:id="rId27"/>
    <p:sldId id="680" r:id="rId28"/>
    <p:sldId id="429" r:id="rId29"/>
    <p:sldId id="425" r:id="rId30"/>
    <p:sldId id="687" r:id="rId31"/>
    <p:sldId id="667" r:id="rId32"/>
    <p:sldId id="424" r:id="rId33"/>
    <p:sldId id="672" r:id="rId34"/>
    <p:sldId id="688" r:id="rId35"/>
    <p:sldId id="272" r:id="rId36"/>
    <p:sldId id="381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Lucida Sans" panose="020B0602030504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03AC"/>
    <a:srgbClr val="4773AA"/>
    <a:srgbClr val="AD7905"/>
    <a:srgbClr val="066201"/>
    <a:srgbClr val="0479BC"/>
    <a:srgbClr val="0B2970"/>
    <a:srgbClr val="FF0000"/>
    <a:srgbClr val="003F6A"/>
    <a:srgbClr val="441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1" autoAdjust="0"/>
    <p:restoredTop sz="74097" autoAdjust="0"/>
  </p:normalViewPr>
  <p:slideViewPr>
    <p:cSldViewPr snapToGrid="0">
      <p:cViewPr varScale="1">
        <p:scale>
          <a:sx n="128" d="100"/>
          <a:sy n="128" d="100"/>
        </p:scale>
        <p:origin x="73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14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FE934-6982-4722-BFD7-16B5C5403CF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88B1-E90D-42FC-88FF-286E5CD77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97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78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61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945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826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33472" y="914400"/>
            <a:ext cx="617220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33472" y="0"/>
            <a:ext cx="6172200" cy="685800"/>
          </a:xfrm>
        </p:spPr>
        <p:txBody>
          <a:bodyPr lIns="0" rIns="0" anchor="b" anchorCtr="0">
            <a:normAutofit/>
          </a:bodyPr>
          <a:lstStyle>
            <a:lvl1pPr>
              <a:defRPr sz="1500" spc="0" baseline="0">
                <a:solidFill>
                  <a:srgbClr val="652F8F"/>
                </a:solidFill>
                <a:latin typeface="century gothic" charset="0"/>
              </a:defRPr>
            </a:lvl1pPr>
          </a:lstStyle>
          <a:p>
            <a:r>
              <a:rPr lang="en-US" dirty="0"/>
              <a:t>Slide Title </a:t>
            </a:r>
            <a:r>
              <a:rPr lang="en-US" dirty="0" err="1"/>
              <a:t>HERe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624328" y="685800"/>
            <a:ext cx="6172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6B931D5-B566-49EB-98F8-990C0EC2B75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328" y="4163379"/>
            <a:ext cx="1840992" cy="274637"/>
          </a:xfr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© 2018 Summit Insight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F882CB-25A6-4649-80D5-7E2EA9AF57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4770" y="4713923"/>
            <a:ext cx="37719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A2B60-FDD5-4107-A432-12A55E81A5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1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633472" y="914400"/>
            <a:ext cx="6172200" cy="3429000"/>
          </a:xfrm>
          <a:prstGeom prst="rect">
            <a:avLst/>
          </a:prstGeom>
        </p:spPr>
        <p:txBody>
          <a:bodyPr l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646464"/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Add list of topics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624328" y="685800"/>
            <a:ext cx="6172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9B4552-A30B-4873-AA25-90980F71C7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0708" y="4273868"/>
            <a:ext cx="1901952" cy="274637"/>
          </a:xfrm>
        </p:spPr>
        <p:txBody>
          <a:bodyPr/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© 2018 Summit Insight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DB9BC4-21C1-4631-A95F-F8C0C82E0A6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679" y="4731544"/>
            <a:ext cx="434341" cy="27463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BDB14E71-D356-4511-B327-935CDDE36F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7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</p:spPr>
        <p:txBody>
          <a:bodyPr/>
          <a:lstStyle/>
          <a:p>
            <a:fld id="{528FC5F6-F338-4AE4-BB23-26385BCFC423}" type="datetimeFigureOut">
              <a:rPr lang="en-US" dirty="0"/>
              <a:t>6/8/2018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0FA0E-1F0E-4E83-B534-84EBA339BB14}"/>
              </a:ext>
            </a:extLst>
          </p:cNvPr>
          <p:cNvSpPr/>
          <p:nvPr userDrawn="1"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2D4A707-BFC5-463A-9138-BAB228CE6793}"/>
              </a:ext>
            </a:extLst>
          </p:cNvPr>
          <p:cNvSpPr txBox="1">
            <a:spLocks/>
          </p:cNvSpPr>
          <p:nvPr userDrawn="1"/>
        </p:nvSpPr>
        <p:spPr>
          <a:xfrm>
            <a:off x="96520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675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624D31-43A5-475A-80CF-332C9F6DCF35}" type="datetimeFigureOut">
              <a:rPr lang="en-US" smtClean="0"/>
              <a:pPr/>
              <a:t>6/8/2018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FC54002-CD57-4C98-B320-6909673C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79" y="4844839"/>
            <a:ext cx="3617103" cy="273844"/>
          </a:xfrm>
        </p:spPr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A917B5-69F7-49D0-BA7C-ED900E7A16D3}"/>
              </a:ext>
            </a:extLst>
          </p:cNvPr>
          <p:cNvSpPr txBox="1">
            <a:spLocks/>
          </p:cNvSpPr>
          <p:nvPr userDrawn="1"/>
        </p:nvSpPr>
        <p:spPr>
          <a:xfrm>
            <a:off x="756758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88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pPr/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488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AD8447-9344-4067-8C14-406D63E6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0B16C5-FA9E-4A7A-84D3-77DAB989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933749-4230-4E7A-B2AB-4EF5E7A4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702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5834062" y="2413635"/>
            <a:ext cx="742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229500" y="1692320"/>
            <a:ext cx="2495550" cy="2238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Instructor Photo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01275" y="1692320"/>
            <a:ext cx="4152900" cy="2238375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Instructor Name, Organization, logo</a:t>
            </a:r>
          </a:p>
          <a:p>
            <a:pPr lvl="0"/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FE84E0-F941-4F31-815C-536BE05A52E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22961" y="4844839"/>
            <a:ext cx="1854203" cy="273844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AFBB49-0693-4FA5-939B-75FF4AB815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40E663-9137-4F6C-9805-B255184CC0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425344" y="4844839"/>
            <a:ext cx="984019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56D3CD8-E1E9-4011-8586-F625A4F0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3EFAC68-459C-4F15-B70C-616F4E22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1781EE-AA75-46D7-9E2F-740E3AE2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651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10D2E8A-503C-49FA-9229-F0CF247C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C68AEAC-3941-40CB-B385-17370A4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C53DC4-EE4B-49AA-A5C2-BD048255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051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403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308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742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© Summit Insight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 smtClean="0">
                <a:solidFill>
                  <a:schemeClr val="dk2"/>
                </a:solidFill>
              </a:r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8" r:id="rId4"/>
    <p:sldLayoutId id="2147483709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23" r:id="rId11"/>
    <p:sldLayoutId id="2147483724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323905-C63B-4701-AA27-86ECE99B6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2298938"/>
            <a:ext cx="7543800" cy="85725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B2971"/>
                </a:solidFill>
                <a:latin typeface="Lucida Sans" panose="020B0602030504020204" pitchFamily="34" charset="0"/>
              </a:rPr>
              <a:t>Advocacy. Networking. Matchmaking. </a:t>
            </a:r>
            <a:r>
              <a:rPr lang="en-US" b="1" dirty="0">
                <a:solidFill>
                  <a:srgbClr val="C00000"/>
                </a:solidFill>
                <a:latin typeface="Lucida Sans" panose="020B0602030504020204" pitchFamily="34" charset="0"/>
              </a:rPr>
              <a:t>Education.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CB80E-4B7A-429E-ABF3-853CA65AE8B6}"/>
              </a:ext>
            </a:extLst>
          </p:cNvPr>
          <p:cNvSpPr/>
          <p:nvPr/>
        </p:nvSpPr>
        <p:spPr>
          <a:xfrm>
            <a:off x="954472" y="3104656"/>
            <a:ext cx="72350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i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Welcome! We start at top of the hour.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4DD8C-A55F-44BD-819C-A94C77F2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437" y="283725"/>
            <a:ext cx="1711125" cy="17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9C3B-DB90-4501-93F4-3EFBB404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840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Quiz:  Where are…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732D67-0575-40A4-8F9E-A00AC48D9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73604"/>
              </p:ext>
            </p:extLst>
          </p:nvPr>
        </p:nvGraphicFramePr>
        <p:xfrm>
          <a:off x="822960" y="1148823"/>
          <a:ext cx="7656733" cy="265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332">
                  <a:extLst>
                    <a:ext uri="{9D8B030D-6E8A-4147-A177-3AD203B41FA5}">
                      <a16:colId xmlns:a16="http://schemas.microsoft.com/office/drawing/2014/main" val="3742937451"/>
                    </a:ext>
                  </a:extLst>
                </a:gridCol>
                <a:gridCol w="2167628">
                  <a:extLst>
                    <a:ext uri="{9D8B030D-6E8A-4147-A177-3AD203B41FA5}">
                      <a16:colId xmlns:a16="http://schemas.microsoft.com/office/drawing/2014/main" val="3496118691"/>
                    </a:ext>
                  </a:extLst>
                </a:gridCol>
                <a:gridCol w="2175274">
                  <a:extLst>
                    <a:ext uri="{9D8B030D-6E8A-4147-A177-3AD203B41FA5}">
                      <a16:colId xmlns:a16="http://schemas.microsoft.com/office/drawing/2014/main" val="3748336532"/>
                    </a:ext>
                  </a:extLst>
                </a:gridCol>
                <a:gridCol w="1651499">
                  <a:extLst>
                    <a:ext uri="{9D8B030D-6E8A-4147-A177-3AD203B41FA5}">
                      <a16:colId xmlns:a16="http://schemas.microsoft.com/office/drawing/2014/main" val="2082151556"/>
                    </a:ext>
                  </a:extLst>
                </a:gridCol>
              </a:tblGrid>
              <a:tr h="26528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Contracting Specialist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Usually listed in RFP.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Contracting Officer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Contracting Officer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(CO / DoD “KO”) 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Awards and signs the contract.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End User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End User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the Stakeholder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Needs your help!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Stakeholder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Commander, base chief, Cabinet Secretary,  Appointee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868971"/>
                  </a:ext>
                </a:extLst>
              </a:tr>
            </a:tbl>
          </a:graphicData>
        </a:graphic>
      </p:graphicFrame>
      <p:sp>
        <p:nvSpPr>
          <p:cNvPr id="8" name="Right Arrow 6">
            <a:extLst>
              <a:ext uri="{FF2B5EF4-FFF2-40B4-BE49-F238E27FC236}">
                <a16:creationId xmlns:a16="http://schemas.microsoft.com/office/drawing/2014/main" id="{5FFC70B8-A4F3-48DF-93E7-604ABE9A98B8}"/>
              </a:ext>
            </a:extLst>
          </p:cNvPr>
          <p:cNvSpPr/>
          <p:nvPr/>
        </p:nvSpPr>
        <p:spPr>
          <a:xfrm>
            <a:off x="6580330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1DF208AA-09FE-437D-89F4-A113CBBC7F60}"/>
              </a:ext>
            </a:extLst>
          </p:cNvPr>
          <p:cNvSpPr/>
          <p:nvPr/>
        </p:nvSpPr>
        <p:spPr>
          <a:xfrm>
            <a:off x="4420834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4005856A-9916-4C7A-8486-FD2016221F9D}"/>
              </a:ext>
            </a:extLst>
          </p:cNvPr>
          <p:cNvSpPr/>
          <p:nvPr/>
        </p:nvSpPr>
        <p:spPr>
          <a:xfrm>
            <a:off x="2261338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AC990-7560-4D04-BCCA-AA492482C5C1}"/>
              </a:ext>
            </a:extLst>
          </p:cNvPr>
          <p:cNvSpPr txBox="1"/>
          <p:nvPr/>
        </p:nvSpPr>
        <p:spPr>
          <a:xfrm>
            <a:off x="1370101" y="4126567"/>
            <a:ext cx="166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Primes?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1FA3A-F18C-429B-A2F5-375EC30B7C77}"/>
              </a:ext>
            </a:extLst>
          </p:cNvPr>
          <p:cNvSpPr txBox="1"/>
          <p:nvPr/>
        </p:nvSpPr>
        <p:spPr>
          <a:xfrm>
            <a:off x="4362138" y="4132289"/>
            <a:ext cx="4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Small Business Specialists?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426F1-6BF8-43E0-8649-EAD773601E2B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3074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58A965-91FE-46DB-B092-BBBDAC779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1" b="34815"/>
          <a:stretch/>
        </p:blipFill>
        <p:spPr>
          <a:xfrm>
            <a:off x="1827590" y="1300840"/>
            <a:ext cx="7043694" cy="3214262"/>
          </a:xfrm>
          <a:prstGeom prst="rect">
            <a:avLst/>
          </a:prstGeom>
          <a:effectLst>
            <a:outerShdw blurRad="50800" dist="1524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1517A-AE19-41C6-94EA-3E63FDAB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5" y="208410"/>
            <a:ext cx="7976135" cy="1088068"/>
          </a:xfrm>
        </p:spPr>
        <p:txBody>
          <a:bodyPr>
            <a:normAutofit/>
          </a:bodyPr>
          <a:lstStyle/>
          <a:p>
            <a:r>
              <a:rPr lang="en-US" dirty="0"/>
              <a:t>In Your Target Agency: Who Do You Know?</a:t>
            </a:r>
            <a:br>
              <a:rPr lang="en-US" dirty="0"/>
            </a:br>
            <a:r>
              <a:rPr lang="en-US" dirty="0"/>
              <a:t>Who’s Missing?</a:t>
            </a:r>
          </a:p>
        </p:txBody>
      </p:sp>
      <p:pic>
        <p:nvPicPr>
          <p:cNvPr id="9" name="Content Placeholder 8" descr="A silhouette of a building&#10;&#10;Description generated with high confidence">
            <a:extLst>
              <a:ext uri="{FF2B5EF4-FFF2-40B4-BE49-F238E27FC236}">
                <a16:creationId xmlns:a16="http://schemas.microsoft.com/office/drawing/2014/main" id="{9E88B5F9-72BD-4501-91D8-A8D97085D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725" y="1303021"/>
            <a:ext cx="3216443" cy="321644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5A7028-AEA6-4739-813D-FE64017A0B5E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570215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78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79" name="Rectangle 76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0C1D8306-6793-4061-B6EA-9575C9F4E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0" b="-1"/>
          <a:stretch/>
        </p:blipFill>
        <p:spPr bwMode="auto">
          <a:xfrm>
            <a:off x="475499" y="480060"/>
            <a:ext cx="4096501" cy="37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0" name="Straight Connector 78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325755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80">
            <a:extLst>
              <a:ext uri="{FF2B5EF4-FFF2-40B4-BE49-F238E27FC236}">
                <a16:creationId xmlns:a16="http://schemas.microsoft.com/office/drawing/2014/main" id="{F85B92BC-678C-4E14-97E6-3227DEF8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2644120-A6B9-4D5C-8A60-E2F4CC220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C6D31-D7FE-40A3-991B-EBC9D761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00" y="479322"/>
            <a:ext cx="3609804" cy="27645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800" spc="-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Cold Call No More.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C88AE-A3E7-400F-A7DE-13B2ADBEDB74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091982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552A-EDA1-4B45-A6C4-6D99BE9A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#1: </a:t>
            </a:r>
            <a:r>
              <a:rPr lang="en-US" b="1" i="1" dirty="0"/>
              <a:t>Clients</a:t>
            </a:r>
            <a:br>
              <a:rPr lang="en-US" b="1" i="1" dirty="0"/>
            </a:br>
            <a:r>
              <a:rPr lang="en-US" i="1" dirty="0"/>
              <a:t>Government, Partners, Commercial</a:t>
            </a:r>
            <a:endParaRPr lang="en-US" b="1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2BE03-7CF4-4649-83A4-3EDA2C08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836" y="1410026"/>
            <a:ext cx="4527164" cy="282150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F52C88-F29E-4058-B1FD-A30EABD81B94}"/>
              </a:ext>
            </a:extLst>
          </p:cNvPr>
          <p:cNvSpPr txBox="1">
            <a:spLocks/>
          </p:cNvSpPr>
          <p:nvPr/>
        </p:nvSpPr>
        <p:spPr>
          <a:xfrm>
            <a:off x="424189" y="1666403"/>
            <a:ext cx="3359872" cy="16604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Know Your Past Performance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Know Your Strengths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Professional Network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Want You To Thrive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DAC87-3258-47DF-AF5C-D69EB570EF39}"/>
              </a:ext>
            </a:extLst>
          </p:cNvPr>
          <p:cNvSpPr txBox="1"/>
          <p:nvPr/>
        </p:nvSpPr>
        <p:spPr>
          <a:xfrm>
            <a:off x="657591" y="3655814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A768C-385D-4E21-B0B6-05E429325770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6740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552A-EDA1-4B45-A6C4-6D99BE9A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#1: </a:t>
            </a:r>
            <a:r>
              <a:rPr lang="en-US" b="1" i="1" dirty="0"/>
              <a:t>Clients</a:t>
            </a:r>
            <a:br>
              <a:rPr lang="en-US" b="1" i="1" dirty="0"/>
            </a:br>
            <a:r>
              <a:rPr lang="en-US" i="1" dirty="0"/>
              <a:t>Government, Partners, Commercial</a:t>
            </a:r>
            <a:endParaRPr lang="en-US" b="1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2BE03-7CF4-4649-83A4-3EDA2C08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836" y="1410026"/>
            <a:ext cx="4527164" cy="28215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DAC87-3258-47DF-AF5C-D69EB570EF39}"/>
              </a:ext>
            </a:extLst>
          </p:cNvPr>
          <p:cNvSpPr txBox="1"/>
          <p:nvPr/>
        </p:nvSpPr>
        <p:spPr>
          <a:xfrm>
            <a:off x="657591" y="3655814"/>
            <a:ext cx="312647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“If You Were Me, Who Would You Be Talking To?”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650D3E-05C6-44E4-8911-600ECFF1C923}"/>
              </a:ext>
            </a:extLst>
          </p:cNvPr>
          <p:cNvSpPr/>
          <p:nvPr/>
        </p:nvSpPr>
        <p:spPr>
          <a:xfrm>
            <a:off x="224903" y="1817698"/>
            <a:ext cx="39918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Come Bearing Research.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EC28D-202E-4B20-B0E7-F0376ABCA9FF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6062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6E50-ECC5-4855-858A-8847143F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#2: Current &amp; Past </a:t>
            </a:r>
            <a:r>
              <a:rPr lang="en-US" b="1" i="1" dirty="0"/>
              <a:t>Contacts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0B107-EF6F-471C-8569-6A8E3F894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216" y="1303021"/>
            <a:ext cx="4023784" cy="30178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AC3D3E-B018-4F55-BDB0-A9C5746C88CE}"/>
              </a:ext>
            </a:extLst>
          </p:cNvPr>
          <p:cNvSpPr txBox="1">
            <a:spLocks/>
          </p:cNvSpPr>
          <p:nvPr/>
        </p:nvSpPr>
        <p:spPr>
          <a:xfrm>
            <a:off x="424188" y="1666403"/>
            <a:ext cx="4361821" cy="16604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People you’ve…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Met recently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Bid to (but not yet won)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Not spoken with in a while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6436A-ACD5-4B30-A0C7-8EC2FCDD48A3}"/>
              </a:ext>
            </a:extLst>
          </p:cNvPr>
          <p:cNvSpPr txBox="1"/>
          <p:nvPr/>
        </p:nvSpPr>
        <p:spPr>
          <a:xfrm>
            <a:off x="657591" y="3655814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FD7C4-3E8B-4BE6-BF98-C880930124C2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4210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6E50-ECC5-4855-858A-8847143F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#2: Current &amp; Past </a:t>
            </a:r>
            <a:r>
              <a:rPr lang="en-US" b="1" i="1" dirty="0"/>
              <a:t>Contacts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0B107-EF6F-471C-8569-6A8E3F894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216" y="1303021"/>
            <a:ext cx="4023784" cy="30178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6436A-ACD5-4B30-A0C7-8EC2FCDD48A3}"/>
              </a:ext>
            </a:extLst>
          </p:cNvPr>
          <p:cNvSpPr txBox="1"/>
          <p:nvPr/>
        </p:nvSpPr>
        <p:spPr>
          <a:xfrm>
            <a:off x="657590" y="3655814"/>
            <a:ext cx="371953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“Here’s what I know…Can you point me in the right direction?”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24331-8FF8-49F7-88A4-AF4A497F2671}"/>
              </a:ext>
            </a:extLst>
          </p:cNvPr>
          <p:cNvSpPr/>
          <p:nvPr/>
        </p:nvSpPr>
        <p:spPr>
          <a:xfrm>
            <a:off x="224903" y="1817698"/>
            <a:ext cx="39918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Come Bearing Research.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9C491A-286C-446C-8167-1A9698F4E335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2330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95A0-8CDD-4A7C-9601-B6615EDF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#3: Buyers / POC’s of Record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4B418F-7610-466E-AE45-8D8D4B21D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439" y="1530691"/>
            <a:ext cx="3915321" cy="261329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0F8D05-3906-41F3-B940-00123C80DDF4}"/>
              </a:ext>
            </a:extLst>
          </p:cNvPr>
          <p:cNvSpPr txBox="1">
            <a:spLocks/>
          </p:cNvSpPr>
          <p:nvPr/>
        </p:nvSpPr>
        <p:spPr>
          <a:xfrm>
            <a:off x="424188" y="1666403"/>
            <a:ext cx="4027251" cy="16604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</a:t>
            </a:r>
            <a:r>
              <a:rPr lang="en-US" sz="2000" dirty="0" err="1"/>
              <a:t>FedBizOpps</a:t>
            </a:r>
            <a:r>
              <a:rPr lang="en-US" sz="2000" dirty="0"/>
              <a:t> Notices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Agency Forecasts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Federal Procurement Data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GSA E-Buy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9A1F6-BCB1-4F34-8900-585CBE395F05}"/>
              </a:ext>
            </a:extLst>
          </p:cNvPr>
          <p:cNvSpPr txBox="1"/>
          <p:nvPr/>
        </p:nvSpPr>
        <p:spPr>
          <a:xfrm>
            <a:off x="657591" y="3655814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37477-FC05-4172-8E4C-91F51AC2E96E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244622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95A0-8CDD-4A7C-9601-B6615EDF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#3: Buyers / POC’s of Record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1DB00-3485-43C1-984B-A4BE20128120}"/>
              </a:ext>
            </a:extLst>
          </p:cNvPr>
          <p:cNvSpPr txBox="1"/>
          <p:nvPr/>
        </p:nvSpPr>
        <p:spPr>
          <a:xfrm>
            <a:off x="657591" y="3701487"/>
            <a:ext cx="312647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P.S.  Re your data subscription: Use It, Or Lose It.</a:t>
            </a:r>
          </a:p>
        </p:txBody>
      </p:sp>
      <p:pic>
        <p:nvPicPr>
          <p:cNvPr id="10" name="Content Placeholder 9" descr="An old brick wall&#10;&#10;Description generated with high confidence">
            <a:extLst>
              <a:ext uri="{FF2B5EF4-FFF2-40B4-BE49-F238E27FC236}">
                <a16:creationId xmlns:a16="http://schemas.microsoft.com/office/drawing/2014/main" id="{97C6DA2A-80D6-45F5-8937-5A2B1F1DB6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303021"/>
            <a:ext cx="4572000" cy="342899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9C112E-4198-4082-A11A-695F03477393}"/>
              </a:ext>
            </a:extLst>
          </p:cNvPr>
          <p:cNvSpPr/>
          <p:nvPr/>
        </p:nvSpPr>
        <p:spPr>
          <a:xfrm>
            <a:off x="224903" y="1694081"/>
            <a:ext cx="39918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Build On What You Have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2FD569-BCB6-4079-8E04-3FA06DA47403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4797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9C5D-961F-4242-9A62-67CBA6B0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#4: Agency Directories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047E-2C96-4841-9E47-1EAD3106E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4301"/>
            <a:ext cx="3622580" cy="3017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Agency main web 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Regional / District web 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Small Business / OSDBU Page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Facility Directory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Public Affairs Officer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Paid resources</a:t>
            </a:r>
          </a:p>
        </p:txBody>
      </p:sp>
      <p:pic>
        <p:nvPicPr>
          <p:cNvPr id="3074" name="Picture 2" descr="Image result for image employee directory">
            <a:extLst>
              <a:ext uri="{FF2B5EF4-FFF2-40B4-BE49-F238E27FC236}">
                <a16:creationId xmlns:a16="http://schemas.microsoft.com/office/drawing/2014/main" id="{98EA8A48-C686-406D-863F-FF3F3E7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6407"/>
            <a:ext cx="3831076" cy="28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2552F-C5DF-4352-8909-2A727CD78D64}"/>
              </a:ext>
            </a:extLst>
          </p:cNvPr>
          <p:cNvSpPr txBox="1"/>
          <p:nvPr/>
        </p:nvSpPr>
        <p:spPr>
          <a:xfrm>
            <a:off x="657591" y="3655814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3492B-EBB0-4724-8634-BFB11230B39D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90422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C95667-1423-43A4-B5F6-1E3539BC5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065" y="169933"/>
            <a:ext cx="8190774" cy="2945501"/>
          </a:xfrm>
        </p:spPr>
        <p:txBody>
          <a:bodyPr>
            <a:normAutofit/>
          </a:bodyPr>
          <a:lstStyle/>
          <a:p>
            <a:r>
              <a:rPr lang="en-US" dirty="0"/>
              <a:t>Your Next Federal Buyer:</a:t>
            </a:r>
            <a:br>
              <a:rPr lang="en-US" dirty="0"/>
            </a:br>
            <a:r>
              <a:rPr lang="en-US" dirty="0"/>
              <a:t>Find, Woo, And </a:t>
            </a:r>
            <a:r>
              <a:rPr lang="en-US" i="1" dirty="0"/>
              <a:t>Win Them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A4FF161-87C6-4E39-9E06-94C97294F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Grow Your Federal Business</a:t>
            </a:r>
          </a:p>
          <a:p>
            <a:r>
              <a:rPr lang="en-US" i="1" dirty="0"/>
              <a:t>With </a:t>
            </a:r>
            <a:r>
              <a:rPr lang="en-US" i="1" dirty="0" err="1"/>
              <a:t>judy</a:t>
            </a:r>
            <a:r>
              <a:rPr lang="en-US" i="1" dirty="0"/>
              <a:t> </a:t>
            </a:r>
            <a:r>
              <a:rPr lang="en-US" i="1" dirty="0" err="1"/>
              <a:t>bradt</a:t>
            </a:r>
            <a:r>
              <a:rPr lang="en-US" i="1" dirty="0"/>
              <a:t>, CEO, Summit Insight</a:t>
            </a:r>
          </a:p>
        </p:txBody>
      </p:sp>
    </p:spTree>
    <p:extLst>
      <p:ext uri="{BB962C8B-B14F-4D97-AF65-F5344CB8AC3E}">
        <p14:creationId xmlns:p14="http://schemas.microsoft.com/office/powerpoint/2010/main" val="330143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9C5D-961F-4242-9A62-67CBA6B0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Source #4: Agency Directories</a:t>
            </a:r>
          </a:p>
        </p:txBody>
      </p:sp>
      <p:pic>
        <p:nvPicPr>
          <p:cNvPr id="3074" name="Picture 2" descr="Image result for image employee directory">
            <a:extLst>
              <a:ext uri="{FF2B5EF4-FFF2-40B4-BE49-F238E27FC236}">
                <a16:creationId xmlns:a16="http://schemas.microsoft.com/office/drawing/2014/main" id="{98EA8A48-C686-406D-863F-FF3F3E7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6407"/>
            <a:ext cx="3831076" cy="28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2552F-C5DF-4352-8909-2A727CD78D64}"/>
              </a:ext>
            </a:extLst>
          </p:cNvPr>
          <p:cNvSpPr txBox="1"/>
          <p:nvPr/>
        </p:nvSpPr>
        <p:spPr>
          <a:xfrm>
            <a:off x="459507" y="4006548"/>
            <a:ext cx="393486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“I’ve been looking for X.  I’ve found ***. Who would be the right person?”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4171A-8A2C-4EEB-8B89-7C2D45AEB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6412A-7BE6-4B57-9DAA-98FA259EA0EE}"/>
              </a:ext>
            </a:extLst>
          </p:cNvPr>
          <p:cNvSpPr/>
          <p:nvPr/>
        </p:nvSpPr>
        <p:spPr>
          <a:xfrm>
            <a:off x="224903" y="1694081"/>
            <a:ext cx="39918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Track Down The Ones You’ve Missed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F908D-746A-4546-8571-5F2D8716230D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4173555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E13E-C187-412E-AB7E-EF096DD4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088068"/>
          </a:xfrm>
        </p:spPr>
        <p:txBody>
          <a:bodyPr/>
          <a:lstStyle/>
          <a:p>
            <a:r>
              <a:rPr lang="en-US" dirty="0"/>
              <a:t>Lead Source #5 : LinkedIn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2CAA-5A83-4F1C-AD2A-51471452F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“Contracting Officer”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Department / Agency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830CF-716B-41B3-A720-B56DEAE32386}"/>
              </a:ext>
            </a:extLst>
          </p:cNvPr>
          <p:cNvGrpSpPr/>
          <p:nvPr/>
        </p:nvGrpSpPr>
        <p:grpSpPr>
          <a:xfrm>
            <a:off x="3920732" y="1157536"/>
            <a:ext cx="5223268" cy="3985964"/>
            <a:chOff x="3784546" y="1157536"/>
            <a:chExt cx="5223268" cy="398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A5937-F66F-49A0-9524-3D276C8D6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688" t="9646" r="24468" b="31687"/>
            <a:stretch/>
          </p:blipFill>
          <p:spPr>
            <a:xfrm>
              <a:off x="4459036" y="1157536"/>
              <a:ext cx="4548778" cy="39859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805874-5AA3-457D-AD07-7B6F5BE9057F}"/>
                </a:ext>
              </a:extLst>
            </p:cNvPr>
            <p:cNvSpPr txBox="1"/>
            <p:nvPr/>
          </p:nvSpPr>
          <p:spPr>
            <a:xfrm>
              <a:off x="3784546" y="3256521"/>
              <a:ext cx="490274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19,963 Results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99FCBD-1A33-430B-8D84-D7851476EEA1}"/>
              </a:ext>
            </a:extLst>
          </p:cNvPr>
          <p:cNvSpPr txBox="1"/>
          <p:nvPr/>
        </p:nvSpPr>
        <p:spPr>
          <a:xfrm>
            <a:off x="942610" y="2708395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DA399-2962-4F27-B4EF-DEA42AA68862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3006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E13E-C187-412E-AB7E-EF096DD4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088068"/>
          </a:xfrm>
        </p:spPr>
        <p:txBody>
          <a:bodyPr/>
          <a:lstStyle/>
          <a:p>
            <a:r>
              <a:rPr lang="en-US" dirty="0"/>
              <a:t>Lead Source #5 : LinkedIn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830CF-716B-41B3-A720-B56DEAE32386}"/>
              </a:ext>
            </a:extLst>
          </p:cNvPr>
          <p:cNvGrpSpPr/>
          <p:nvPr/>
        </p:nvGrpSpPr>
        <p:grpSpPr>
          <a:xfrm>
            <a:off x="3920732" y="1157536"/>
            <a:ext cx="5223268" cy="3985964"/>
            <a:chOff x="3784546" y="1157536"/>
            <a:chExt cx="5223268" cy="398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A5937-F66F-49A0-9524-3D276C8D6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688" t="9646" r="24468" b="31687"/>
            <a:stretch/>
          </p:blipFill>
          <p:spPr>
            <a:xfrm>
              <a:off x="4459036" y="1157536"/>
              <a:ext cx="4548778" cy="39859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805874-5AA3-457D-AD07-7B6F5BE9057F}"/>
                </a:ext>
              </a:extLst>
            </p:cNvPr>
            <p:cNvSpPr txBox="1"/>
            <p:nvPr/>
          </p:nvSpPr>
          <p:spPr>
            <a:xfrm>
              <a:off x="3784546" y="3256521"/>
              <a:ext cx="490274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solidFill>
                    <a:srgbClr val="C00000"/>
                  </a:solidFill>
                </a:rPr>
                <a:t>P.S.: FOCUS.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99FCBD-1A33-430B-8D84-D7851476EEA1}"/>
              </a:ext>
            </a:extLst>
          </p:cNvPr>
          <p:cNvSpPr txBox="1"/>
          <p:nvPr/>
        </p:nvSpPr>
        <p:spPr>
          <a:xfrm>
            <a:off x="417649" y="3823117"/>
            <a:ext cx="373462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Who do you know can tell you more? Introduce you?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What’s in it for them?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5B0B4-A45F-4674-8577-A73AF7978FF6}"/>
              </a:ext>
            </a:extLst>
          </p:cNvPr>
          <p:cNvSpPr/>
          <p:nvPr/>
        </p:nvSpPr>
        <p:spPr>
          <a:xfrm>
            <a:off x="224903" y="1694081"/>
            <a:ext cx="39918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Learn </a:t>
            </a:r>
            <a:b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Who They Are.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6ED59-2D10-4EBC-BCE1-A18448F73574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50413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E200A-703E-4EFF-9345-283C8244B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2" t="16175" r="31317" b="44772"/>
          <a:stretch/>
        </p:blipFill>
        <p:spPr>
          <a:xfrm>
            <a:off x="3804575" y="1069045"/>
            <a:ext cx="5055633" cy="3248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CE13E-C187-412E-AB7E-EF096DD4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088068"/>
          </a:xfrm>
        </p:spPr>
        <p:txBody>
          <a:bodyPr>
            <a:normAutofit/>
          </a:bodyPr>
          <a:lstStyle/>
          <a:p>
            <a:r>
              <a:rPr lang="en-US" dirty="0"/>
              <a:t>BONUS</a:t>
            </a:r>
            <a:br>
              <a:rPr lang="en-US" dirty="0"/>
            </a:br>
            <a:r>
              <a:rPr lang="en-US" dirty="0"/>
              <a:t>Lead Source #6 :  Seriously.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2CAA-5A83-4F1C-AD2A-51471452F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Partial info / clues lead to more in…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Presentations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Conference Programs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Outreach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Agency reports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Contract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FCBD-1A33-430B-8D84-D7851476EEA1}"/>
              </a:ext>
            </a:extLst>
          </p:cNvPr>
          <p:cNvSpPr txBox="1"/>
          <p:nvPr/>
        </p:nvSpPr>
        <p:spPr>
          <a:xfrm>
            <a:off x="567856" y="3928020"/>
            <a:ext cx="31264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can you say, do, and ask?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83327-E7F5-4C5A-B0EA-0C1347AE7404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6437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037F-77CB-43B1-A7E9-7E8D8EE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Buyers Are People.</a:t>
            </a:r>
            <a:br>
              <a:rPr lang="en-US" dirty="0"/>
            </a:br>
            <a:r>
              <a:rPr lang="en-US" i="1" dirty="0"/>
              <a:t>Risk-Averse People.</a:t>
            </a:r>
          </a:p>
        </p:txBody>
      </p:sp>
      <p:pic>
        <p:nvPicPr>
          <p:cNvPr id="7" name="Content Placeholder 6" descr="A picture containing object, indoor, thread, floor&#10;&#10;Description generated with very high confidence">
            <a:extLst>
              <a:ext uri="{FF2B5EF4-FFF2-40B4-BE49-F238E27FC236}">
                <a16:creationId xmlns:a16="http://schemas.microsoft.com/office/drawing/2014/main" id="{CD8AE1B4-9C99-4798-B19D-0AB3E01C39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7481" y="1412479"/>
            <a:ext cx="4133387" cy="3100040"/>
          </a:xfrm>
        </p:spPr>
      </p:pic>
      <p:pic>
        <p:nvPicPr>
          <p:cNvPr id="9" name="Content Placeholder 8" descr="A close up of a person&#10;&#10;Description generated with high confidence">
            <a:extLst>
              <a:ext uri="{FF2B5EF4-FFF2-40B4-BE49-F238E27FC236}">
                <a16:creationId xmlns:a16="http://schemas.microsoft.com/office/drawing/2014/main" id="{FF7C873F-94AA-4366-90C4-7ADBFBBE60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6679" y="1412479"/>
            <a:ext cx="2069131" cy="310004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E1D813-C28D-48D9-B18A-8904BF24ED0E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5540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8C00-A6D5-43DC-8089-AA6980A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Let’s Talk About “Woo”</a:t>
            </a:r>
          </a:p>
        </p:txBody>
      </p:sp>
      <p:pic>
        <p:nvPicPr>
          <p:cNvPr id="2050" name="Picture 2" descr="Image result for pepe le pew">
            <a:extLst>
              <a:ext uri="{FF2B5EF4-FFF2-40B4-BE49-F238E27FC236}">
                <a16:creationId xmlns:a16="http://schemas.microsoft.com/office/drawing/2014/main" id="{227B7FF1-51B3-45A4-B550-27BCB33E24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399291"/>
            <a:ext cx="5700360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E7091-1630-4330-A284-5BE110C90DE3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0635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8C00-A6D5-43DC-8089-AA6980A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Um, Let’s Start Over.</a:t>
            </a:r>
            <a:br>
              <a:rPr lang="en-US" dirty="0"/>
            </a:br>
            <a:r>
              <a:rPr lang="en-US" dirty="0"/>
              <a:t>How Did You “Woo” Back Then?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86ACEA7C-A147-41A3-8C01-0BA3F5A650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09" y="1303021"/>
            <a:ext cx="4581158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DA0C7-89E8-4F3C-AC14-B646266BC1E6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4230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8C00-A6D5-43DC-8089-AA6980A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How Do You “Woo”</a:t>
            </a:r>
            <a:br>
              <a:rPr lang="en-US" dirty="0"/>
            </a:br>
            <a:r>
              <a:rPr lang="en-US" dirty="0"/>
              <a:t>And Build Trust With Federal Buyers?</a:t>
            </a:r>
          </a:p>
        </p:txBody>
      </p:sp>
      <p:pic>
        <p:nvPicPr>
          <p:cNvPr id="8" name="Content Placeholder 7" descr="A glass of water on a table&#10;&#10;Description generated with high confidence">
            <a:extLst>
              <a:ext uri="{FF2B5EF4-FFF2-40B4-BE49-F238E27FC236}">
                <a16:creationId xmlns:a16="http://schemas.microsoft.com/office/drawing/2014/main" id="{0640F4A3-DC13-46D8-9E2C-5E604893B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969" y="1408363"/>
            <a:ext cx="3017838" cy="30178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08CDC-6D50-41AD-8422-8430246E620F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544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1C58C-7150-4D06-B99D-55C4033A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Keys To Success:</a:t>
            </a:r>
            <a:br>
              <a:rPr lang="en-US" dirty="0"/>
            </a:br>
            <a:r>
              <a:rPr lang="en-US" dirty="0"/>
              <a:t>Top Advice From Federal Winners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B19DA-88C1-423F-8C34-040AA6944E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Start Small.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2E9A90-12EE-4982-B826-A9E3A24045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 Persistent.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38FA5B-B158-4301-869C-413E14FB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58" y="2186055"/>
            <a:ext cx="1317484" cy="19427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4DE48-5B1A-43E8-8D27-0E2384E0C0FE}"/>
              </a:ext>
            </a:extLst>
          </p:cNvPr>
          <p:cNvGrpSpPr/>
          <p:nvPr/>
        </p:nvGrpSpPr>
        <p:grpSpPr>
          <a:xfrm>
            <a:off x="3575160" y="2275619"/>
            <a:ext cx="5044984" cy="1945332"/>
            <a:chOff x="3957297" y="2760114"/>
            <a:chExt cx="5044984" cy="19453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E20A42-C963-4A7B-BA93-3178823B8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7297" y="2760114"/>
              <a:ext cx="1317484" cy="19427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C87823-1724-4888-8F4F-992BB871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692" y="2762716"/>
              <a:ext cx="1317484" cy="19427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45929C-F37A-428F-BFB1-E36D19237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4797" y="2760114"/>
              <a:ext cx="1317484" cy="19427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2FB7DA-3FED-4469-A707-29257945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9253" y="2760114"/>
              <a:ext cx="1317484" cy="194273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70004F-ADA5-4317-A8BA-5EC0CEAAAC61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6284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8EA5-702F-43EC-92A4-56E64469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37" y="205290"/>
            <a:ext cx="7494942" cy="1088068"/>
          </a:xfrm>
        </p:spPr>
        <p:txBody>
          <a:bodyPr/>
          <a:lstStyle/>
          <a:p>
            <a:r>
              <a:rPr lang="en-US" dirty="0"/>
              <a:t>The Monkey’s Fist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8E5E-B3E7-481D-9C3C-A67A5EC2E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37" y="1384301"/>
            <a:ext cx="3723041" cy="3017520"/>
          </a:xfrm>
        </p:spPr>
        <p:txBody>
          <a:bodyPr>
            <a:noAutofit/>
          </a:bodyPr>
          <a:lstStyle/>
          <a:p>
            <a:r>
              <a:rPr lang="en-US" sz="2400" dirty="0"/>
              <a:t>Heaving line pulls across a heavier line e.g. for towing or docking. </a:t>
            </a:r>
          </a:p>
          <a:p>
            <a:r>
              <a:rPr lang="en-US" sz="2400" dirty="0"/>
              <a:t>Landing the thrown end takes a little weight!</a:t>
            </a:r>
          </a:p>
          <a:p>
            <a:endParaRPr lang="en-US" sz="2400" dirty="0"/>
          </a:p>
          <a:p>
            <a:r>
              <a:rPr lang="en-US" sz="2400" dirty="0"/>
              <a:t>Knot = </a:t>
            </a:r>
            <a:r>
              <a:rPr lang="en-US" sz="2400" b="1" dirty="0"/>
              <a:t>“Monkey’s Fist”</a:t>
            </a:r>
            <a:endParaRPr lang="en-US" sz="2400" dirty="0"/>
          </a:p>
        </p:txBody>
      </p:sp>
      <p:pic>
        <p:nvPicPr>
          <p:cNvPr id="1026" name="Picture 2" descr="Image result for throwing monkey's fist boating">
            <a:extLst>
              <a:ext uri="{FF2B5EF4-FFF2-40B4-BE49-F238E27FC236}">
                <a16:creationId xmlns:a16="http://schemas.microsoft.com/office/drawing/2014/main" id="{9C262665-6D6A-45C4-B199-B2DD0D4252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76" y="1323672"/>
            <a:ext cx="4617224" cy="30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9201D2-7992-4173-A7D7-B98667FA4B10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31448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11500" y="1192688"/>
            <a:ext cx="5603240" cy="3277712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Judy Bradt, CEO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30 years’ Federal contracting expertise</a:t>
            </a:r>
          </a:p>
          <a:p>
            <a:pPr algn="r"/>
            <a:r>
              <a:rPr lang="en-US" sz="2400" b="1" dirty="0"/>
              <a:t>Proven Strategies That Drive Revenue  </a:t>
            </a:r>
            <a:br>
              <a:rPr lang="en-US" sz="2400" b="1" dirty="0"/>
            </a:br>
            <a:endParaRPr lang="en-US" sz="2400" dirty="0"/>
          </a:p>
          <a:p>
            <a:pPr algn="r"/>
            <a:r>
              <a:rPr lang="en-US" sz="1800" dirty="0"/>
              <a:t>Author, “Government Contracts Made Easier”</a:t>
            </a:r>
          </a:p>
          <a:p>
            <a:pPr algn="r"/>
            <a:r>
              <a:rPr lang="en-US" sz="1800" dirty="0"/>
              <a:t>Host, “Grow Your Federal Business” webinar series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37B86-44CA-4C4C-BB82-18886D7A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157" y="236137"/>
            <a:ext cx="3156390" cy="93536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B1E046F-1354-4513-B8FA-345A1F4248B5}"/>
              </a:ext>
            </a:extLst>
          </p:cNvPr>
          <p:cNvSpPr txBox="1">
            <a:spLocks/>
          </p:cNvSpPr>
          <p:nvPr/>
        </p:nvSpPr>
        <p:spPr>
          <a:xfrm>
            <a:off x="429260" y="580281"/>
            <a:ext cx="7543800" cy="60181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Welcome!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B7847DB-D948-4208-B54D-81FD920D1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4666" b="16364"/>
          <a:stretch/>
        </p:blipFill>
        <p:spPr>
          <a:xfrm>
            <a:off x="429260" y="1303021"/>
            <a:ext cx="2495550" cy="262767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0C576-286F-468B-B25F-1013F0A759D9}"/>
              </a:ext>
            </a:extLst>
          </p:cNvPr>
          <p:cNvSpPr txBox="1"/>
          <p:nvPr/>
        </p:nvSpPr>
        <p:spPr>
          <a:xfrm>
            <a:off x="4022427" y="484632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NVSBC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29A70-21A6-4887-99C7-2F8F4B1D2D5E}"/>
              </a:ext>
            </a:extLst>
          </p:cNvPr>
          <p:cNvSpPr txBox="1"/>
          <p:nvPr/>
        </p:nvSpPr>
        <p:spPr>
          <a:xfrm>
            <a:off x="1184704" y="3983449"/>
            <a:ext cx="360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VP Education &amp; Training  </a:t>
            </a:r>
            <a:br>
              <a:rPr lang="en-US" dirty="0"/>
            </a:br>
            <a:r>
              <a:rPr lang="en-US" dirty="0"/>
              <a:t>DC Chapter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90CC8-68EF-4899-9DEE-AE94F7844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3" y="3831252"/>
            <a:ext cx="905261" cy="9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02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FA3577-B40B-4474-9299-EAD98CC8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8362"/>
            <a:ext cx="3733209" cy="1889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11DB9-E73D-4FB1-AB1F-4C62F3C1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Could You Do To Woo Someone New?</a:t>
            </a:r>
            <a:br>
              <a:rPr lang="en-US" dirty="0"/>
            </a:br>
            <a:r>
              <a:rPr lang="en-US" i="1" dirty="0"/>
              <a:t>Two Great Options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A187BF-EFE6-4C50-A3D3-70F74C20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2827" y="1384301"/>
            <a:ext cx="5591330" cy="3017520"/>
          </a:xfrm>
        </p:spPr>
        <p:txBody>
          <a:bodyPr>
            <a:noAutofit/>
          </a:bodyPr>
          <a:lstStyle/>
          <a:p>
            <a:r>
              <a:rPr lang="en-US" sz="2800" b="1" dirty="0"/>
              <a:t>Mighty Micro-Purchase</a:t>
            </a:r>
          </a:p>
          <a:p>
            <a:r>
              <a:rPr lang="en-US" sz="2800" dirty="0"/>
              <a:t>&lt; $10,000</a:t>
            </a:r>
          </a:p>
          <a:p>
            <a:endParaRPr lang="en-US" sz="2800" dirty="0"/>
          </a:p>
          <a:p>
            <a:r>
              <a:rPr lang="en-US" sz="2800" b="1" dirty="0"/>
              <a:t>Simplified Acquisition</a:t>
            </a:r>
          </a:p>
          <a:p>
            <a:r>
              <a:rPr lang="en-US" sz="2800" dirty="0"/>
              <a:t>$10,000 - $250,000     Small Business</a:t>
            </a:r>
          </a:p>
          <a:p>
            <a:r>
              <a:rPr lang="en-US" sz="2800" dirty="0"/>
              <a:t>And OVER $250,000!   ALL Business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91E41-8547-4749-A484-0F172A4A8290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659116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2952" y="1162639"/>
            <a:ext cx="5757863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39525" y="224832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7F6FF"/>
              </a:buClr>
              <a:buSzPct val="25000"/>
            </a:pPr>
            <a:r>
              <a:rPr lang="en-US" b="1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Action Steps You Can Take Today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439525" y="956387"/>
            <a:ext cx="3698842" cy="2984253"/>
          </a:xfrm>
          <a:prstGeom prst="rect">
            <a:avLst/>
          </a:prstGeom>
          <a:gradFill>
            <a:gsLst>
              <a:gs pos="0">
                <a:srgbClr val="1143B2"/>
              </a:gs>
              <a:gs pos="37000">
                <a:srgbClr val="FFFFFF">
                  <a:alpha val="49803"/>
                </a:srgbClr>
              </a:gs>
              <a:gs pos="76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r>
              <a:rPr lang="en-US" dirty="0"/>
              <a:t>1.  RESEARCH</a:t>
            </a:r>
          </a:p>
          <a:p>
            <a:r>
              <a:rPr lang="en-US" dirty="0"/>
              <a:t>      	Clients &amp; Contacts</a:t>
            </a:r>
          </a:p>
          <a:p>
            <a:r>
              <a:rPr lang="en-US" dirty="0"/>
              <a:t>      	Buyers/POC’s of Record</a:t>
            </a:r>
          </a:p>
          <a:p>
            <a:r>
              <a:rPr lang="en-US" dirty="0"/>
              <a:t>      	Agency Directories </a:t>
            </a:r>
          </a:p>
          <a:p>
            <a:r>
              <a:rPr lang="en-US" dirty="0"/>
              <a:t>      	LinkedIn </a:t>
            </a:r>
            <a:br>
              <a:rPr lang="en-US" dirty="0"/>
            </a:br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/>
              <a:t>RELATIONSHIPS</a:t>
            </a:r>
          </a:p>
          <a:p>
            <a:r>
              <a:rPr lang="en-US" dirty="0"/>
              <a:t>	Four Layers + Primes</a:t>
            </a:r>
            <a:br>
              <a:rPr lang="en-US" dirty="0"/>
            </a:br>
            <a:r>
              <a:rPr lang="en-US" dirty="0"/>
              <a:t>	Gap Analysis</a:t>
            </a:r>
            <a:br>
              <a:rPr lang="en-US" dirty="0"/>
            </a:br>
            <a:endParaRPr lang="en-US" dirty="0"/>
          </a:p>
          <a:p>
            <a:pPr marL="342900" indent="-342900">
              <a:buAutoNum type="arabicPeriod" startAt="3"/>
            </a:pPr>
            <a:r>
              <a:rPr lang="en-US" dirty="0"/>
              <a:t>REQUIREMENTS</a:t>
            </a:r>
          </a:p>
          <a:p>
            <a:r>
              <a:rPr lang="en-US" dirty="0"/>
              <a:t>	Federal Sales Action Plan</a:t>
            </a:r>
          </a:p>
          <a:p>
            <a:r>
              <a:rPr lang="en-US" dirty="0"/>
              <a:t>	Bid/</a:t>
            </a:r>
            <a:r>
              <a:rPr lang="en-US" dirty="0" err="1"/>
              <a:t>NoBid</a:t>
            </a:r>
            <a:r>
              <a:rPr lang="en-US" dirty="0"/>
              <a:t>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55159-4476-4D7B-BA54-7F82A30C8B89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69970234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1B1364-232A-4B28-809C-7258DA92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Leave Card, Get Tools:</a:t>
            </a:r>
            <a:br>
              <a:rPr lang="en-US" dirty="0"/>
            </a:br>
            <a:r>
              <a:rPr lang="en-US" dirty="0"/>
              <a:t>Tip Sheet &amp; Worksheet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2C20A-E370-4557-A8BB-F8935CCCA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9" t="15478" r="19058" b="23425"/>
          <a:stretch/>
        </p:blipFill>
        <p:spPr>
          <a:xfrm>
            <a:off x="897154" y="1303020"/>
            <a:ext cx="3674846" cy="31425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524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4CD9A-D2C6-4CA7-82A4-65874898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4" t="14971" r="20078" b="25334"/>
          <a:stretch/>
        </p:blipFill>
        <p:spPr>
          <a:xfrm>
            <a:off x="4855543" y="1303020"/>
            <a:ext cx="3674846" cy="31470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524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397B9-2517-4154-8C2D-0122174AC4AC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830307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5EC6-FE27-4B04-BE05-D07396AC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Leave Card, Get Tools: </a:t>
            </a:r>
            <a:br>
              <a:rPr lang="en-US" dirty="0"/>
            </a:br>
            <a:r>
              <a:rPr lang="en-US" dirty="0"/>
              <a:t>Federal Lead Capture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9D7C6-E660-4CBE-A387-30D006E37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1" b="34815"/>
          <a:stretch/>
        </p:blipFill>
        <p:spPr>
          <a:xfrm>
            <a:off x="898358" y="1221699"/>
            <a:ext cx="7347284" cy="3352800"/>
          </a:xfrm>
          <a:prstGeom prst="rect">
            <a:avLst/>
          </a:prstGeom>
          <a:effectLst>
            <a:outerShdw blurRad="50800" dist="1524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F4D0B-B832-4D27-A7AF-BA1BFE117933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51500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AEBFE8-A979-4FEA-8309-AB3DA3F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64" y="214953"/>
            <a:ext cx="8734120" cy="1088068"/>
          </a:xfrm>
        </p:spPr>
        <p:txBody>
          <a:bodyPr/>
          <a:lstStyle/>
          <a:p>
            <a:r>
              <a:rPr lang="en-US" dirty="0"/>
              <a:t>We Covered A Lot!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12734-2EB4-4759-9E9D-1A6B07ED94DE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911" y="1622693"/>
            <a:ext cx="71412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What’s A Lead?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The Players and Layers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Five Places To Find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Ways To Woo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Ways To Win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Tools and Templates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Next Steps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F10638E-B59F-4FFF-AB13-D5D69CA26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92"/>
          <a:stretch/>
        </p:blipFill>
        <p:spPr>
          <a:xfrm>
            <a:off x="4787200" y="801785"/>
            <a:ext cx="4356800" cy="30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01275" y="1606256"/>
            <a:ext cx="4152900" cy="258922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(703) 627 1074</a:t>
            </a:r>
          </a:p>
          <a:p>
            <a:r>
              <a:rPr lang="en-US" sz="2400" dirty="0"/>
              <a:t>Judy.Bradt@SummitInsight.com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37B86-44CA-4C4C-BB82-18886D7A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512" y="225391"/>
            <a:ext cx="3156390" cy="935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E55E4-087C-485D-AA91-50EBB9FB2DC1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E95943-A572-46AE-AEA9-E18B21ECB759}"/>
              </a:ext>
            </a:extLst>
          </p:cNvPr>
          <p:cNvSpPr txBox="1">
            <a:spLocks/>
          </p:cNvSpPr>
          <p:nvPr/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Judy Bradt, CEO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3350897-4419-44A2-A627-F1AC25FAEA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4666" b="16364"/>
          <a:stretch/>
        </p:blipFill>
        <p:spPr>
          <a:xfrm>
            <a:off x="822960" y="1303021"/>
            <a:ext cx="2495550" cy="262767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9B864A-9C19-45EA-93A1-8CAB18FFA10C}"/>
              </a:ext>
            </a:extLst>
          </p:cNvPr>
          <p:cNvSpPr/>
          <p:nvPr/>
        </p:nvSpPr>
        <p:spPr>
          <a:xfrm>
            <a:off x="3840871" y="3469030"/>
            <a:ext cx="4835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Now, Let’s Talk...</a:t>
            </a:r>
          </a:p>
        </p:txBody>
      </p:sp>
    </p:spTree>
    <p:extLst>
      <p:ext uri="{BB962C8B-B14F-4D97-AF65-F5344CB8AC3E}">
        <p14:creationId xmlns:p14="http://schemas.microsoft.com/office/powerpoint/2010/main" val="2056067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323905-C63B-4701-AA27-86ECE99B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Lucida Sans" panose="020B0602030504020204" pitchFamily="34" charset="0"/>
              </a:rPr>
              <a:t>Research.   Relationships.   Requirements.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6A37F-1C9F-43D4-ABD3-E82C9B48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37" y="1042777"/>
            <a:ext cx="7747601" cy="22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AEBFE8-A979-4FEA-8309-AB3DA3F7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297552-F9D5-4B5F-9EBF-81D7F632ED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12734-2EB4-4759-9E9D-1A6B07ED94DE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911" y="1622693"/>
            <a:ext cx="71412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What’s A Lead?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The Players and Layers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Five Places To Find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Ways To Woo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Ways To Win Them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Tools and Templates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  Next Steps</a:t>
            </a:r>
          </a:p>
        </p:txBody>
      </p:sp>
      <p:pic>
        <p:nvPicPr>
          <p:cNvPr id="12" name="Content Placeholder 11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1091644-55E2-47CD-81BE-68E58E551E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3683" y="540258"/>
            <a:ext cx="3940317" cy="2630162"/>
          </a:xfrm>
        </p:spPr>
      </p:pic>
    </p:spTree>
    <p:extLst>
      <p:ext uri="{BB962C8B-B14F-4D97-AF65-F5344CB8AC3E}">
        <p14:creationId xmlns:p14="http://schemas.microsoft.com/office/powerpoint/2010/main" val="17473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E26041-4E45-4B13-86AE-E1A56DAF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R’s: Essential For Success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544AB-6875-455E-84A7-9481DC0ED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5400" dirty="0">
                <a:solidFill>
                  <a:srgbClr val="C00000"/>
                </a:solidFill>
              </a:rPr>
              <a:t>Relationships.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Requirements.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5023FF-239F-441F-9DDB-439883FBF9AA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18060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EF2F-E823-4D78-B17C-A8D343844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challenging about building relationships with Federal buyers?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199F6-7AF6-4787-A567-348CBDC9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384301"/>
            <a:ext cx="8482147" cy="30175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Email marketing doesn’t work.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We can’t find the buyers.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I don’t cold call.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Federal buyers won’t talk to us.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Buyers don’t come to small business events.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 What else?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7B4B0-74CC-4741-94FC-1A5AD924A34C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400052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284C-04F5-4BAE-AA8D-E0195BEC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Lead?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6EADB-51BA-4414-8FBE-121C920A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678839"/>
            <a:ext cx="5140178" cy="1538653"/>
          </a:xfrm>
        </p:spPr>
        <p:txBody>
          <a:bodyPr>
            <a:normAutofit/>
          </a:bodyPr>
          <a:lstStyle/>
          <a:p>
            <a:r>
              <a:rPr lang="en-US" sz="3200" dirty="0"/>
              <a:t>Person whose </a:t>
            </a:r>
            <a:br>
              <a:rPr lang="en-US" sz="3200" dirty="0"/>
            </a:br>
            <a:r>
              <a:rPr lang="en-US" sz="3200" dirty="0"/>
              <a:t>role, activity &amp; visibility points to potential opportunity.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4E6BCAA4-706D-446D-9D01-4B8EA665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96" y="582477"/>
            <a:ext cx="2961409" cy="37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63E8F-1E86-4502-B3AA-563A2CF1DCA9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5388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727F-F6DD-4EBE-BEF4-51991D143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Leads Build  A Story!</a:t>
            </a:r>
          </a:p>
        </p:txBody>
      </p:sp>
      <p:pic>
        <p:nvPicPr>
          <p:cNvPr id="1026" name="Picture 2" descr="Image result for detectives">
            <a:extLst>
              <a:ext uri="{FF2B5EF4-FFF2-40B4-BE49-F238E27FC236}">
                <a16:creationId xmlns:a16="http://schemas.microsoft.com/office/drawing/2014/main" id="{6AFEA9E3-68D3-4C6C-A492-AC8445CCB1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555082"/>
            <a:ext cx="3749040" cy="24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cis">
            <a:extLst>
              <a:ext uri="{FF2B5EF4-FFF2-40B4-BE49-F238E27FC236}">
                <a16:creationId xmlns:a16="http://schemas.microsoft.com/office/drawing/2014/main" id="{A9250C5C-1FDF-499B-834D-2B6A587E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17" y="1555082"/>
            <a:ext cx="3301243" cy="24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AF1517-36FE-4156-B31B-565CF26F9349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127271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9C3B-DB90-4501-93F4-3EFBB404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840124"/>
          </a:xfrm>
        </p:spPr>
        <p:txBody>
          <a:bodyPr/>
          <a:lstStyle/>
          <a:p>
            <a:r>
              <a:rPr lang="en-US" dirty="0"/>
              <a:t>Four “Players”, Four Layers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732D67-0575-40A4-8F9E-A00AC48D9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90431"/>
              </p:ext>
            </p:extLst>
          </p:nvPr>
        </p:nvGraphicFramePr>
        <p:xfrm>
          <a:off x="822960" y="1148823"/>
          <a:ext cx="7656733" cy="3163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332">
                  <a:extLst>
                    <a:ext uri="{9D8B030D-6E8A-4147-A177-3AD203B41FA5}">
                      <a16:colId xmlns:a16="http://schemas.microsoft.com/office/drawing/2014/main" val="3742937451"/>
                    </a:ext>
                  </a:extLst>
                </a:gridCol>
                <a:gridCol w="2167628">
                  <a:extLst>
                    <a:ext uri="{9D8B030D-6E8A-4147-A177-3AD203B41FA5}">
                      <a16:colId xmlns:a16="http://schemas.microsoft.com/office/drawing/2014/main" val="3496118691"/>
                    </a:ext>
                  </a:extLst>
                </a:gridCol>
                <a:gridCol w="2175274">
                  <a:extLst>
                    <a:ext uri="{9D8B030D-6E8A-4147-A177-3AD203B41FA5}">
                      <a16:colId xmlns:a16="http://schemas.microsoft.com/office/drawing/2014/main" val="3748336532"/>
                    </a:ext>
                  </a:extLst>
                </a:gridCol>
                <a:gridCol w="1651499">
                  <a:extLst>
                    <a:ext uri="{9D8B030D-6E8A-4147-A177-3AD203B41FA5}">
                      <a16:colId xmlns:a16="http://schemas.microsoft.com/office/drawing/2014/main" val="2082151556"/>
                    </a:ext>
                  </a:extLst>
                </a:gridCol>
              </a:tblGrid>
              <a:tr h="26528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Contracting Specialist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Usually listed in RFP.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Contracting Officer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Contracting Officer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(CO / DoD “KO”) 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Awards and signs the contract.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End User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End User</a:t>
                      </a: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Serves the Stakeholder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Needs your help!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Stakeholder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100" dirty="0">
                          <a:effectLst/>
                        </a:rPr>
                      </a:b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Commander, base chief, Cabinet Secretary,  Appointee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868971"/>
                  </a:ext>
                </a:extLst>
              </a:tr>
              <a:tr h="48111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If they have a warrant, can buy (sign contracts)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Can’t actually BUY anything (sign contracts)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86145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6F9E9E8-4929-4692-818E-0F52FB8E3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949" y="2913412"/>
            <a:ext cx="4110754" cy="6192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Contracting Officer’s (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Technical) Representative C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O(T)R often bridges these two.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5FFC70B8-A4F3-48DF-93E7-604ABE9A98B8}"/>
              </a:ext>
            </a:extLst>
          </p:cNvPr>
          <p:cNvSpPr/>
          <p:nvPr/>
        </p:nvSpPr>
        <p:spPr>
          <a:xfrm>
            <a:off x="6580330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1DF208AA-09FE-437D-89F4-A113CBBC7F60}"/>
              </a:ext>
            </a:extLst>
          </p:cNvPr>
          <p:cNvSpPr/>
          <p:nvPr/>
        </p:nvSpPr>
        <p:spPr>
          <a:xfrm>
            <a:off x="4420834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4005856A-9916-4C7A-8486-FD2016221F9D}"/>
              </a:ext>
            </a:extLst>
          </p:cNvPr>
          <p:cNvSpPr/>
          <p:nvPr/>
        </p:nvSpPr>
        <p:spPr>
          <a:xfrm>
            <a:off x="2261338" y="2360923"/>
            <a:ext cx="604664" cy="42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85B0C-7273-456B-9FDF-284B02E74F84}"/>
              </a:ext>
            </a:extLst>
          </p:cNvPr>
          <p:cNvSpPr txBox="1"/>
          <p:nvPr/>
        </p:nvSpPr>
        <p:spPr>
          <a:xfrm>
            <a:off x="4022427" y="4846320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 Summit Insight 2018</a:t>
            </a:r>
          </a:p>
        </p:txBody>
      </p:sp>
    </p:spTree>
    <p:extLst>
      <p:ext uri="{BB962C8B-B14F-4D97-AF65-F5344CB8AC3E}">
        <p14:creationId xmlns:p14="http://schemas.microsoft.com/office/powerpoint/2010/main" val="29531674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7F7F7F"/>
      </a:dk2>
      <a:lt2>
        <a:srgbClr val="EEECE1"/>
      </a:lt2>
      <a:accent1>
        <a:srgbClr val="C00000"/>
      </a:accent1>
      <a:accent2>
        <a:srgbClr val="D8D8D8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19490</TotalTime>
  <Words>914</Words>
  <Application>Microsoft Office PowerPoint</Application>
  <PresentationFormat>On-screen Show (16:9)</PresentationFormat>
  <Paragraphs>202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Lucida Sans</vt:lpstr>
      <vt:lpstr>Arial</vt:lpstr>
      <vt:lpstr>Calibri</vt:lpstr>
      <vt:lpstr>century gothic</vt:lpstr>
      <vt:lpstr>Times New Roman</vt:lpstr>
      <vt:lpstr>Calibri Light</vt:lpstr>
      <vt:lpstr>Wingdings</vt:lpstr>
      <vt:lpstr>century gothic</vt:lpstr>
      <vt:lpstr>Retrospect</vt:lpstr>
      <vt:lpstr>PowerPoint Presentation</vt:lpstr>
      <vt:lpstr>Your Next Federal Buyer: Find, Woo, And Win Them</vt:lpstr>
      <vt:lpstr>PowerPoint Presentation</vt:lpstr>
      <vt:lpstr>What We’ll Cover </vt:lpstr>
      <vt:lpstr>The Three R’s: Essential For Success</vt:lpstr>
      <vt:lpstr>What’s challenging about building relationships with Federal buyers?</vt:lpstr>
      <vt:lpstr>What’s A Lead?</vt:lpstr>
      <vt:lpstr>Many Leads Build  A Story!</vt:lpstr>
      <vt:lpstr>Four “Players”, Four Layers</vt:lpstr>
      <vt:lpstr>Quiz:  Where are…</vt:lpstr>
      <vt:lpstr>In Your Target Agency: Who Do You Know? Who’s Missing?</vt:lpstr>
      <vt:lpstr>Cold Call No More.</vt:lpstr>
      <vt:lpstr>Lead Source #1: Clients Government, Partners, Commercial</vt:lpstr>
      <vt:lpstr>Lead Source #1: Clients Government, Partners, Commercial</vt:lpstr>
      <vt:lpstr>Lead Source #2: Current &amp; Past Contacts</vt:lpstr>
      <vt:lpstr>Lead Source #2: Current &amp; Past Contacts</vt:lpstr>
      <vt:lpstr>Lead Source #3: Buyers / POC’s of Record</vt:lpstr>
      <vt:lpstr>Lead Source #3: Buyers / POC’s of Record</vt:lpstr>
      <vt:lpstr>Lead Source #4: Agency Directories</vt:lpstr>
      <vt:lpstr>Lead Source #4: Agency Directories</vt:lpstr>
      <vt:lpstr>Lead Source #5 : LinkedIn</vt:lpstr>
      <vt:lpstr>Lead Source #5 : LinkedIn</vt:lpstr>
      <vt:lpstr>BONUS Lead Source #6 :  Seriously.</vt:lpstr>
      <vt:lpstr>Your Buyers Are People. Risk-Averse People.</vt:lpstr>
      <vt:lpstr>So, Let’s Talk About “Woo”</vt:lpstr>
      <vt:lpstr>Um, Let’s Start Over. How Did You “Woo” Back Then?</vt:lpstr>
      <vt:lpstr>Today, How Do You “Woo” And Build Trust With Federal Buyers?</vt:lpstr>
      <vt:lpstr>Two Keys To Success: Top Advice From Federal Winners</vt:lpstr>
      <vt:lpstr>The Monkey’s Fist</vt:lpstr>
      <vt:lpstr>What Could You Do To Woo Someone New? Two Great Options</vt:lpstr>
      <vt:lpstr>Action Steps You Can Take Today</vt:lpstr>
      <vt:lpstr>Leave Card, Get Tools: Tip Sheet &amp; Worksheet</vt:lpstr>
      <vt:lpstr>Leave Card, Get Tools:  Federal Lead Capture Template</vt:lpstr>
      <vt:lpstr>We Covered A Lot! </vt:lpstr>
      <vt:lpstr>PowerPoint Presentation</vt:lpstr>
      <vt:lpstr>PowerPoint Presentation</vt:lpstr>
    </vt:vector>
  </TitlesOfParts>
  <Company>Summit Insight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Never Lose Again -- The Debriefing Workshop</dc:title>
  <dc:creator>Judy Bradt</dc:creator>
  <cp:lastModifiedBy>JUDY BRADT</cp:lastModifiedBy>
  <cp:revision>454</cp:revision>
  <dcterms:modified xsi:type="dcterms:W3CDTF">2018-06-08T21:22:13Z</dcterms:modified>
</cp:coreProperties>
</file>