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447" r:id="rId2"/>
    <p:sldId id="465" r:id="rId3"/>
    <p:sldId id="452" r:id="rId4"/>
    <p:sldId id="454" r:id="rId5"/>
    <p:sldId id="463" r:id="rId6"/>
    <p:sldId id="462" r:id="rId7"/>
    <p:sldId id="461" r:id="rId8"/>
    <p:sldId id="460" r:id="rId9"/>
    <p:sldId id="459" r:id="rId10"/>
    <p:sldId id="458" r:id="rId11"/>
    <p:sldId id="455" r:id="rId12"/>
    <p:sldId id="457" r:id="rId13"/>
    <p:sldId id="456" r:id="rId14"/>
    <p:sldId id="466" r:id="rId15"/>
    <p:sldId id="468" r:id="rId16"/>
    <p:sldId id="467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4">
          <p15:clr>
            <a:srgbClr val="A4A3A4"/>
          </p15:clr>
        </p15:guide>
        <p15:guide id="2" pos="3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00"/>
    <a:srgbClr val="FF0000"/>
    <a:srgbClr val="00FF00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6763" autoAdjust="0"/>
  </p:normalViewPr>
  <p:slideViewPr>
    <p:cSldViewPr snapToGrid="0">
      <p:cViewPr varScale="1">
        <p:scale>
          <a:sx n="73" d="100"/>
          <a:sy n="73" d="100"/>
        </p:scale>
        <p:origin x="1216" y="36"/>
      </p:cViewPr>
      <p:guideLst>
        <p:guide orient="horz" pos="3484"/>
        <p:guide pos="31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89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6F68B656-7A63-473C-AACA-7E8F9BE78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89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880D12F7-48D8-4A3A-8B97-065F5F717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7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0D12F7-48D8-4A3A-8B97-065F5F7177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84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51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1"/>
          <p:cNvSpPr>
            <a:spLocks/>
          </p:cNvSpPr>
          <p:nvPr userDrawn="1"/>
        </p:nvSpPr>
        <p:spPr bwMode="hidden">
          <a:xfrm rot="5400000">
            <a:off x="4340225" y="-3424237"/>
            <a:ext cx="1379538" cy="8228012"/>
          </a:xfrm>
          <a:custGeom>
            <a:avLst/>
            <a:gdLst>
              <a:gd name="T0" fmla="*/ 0 w 556"/>
              <a:gd name="T1" fmla="*/ 0 h 3159"/>
              <a:gd name="T2" fmla="*/ 0 w 556"/>
              <a:gd name="T3" fmla="*/ 2147483647 h 3159"/>
              <a:gd name="T4" fmla="*/ 2147483647 w 556"/>
              <a:gd name="T5" fmla="*/ 2147483647 h 3159"/>
              <a:gd name="T6" fmla="*/ 2147483647 w 556"/>
              <a:gd name="T7" fmla="*/ 0 h 3159"/>
              <a:gd name="T8" fmla="*/ 0 w 556"/>
              <a:gd name="T9" fmla="*/ 0 h 3159"/>
              <a:gd name="T10" fmla="*/ 0 w 556"/>
              <a:gd name="T11" fmla="*/ 0 h 3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Freeform 20"/>
          <p:cNvSpPr>
            <a:spLocks/>
          </p:cNvSpPr>
          <p:nvPr userDrawn="1"/>
        </p:nvSpPr>
        <p:spPr bwMode="hidden">
          <a:xfrm>
            <a:off x="914400" y="1379538"/>
            <a:ext cx="8226425" cy="5478462"/>
          </a:xfrm>
          <a:custGeom>
            <a:avLst/>
            <a:gdLst>
              <a:gd name="T0" fmla="*/ 0 w 5184"/>
              <a:gd name="T1" fmla="*/ 3159 h 3159"/>
              <a:gd name="T2" fmla="*/ 5184 w 5184"/>
              <a:gd name="T3" fmla="*/ 3159 h 3159"/>
              <a:gd name="T4" fmla="*/ 5184 w 5184"/>
              <a:gd name="T5" fmla="*/ 0 h 3159"/>
              <a:gd name="T6" fmla="*/ 0 w 5184"/>
              <a:gd name="T7" fmla="*/ 0 h 3159"/>
              <a:gd name="T8" fmla="*/ 0 w 5184"/>
              <a:gd name="T9" fmla="*/ 3159 h 3159"/>
              <a:gd name="T10" fmla="*/ 0 w 5184"/>
              <a:gd name="T11" fmla="*/ 3159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lnTo>
                  <a:pt x="0" y="315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Freeform 4"/>
          <p:cNvSpPr>
            <a:spLocks/>
          </p:cNvSpPr>
          <p:nvPr/>
        </p:nvSpPr>
        <p:spPr bwMode="hidden">
          <a:xfrm>
            <a:off x="0" y="1379538"/>
            <a:ext cx="917575" cy="5478462"/>
          </a:xfrm>
          <a:custGeom>
            <a:avLst/>
            <a:gdLst>
              <a:gd name="T0" fmla="*/ 0 w 556"/>
              <a:gd name="T1" fmla="*/ 0 h 3159"/>
              <a:gd name="T2" fmla="*/ 0 w 556"/>
              <a:gd name="T3" fmla="*/ 2147483647 h 3159"/>
              <a:gd name="T4" fmla="*/ 2147483647 w 556"/>
              <a:gd name="T5" fmla="*/ 2147483647 h 3159"/>
              <a:gd name="T6" fmla="*/ 2147483647 w 556"/>
              <a:gd name="T7" fmla="*/ 0 h 3159"/>
              <a:gd name="T8" fmla="*/ 0 w 556"/>
              <a:gd name="T9" fmla="*/ 0 h 3159"/>
              <a:gd name="T10" fmla="*/ 0 w 556"/>
              <a:gd name="T11" fmla="*/ 0 h 31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6"/>
          <p:cNvSpPr>
            <a:spLocks/>
          </p:cNvSpPr>
          <p:nvPr/>
        </p:nvSpPr>
        <p:spPr bwMode="ltGray">
          <a:xfrm>
            <a:off x="900113" y="6350"/>
            <a:ext cx="19050" cy="1103313"/>
          </a:xfrm>
          <a:custGeom>
            <a:avLst/>
            <a:gdLst>
              <a:gd name="T0" fmla="*/ 2147483647 w 12"/>
              <a:gd name="T1" fmla="*/ 0 h 695"/>
              <a:gd name="T2" fmla="*/ 0 w 12"/>
              <a:gd name="T3" fmla="*/ 0 h 695"/>
              <a:gd name="T4" fmla="*/ 0 w 12"/>
              <a:gd name="T5" fmla="*/ 2147483647 h 695"/>
              <a:gd name="T6" fmla="*/ 2147483647 w 12"/>
              <a:gd name="T7" fmla="*/ 2147483647 h 695"/>
              <a:gd name="T8" fmla="*/ 2147483647 w 12"/>
              <a:gd name="T9" fmla="*/ 0 h 695"/>
              <a:gd name="T10" fmla="*/ 2147483647 w 12"/>
              <a:gd name="T11" fmla="*/ 0 h 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95">
                <a:moveTo>
                  <a:pt x="12" y="0"/>
                </a:moveTo>
                <a:lnTo>
                  <a:pt x="0" y="0"/>
                </a:lnTo>
                <a:lnTo>
                  <a:pt x="0" y="695"/>
                </a:lnTo>
                <a:lnTo>
                  <a:pt x="12" y="695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7"/>
          <p:cNvSpPr>
            <a:spLocks/>
          </p:cNvSpPr>
          <p:nvPr/>
        </p:nvSpPr>
        <p:spPr bwMode="ltGray">
          <a:xfrm>
            <a:off x="900113" y="3033713"/>
            <a:ext cx="19050" cy="3824287"/>
          </a:xfrm>
          <a:custGeom>
            <a:avLst/>
            <a:gdLst>
              <a:gd name="T0" fmla="*/ 0 w 12"/>
              <a:gd name="T1" fmla="*/ 2147483647 h 2697"/>
              <a:gd name="T2" fmla="*/ 2147483647 w 12"/>
              <a:gd name="T3" fmla="*/ 2147483647 h 2697"/>
              <a:gd name="T4" fmla="*/ 2147483647 w 12"/>
              <a:gd name="T5" fmla="*/ 0 h 2697"/>
              <a:gd name="T6" fmla="*/ 0 w 12"/>
              <a:gd name="T7" fmla="*/ 0 h 2697"/>
              <a:gd name="T8" fmla="*/ 0 w 12"/>
              <a:gd name="T9" fmla="*/ 2147483647 h 2697"/>
              <a:gd name="T10" fmla="*/ 0 w 12"/>
              <a:gd name="T11" fmla="*/ 2147483647 h 26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8"/>
          <p:cNvSpPr>
            <a:spLocks/>
          </p:cNvSpPr>
          <p:nvPr/>
        </p:nvSpPr>
        <p:spPr bwMode="ltGray">
          <a:xfrm>
            <a:off x="1630363" y="1370013"/>
            <a:ext cx="7523162" cy="19050"/>
          </a:xfrm>
          <a:custGeom>
            <a:avLst/>
            <a:gdLst>
              <a:gd name="T0" fmla="*/ 2147483647 w 4724"/>
              <a:gd name="T1" fmla="*/ 0 h 12"/>
              <a:gd name="T2" fmla="*/ 0 w 4724"/>
              <a:gd name="T3" fmla="*/ 0 h 12"/>
              <a:gd name="T4" fmla="*/ 0 w 4724"/>
              <a:gd name="T5" fmla="*/ 2147483647 h 12"/>
              <a:gd name="T6" fmla="*/ 2147483647 w 4724"/>
              <a:gd name="T7" fmla="*/ 2147483647 h 12"/>
              <a:gd name="T8" fmla="*/ 2147483647 w 4724"/>
              <a:gd name="T9" fmla="*/ 0 h 12"/>
              <a:gd name="T10" fmla="*/ 2147483647 w 4724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9"/>
          <p:cNvSpPr>
            <a:spLocks/>
          </p:cNvSpPr>
          <p:nvPr/>
        </p:nvSpPr>
        <p:spPr bwMode="ltGray">
          <a:xfrm>
            <a:off x="900113" y="1704975"/>
            <a:ext cx="19050" cy="1328738"/>
          </a:xfrm>
          <a:custGeom>
            <a:avLst/>
            <a:gdLst>
              <a:gd name="T0" fmla="*/ 0 w 12"/>
              <a:gd name="T1" fmla="*/ 2147483647 h 252"/>
              <a:gd name="T2" fmla="*/ 2147483647 w 12"/>
              <a:gd name="T3" fmla="*/ 2147483647 h 252"/>
              <a:gd name="T4" fmla="*/ 2147483647 w 12"/>
              <a:gd name="T5" fmla="*/ 0 h 252"/>
              <a:gd name="T6" fmla="*/ 0 w 12"/>
              <a:gd name="T7" fmla="*/ 0 h 252"/>
              <a:gd name="T8" fmla="*/ 0 w 12"/>
              <a:gd name="T9" fmla="*/ 2147483647 h 252"/>
              <a:gd name="T10" fmla="*/ 0 w 12"/>
              <a:gd name="T11" fmla="*/ 2147483647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0" y="252"/>
                </a:moveTo>
                <a:lnTo>
                  <a:pt x="12" y="252"/>
                </a:lnTo>
                <a:lnTo>
                  <a:pt x="12" y="0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10"/>
          <p:cNvSpPr>
            <a:spLocks/>
          </p:cNvSpPr>
          <p:nvPr/>
        </p:nvSpPr>
        <p:spPr bwMode="ltGray">
          <a:xfrm>
            <a:off x="900113" y="0"/>
            <a:ext cx="19050" cy="1054100"/>
          </a:xfrm>
          <a:custGeom>
            <a:avLst/>
            <a:gdLst>
              <a:gd name="T0" fmla="*/ 2147483647 w 12"/>
              <a:gd name="T1" fmla="*/ 0 h 252"/>
              <a:gd name="T2" fmla="*/ 0 w 12"/>
              <a:gd name="T3" fmla="*/ 0 h 252"/>
              <a:gd name="T4" fmla="*/ 0 w 12"/>
              <a:gd name="T5" fmla="*/ 2147483647 h 252"/>
              <a:gd name="T6" fmla="*/ 2147483647 w 12"/>
              <a:gd name="T7" fmla="*/ 2147483647 h 252"/>
              <a:gd name="T8" fmla="*/ 2147483647 w 12"/>
              <a:gd name="T9" fmla="*/ 0 h 252"/>
              <a:gd name="T10" fmla="*/ 2147483647 w 12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52">
                <a:moveTo>
                  <a:pt x="12" y="0"/>
                </a:moveTo>
                <a:lnTo>
                  <a:pt x="0" y="0"/>
                </a:lnTo>
                <a:lnTo>
                  <a:pt x="0" y="252"/>
                </a:lnTo>
                <a:lnTo>
                  <a:pt x="12" y="252"/>
                </a:lnTo>
                <a:lnTo>
                  <a:pt x="12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ltGray">
          <a:xfrm>
            <a:off x="900113" y="1041400"/>
            <a:ext cx="19050" cy="666750"/>
          </a:xfrm>
          <a:custGeom>
            <a:avLst/>
            <a:gdLst>
              <a:gd name="T0" fmla="*/ 0 w 12"/>
              <a:gd name="T1" fmla="*/ 0 h 420"/>
              <a:gd name="T2" fmla="*/ 0 w 12"/>
              <a:gd name="T3" fmla="*/ 420 h 420"/>
              <a:gd name="T4" fmla="*/ 12 w 12"/>
              <a:gd name="T5" fmla="*/ 420 h 420"/>
              <a:gd name="T6" fmla="*/ 12 w 12"/>
              <a:gd name="T7" fmla="*/ 0 h 420"/>
              <a:gd name="T8" fmla="*/ 0 w 12"/>
              <a:gd name="T9" fmla="*/ 0 h 420"/>
              <a:gd name="T10" fmla="*/ 0 w 12"/>
              <a:gd name="T11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20">
                <a:moveTo>
                  <a:pt x="0" y="0"/>
                </a:moveTo>
                <a:lnTo>
                  <a:pt x="0" y="420"/>
                </a:lnTo>
                <a:lnTo>
                  <a:pt x="12" y="42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5" name="Freeform 12"/>
          <p:cNvSpPr>
            <a:spLocks/>
          </p:cNvSpPr>
          <p:nvPr/>
        </p:nvSpPr>
        <p:spPr bwMode="ltGray">
          <a:xfrm>
            <a:off x="0" y="1370013"/>
            <a:ext cx="587375" cy="19050"/>
          </a:xfrm>
          <a:custGeom>
            <a:avLst/>
            <a:gdLst>
              <a:gd name="T0" fmla="*/ 0 w 251"/>
              <a:gd name="T1" fmla="*/ 0 h 12"/>
              <a:gd name="T2" fmla="*/ 0 w 251"/>
              <a:gd name="T3" fmla="*/ 2147483647 h 12"/>
              <a:gd name="T4" fmla="*/ 2147483647 w 251"/>
              <a:gd name="T5" fmla="*/ 2147483647 h 12"/>
              <a:gd name="T6" fmla="*/ 2147483647 w 251"/>
              <a:gd name="T7" fmla="*/ 0 h 12"/>
              <a:gd name="T8" fmla="*/ 0 w 251"/>
              <a:gd name="T9" fmla="*/ 0 h 12"/>
              <a:gd name="T10" fmla="*/ 0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0" y="0"/>
                </a:move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Freeform 13"/>
          <p:cNvSpPr>
            <a:spLocks/>
          </p:cNvSpPr>
          <p:nvPr/>
        </p:nvSpPr>
        <p:spPr bwMode="ltGray">
          <a:xfrm>
            <a:off x="1252538" y="1370013"/>
            <a:ext cx="400050" cy="19050"/>
          </a:xfrm>
          <a:custGeom>
            <a:avLst/>
            <a:gdLst>
              <a:gd name="T0" fmla="*/ 2147483647 w 251"/>
              <a:gd name="T1" fmla="*/ 0 h 12"/>
              <a:gd name="T2" fmla="*/ 0 w 251"/>
              <a:gd name="T3" fmla="*/ 0 h 12"/>
              <a:gd name="T4" fmla="*/ 0 w 251"/>
              <a:gd name="T5" fmla="*/ 2147483647 h 12"/>
              <a:gd name="T6" fmla="*/ 2147483647 w 251"/>
              <a:gd name="T7" fmla="*/ 2147483647 h 12"/>
              <a:gd name="T8" fmla="*/ 2147483647 w 251"/>
              <a:gd name="T9" fmla="*/ 0 h 12"/>
              <a:gd name="T10" fmla="*/ 2147483647 w 25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" h="12">
                <a:moveTo>
                  <a:pt x="251" y="0"/>
                </a:moveTo>
                <a:lnTo>
                  <a:pt x="0" y="0"/>
                </a:lnTo>
                <a:lnTo>
                  <a:pt x="0" y="12"/>
                </a:lnTo>
                <a:lnTo>
                  <a:pt x="251" y="12"/>
                </a:lnTo>
                <a:lnTo>
                  <a:pt x="251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ltGray">
          <a:xfrm>
            <a:off x="587375" y="1370013"/>
            <a:ext cx="665163" cy="19050"/>
          </a:xfrm>
          <a:custGeom>
            <a:avLst/>
            <a:gdLst>
              <a:gd name="T0" fmla="*/ 0 w 418"/>
              <a:gd name="T1" fmla="*/ 0 h 12"/>
              <a:gd name="T2" fmla="*/ 0 w 418"/>
              <a:gd name="T3" fmla="*/ 12 h 12"/>
              <a:gd name="T4" fmla="*/ 418 w 418"/>
              <a:gd name="T5" fmla="*/ 12 h 12"/>
              <a:gd name="T6" fmla="*/ 418 w 418"/>
              <a:gd name="T7" fmla="*/ 0 h 12"/>
              <a:gd name="T8" fmla="*/ 0 w 418"/>
              <a:gd name="T9" fmla="*/ 0 h 12"/>
              <a:gd name="T10" fmla="*/ 0 w 418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8" h="12">
                <a:moveTo>
                  <a:pt x="0" y="0"/>
                </a:moveTo>
                <a:lnTo>
                  <a:pt x="0" y="12"/>
                </a:lnTo>
                <a:lnTo>
                  <a:pt x="418" y="12"/>
                </a:lnTo>
                <a:lnTo>
                  <a:pt x="41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tx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90741" y="423603"/>
            <a:ext cx="806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Playing To Win – Legal Insights To Contracting Success</a:t>
            </a:r>
          </a:p>
        </p:txBody>
      </p:sp>
      <p:sp>
        <p:nvSpPr>
          <p:cNvPr id="16" name="Rectangle 19"/>
          <p:cNvSpPr txBox="1">
            <a:spLocks noChangeArrowheads="1"/>
          </p:cNvSpPr>
          <p:nvPr userDrawn="1"/>
        </p:nvSpPr>
        <p:spPr bwMode="auto">
          <a:xfrm rot="16200000">
            <a:off x="-109490" y="467892"/>
            <a:ext cx="1066706" cy="40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Copyright 2018</a:t>
            </a:r>
          </a:p>
          <a:p>
            <a:pPr>
              <a:defRPr/>
            </a:pPr>
            <a:r>
              <a:rPr lang="en-US" baseline="0" dirty="0" smtClean="0"/>
              <a:t>Reid Law PC</a:t>
            </a:r>
            <a:endParaRPr lang="en-US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99507" y="6364663"/>
            <a:ext cx="507075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54DD7A0-EEC0-4E01-8D00-A1E9B26C4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7719" y="4794448"/>
            <a:ext cx="7978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13</a:t>
            </a:r>
            <a:r>
              <a:rPr lang="en-US" sz="2400" dirty="0" smtClean="0"/>
              <a:t> </a:t>
            </a:r>
            <a:r>
              <a:rPr lang="en-US" sz="2400" dirty="0" smtClean="0"/>
              <a:t>June 2018</a:t>
            </a:r>
            <a:endParaRPr lang="en-US" sz="2400" dirty="0"/>
          </a:p>
          <a:p>
            <a:pPr algn="ctr">
              <a:defRPr/>
            </a:pPr>
            <a:r>
              <a:rPr lang="en-US" sz="2400" dirty="0" smtClean="0"/>
              <a:t>Williamsburg VA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Mark R. “Hawk” Thomas, Esq.</a:t>
            </a:r>
          </a:p>
          <a:p>
            <a:pPr algn="ctr">
              <a:defRPr/>
            </a:pPr>
            <a:r>
              <a:rPr lang="en-US" sz="2400" dirty="0"/>
              <a:t>Reid Law PC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57694" y="6331411"/>
            <a:ext cx="415247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1554555"/>
            <a:ext cx="2987040" cy="3177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554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Alliances: The “DD Form 398” rule; Teaming boundaries; Prime-sub vs. JV vs. M-P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Solicitations: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Read, Realize, and Respond;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informed writing wins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Protests: Analysis vs. emotion; The forums; Count the costs; Pre vs. post-award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Contracts: Sub-K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limits;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audit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trail;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Constructive changes; Past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Ethics Program: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Mandatory &gt;$5M; 30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days post-award;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training; culture controls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1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Alliances: The “DD Form 398” rule; Teaming boundaries; Prime-sub vs. JV vs. M-P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Solicitations: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Read, Realize, and Respond;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informed writing wins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Protests: Analysis vs. emotion; The forums; Count the costs; Pre vs. post-award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Contracts: Sub-K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limits;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audit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trail;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Constructive changes; Past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Ethics Program: Mandatory &gt;$5M; 30 days post-award; training; culture controls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Financials: Trust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verify; QuickBooks;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documents;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auditors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7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Alliances: The “DD Form 398” rule; Teaming boundaries; Prime-sub vs. JV vs. M-P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Solicitations: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Read, Realize, and Respond;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informed writing wins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Protests: Analysis vs. emotion; The forums; Count the costs; Pre vs. post-award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Contracts: Sub-K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limits;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audit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trail;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Constructive changes; Past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Ethics Program: Mandatory &gt;$5M; 30 days post-award; training; culture controls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Financials: Trust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verify; QuickBooks;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documents;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Dispute Resolution: Design for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it, deal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it,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dispose of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it;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itigation losers; Perform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4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Alliances: The “DD Form 398” rule; Teaming boundaries; Prime-sub vs. JV vs. M-P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Solicitations: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Read, Realize, and Respond;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informed writing wins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Protests: Analysis vs. emotion; The forums; Count the costs; Pre vs. post-award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Contracts: Sub-K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limits;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audit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trail;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Constructive changes; Past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Ethics Program: Mandatory &gt;$5M; 30 days post-award; training; culture controls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Financials: Trust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verify; QuickBooks;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documents;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Dispute Resolution: Design for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it, deal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dispose of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it;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itigation losers; Perform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Claims Act: Statements and inducement; Implied Certification; Cooperation credit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0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amned (Croppe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682750"/>
            <a:ext cx="3919538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amned (Croppe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552575"/>
            <a:ext cx="413861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amned (Croppe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552575"/>
            <a:ext cx="413861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Damned (Croppe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552575"/>
            <a:ext cx="413861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"/>
          <p:cNvSpPr txBox="1">
            <a:spLocks noChangeArrowheads="1"/>
          </p:cNvSpPr>
          <p:nvPr/>
        </p:nvSpPr>
        <p:spPr bwMode="auto">
          <a:xfrm>
            <a:off x="1147763" y="2413000"/>
            <a:ext cx="3503612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1" dirty="0"/>
              <a:t>HOW </a:t>
            </a:r>
            <a:r>
              <a:rPr lang="en-US" sz="2400" b="1" dirty="0" smtClean="0"/>
              <a:t>MANY SMALL </a:t>
            </a:r>
            <a:r>
              <a:rPr lang="en-US" sz="2400" b="1" dirty="0"/>
              <a:t>CONTRACTORS VIEW HIRING LAWYERS</a:t>
            </a:r>
          </a:p>
        </p:txBody>
      </p:sp>
      <p:cxnSp>
        <p:nvCxnSpPr>
          <p:cNvPr id="16" name="Straight Arrow Connector 9"/>
          <p:cNvCxnSpPr>
            <a:cxnSpLocks noChangeShapeType="1"/>
          </p:cNvCxnSpPr>
          <p:nvPr/>
        </p:nvCxnSpPr>
        <p:spPr bwMode="auto">
          <a:xfrm flipV="1">
            <a:off x="3954463" y="5151575"/>
            <a:ext cx="1998662" cy="1"/>
          </a:xfrm>
          <a:prstGeom prst="straightConnector1">
            <a:avLst/>
          </a:prstGeom>
          <a:noFill/>
          <a:ln w="95250" cap="rnd" algn="ctr">
            <a:solidFill>
              <a:srgbClr val="080808"/>
            </a:solidFill>
            <a:round/>
            <a:headEnd/>
            <a:tailEnd type="triangle" w="med" len="med"/>
          </a:ln>
          <a:effectLst>
            <a:glow rad="635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1901825" y="4562698"/>
            <a:ext cx="2052638" cy="1128712"/>
          </a:xfrm>
          <a:prstGeom prst="ellipse">
            <a:avLst/>
          </a:prstGeom>
          <a:solidFill>
            <a:srgbClr val="080808"/>
          </a:solidFill>
          <a:ln w="25400" algn="ctr">
            <a:noFill/>
            <a:round/>
            <a:headEnd/>
            <a:tailEnd/>
          </a:ln>
          <a:effectLst>
            <a:glow rad="63500">
              <a:schemeClr val="tx1"/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1966913" y="4897660"/>
            <a:ext cx="19224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b="1" dirty="0"/>
              <a:t>YOU ARE HERE</a:t>
            </a:r>
            <a:endParaRPr lang="en-US" dirty="0"/>
          </a:p>
        </p:txBody>
      </p:sp>
      <p:sp>
        <p:nvSpPr>
          <p:cNvPr id="1844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 rot="16200000">
            <a:off x="-2051050" y="351631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 smtClean="0"/>
              <a:t>A Bit of Levity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7444" y="5893653"/>
            <a:ext cx="352425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BTW: Somebody smarter than you has already tried whatever angle you’re contemplating and wish they hadn’t.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81125" y="1731963"/>
            <a:ext cx="7321550" cy="4994275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 smtClean="0"/>
              <a:t>DISCLAIMER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The information contained in this presentation is provided for informational purposes only, not for the purpose of providing legal advice or giving a legal opinion on any specific facts or circumstances. </a:t>
            </a:r>
            <a:r>
              <a:rPr lang="en-US" sz="2000" i="1" dirty="0" smtClean="0">
                <a:solidFill>
                  <a:srgbClr val="FFFF00"/>
                </a:solidFill>
              </a:rPr>
              <a:t>Every situation is unique, and the only way to ensure that any of the information contained herein is applicable to a given situation is for a prospective client to meet individually with a licensed attorney well versed in those areas of international, federal, state, and local law that apply to the client’s situation.</a:t>
            </a:r>
            <a:r>
              <a:rPr lang="en-US" sz="2000" dirty="0" smtClean="0"/>
              <a:t> While we attempt to update the information in this presentation periodically, the law is always changing. Statutory, regulatory, and other developments may affect the validity of the materials contained herein. </a:t>
            </a:r>
            <a:r>
              <a:rPr lang="en-US" sz="2000" i="1" dirty="0" smtClean="0">
                <a:solidFill>
                  <a:srgbClr val="FFFF00"/>
                </a:solidFill>
              </a:rPr>
              <a:t>As a result, we give no guarantee that the information provided herein is correct, complete, or up to date.</a:t>
            </a:r>
            <a:r>
              <a:rPr lang="en-US" sz="2000" dirty="0" smtClean="0"/>
              <a:t> Reid Law PC expressly disclaims all liability in respect to actions taken or not taken based on any or all the contents of this presentation.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/>
              <a:t>The Fine Print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81125" y="1589904"/>
            <a:ext cx="7321550" cy="4993776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QUESTIONS?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Mark R. “Hawk” Thomas, Esq.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Reid Law PC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4610 S Ulster St Ste 150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Denver CO 80237-4326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303.641.9988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hawk@fedbizpro.net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u="sng" dirty="0" smtClean="0"/>
              <a:t>www.FedBizPro.net</a:t>
            </a:r>
            <a:endParaRPr lang="en-US" sz="2400" u="sng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u="sng" dirty="0" smtClean="0">
              <a:sym typeface="Wingdings" panose="05000000000000000000" pitchFamily="2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Better Way: Grab a Card &amp; Let’s Talk!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 rot="16200000">
            <a:off x="-2051050" y="351631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 smtClean="0"/>
              <a:t>Contact Information</a:t>
            </a:r>
            <a:endParaRPr 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559175" y="1481138"/>
            <a:ext cx="5497513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0" indent="-2286000" algn="ctr">
              <a:lnSpc>
                <a:spcPct val="90000"/>
              </a:lnSpc>
            </a:pPr>
            <a:r>
              <a:rPr lang="en-US" b="1" dirty="0" smtClean="0"/>
              <a:t>Your Federal Business Legal Team</a:t>
            </a:r>
            <a:endParaRPr lang="en-US" b="1" dirty="0"/>
          </a:p>
          <a:p>
            <a:pPr marL="2286000" indent="-2286000" algn="ctr">
              <a:lnSpc>
                <a:spcPct val="90000"/>
              </a:lnSpc>
            </a:pPr>
            <a:r>
              <a:rPr lang="en-US" sz="1200" dirty="0"/>
              <a:t>____________________________________________</a:t>
            </a:r>
          </a:p>
          <a:p>
            <a:pPr marL="2286000" indent="-2286000" algn="ctr">
              <a:lnSpc>
                <a:spcPct val="90000"/>
              </a:lnSpc>
            </a:pPr>
            <a:endParaRPr lang="en-US" sz="1200" dirty="0"/>
          </a:p>
          <a:p>
            <a:pPr marL="2286000" indent="-2286000" algn="ctr">
              <a:lnSpc>
                <a:spcPct val="90000"/>
              </a:lnSpc>
            </a:pPr>
            <a:endParaRPr lang="en-US" sz="1200" dirty="0"/>
          </a:p>
          <a:p>
            <a:pPr marL="2286000" indent="-2286000">
              <a:lnSpc>
                <a:spcPct val="90000"/>
              </a:lnSpc>
            </a:pPr>
            <a:r>
              <a:rPr lang="en-US" dirty="0"/>
              <a:t>SBA/VA Certifications</a:t>
            </a:r>
          </a:p>
          <a:p>
            <a:pPr marL="2286000" indent="-2286000" algn="ctr">
              <a:lnSpc>
                <a:spcPct val="90000"/>
              </a:lnSpc>
            </a:pPr>
            <a:r>
              <a:rPr lang="en-US" dirty="0"/>
              <a:t>Teaming &amp; Joint Ventures</a:t>
            </a:r>
          </a:p>
          <a:p>
            <a:pPr marL="2286000" indent="-2286000" algn="r">
              <a:lnSpc>
                <a:spcPct val="90000"/>
              </a:lnSpc>
            </a:pPr>
            <a:r>
              <a:rPr lang="en-US" dirty="0"/>
              <a:t>Subcontracts &amp; Suppliers</a:t>
            </a:r>
          </a:p>
          <a:p>
            <a:pPr marL="2286000" indent="-2286000">
              <a:lnSpc>
                <a:spcPct val="90000"/>
              </a:lnSpc>
            </a:pPr>
            <a:r>
              <a:rPr lang="en-US" dirty="0"/>
              <a:t>Solicitations &amp; Bids</a:t>
            </a:r>
          </a:p>
          <a:p>
            <a:pPr marL="2286000" indent="-2286000" algn="ctr">
              <a:lnSpc>
                <a:spcPct val="90000"/>
              </a:lnSpc>
            </a:pPr>
            <a:r>
              <a:rPr lang="en-US" dirty="0"/>
              <a:t>Cost &amp; Labor Standards</a:t>
            </a:r>
          </a:p>
          <a:p>
            <a:pPr marL="2286000" indent="-2286000" algn="r">
              <a:lnSpc>
                <a:spcPct val="90000"/>
              </a:lnSpc>
            </a:pPr>
            <a:r>
              <a:rPr lang="en-US" dirty="0"/>
              <a:t>Contract Negotiation</a:t>
            </a:r>
          </a:p>
          <a:p>
            <a:pPr marL="2286000" indent="-2286000">
              <a:lnSpc>
                <a:spcPct val="90000"/>
              </a:lnSpc>
            </a:pPr>
            <a:r>
              <a:rPr lang="en-US" dirty="0"/>
              <a:t>ITAR &amp; Export Control</a:t>
            </a:r>
          </a:p>
          <a:p>
            <a:pPr marL="2286000" indent="-2286000" algn="ctr">
              <a:lnSpc>
                <a:spcPct val="90000"/>
              </a:lnSpc>
            </a:pPr>
            <a:r>
              <a:rPr lang="en-US" dirty="0"/>
              <a:t>Inventions &amp; Data Rights</a:t>
            </a:r>
          </a:p>
          <a:p>
            <a:pPr marL="2286000" indent="-2286000" algn="r">
              <a:lnSpc>
                <a:spcPct val="90000"/>
              </a:lnSpc>
            </a:pPr>
            <a:r>
              <a:rPr lang="en-US" dirty="0"/>
              <a:t>Inspection &amp; Warranty</a:t>
            </a:r>
          </a:p>
          <a:p>
            <a:pPr marL="2286000" indent="-2286000">
              <a:lnSpc>
                <a:spcPct val="90000"/>
              </a:lnSpc>
            </a:pPr>
            <a:r>
              <a:rPr lang="en-US" dirty="0"/>
              <a:t>Size Determinations</a:t>
            </a:r>
          </a:p>
          <a:p>
            <a:pPr marL="2286000" indent="-2286000" algn="ctr">
              <a:lnSpc>
                <a:spcPct val="90000"/>
              </a:lnSpc>
            </a:pPr>
            <a:r>
              <a:rPr lang="en-US" dirty="0"/>
              <a:t>Protests &amp; Appeals</a:t>
            </a:r>
          </a:p>
          <a:p>
            <a:pPr marL="2286000" indent="-2286000" algn="r">
              <a:lnSpc>
                <a:spcPct val="90000"/>
              </a:lnSpc>
            </a:pPr>
            <a:r>
              <a:rPr lang="en-US" dirty="0"/>
              <a:t>Contract Termination</a:t>
            </a:r>
          </a:p>
          <a:p>
            <a:pPr marL="2286000" indent="-2286000">
              <a:lnSpc>
                <a:spcPct val="90000"/>
              </a:lnSpc>
            </a:pPr>
            <a:r>
              <a:rPr lang="en-US" dirty="0"/>
              <a:t>Dispute Resolution</a:t>
            </a:r>
          </a:p>
          <a:p>
            <a:pPr marL="2286000" indent="-2286000" algn="ctr">
              <a:lnSpc>
                <a:spcPct val="90000"/>
              </a:lnSpc>
            </a:pPr>
            <a:r>
              <a:rPr lang="en-US" dirty="0"/>
              <a:t>False Claims &amp; Fraud</a:t>
            </a:r>
          </a:p>
          <a:p>
            <a:pPr marL="2286000" indent="-2286000" algn="r">
              <a:lnSpc>
                <a:spcPct val="90000"/>
              </a:lnSpc>
            </a:pPr>
            <a:r>
              <a:rPr lang="en-US" dirty="0"/>
              <a:t>Suspension &amp; Debarment</a:t>
            </a:r>
          </a:p>
          <a:p>
            <a:pPr marL="2286000" indent="-2286000" algn="ctr">
              <a:lnSpc>
                <a:spcPct val="90000"/>
              </a:lnSpc>
            </a:pPr>
            <a:endParaRPr lang="en-US" sz="1200" dirty="0"/>
          </a:p>
          <a:p>
            <a:pPr marL="2286000" indent="-2286000" algn="ctr">
              <a:lnSpc>
                <a:spcPct val="90000"/>
              </a:lnSpc>
            </a:pPr>
            <a:r>
              <a:rPr lang="en-US" sz="1200" dirty="0"/>
              <a:t>______________________________________________</a:t>
            </a:r>
          </a:p>
          <a:p>
            <a:pPr marL="2286000" indent="-2286000" algn="ctr">
              <a:lnSpc>
                <a:spcPct val="90000"/>
              </a:lnSpc>
            </a:pPr>
            <a:endParaRPr lang="en-US" sz="1200" dirty="0"/>
          </a:p>
          <a:p>
            <a:pPr marL="2286000" indent="-2286000" algn="ctr">
              <a:lnSpc>
                <a:spcPct val="90000"/>
              </a:lnSpc>
            </a:pPr>
            <a:r>
              <a:rPr lang="en-US" b="1" dirty="0" smtClean="0"/>
              <a:t>Enabling Your Success!</a:t>
            </a:r>
            <a:endParaRPr lang="en-US" b="1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 smtClean="0"/>
              <a:t>Introduction</a:t>
            </a:r>
            <a:endParaRPr lang="en-US" sz="2400" i="1" dirty="0" smtClean="0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3438525" y="1855788"/>
            <a:ext cx="0" cy="4614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152525" y="3729072"/>
            <a:ext cx="204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87" y="4102909"/>
            <a:ext cx="1684289" cy="2357775"/>
          </a:xfrm>
          <a:prstGeom prst="rect">
            <a:avLst/>
          </a:prstGeom>
        </p:spPr>
      </p:pic>
      <p:pic>
        <p:nvPicPr>
          <p:cNvPr id="10" name="Picture 9" descr="Reid Law (Logo &amp; White Nam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87" y="1786120"/>
            <a:ext cx="1671824" cy="17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28" y="1905399"/>
            <a:ext cx="7902341" cy="4445067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Representative Clients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2541069" y="2021305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2462864" y="4138963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4162926" y="2343749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2250707" y="3367235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2845869" y="3750344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4129237" y="3577189"/>
            <a:ext cx="577516" cy="47073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8093242" y="2901056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7185258" y="5174539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5904296" y="5039476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6771372" y="3480819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2828223" y="5539989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5394959" y="3767971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4918107" y="4788568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3959191" y="4357738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3468302" y="3324324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6469780" y="4429566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7609570" y="3651826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7287528" y="4538311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3812806" y="2844262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3261761" y="2804560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4045818" y="5540137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3235290" y="4328510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6602528" y="4078253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5-Point Star 30"/>
          <p:cNvSpPr/>
          <p:nvPr/>
        </p:nvSpPr>
        <p:spPr bwMode="auto">
          <a:xfrm>
            <a:off x="7515726" y="2866722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5-Point Star 31"/>
          <p:cNvSpPr/>
          <p:nvPr/>
        </p:nvSpPr>
        <p:spPr bwMode="auto">
          <a:xfrm>
            <a:off x="6656270" y="4976624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5-Point Star 32"/>
          <p:cNvSpPr/>
          <p:nvPr/>
        </p:nvSpPr>
        <p:spPr bwMode="auto">
          <a:xfrm>
            <a:off x="2143627" y="3009552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5-Point Star 33"/>
          <p:cNvSpPr/>
          <p:nvPr/>
        </p:nvSpPr>
        <p:spPr bwMode="auto">
          <a:xfrm>
            <a:off x="2269758" y="3827996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5-Point Star 34"/>
          <p:cNvSpPr/>
          <p:nvPr/>
        </p:nvSpPr>
        <p:spPr bwMode="auto">
          <a:xfrm>
            <a:off x="7678151" y="3151313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5-Point Star 35"/>
          <p:cNvSpPr/>
          <p:nvPr/>
        </p:nvSpPr>
        <p:spPr bwMode="auto">
          <a:xfrm>
            <a:off x="7287528" y="5556752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5239551" y="5069004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5-Point Star 37"/>
          <p:cNvSpPr/>
          <p:nvPr/>
        </p:nvSpPr>
        <p:spPr bwMode="auto">
          <a:xfrm>
            <a:off x="4060656" y="3804230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5-Point Star 38"/>
          <p:cNvSpPr/>
          <p:nvPr/>
        </p:nvSpPr>
        <p:spPr bwMode="auto">
          <a:xfrm>
            <a:off x="5953627" y="2881962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5092965" y="3311416"/>
            <a:ext cx="577516" cy="500513"/>
          </a:xfrm>
          <a:prstGeom prst="star5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5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1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Alliances: The “DD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398”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Teaming boundaries; Prime-sub vs. JV vs. M-P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Alliances: The “DD Form 398” rule; Teaming boundaries; Prime-sub vs. JV vs. M-P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Solicitations: 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Read, Realize, and Respond;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informed writing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wins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1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Alliances: The “DD Form 398” rule; Teaming boundaries; Prime-sub vs. JV vs. M-P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Solicitations: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Read, Realize, and Respond;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informed writing wins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Protests: Analysis vs. emotion;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forums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 the costs; Pre vs. post-award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1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 rot="16200000">
            <a:off x="-2051050" y="3535363"/>
            <a:ext cx="5016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kern="0" dirty="0" smtClean="0"/>
              <a:t>Hawk’s Top 10 List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3257" y="1484313"/>
            <a:ext cx="80336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&amp; Governance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Control; Affiliation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Ostensible subcontractor; Bonding 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Customers: One client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M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ission pull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capability push;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post-Kingdomware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Alliances: The “DD Form 398” rule; Teaming boundaries; Prime-sub vs. JV vs. M-P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Solicitations: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Read, Realize, and Respond;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informed writing wins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Protests: Analysis vs. emotion; The forums; Count the costs; Pre vs. post-award 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Contracts: Sub-K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limits;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audit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trail;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Constructive changes; Past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9382" y="6331411"/>
            <a:ext cx="423559" cy="365125"/>
          </a:xfrm>
        </p:spPr>
        <p:txBody>
          <a:bodyPr/>
          <a:lstStyle/>
          <a:p>
            <a:fld id="{754DD7A0-EEC0-4E01-8D00-A1E9B26C42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76275"/>
      </p:ext>
    </p:extLst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13264</TotalTime>
  <Words>1216</Words>
  <Application>Microsoft Office PowerPoint</Application>
  <PresentationFormat>On-screen Show (4:3)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Shimmer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Bit of Levity</vt:lpstr>
      <vt:lpstr>The Fine Print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R. Thomas</dc:creator>
  <cp:lastModifiedBy>Mark R. "Hawk" Thomas</cp:lastModifiedBy>
  <cp:revision>938</cp:revision>
  <cp:lastPrinted>2018-06-12T20:47:18Z</cp:lastPrinted>
  <dcterms:created xsi:type="dcterms:W3CDTF">2007-05-05T21:53:37Z</dcterms:created>
  <dcterms:modified xsi:type="dcterms:W3CDTF">2018-06-12T20:47:44Z</dcterms:modified>
</cp:coreProperties>
</file>