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1"/>
    <p:sldMasterId id="2147483682" r:id="rId2"/>
  </p:sldMasterIdLst>
  <p:notesMasterIdLst>
    <p:notesMasterId r:id="rId32"/>
  </p:notesMasterIdLst>
  <p:handoutMasterIdLst>
    <p:handoutMasterId r:id="rId33"/>
  </p:handoutMasterIdLst>
  <p:sldIdLst>
    <p:sldId id="256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6" r:id="rId13"/>
    <p:sldId id="287" r:id="rId14"/>
    <p:sldId id="288" r:id="rId15"/>
    <p:sldId id="289" r:id="rId16"/>
    <p:sldId id="269" r:id="rId17"/>
    <p:sldId id="290" r:id="rId18"/>
    <p:sldId id="282" r:id="rId19"/>
    <p:sldId id="283" r:id="rId20"/>
    <p:sldId id="284" r:id="rId21"/>
    <p:sldId id="285" r:id="rId22"/>
    <p:sldId id="292" r:id="rId23"/>
    <p:sldId id="281" r:id="rId24"/>
    <p:sldId id="276" r:id="rId25"/>
    <p:sldId id="277" r:id="rId26"/>
    <p:sldId id="279" r:id="rId27"/>
    <p:sldId id="273" r:id="rId28"/>
    <p:sldId id="274" r:id="rId29"/>
    <p:sldId id="270" r:id="rId30"/>
    <p:sldId id="271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A22"/>
    <a:srgbClr val="003B77"/>
    <a:srgbClr val="8D8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31" autoAdjust="0"/>
  </p:normalViewPr>
  <p:slideViewPr>
    <p:cSldViewPr snapToGrid="0" snapToObjects="1">
      <p:cViewPr varScale="1">
        <p:scale>
          <a:sx n="101" d="100"/>
          <a:sy n="101" d="100"/>
        </p:scale>
        <p:origin x="14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9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?><Relationships xmlns="http://schemas.openxmlformats.org/package/2006/relationships"><Relationship Target="slides/slide18.xml" Type="http://schemas.openxmlformats.org/officeDocument/2006/relationships/slide" Id="rId20"></Relationship><Relationship Target="slides/slide19.xml" Type="http://schemas.openxmlformats.org/officeDocument/2006/relationships/slide" Id="rId21"></Relationship><Relationship Target="slides/slide20.xml" Type="http://schemas.openxmlformats.org/officeDocument/2006/relationships/slide" Id="rId22"></Relationship><Relationship Target="slides/slide21.xml" Type="http://schemas.openxmlformats.org/officeDocument/2006/relationships/slide" Id="rId23"></Relationship><Relationship Target="slides/slide22.xml" Type="http://schemas.openxmlformats.org/officeDocument/2006/relationships/slide" Id="rId24"></Relationship><Relationship Target="slides/slide23.xml" Type="http://schemas.openxmlformats.org/officeDocument/2006/relationships/slide" Id="rId25"></Relationship><Relationship Target="slides/slide24.xml" Type="http://schemas.openxmlformats.org/officeDocument/2006/relationships/slide" Id="rId26"></Relationship><Relationship Target="slides/slide25.xml" Type="http://schemas.openxmlformats.org/officeDocument/2006/relationships/slide" Id="rId27"></Relationship><Relationship Target="slides/slide26.xml" Type="http://schemas.openxmlformats.org/officeDocument/2006/relationships/slide" Id="rId28"></Relationship><Relationship Target="slides/slide27.xml" Type="http://schemas.openxmlformats.org/officeDocument/2006/relationships/slide" Id="rId29"></Relationship><Relationship Target="slideMasters/slideMaster1.xml" Type="http://schemas.openxmlformats.org/officeDocument/2006/relationships/slideMaster" Id="rId1"></Relationship><Relationship Target="slideMasters/slideMaster2.xml" Type="http://schemas.openxmlformats.org/officeDocument/2006/relationships/slideMaster" Id="rId2"></Relationship><Relationship Target="slides/slide1.xml" Type="http://schemas.openxmlformats.org/officeDocument/2006/relationships/slide" Id="rId3"></Relationship><Relationship Target="slides/slide2.xml" Type="http://schemas.openxmlformats.org/officeDocument/2006/relationships/slide" Id="rId4"></Relationship><Relationship Target="slides/slide3.xml" Type="http://schemas.openxmlformats.org/officeDocument/2006/relationships/slide" Id="rId5"></Relationship><Relationship Target="slides/slide28.xml" Type="http://schemas.openxmlformats.org/officeDocument/2006/relationships/slide" Id="rId30"></Relationship><Relationship Target="slides/slide29.xml" Type="http://schemas.openxmlformats.org/officeDocument/2006/relationships/slide" Id="rId31"></Relationship><Relationship Target="notesMasters/notesMaster1.xml" Type="http://schemas.openxmlformats.org/officeDocument/2006/relationships/notesMaster" Id="rId32"></Relationship><Relationship Target="slides/slide7.xml" Type="http://schemas.openxmlformats.org/officeDocument/2006/relationships/slide" Id="rId9"></Relationship><Relationship Target="slides/slide4.xml" Type="http://schemas.openxmlformats.org/officeDocument/2006/relationships/slide" Id="rId6"></Relationship><Relationship Target="slides/slide5.xml" Type="http://schemas.openxmlformats.org/officeDocument/2006/relationships/slide" Id="rId7"></Relationship><Relationship Target="slides/slide6.xml" Type="http://schemas.openxmlformats.org/officeDocument/2006/relationships/slide" Id="rId8"></Relationship><Relationship Target="handoutMasters/handoutMaster1.xml" Type="http://schemas.openxmlformats.org/officeDocument/2006/relationships/handoutMaster" Id="rId33"></Relationship><Relationship Target="tags/tag1.xml" Type="http://schemas.openxmlformats.org/officeDocument/2006/relationships/tags" Id="rId34"></Relationship><Relationship Target="presProps.xml" Type="http://schemas.openxmlformats.org/officeDocument/2006/relationships/presProps" Id="rId35"></Relationship><Relationship Target="viewProps.xml" Type="http://schemas.openxmlformats.org/officeDocument/2006/relationships/viewProps" Id="rId36"></Relationship><Relationship Target="slides/slide8.xml" Type="http://schemas.openxmlformats.org/officeDocument/2006/relationships/slide" Id="rId10"></Relationship><Relationship Target="slides/slide9.xml" Type="http://schemas.openxmlformats.org/officeDocument/2006/relationships/slide" Id="rId11"></Relationship><Relationship Target="slides/slide10.xml" Type="http://schemas.openxmlformats.org/officeDocument/2006/relationships/slide" Id="rId12"></Relationship><Relationship Target="slides/slide11.xml" Type="http://schemas.openxmlformats.org/officeDocument/2006/relationships/slide" Id="rId13"></Relationship><Relationship Target="slides/slide12.xml" Type="http://schemas.openxmlformats.org/officeDocument/2006/relationships/slide" Id="rId14"></Relationship><Relationship Target="slides/slide13.xml" Type="http://schemas.openxmlformats.org/officeDocument/2006/relationships/slide" Id="rId15"></Relationship><Relationship Target="slides/slide14.xml" Type="http://schemas.openxmlformats.org/officeDocument/2006/relationships/slide" Id="rId16"></Relationship><Relationship Target="slides/slide15.xml" Type="http://schemas.openxmlformats.org/officeDocument/2006/relationships/slide" Id="rId17"></Relationship><Relationship Target="slides/slide16.xml" Type="http://schemas.openxmlformats.org/officeDocument/2006/relationships/slide" Id="rId18"></Relationship><Relationship Target="slides/slide17.xml" Type="http://schemas.openxmlformats.org/officeDocument/2006/relationships/slide" Id="rId19"></Relationship><Relationship Target="theme/theme1.xml" Type="http://schemas.openxmlformats.org/officeDocument/2006/relationships/theme" Id="rId37"></Relationship><Relationship Target="tableStyles.xml" Type="http://schemas.openxmlformats.org/officeDocument/2006/relationships/tableStyles" Id="rId38"></Relationship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</c:spPr>
          <c:cat>
            <c:numRef>
              <c:f>Sheet1!$A$2:$A$6</c:f>
              <c:numCache>
                <c:formatCode>m/d/yy</c:formatCode>
                <c:ptCount val="5"/>
                <c:pt idx="0">
                  <c:v>35799.0</c:v>
                </c:pt>
                <c:pt idx="1">
                  <c:v>35800.0</c:v>
                </c:pt>
                <c:pt idx="2">
                  <c:v>35801.0</c:v>
                </c:pt>
                <c:pt idx="3">
                  <c:v>35802.0</c:v>
                </c:pt>
                <c:pt idx="4">
                  <c:v>35803.0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32.0</c:v>
                </c:pt>
                <c:pt idx="1">
                  <c:v>32.0</c:v>
                </c:pt>
                <c:pt idx="2">
                  <c:v>28.0</c:v>
                </c:pt>
                <c:pt idx="3">
                  <c:v>12.0</c:v>
                </c:pt>
                <c:pt idx="4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81-41D2-8754-AEEA000801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</c:spPr>
          <c:cat>
            <c:numRef>
              <c:f>Sheet1!$A$2:$A$6</c:f>
              <c:numCache>
                <c:formatCode>m/d/yy</c:formatCode>
                <c:ptCount val="5"/>
                <c:pt idx="0">
                  <c:v>35799.0</c:v>
                </c:pt>
                <c:pt idx="1">
                  <c:v>35800.0</c:v>
                </c:pt>
                <c:pt idx="2">
                  <c:v>35801.0</c:v>
                </c:pt>
                <c:pt idx="3">
                  <c:v>35802.0</c:v>
                </c:pt>
                <c:pt idx="4">
                  <c:v>35803.0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12.0</c:v>
                </c:pt>
                <c:pt idx="1">
                  <c:v>12.0</c:v>
                </c:pt>
                <c:pt idx="2">
                  <c:v>12.0</c:v>
                </c:pt>
                <c:pt idx="3">
                  <c:v>21.0</c:v>
                </c:pt>
                <c:pt idx="4">
                  <c:v>28.0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81-41D2-8754-AEEA00080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82048"/>
        <c:axId val="181128160"/>
      </c:areaChart>
      <c:dateAx>
        <c:axId val="18068204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181128160"/>
        <c:crosses val="autoZero"/>
        <c:auto val="1"/>
        <c:lblOffset val="100"/>
        <c:baseTimeUnit val="days"/>
      </c:dateAx>
      <c:valAx>
        <c:axId val="181128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0682048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rgbClr val="003B77"/>
          </a:solidFill>
          <a:latin typeface="Univers 55" pitchFamily="34" charset="0"/>
        </a:defRPr>
      </a:pPr>
      <a:endParaRPr lang="en-US"/>
    </a:p>
  </c:txPr>
</c:chartSpace>
</file>

<file path=ppt/handoutMasters/_rels/handoutMaster1.xml.rels><?xml version="1.0" encoding="UTF-8" ?><Relationships xmlns="http://schemas.openxmlformats.org/package/2006/relationships"><Relationship Target="../theme/theme4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263B17-6C2A-2E44-A01F-C56E25FB3417}" type="datetimeFigureOut">
              <a:rPr lang="en-US"/>
              <a:pPr/>
              <a:t>6/1/18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429C36-2D9E-414F-8E5F-44BD2F062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E15EC-F360-4B47-A462-614E3BD3439A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7C813-88CD-48BF-A566-ED2189DA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2.jpg" Type="http://schemas.openxmlformats.org/officeDocument/2006/relationships/image" Id="rId2"></Relationship><Relationship Target="../media/image3.png" Type="http://schemas.openxmlformats.org/officeDocument/2006/relationships/image" Id="rId3"></Relationship></Relationships>
</file>

<file path=ppt/slideLayouts/_rels/slideLayout10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Relationship Target="../charts/chart1.xml" Type="http://schemas.openxmlformats.org/officeDocument/2006/relationships/chart" Id="rId2"></Relationship></Relationships>
</file>

<file path=ppt/slideLayouts/_rels/slideLayout11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Relationship Target="../media/image5.png" Type="http://schemas.openxmlformats.org/officeDocument/2006/relationships/image" Id="rId2"></Relationship></Relationships>
</file>

<file path=ppt/slideLayouts/_rels/slideLayout12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3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835775" y="6099175"/>
            <a:ext cx="2157413" cy="639763"/>
          </a:xfrm>
          <a:prstGeom prst="rect">
            <a:avLst/>
          </a:prstGeom>
        </p:spPr>
        <p:txBody>
          <a:bodyPr/>
          <a:lstStyle>
            <a:lvl1pPr>
              <a:defRPr sz="1900" baseline="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08622" y="2665606"/>
            <a:ext cx="7584566" cy="1847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Univers 65 Bold"/>
                <a:cs typeface="B Univers 65 Bold"/>
              </a:defRPr>
            </a:lvl1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557652" y="4643252"/>
            <a:ext cx="3400876" cy="104911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Tx/>
              <a:buNone/>
              <a:defRPr sz="18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55"/>
                <a:cs typeface="Univers 55"/>
              </a:defRPr>
            </a:lvl1pPr>
          </a:lstStyle>
          <a:p>
            <a:pPr lvl="0"/>
            <a:r>
              <a:rPr lang="en-US" dirty="0"/>
              <a:t>Edit Presenter(s)</a:t>
            </a:r>
          </a:p>
          <a:p>
            <a:pPr lvl="0"/>
            <a:r>
              <a:rPr lang="en-US" dirty="0"/>
              <a:t>Edit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3" y="689455"/>
            <a:ext cx="3742777" cy="822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A48B2E-AA47-4EBF-9106-8FA161E8E2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5511" y="806843"/>
            <a:ext cx="2540076" cy="7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4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826264773"/>
              </p:ext>
            </p:extLst>
          </p:nvPr>
        </p:nvGraphicFramePr>
        <p:xfrm>
          <a:off x="394607" y="1778000"/>
          <a:ext cx="83547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00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10"/>
          <p:cNvSpPr>
            <a:spLocks noGrp="1"/>
          </p:cNvSpPr>
          <p:nvPr>
            <p:ph sz="half" idx="11" hasCustomPrompt="1"/>
          </p:nvPr>
        </p:nvSpPr>
        <p:spPr>
          <a:xfrm>
            <a:off x="457200" y="318984"/>
            <a:ext cx="8229600" cy="7347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65 Bold"/>
                <a:cs typeface="57 C Univers Condensed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96115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00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10"/>
          <p:cNvSpPr>
            <a:spLocks noGrp="1"/>
          </p:cNvSpPr>
          <p:nvPr>
            <p:ph sz="half" idx="11" hasCustomPrompt="1"/>
          </p:nvPr>
        </p:nvSpPr>
        <p:spPr>
          <a:xfrm>
            <a:off x="457200" y="318984"/>
            <a:ext cx="8229600" cy="7347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65 Bold"/>
                <a:cs typeface="57 C Univers Condensed"/>
              </a:defRPr>
            </a:lvl1pPr>
          </a:lstStyle>
          <a:p>
            <a:r>
              <a:rPr lang="en-US" dirty="0"/>
              <a:t>Questions?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37452"/>
            <a:ext cx="6096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0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orney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0"/>
          <p:cNvSpPr>
            <a:spLocks noGrp="1"/>
          </p:cNvSpPr>
          <p:nvPr userDrawn="1">
            <p:ph sz="half" idx="2" hasCustomPrompt="1"/>
          </p:nvPr>
        </p:nvSpPr>
        <p:spPr>
          <a:xfrm>
            <a:off x="457200" y="1634894"/>
            <a:ext cx="4114800" cy="4297364"/>
          </a:xfrm>
          <a:prstGeom prst="rect">
            <a:avLst/>
          </a:prstGeom>
        </p:spPr>
        <p:txBody>
          <a:bodyPr/>
          <a:lstStyle>
            <a:lvl1pPr marL="457200" indent="0">
              <a:spcBef>
                <a:spcPts val="1800"/>
              </a:spcBef>
              <a:spcAft>
                <a:spcPts val="0"/>
              </a:spcAft>
              <a:buClr>
                <a:srgbClr val="EE7A22"/>
              </a:buClr>
              <a:buFont typeface="Wingdings" pitchFamily="2" charset="2"/>
              <a:buNone/>
              <a:defRPr sz="2000" baseline="0">
                <a:solidFill>
                  <a:schemeClr val="tx2"/>
                </a:solidFill>
                <a:latin typeface="Univers 55"/>
              </a:defRPr>
            </a:lvl1pPr>
            <a:lvl2pPr marL="914400" indent="-344488">
              <a:spcBef>
                <a:spcPts val="1200"/>
              </a:spcBef>
              <a:spcAft>
                <a:spcPts val="0"/>
              </a:spcAft>
              <a:buClr>
                <a:srgbClr val="8D8B7E"/>
              </a:buClr>
              <a:defRPr sz="1800">
                <a:solidFill>
                  <a:srgbClr val="003B77"/>
                </a:solidFill>
                <a:latin typeface="Univers 55"/>
              </a:defRPr>
            </a:lvl2pPr>
            <a:lvl3pPr marL="1031875" indent="0">
              <a:spcBef>
                <a:spcPts val="600"/>
              </a:spcBef>
              <a:spcAft>
                <a:spcPts val="0"/>
              </a:spcAft>
              <a:buClr>
                <a:srgbClr val="EE7A22"/>
              </a:buClr>
              <a:buNone/>
              <a:defRPr sz="1600" baseline="0">
                <a:solidFill>
                  <a:srgbClr val="003B77"/>
                </a:solidFill>
                <a:latin typeface="Univers 55"/>
              </a:defRPr>
            </a:lvl3pPr>
          </a:lstStyle>
          <a:p>
            <a:pPr lvl="0"/>
            <a:r>
              <a:rPr lang="en-US" dirty="0"/>
              <a:t>Offices and phone numbers listed here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00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10"/>
          <p:cNvSpPr>
            <a:spLocks noGrp="1"/>
          </p:cNvSpPr>
          <p:nvPr>
            <p:ph sz="half" idx="11" hasCustomPrompt="1"/>
          </p:nvPr>
        </p:nvSpPr>
        <p:spPr>
          <a:xfrm>
            <a:off x="457200" y="318984"/>
            <a:ext cx="8229600" cy="7347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65 Bold"/>
                <a:cs typeface="57 C Univers Condensed"/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9" name="Content Placeholder 30"/>
          <p:cNvSpPr>
            <a:spLocks noGrp="1"/>
          </p:cNvSpPr>
          <p:nvPr>
            <p:ph sz="half" idx="14" hasCustomPrompt="1"/>
          </p:nvPr>
        </p:nvSpPr>
        <p:spPr>
          <a:xfrm>
            <a:off x="4572000" y="1634894"/>
            <a:ext cx="4114800" cy="4297364"/>
          </a:xfrm>
          <a:prstGeom prst="rect">
            <a:avLst/>
          </a:prstGeom>
        </p:spPr>
        <p:txBody>
          <a:bodyPr anchor="ctr" anchorCtr="0"/>
          <a:lstStyle>
            <a:lvl1pPr marL="119062" indent="0" algn="ctr">
              <a:spcBef>
                <a:spcPts val="1800"/>
              </a:spcBef>
              <a:spcAft>
                <a:spcPts val="0"/>
              </a:spcAft>
              <a:buClr>
                <a:srgbClr val="EE7A22"/>
              </a:buClr>
              <a:buFont typeface="Wingdings" pitchFamily="2" charset="2"/>
              <a:buNone/>
              <a:defRPr sz="2000" b="1" baseline="0">
                <a:solidFill>
                  <a:srgbClr val="003B77"/>
                </a:solidFill>
                <a:latin typeface="Univers 55"/>
              </a:defRPr>
            </a:lvl1pPr>
            <a:lvl2pPr marL="914400" indent="-344488">
              <a:spcBef>
                <a:spcPts val="1200"/>
              </a:spcBef>
              <a:spcAft>
                <a:spcPts val="0"/>
              </a:spcAft>
              <a:buClr>
                <a:srgbClr val="8D8B7E"/>
              </a:buClr>
              <a:defRPr sz="1800">
                <a:solidFill>
                  <a:srgbClr val="003B77"/>
                </a:solidFill>
                <a:latin typeface="Univers 55"/>
              </a:defRPr>
            </a:lvl2pPr>
            <a:lvl3pPr marL="1377950" indent="-344488">
              <a:spcBef>
                <a:spcPts val="600"/>
              </a:spcBef>
              <a:spcAft>
                <a:spcPts val="0"/>
              </a:spcAft>
              <a:buClr>
                <a:srgbClr val="EE7A22"/>
              </a:buClr>
              <a:defRPr sz="1600" baseline="0">
                <a:solidFill>
                  <a:srgbClr val="003B77"/>
                </a:solidFill>
                <a:latin typeface="Univers 55"/>
              </a:defRPr>
            </a:lvl3pPr>
          </a:lstStyle>
          <a:p>
            <a:r>
              <a:rPr lang="en-US" dirty="0"/>
              <a:t>Attorney Name | Title</a:t>
            </a:r>
          </a:p>
          <a:p>
            <a:r>
              <a:rPr lang="en-US" dirty="0"/>
              <a:t>email@cohenseglias.com</a:t>
            </a:r>
          </a:p>
          <a:p>
            <a:r>
              <a:rPr lang="en-US" dirty="0"/>
              <a:t>www.cohenseglias.com</a:t>
            </a:r>
          </a:p>
        </p:txBody>
      </p:sp>
    </p:spTree>
    <p:extLst>
      <p:ext uri="{BB962C8B-B14F-4D97-AF65-F5344CB8AC3E}">
        <p14:creationId xmlns:p14="http://schemas.microsoft.com/office/powerpoint/2010/main" val="61017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1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/>
          <p:cNvSpPr>
            <a:spLocks noGrp="1"/>
          </p:cNvSpPr>
          <p:nvPr userDrawn="1">
            <p:ph sz="half" idx="11" hasCustomPrompt="1"/>
          </p:nvPr>
        </p:nvSpPr>
        <p:spPr>
          <a:xfrm>
            <a:off x="457200" y="318984"/>
            <a:ext cx="8229600" cy="7347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65 Bold"/>
                <a:cs typeface="57 C Univers Condensed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00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86297"/>
            <a:ext cx="8229600" cy="4441372"/>
          </a:xfrm>
          <a:prstGeom prst="rect">
            <a:avLst/>
          </a:prstGeom>
        </p:spPr>
        <p:txBody>
          <a:bodyPr/>
          <a:lstStyle>
            <a:lvl1pPr marL="688975" indent="-5715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EE7A22"/>
              </a:buClr>
              <a:buFont typeface="Wingdings" panose="05000000000000000000" pitchFamily="2" charset="2"/>
              <a:buChar char="§"/>
              <a:defRPr sz="2400" b="0" i="0">
                <a:solidFill>
                  <a:srgbClr val="003B77"/>
                </a:solidFill>
                <a:latin typeface="Univers 55"/>
                <a:cs typeface="Univers 55"/>
              </a:defRPr>
            </a:lvl1pPr>
            <a:lvl2pPr marL="1377950" indent="-58261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D8B7E"/>
              </a:buClr>
              <a:defRPr sz="2200" b="0" i="0">
                <a:solidFill>
                  <a:srgbClr val="003B77"/>
                </a:solidFill>
                <a:latin typeface="Univers 55"/>
                <a:cs typeface="Univers 55"/>
              </a:defRPr>
            </a:lvl2pPr>
            <a:lvl3pPr marL="2054225" indent="-569913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7A22"/>
              </a:buClr>
              <a:buFont typeface="Arial"/>
              <a:buChar char="•"/>
              <a:defRPr sz="2000" b="0" i="0">
                <a:solidFill>
                  <a:srgbClr val="003B77"/>
                </a:solidFill>
                <a:latin typeface="Univers 55"/>
                <a:cs typeface="Univers 55"/>
              </a:defRPr>
            </a:lvl3pPr>
          </a:lstStyle>
          <a:p>
            <a:pPr lvl="0"/>
            <a:r>
              <a:rPr lang="en-US" dirty="0"/>
              <a:t>Click to edit 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85820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w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/>
          <p:cNvSpPr>
            <a:spLocks noGrp="1"/>
          </p:cNvSpPr>
          <p:nvPr userDrawn="1">
            <p:ph sz="half" idx="11" hasCustomPrompt="1"/>
          </p:nvPr>
        </p:nvSpPr>
        <p:spPr>
          <a:xfrm>
            <a:off x="457200" y="318984"/>
            <a:ext cx="8229600" cy="7347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65 Bold"/>
                <a:cs typeface="57 C Univers Condensed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00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33489"/>
            <a:ext cx="8229600" cy="3794180"/>
          </a:xfrm>
          <a:prstGeom prst="rect">
            <a:avLst/>
          </a:prstGeom>
        </p:spPr>
        <p:txBody>
          <a:bodyPr/>
          <a:lstStyle>
            <a:lvl1pPr marL="1260475" indent="-5715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EE7A22"/>
              </a:buClr>
              <a:buFont typeface="Wingdings" panose="05000000000000000000" pitchFamily="2" charset="2"/>
              <a:buChar char="§"/>
              <a:defRPr sz="2400" b="0" i="0">
                <a:solidFill>
                  <a:srgbClr val="003B77"/>
                </a:solidFill>
                <a:latin typeface="Univers 55"/>
                <a:cs typeface="Univers 55"/>
              </a:defRPr>
            </a:lvl1pPr>
            <a:lvl2pPr marL="1947863" indent="-58261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D8B7E"/>
              </a:buClr>
              <a:defRPr sz="2200" b="0" i="0">
                <a:solidFill>
                  <a:srgbClr val="003B77"/>
                </a:solidFill>
                <a:latin typeface="Univers 55"/>
                <a:cs typeface="Univers 55"/>
              </a:defRPr>
            </a:lvl2pPr>
            <a:lvl3pPr marL="2624138" indent="-569913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7A22"/>
              </a:buClr>
              <a:buFont typeface="Arial"/>
              <a:buChar char="•"/>
              <a:defRPr sz="2000" b="0" i="0">
                <a:solidFill>
                  <a:srgbClr val="003B77"/>
                </a:solidFill>
                <a:latin typeface="Univers 55"/>
                <a:cs typeface="Univers 55"/>
              </a:defRPr>
            </a:lvl3pPr>
          </a:lstStyle>
          <a:p>
            <a:pPr lvl="0"/>
            <a:r>
              <a:rPr lang="en-US" dirty="0"/>
              <a:t>Click to edit 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  <p:sp>
        <p:nvSpPr>
          <p:cNvPr id="7" name="Text Placeholder 29"/>
          <p:cNvSpPr>
            <a:spLocks noGrp="1"/>
          </p:cNvSpPr>
          <p:nvPr>
            <p:ph type="body" idx="1" hasCustomPrompt="1"/>
          </p:nvPr>
        </p:nvSpPr>
        <p:spPr>
          <a:xfrm>
            <a:off x="457200" y="1693727"/>
            <a:ext cx="8229600" cy="639762"/>
          </a:xfrm>
          <a:prstGeom prst="rect">
            <a:avLst/>
          </a:prstGeom>
        </p:spPr>
        <p:txBody>
          <a:bodyPr/>
          <a:lstStyle>
            <a:lvl1pPr marL="119063" indent="0">
              <a:spcBef>
                <a:spcPts val="0"/>
              </a:spcBef>
              <a:spcAft>
                <a:spcPts val="0"/>
              </a:spcAft>
              <a:buFontTx/>
              <a:buNone/>
              <a:defRPr sz="2400" b="1" i="0" baseline="0">
                <a:solidFill>
                  <a:srgbClr val="EE7A22"/>
                </a:solidFill>
                <a:effectLst/>
                <a:latin typeface="Univers 55"/>
                <a:cs typeface="Univers 55"/>
              </a:defRPr>
            </a:lvl1pPr>
          </a:lstStyle>
          <a:p>
            <a:r>
              <a:rPr lang="en-US" dirty="0"/>
              <a:t>Click to Add Slide Sub Header</a:t>
            </a:r>
          </a:p>
        </p:txBody>
      </p:sp>
    </p:spTree>
    <p:extLst>
      <p:ext uri="{BB962C8B-B14F-4D97-AF65-F5344CB8AC3E}">
        <p14:creationId xmlns:p14="http://schemas.microsoft.com/office/powerpoint/2010/main" val="291261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0"/>
          <p:cNvSpPr>
            <a:spLocks noGrp="1"/>
          </p:cNvSpPr>
          <p:nvPr userDrawn="1">
            <p:ph sz="half" idx="2" hasCustomPrompt="1"/>
          </p:nvPr>
        </p:nvSpPr>
        <p:spPr>
          <a:xfrm>
            <a:off x="457200" y="1634894"/>
            <a:ext cx="4114800" cy="4297364"/>
          </a:xfrm>
          <a:prstGeom prst="rect">
            <a:avLst/>
          </a:prstGeom>
        </p:spPr>
        <p:txBody>
          <a:bodyPr/>
          <a:lstStyle>
            <a:lvl1pPr marL="463550" indent="-344488">
              <a:spcBef>
                <a:spcPts val="1800"/>
              </a:spcBef>
              <a:spcAft>
                <a:spcPts val="0"/>
              </a:spcAft>
              <a:buClr>
                <a:srgbClr val="EE7A22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Univers 55"/>
              </a:defRPr>
            </a:lvl1pPr>
            <a:lvl2pPr marL="914400" indent="-344488">
              <a:spcBef>
                <a:spcPts val="1200"/>
              </a:spcBef>
              <a:spcAft>
                <a:spcPts val="0"/>
              </a:spcAft>
              <a:buClr>
                <a:srgbClr val="8D8B7E"/>
              </a:buClr>
              <a:defRPr sz="1800">
                <a:solidFill>
                  <a:srgbClr val="003B77"/>
                </a:solidFill>
                <a:latin typeface="Univers 55"/>
              </a:defRPr>
            </a:lvl2pPr>
            <a:lvl3pPr marL="1377950" indent="-344488">
              <a:spcBef>
                <a:spcPts val="600"/>
              </a:spcBef>
              <a:spcAft>
                <a:spcPts val="0"/>
              </a:spcAft>
              <a:buClr>
                <a:srgbClr val="EE7A22"/>
              </a:buClr>
              <a:defRPr sz="1600" baseline="0">
                <a:solidFill>
                  <a:srgbClr val="003B77"/>
                </a:solidFill>
                <a:latin typeface="Univers 55"/>
              </a:defRPr>
            </a:lvl3pPr>
          </a:lstStyle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00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10"/>
          <p:cNvSpPr>
            <a:spLocks noGrp="1"/>
          </p:cNvSpPr>
          <p:nvPr>
            <p:ph sz="half" idx="11" hasCustomPrompt="1"/>
          </p:nvPr>
        </p:nvSpPr>
        <p:spPr>
          <a:xfrm>
            <a:off x="457200" y="318984"/>
            <a:ext cx="8229600" cy="7347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65 Bold"/>
                <a:cs typeface="57 C Univers Condensed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30"/>
          <p:cNvSpPr>
            <a:spLocks noGrp="1"/>
          </p:cNvSpPr>
          <p:nvPr>
            <p:ph sz="half" idx="14" hasCustomPrompt="1"/>
          </p:nvPr>
        </p:nvSpPr>
        <p:spPr>
          <a:xfrm>
            <a:off x="4572000" y="1634894"/>
            <a:ext cx="4114800" cy="4297364"/>
          </a:xfrm>
          <a:prstGeom prst="rect">
            <a:avLst/>
          </a:prstGeom>
        </p:spPr>
        <p:txBody>
          <a:bodyPr/>
          <a:lstStyle>
            <a:lvl1pPr marL="463550" indent="-344488">
              <a:spcBef>
                <a:spcPts val="1800"/>
              </a:spcBef>
              <a:spcAft>
                <a:spcPts val="0"/>
              </a:spcAft>
              <a:buClr>
                <a:srgbClr val="EE7A22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Univers 55"/>
              </a:defRPr>
            </a:lvl1pPr>
            <a:lvl2pPr marL="914400" indent="-344488">
              <a:spcBef>
                <a:spcPts val="1200"/>
              </a:spcBef>
              <a:spcAft>
                <a:spcPts val="0"/>
              </a:spcAft>
              <a:buClr>
                <a:srgbClr val="8D8B7E"/>
              </a:buClr>
              <a:defRPr sz="1800">
                <a:solidFill>
                  <a:srgbClr val="003B77"/>
                </a:solidFill>
                <a:latin typeface="Univers 55"/>
              </a:defRPr>
            </a:lvl2pPr>
            <a:lvl3pPr marL="1377950" indent="-344488">
              <a:spcBef>
                <a:spcPts val="600"/>
              </a:spcBef>
              <a:spcAft>
                <a:spcPts val="0"/>
              </a:spcAft>
              <a:buClr>
                <a:srgbClr val="EE7A22"/>
              </a:buClr>
              <a:defRPr sz="1600" baseline="0">
                <a:solidFill>
                  <a:srgbClr val="003B77"/>
                </a:solidFill>
                <a:latin typeface="Univers 55"/>
              </a:defRPr>
            </a:lvl3pPr>
          </a:lstStyle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3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9"/>
          <p:cNvSpPr>
            <a:spLocks noGrp="1"/>
          </p:cNvSpPr>
          <p:nvPr userDrawn="1">
            <p:ph type="body" idx="1"/>
          </p:nvPr>
        </p:nvSpPr>
        <p:spPr>
          <a:xfrm>
            <a:off x="457200" y="1634894"/>
            <a:ext cx="4114800" cy="639762"/>
          </a:xfrm>
          <a:prstGeom prst="rect">
            <a:avLst/>
          </a:prstGeom>
        </p:spPr>
        <p:txBody>
          <a:bodyPr/>
          <a:lstStyle>
            <a:lvl1pPr marL="119063" indent="0">
              <a:spcBef>
                <a:spcPts val="0"/>
              </a:spcBef>
              <a:buFontTx/>
              <a:buNone/>
              <a:defRPr sz="2200" b="1" i="0">
                <a:solidFill>
                  <a:srgbClr val="EE7A22"/>
                </a:solidFill>
                <a:effectLst/>
                <a:latin typeface="Univers 55"/>
                <a:cs typeface="Univers 55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0"/>
          <p:cNvSpPr>
            <a:spLocks noGrp="1"/>
          </p:cNvSpPr>
          <p:nvPr userDrawn="1">
            <p:ph sz="half" idx="2" hasCustomPrompt="1"/>
          </p:nvPr>
        </p:nvSpPr>
        <p:spPr>
          <a:xfrm>
            <a:off x="457200" y="2274658"/>
            <a:ext cx="4114800" cy="3657600"/>
          </a:xfrm>
          <a:prstGeom prst="rect">
            <a:avLst/>
          </a:prstGeom>
        </p:spPr>
        <p:txBody>
          <a:bodyPr/>
          <a:lstStyle>
            <a:lvl1pPr marL="463550" indent="-344488">
              <a:spcBef>
                <a:spcPts val="1800"/>
              </a:spcBef>
              <a:spcAft>
                <a:spcPts val="0"/>
              </a:spcAft>
              <a:buClr>
                <a:srgbClr val="EE7A22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Univers 57 Condensed"/>
              </a:defRPr>
            </a:lvl1pPr>
            <a:lvl2pPr marL="914400" indent="-344488">
              <a:spcBef>
                <a:spcPts val="1200"/>
              </a:spcBef>
              <a:spcAft>
                <a:spcPts val="0"/>
              </a:spcAft>
              <a:buClr>
                <a:srgbClr val="8D8B7E"/>
              </a:buClr>
              <a:defRPr sz="1800">
                <a:solidFill>
                  <a:srgbClr val="003B77"/>
                </a:solidFill>
                <a:latin typeface="Univers 55"/>
              </a:defRPr>
            </a:lvl2pPr>
            <a:lvl3pPr marL="1377950" indent="-344488">
              <a:spcBef>
                <a:spcPts val="600"/>
              </a:spcBef>
              <a:spcAft>
                <a:spcPts val="0"/>
              </a:spcAft>
              <a:buClr>
                <a:srgbClr val="EE7A22"/>
              </a:buClr>
              <a:defRPr sz="1600" baseline="0">
                <a:solidFill>
                  <a:srgbClr val="003B77"/>
                </a:solidFill>
                <a:latin typeface="Univers 55"/>
              </a:defRPr>
            </a:lvl3pPr>
          </a:lstStyle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0" name="Text Placeholder 29"/>
          <p:cNvSpPr>
            <a:spLocks noGrp="1"/>
          </p:cNvSpPr>
          <p:nvPr userDrawn="1">
            <p:ph type="body" idx="13"/>
          </p:nvPr>
        </p:nvSpPr>
        <p:spPr>
          <a:xfrm>
            <a:off x="4592390" y="1634894"/>
            <a:ext cx="4114800" cy="639762"/>
          </a:xfrm>
          <a:prstGeom prst="rect">
            <a:avLst/>
          </a:prstGeom>
        </p:spPr>
        <p:txBody>
          <a:bodyPr/>
          <a:lstStyle>
            <a:lvl1pPr marL="119063" indent="0">
              <a:spcBef>
                <a:spcPts val="0"/>
              </a:spcBef>
              <a:buFontTx/>
              <a:buNone/>
              <a:defRPr sz="2200" b="1" i="0">
                <a:solidFill>
                  <a:srgbClr val="EE7A22"/>
                </a:solidFill>
                <a:latin typeface="Univers 55"/>
                <a:cs typeface="Univers 55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00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10"/>
          <p:cNvSpPr>
            <a:spLocks noGrp="1"/>
          </p:cNvSpPr>
          <p:nvPr>
            <p:ph sz="half" idx="11" hasCustomPrompt="1"/>
          </p:nvPr>
        </p:nvSpPr>
        <p:spPr>
          <a:xfrm>
            <a:off x="457200" y="318984"/>
            <a:ext cx="8229600" cy="7347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65 Bold"/>
                <a:cs typeface="57 C Univers Condensed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30"/>
          <p:cNvSpPr>
            <a:spLocks noGrp="1"/>
          </p:cNvSpPr>
          <p:nvPr>
            <p:ph sz="half" idx="14" hasCustomPrompt="1"/>
          </p:nvPr>
        </p:nvSpPr>
        <p:spPr>
          <a:xfrm>
            <a:off x="4572000" y="2274658"/>
            <a:ext cx="4114800" cy="3657600"/>
          </a:xfrm>
          <a:prstGeom prst="rect">
            <a:avLst/>
          </a:prstGeom>
        </p:spPr>
        <p:txBody>
          <a:bodyPr/>
          <a:lstStyle>
            <a:lvl1pPr marL="463550" indent="-344488">
              <a:spcBef>
                <a:spcPts val="1800"/>
              </a:spcBef>
              <a:spcAft>
                <a:spcPts val="0"/>
              </a:spcAft>
              <a:buClr>
                <a:srgbClr val="EE7A22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Univers 57 Condensed"/>
              </a:defRPr>
            </a:lvl1pPr>
            <a:lvl2pPr marL="914400" indent="-344488">
              <a:spcBef>
                <a:spcPts val="1200"/>
              </a:spcBef>
              <a:spcAft>
                <a:spcPts val="0"/>
              </a:spcAft>
              <a:buClr>
                <a:srgbClr val="8D8B7E"/>
              </a:buClr>
              <a:defRPr sz="1800">
                <a:solidFill>
                  <a:srgbClr val="003B77"/>
                </a:solidFill>
                <a:latin typeface="Univers 55"/>
              </a:defRPr>
            </a:lvl2pPr>
            <a:lvl3pPr marL="1377950" indent="-344488">
              <a:spcBef>
                <a:spcPts val="600"/>
              </a:spcBef>
              <a:spcAft>
                <a:spcPts val="0"/>
              </a:spcAft>
              <a:buClr>
                <a:srgbClr val="EE7A22"/>
              </a:buClr>
              <a:defRPr sz="1600" baseline="0">
                <a:solidFill>
                  <a:srgbClr val="003B77"/>
                </a:solidFill>
                <a:latin typeface="Univers 55"/>
              </a:defRPr>
            </a:lvl3pPr>
          </a:lstStyle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3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00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60697"/>
            <a:ext cx="8229600" cy="3391787"/>
          </a:xfrm>
          <a:prstGeom prst="rect">
            <a:avLst/>
          </a:prstGeom>
        </p:spPr>
        <p:txBody>
          <a:bodyPr anchor="ctr" anchorCtr="0"/>
          <a:lstStyle>
            <a:lvl1pPr marL="117475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E7A22"/>
              </a:buClr>
              <a:buFont typeface="Wingdings" panose="05000000000000000000" pitchFamily="2" charset="2"/>
              <a:buNone/>
              <a:defRPr sz="5400" b="0" i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55"/>
                <a:cs typeface="Univers 55"/>
              </a:defRPr>
            </a:lvl1pPr>
            <a:lvl2pPr marL="1377950" indent="-5826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8D8B7E"/>
              </a:buClr>
              <a:defRPr sz="2200" b="0" i="0">
                <a:solidFill>
                  <a:srgbClr val="003B77"/>
                </a:solidFill>
                <a:latin typeface="Univers 55"/>
                <a:cs typeface="Univers 55"/>
              </a:defRPr>
            </a:lvl2pPr>
            <a:lvl3pPr marL="2054225" indent="-5699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E7A22"/>
              </a:buClr>
              <a:buFont typeface="Arial"/>
              <a:buChar char="•"/>
              <a:defRPr sz="2000" b="0" i="0">
                <a:solidFill>
                  <a:srgbClr val="003B77"/>
                </a:solidFill>
                <a:latin typeface="Univers 55"/>
                <a:cs typeface="Univers 55"/>
              </a:defRPr>
            </a:lvl3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Content Placeholder 10"/>
          <p:cNvSpPr>
            <a:spLocks noGrp="1"/>
          </p:cNvSpPr>
          <p:nvPr>
            <p:ph sz="half" idx="11" hasCustomPrompt="1"/>
          </p:nvPr>
        </p:nvSpPr>
        <p:spPr>
          <a:xfrm>
            <a:off x="457200" y="318984"/>
            <a:ext cx="8229600" cy="7347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65 Bold"/>
                <a:cs typeface="57 C Univers Condensed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5096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-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5"/>
          <p:cNvSpPr>
            <a:spLocks noGrp="1"/>
          </p:cNvSpPr>
          <p:nvPr>
            <p:ph idx="1" hasCustomPrompt="1"/>
          </p:nvPr>
        </p:nvSpPr>
        <p:spPr>
          <a:xfrm>
            <a:off x="457200" y="1662545"/>
            <a:ext cx="8229600" cy="4242956"/>
          </a:xfrm>
          <a:prstGeom prst="rect">
            <a:avLst/>
          </a:prstGeom>
        </p:spPr>
        <p:txBody>
          <a:bodyPr/>
          <a:lstStyle>
            <a:lvl1pPr marL="628650" marR="0" indent="-6286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EE7A22"/>
              </a:buClr>
              <a:buSzTx/>
              <a:buFont typeface="Wingdings" charset="2"/>
              <a:buNone/>
              <a:tabLst/>
              <a:defRPr sz="2400" baseline="0">
                <a:solidFill>
                  <a:schemeClr val="tx2"/>
                </a:solidFill>
                <a:latin typeface="Univers 57 Condensed"/>
              </a:defRPr>
            </a:lvl1pPr>
            <a:lvl2pPr marL="475488" marR="0" indent="-246888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Clr>
                <a:srgbClr val="8D8B7E"/>
              </a:buClr>
              <a:buSzTx/>
              <a:buFont typeface="Arial"/>
              <a:buChar char="–"/>
              <a:tabLst/>
              <a:defRPr/>
            </a:lvl2pPr>
            <a:lvl3pPr marL="685800" marR="0" indent="-201168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Clr>
                <a:srgbClr val="8D8B7E"/>
              </a:buClr>
              <a:buSzTx/>
              <a:buFont typeface="Arial"/>
              <a:buChar char="•"/>
              <a:tabLst/>
              <a:defRPr/>
            </a:lvl3pPr>
          </a:lstStyle>
          <a:p>
            <a:pPr marL="182880" marR="0" lvl="0" indent="-18288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Clr>
                <a:srgbClr val="EE7A2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3B77"/>
                </a:solidFill>
                <a:effectLst/>
                <a:uLnTx/>
                <a:uFillTx/>
                <a:latin typeface="Univers 55"/>
                <a:ea typeface="+mn-ea"/>
              </a:rPr>
              <a:t>Choose you Object type by clicking on an Icon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00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10"/>
          <p:cNvSpPr>
            <a:spLocks noGrp="1"/>
          </p:cNvSpPr>
          <p:nvPr>
            <p:ph sz="half" idx="11" hasCustomPrompt="1"/>
          </p:nvPr>
        </p:nvSpPr>
        <p:spPr>
          <a:xfrm>
            <a:off x="457200" y="318984"/>
            <a:ext cx="8229600" cy="7347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65 Bold"/>
                <a:cs typeface="57 C Univers Condensed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4089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 Titl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6"/>
          <p:cNvSpPr>
            <a:spLocks noGrp="1"/>
          </p:cNvSpPr>
          <p:nvPr userDrawn="1">
            <p:ph type="title"/>
          </p:nvPr>
        </p:nvSpPr>
        <p:spPr>
          <a:xfrm>
            <a:off x="394607" y="4874126"/>
            <a:ext cx="8354786" cy="402501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rgbClr val="EE7A22"/>
                </a:solidFill>
                <a:latin typeface="Univers 65 Bold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7"/>
          <p:cNvSpPr>
            <a:spLocks noGrp="1"/>
          </p:cNvSpPr>
          <p:nvPr userDrawn="1">
            <p:ph type="pic" idx="1"/>
          </p:nvPr>
        </p:nvSpPr>
        <p:spPr>
          <a:xfrm>
            <a:off x="394607" y="1805213"/>
            <a:ext cx="8354786" cy="2922361"/>
          </a:xfrm>
          <a:prstGeom prst="rect">
            <a:avLst/>
          </a:prstGeom>
        </p:spPr>
      </p:sp>
      <p:sp>
        <p:nvSpPr>
          <p:cNvPr id="7" name="Text Placeholder 48"/>
          <p:cNvSpPr>
            <a:spLocks noGrp="1"/>
          </p:cNvSpPr>
          <p:nvPr userDrawn="1">
            <p:ph type="body" sz="half" idx="2"/>
          </p:nvPr>
        </p:nvSpPr>
        <p:spPr>
          <a:xfrm>
            <a:off x="394607" y="5464515"/>
            <a:ext cx="8354786" cy="5716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  <a:latin typeface="Univers 55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00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1" hasCustomPrompt="1"/>
          </p:nvPr>
        </p:nvSpPr>
        <p:spPr>
          <a:xfrm>
            <a:off x="457200" y="318984"/>
            <a:ext cx="8229600" cy="7347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65 Bold"/>
                <a:cs typeface="57 C Univers Condensed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40354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0"/>
          <p:cNvSpPr>
            <a:spLocks noGrp="1"/>
          </p:cNvSpPr>
          <p:nvPr userDrawn="1">
            <p:ph sz="half" idx="2"/>
          </p:nvPr>
        </p:nvSpPr>
        <p:spPr>
          <a:xfrm>
            <a:off x="457200" y="1975315"/>
            <a:ext cx="4040188" cy="3657600"/>
          </a:xfrm>
          <a:prstGeom prst="rect">
            <a:avLst/>
          </a:prstGeom>
        </p:spPr>
        <p:txBody>
          <a:bodyPr/>
          <a:lstStyle>
            <a:lvl1pPr marL="342900" indent="-223838">
              <a:buFontTx/>
              <a:buNone/>
              <a:defRPr sz="2200">
                <a:solidFill>
                  <a:schemeClr val="tx2"/>
                </a:solidFill>
                <a:latin typeface="Univers 55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30"/>
          <p:cNvSpPr>
            <a:spLocks noGrp="1"/>
          </p:cNvSpPr>
          <p:nvPr userDrawn="1">
            <p:ph sz="half" idx="12"/>
          </p:nvPr>
        </p:nvSpPr>
        <p:spPr>
          <a:xfrm>
            <a:off x="4771798" y="1975315"/>
            <a:ext cx="4040188" cy="3657600"/>
          </a:xfrm>
          <a:prstGeom prst="rect">
            <a:avLst/>
          </a:prstGeom>
        </p:spPr>
        <p:txBody>
          <a:bodyPr/>
          <a:lstStyle>
            <a:lvl1pPr marL="342900" indent="-223838">
              <a:buFontTx/>
              <a:buNone/>
              <a:defRPr sz="2200">
                <a:solidFill>
                  <a:schemeClr val="tx2"/>
                </a:solidFill>
                <a:latin typeface="Univers 55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10"/>
          <p:cNvSpPr>
            <a:spLocks noGrp="1"/>
          </p:cNvSpPr>
          <p:nvPr>
            <p:ph sz="half" idx="11" hasCustomPrompt="1"/>
          </p:nvPr>
        </p:nvSpPr>
        <p:spPr>
          <a:xfrm>
            <a:off x="457200" y="318984"/>
            <a:ext cx="8229600" cy="7347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65 Bold"/>
                <a:cs typeface="57 C Univers Condensed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45039864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theme/theme1.xml" Type="http://schemas.openxmlformats.org/officeDocument/2006/relationships/theme" Id="rId2"></Relationship><Relationship Target="../media/image1.jpg" Type="http://schemas.openxmlformats.org/officeDocument/2006/relationships/image" Id="rId3"></Relationship></Relationships>
</file>

<file path=ppt/slideMasters/_rels/slideMaster2.xml.rels><?xml version="1.0" encoding="UTF-8" ?><Relationships xmlns="http://schemas.openxmlformats.org/package/2006/relationships"><Relationship Target="../slideLayouts/slideLayout12.xml" Type="http://schemas.openxmlformats.org/officeDocument/2006/relationships/slideLayout" Id="rId11"></Relationship><Relationship Target="../slideLayouts/slideLayout13.xml" Type="http://schemas.openxmlformats.org/officeDocument/2006/relationships/slideLayout" Id="rId12"></Relationship><Relationship Target="../theme/theme2.xml" Type="http://schemas.openxmlformats.org/officeDocument/2006/relationships/theme" Id="rId13"></Relationship><Relationship Target="../media/image4.jpg" Type="http://schemas.openxmlformats.org/officeDocument/2006/relationships/image" Id="rId14"></Relationship><Relationship Target="../media/image2.jpg" Type="http://schemas.openxmlformats.org/officeDocument/2006/relationships/image" Id="rId15"></Relationship><Relationship Target="../media/image3.png" Type="http://schemas.openxmlformats.org/officeDocument/2006/relationships/image" Id="rId16"></Relationship><Relationship Target="../slideLayouts/slideLayout2.xml" Type="http://schemas.openxmlformats.org/officeDocument/2006/relationships/slideLayout" Id="rId1"></Relationship><Relationship Target="../slideLayouts/slideLayout3.xml" Type="http://schemas.openxmlformats.org/officeDocument/2006/relationships/slideLayout" Id="rId2"></Relationship><Relationship Target="../slideLayouts/slideLayout4.xml" Type="http://schemas.openxmlformats.org/officeDocument/2006/relationships/slideLayout" Id="rId3"></Relationship><Relationship Target="../slideLayouts/slideLayout5.xml" Type="http://schemas.openxmlformats.org/officeDocument/2006/relationships/slideLayout" Id="rId4"></Relationship><Relationship Target="../slideLayouts/slideLayout6.xml" Type="http://schemas.openxmlformats.org/officeDocument/2006/relationships/slideLayout" Id="rId5"></Relationship><Relationship Target="../slideLayouts/slideLayout7.xml" Type="http://schemas.openxmlformats.org/officeDocument/2006/relationships/slideLayout" Id="rId6"></Relationship><Relationship Target="../slideLayouts/slideLayout8.xml" Type="http://schemas.openxmlformats.org/officeDocument/2006/relationships/slideLayout" Id="rId7"></Relationship><Relationship Target="../slideLayouts/slideLayout9.xml" Type="http://schemas.openxmlformats.org/officeDocument/2006/relationships/slideLayout" Id="rId8"></Relationship><Relationship Target="../slideLayouts/slideLayout10.xml" Type="http://schemas.openxmlformats.org/officeDocument/2006/relationships/slideLayout" Id="rId9"></Relationship><Relationship Target="../slideLayouts/slideLayout11.xml" Type="http://schemas.openxmlformats.org/officeDocument/2006/relationships/slideLayout" Id="rId10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9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 cap="all" baseline="0">
          <a:solidFill>
            <a:srgbClr val="003B77"/>
          </a:solidFill>
          <a:latin typeface="Univers 65 Bold"/>
          <a:ea typeface="ＭＳ Ｐゴシック" charset="0"/>
          <a:cs typeface="Univers 65 Bold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00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4" y="6224588"/>
            <a:ext cx="207932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DE1689-F050-439C-9574-B2AE782FBF8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008077" y="6233770"/>
            <a:ext cx="1438755" cy="4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4" r:id="rId3"/>
    <p:sldLayoutId id="2147483689" r:id="rId4"/>
    <p:sldLayoutId id="2147483683" r:id="rId5"/>
    <p:sldLayoutId id="2147483686" r:id="rId6"/>
    <p:sldLayoutId id="2147483687" r:id="rId7"/>
    <p:sldLayoutId id="2147483688" r:id="rId8"/>
    <p:sldLayoutId id="2147483690" r:id="rId9"/>
    <p:sldLayoutId id="2147483691" r:id="rId10"/>
    <p:sldLayoutId id="2147483693" r:id="rId11"/>
    <p:sldLayoutId id="2147483692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media/image6.jpg" Type="http://schemas.openxmlformats.org/officeDocument/2006/relationships/image" Id="rId2"></Relationship></Relationships>
</file>

<file path=ppt/slides/_rels/slide10.xml.rels><?xml version="1.0" encoding="UTF-8" ?><Relationships xmlns="http://schemas.openxmlformats.org/package/2006/relationships"><Relationship Target="../slideLayouts/slideLayout5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slideLayouts/slideLayout6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16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17.xml.rels><?xml version="1.0" encoding="UTF-8" ?><Relationships xmlns="http://schemas.openxmlformats.org/package/2006/relationships"><Relationship Target="../slideLayouts/slideLayout6.xml" Type="http://schemas.openxmlformats.org/officeDocument/2006/relationships/slideLayout" Id="rId1"></Relationship></Relationships>
</file>

<file path=ppt/slides/_rels/slide18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9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1"></Relationship><Relationship Target="../media/image7.jpeg" Type="http://schemas.openxmlformats.org/officeDocument/2006/relationships/image" Id="rId2"></Relationship><Relationship Target="../media/image8.jpg" Type="http://schemas.openxmlformats.org/officeDocument/2006/relationships/image" Id="rId3"></Relationship></Relationships>
</file>

<file path=ppt/slides/_rels/slide20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1.xml.rels><?xml version="1.0" encoding="UTF-8" ?><Relationships xmlns="http://schemas.openxmlformats.org/package/2006/relationships"><Relationship Target="../slideLayouts/slideLayout6.xml" Type="http://schemas.openxmlformats.org/officeDocument/2006/relationships/slideLayout" Id="rId1"></Relationship></Relationships>
</file>

<file path=ppt/slides/_rels/slide2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3.xml.rels><?xml version="1.0" encoding="UTF-8" ?><Relationships xmlns="http://schemas.openxmlformats.org/package/2006/relationships"><Relationship Target="../slideLayouts/slideLayout6.xml" Type="http://schemas.openxmlformats.org/officeDocument/2006/relationships/slideLayout" Id="rId1"></Relationship></Relationships>
</file>

<file path=ppt/slides/_rels/slide24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5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26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27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8.xml.rels><?xml version="1.0" encoding="UTF-8" ?><Relationships xmlns="http://schemas.openxmlformats.org/package/2006/relationships"><Relationship Target="../slideLayouts/slideLayout11.xml" Type="http://schemas.openxmlformats.org/officeDocument/2006/relationships/slideLayout" Id="rId1"></Relationship></Relationships>
</file>

<file path=ppt/slides/_rels/slide29.xml.rels><?xml version="1.0" encoding="UTF-8" ?><Relationships xmlns="http://schemas.openxmlformats.org/package/2006/relationships"><Relationship TargetMode="External" Target="mailto:mpanichelli@cohenseglias.com" Type="http://schemas.openxmlformats.org/officeDocument/2006/relationships/hyperlink" Id="rId3"></Relationship><Relationship TargetMode="External" Target="http://www.cohenseglias.com/" Type="http://schemas.openxmlformats.org/officeDocument/2006/relationships/hyperlink" Id="rId4"></Relationship><Relationship TargetMode="External" Target="http://www.linkedin.com/in/mariapanichelli" Type="http://schemas.openxmlformats.org/officeDocument/2006/relationships/hyperlink" Id="rId5"></Relationship><Relationship Target="../media/image12.png" Type="http://schemas.openxmlformats.org/officeDocument/2006/relationships/image" Id="rId6"></Relationship><Relationship TargetMode="External" Target="mailto:tanwilson@entellectllc.com" Type="http://schemas.openxmlformats.org/officeDocument/2006/relationships/hyperlink" Id="rId7"></Relationship><Relationship TargetMode="External" Target="http://www.entellectllc.com/" Type="http://schemas.openxmlformats.org/officeDocument/2006/relationships/hyperlink" Id="rId8"></Relationship><Relationship TargetMode="External" Target="http://www.linkedin.com/in/tanwilsonpmp" Type="http://schemas.openxmlformats.org/officeDocument/2006/relationships/hyperlink" Id="rId9"></Relationship><Relationship Target="../slideLayouts/slideLayout4.xml" Type="http://schemas.openxmlformats.org/officeDocument/2006/relationships/slideLayout" Id="rId1"></Relationship><Relationship Target="../media/image2.jpg" Type="http://schemas.openxmlformats.org/officeDocument/2006/relationships/image" Id="rId2"></Relationship></Relationships>
</file>

<file path=ppt/slides/_rels/slide3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Relationship Target="../media/image9.jpeg" Type="http://schemas.openxmlformats.org/officeDocument/2006/relationships/image" Id="rId2"></Relationship></Relationships>
</file>

<file path=ppt/slides/_rels/slide4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Relationship Target="../media/image10.png" Type="http://schemas.openxmlformats.org/officeDocument/2006/relationships/image" Id="rId2"></Relationship></Relationships>
</file>

<file path=ppt/slides/_rels/slide6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Relationship Target="../media/image11.png" Type="http://schemas.openxmlformats.org/officeDocument/2006/relationships/image" Id="rId2"></Relationship></Relationships>
</file>

<file path=ppt/slides/_rels/slide7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8707" y="2477386"/>
            <a:ext cx="8174481" cy="20352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000" b="1" dirty="0"/>
              <a:t>Advanced Teaming Strategies for Business Development and Capture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How to Use Teaming, JVs and the Mentor Protégé Programs to Score the Contracts You Want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Maria L. Panichelli</a:t>
            </a:r>
          </a:p>
          <a:p>
            <a:r>
              <a:rPr lang="en-US" dirty="0"/>
              <a:t>Tan V. Wilson, </a:t>
            </a:r>
            <a:r>
              <a:rPr lang="en-US" dirty="0" err="1"/>
              <a:t>PMP</a:t>
            </a:r>
            <a:endParaRPr lang="en-US" dirty="0"/>
          </a:p>
          <a:p>
            <a:r>
              <a:rPr lang="en-US" b="1" dirty="0"/>
              <a:t>June 13,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86" y="5816010"/>
            <a:ext cx="899534" cy="9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5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Takeaways: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Teaming is critical for SBs to grow and mandatory for LBs</a:t>
            </a:r>
          </a:p>
          <a:p>
            <a:r>
              <a:rPr lang="en-US" dirty="0"/>
              <a:t>Both LBs and SBs know that they can’t do it alone!</a:t>
            </a:r>
          </a:p>
          <a:p>
            <a:r>
              <a:rPr lang="en-US" dirty="0"/>
              <a:t>To increase opportunities and capture more business, they need to leverage a partner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Now the question becomes: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Team or JV?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What type of partnership is best…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3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800" dirty="0"/>
              <a:t>Major Differences Between Teaming &amp; JVs</a:t>
            </a:r>
          </a:p>
        </p:txBody>
      </p:sp>
    </p:spTree>
    <p:extLst>
      <p:ext uri="{BB962C8B-B14F-4D97-AF65-F5344CB8AC3E}">
        <p14:creationId xmlns:p14="http://schemas.microsoft.com/office/powerpoint/2010/main" val="401319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Practical  Legal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Who is the Prime Contractor?</a:t>
            </a:r>
          </a:p>
          <a:p>
            <a:r>
              <a:rPr lang="en-US" dirty="0"/>
              <a:t>Affiliation </a:t>
            </a:r>
            <a:r>
              <a:rPr lang="en-US" dirty="0" smtClean="0"/>
              <a:t>Concerns</a:t>
            </a:r>
            <a:endParaRPr lang="en-US" dirty="0"/>
          </a:p>
          <a:p>
            <a:r>
              <a:rPr lang="en-US" dirty="0"/>
              <a:t>Timing</a:t>
            </a:r>
          </a:p>
          <a:p>
            <a:r>
              <a:rPr lang="en-US" dirty="0"/>
              <a:t>Leveraging Partner Capabilities</a:t>
            </a:r>
          </a:p>
        </p:txBody>
      </p:sp>
    </p:spTree>
    <p:extLst>
      <p:ext uri="{BB962C8B-B14F-4D97-AF65-F5344CB8AC3E}">
        <p14:creationId xmlns:p14="http://schemas.microsoft.com/office/powerpoint/2010/main" val="178374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Business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86297"/>
            <a:ext cx="8229600" cy="2386939"/>
          </a:xfrm>
        </p:spPr>
        <p:txBody>
          <a:bodyPr numCol="2"/>
          <a:lstStyle/>
          <a:p>
            <a:r>
              <a:rPr lang="en-US" dirty="0"/>
              <a:t>Casual (playing the field)</a:t>
            </a:r>
          </a:p>
          <a:p>
            <a:r>
              <a:rPr lang="en-US" dirty="0"/>
              <a:t>Serious (on a mission)</a:t>
            </a:r>
          </a:p>
          <a:p>
            <a:r>
              <a:rPr lang="en-US" dirty="0"/>
              <a:t>Exclusive (The One)</a:t>
            </a:r>
          </a:p>
          <a:p>
            <a:r>
              <a:rPr lang="en-US" dirty="0"/>
              <a:t>Teammate for convenience</a:t>
            </a:r>
          </a:p>
          <a:p>
            <a:r>
              <a:rPr lang="en-US" dirty="0"/>
              <a:t>Strategic teammate</a:t>
            </a:r>
          </a:p>
          <a:p>
            <a:r>
              <a:rPr lang="en-US" dirty="0"/>
              <a:t>Exclusive teammate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4581895"/>
            <a:ext cx="8229600" cy="750125"/>
          </a:xfrm>
          <a:prstGeom prst="rect">
            <a:avLst/>
          </a:prstGeom>
        </p:spPr>
        <p:txBody>
          <a:bodyPr numCol="1"/>
          <a:lstStyle>
            <a:lvl1pPr marL="1260475" indent="-571500" algn="l" defTabSz="457200" rtl="0" eaLnBrk="0" fontAlgn="base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EE7A22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rgbClr val="003B77"/>
                </a:solidFill>
                <a:latin typeface="Univers 55"/>
                <a:ea typeface="ＭＳ Ｐゴシック" charset="0"/>
                <a:cs typeface="Univers 55"/>
              </a:defRPr>
            </a:lvl1pPr>
            <a:lvl2pPr marL="1947863" indent="-582613" algn="l" defTabSz="457200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D8B7E"/>
              </a:buClr>
              <a:buFont typeface="Arial" charset="0"/>
              <a:buChar char="–"/>
              <a:defRPr sz="2200" b="0" i="0" kern="1200">
                <a:solidFill>
                  <a:srgbClr val="003B77"/>
                </a:solidFill>
                <a:latin typeface="Univers 55"/>
                <a:ea typeface="ＭＳ Ｐゴシック" charset="0"/>
                <a:cs typeface="Univers 55"/>
              </a:defRPr>
            </a:lvl2pPr>
            <a:lvl3pPr marL="2624138" indent="-569913" algn="l" defTabSz="4572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7A22"/>
              </a:buClr>
              <a:buFont typeface="Arial"/>
              <a:buChar char="•"/>
              <a:defRPr sz="2000" b="0" i="0" kern="1200">
                <a:solidFill>
                  <a:srgbClr val="003B77"/>
                </a:solidFill>
                <a:latin typeface="Univers 55"/>
                <a:ea typeface="ＭＳ Ｐゴシック" charset="0"/>
                <a:cs typeface="Univers 55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sz="2000" i="1" dirty="0"/>
              <a:t>"</a:t>
            </a:r>
            <a:r>
              <a:rPr lang="en-US" sz="2000" i="1" dirty="0">
                <a:solidFill>
                  <a:srgbClr val="EE7A22"/>
                </a:solidFill>
              </a:rPr>
              <a:t>Coming together is a beginning. Keeping together is progress. Working together is success.</a:t>
            </a:r>
            <a:r>
              <a:rPr lang="en-US" sz="2000" i="1" dirty="0"/>
              <a:t>" --Henry Ford </a:t>
            </a:r>
          </a:p>
        </p:txBody>
      </p:sp>
    </p:spTree>
    <p:extLst>
      <p:ext uri="{BB962C8B-B14F-4D97-AF65-F5344CB8AC3E}">
        <p14:creationId xmlns:p14="http://schemas.microsoft.com/office/powerpoint/2010/main" val="353709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Business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897" y="2193792"/>
            <a:ext cx="8428616" cy="4077916"/>
          </a:xfrm>
        </p:spPr>
        <p:txBody>
          <a:bodyPr numCol="2"/>
          <a:lstStyle/>
          <a:p>
            <a:pPr marL="795338" indent="-331788">
              <a:spcBef>
                <a:spcPts val="1200"/>
              </a:spcBef>
            </a:pPr>
            <a:r>
              <a:rPr lang="en-US" sz="1800" dirty="0"/>
              <a:t>Keeping it Casual</a:t>
            </a:r>
          </a:p>
          <a:p>
            <a:pPr marL="795338" indent="-331788">
              <a:spcBef>
                <a:spcPts val="1200"/>
              </a:spcBef>
            </a:pPr>
            <a:r>
              <a:rPr lang="en-US" sz="1800" dirty="0"/>
              <a:t>Date around to determine ideal teammate </a:t>
            </a:r>
          </a:p>
          <a:p>
            <a:pPr marL="795338" indent="-331788">
              <a:spcBef>
                <a:spcPts val="1200"/>
              </a:spcBef>
            </a:pPr>
            <a:r>
              <a:rPr lang="en-US" sz="1800" dirty="0"/>
              <a:t>New and exciting opportunities</a:t>
            </a:r>
          </a:p>
          <a:p>
            <a:pPr marL="795338" indent="-331788">
              <a:spcBef>
                <a:spcPts val="1200"/>
              </a:spcBef>
            </a:pPr>
            <a:r>
              <a:rPr lang="en-US" sz="1800" dirty="0"/>
              <a:t>Rapid response opportunity </a:t>
            </a:r>
          </a:p>
          <a:p>
            <a:pPr marL="1258888" lvl="1" indent="-357188">
              <a:spcBef>
                <a:spcPts val="600"/>
              </a:spcBef>
            </a:pPr>
            <a:r>
              <a:rPr lang="en-US" sz="1600" dirty="0"/>
              <a:t>Unexpected opportunity with a willing partner who invited you to team (i.e., </a:t>
            </a:r>
            <a:r>
              <a:rPr lang="en-US" sz="1600" dirty="0" err="1"/>
              <a:t>LB</a:t>
            </a:r>
            <a:r>
              <a:rPr lang="en-US" sz="1600" dirty="0"/>
              <a:t> who needs SB subcontracting credits)</a:t>
            </a:r>
          </a:p>
          <a:p>
            <a:pPr marL="795338" indent="-331788">
              <a:spcBef>
                <a:spcPts val="1200"/>
              </a:spcBef>
            </a:pPr>
            <a:r>
              <a:rPr lang="en-US" sz="1800" dirty="0"/>
              <a:t>Low level of trust</a:t>
            </a:r>
          </a:p>
          <a:p>
            <a:pPr marL="1258888" lvl="1" indent="-357188">
              <a:spcBef>
                <a:spcPts val="600"/>
              </a:spcBef>
            </a:pPr>
            <a:r>
              <a:rPr lang="en-US" sz="1600" dirty="0"/>
              <a:t>Easy to dump relationships</a:t>
            </a:r>
            <a:r>
              <a:rPr lang="en-US" sz="1800" dirty="0"/>
              <a:t> </a:t>
            </a:r>
            <a:r>
              <a:rPr lang="en-US" sz="1600" dirty="0"/>
              <a:t>that don’t work</a:t>
            </a:r>
            <a:endParaRPr lang="en-US" sz="1800" dirty="0"/>
          </a:p>
          <a:p>
            <a:pPr marL="795338" indent="-331788">
              <a:spcBef>
                <a:spcPts val="1200"/>
              </a:spcBef>
            </a:pPr>
            <a:r>
              <a:rPr lang="en-US" sz="1800" dirty="0"/>
              <a:t>Teaming of convenience</a:t>
            </a:r>
          </a:p>
          <a:p>
            <a:pPr marL="1258888" lvl="1" indent="-357188">
              <a:spcBef>
                <a:spcPts val="600"/>
              </a:spcBef>
            </a:pPr>
            <a:r>
              <a:rPr lang="en-US" sz="1600" dirty="0"/>
              <a:t>Minimal level of effort</a:t>
            </a:r>
          </a:p>
          <a:p>
            <a:pPr marL="1258888" lvl="1" indent="-357188">
              <a:spcBef>
                <a:spcPts val="600"/>
              </a:spcBef>
            </a:pPr>
            <a:r>
              <a:rPr lang="en-US" sz="1600" dirty="0"/>
              <a:t>No harm or negative impression (from the Government perspective)</a:t>
            </a:r>
          </a:p>
          <a:p>
            <a:pPr marL="1258888" lvl="1" indent="-357188">
              <a:spcBef>
                <a:spcPts val="600"/>
              </a:spcBef>
            </a:pPr>
            <a:r>
              <a:rPr lang="en-US" sz="1600" dirty="0"/>
              <a:t>Little to no Government/customer/program intimacy or knowledge</a:t>
            </a:r>
          </a:p>
          <a:p>
            <a:pPr marL="1258888" lvl="1" indent="-357188">
              <a:spcBef>
                <a:spcPts val="600"/>
              </a:spcBef>
            </a:pPr>
            <a:r>
              <a:rPr lang="en-US" sz="1600" dirty="0"/>
              <a:t>Sometimes can be costly (time, resources, monetary)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93727"/>
            <a:ext cx="8229600" cy="526959"/>
          </a:xfrm>
        </p:spPr>
        <p:txBody>
          <a:bodyPr/>
          <a:lstStyle/>
          <a:p>
            <a:r>
              <a:rPr lang="en-US" sz="2200" i="1" dirty="0"/>
              <a:t>Keeping it Casual</a:t>
            </a:r>
          </a:p>
        </p:txBody>
      </p:sp>
    </p:spTree>
    <p:extLst>
      <p:ext uri="{BB962C8B-B14F-4D97-AF65-F5344CB8AC3E}">
        <p14:creationId xmlns:p14="http://schemas.microsoft.com/office/powerpoint/2010/main" val="308010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Business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196935"/>
            <a:ext cx="8229600" cy="3930734"/>
          </a:xfrm>
        </p:spPr>
        <p:txBody>
          <a:bodyPr numCol="2"/>
          <a:lstStyle/>
          <a:p>
            <a:pPr marL="688975" indent="-346075">
              <a:spcBef>
                <a:spcPts val="1800"/>
              </a:spcBef>
            </a:pPr>
            <a:r>
              <a:rPr lang="en-US" sz="2000" dirty="0"/>
              <a:t>High Level of Trust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Shared Common Vision, Mission, and Values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Yin and Yang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Matching your strengths with their weaknesses – you complete each other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Share multiple opportunities and business intelligence 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Develop a rapport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Build long term value 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Key to long term growth</a:t>
            </a:r>
          </a:p>
          <a:p>
            <a:pPr marL="1138238" lvl="1" indent="-346075">
              <a:spcBef>
                <a:spcPts val="1200"/>
              </a:spcBef>
            </a:pPr>
            <a:r>
              <a:rPr lang="en-US" sz="1800" dirty="0"/>
              <a:t>CTAs, Joint Ventures, and/or Mentor-Protégé Arrangements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93727"/>
            <a:ext cx="8229600" cy="503208"/>
          </a:xfrm>
        </p:spPr>
        <p:txBody>
          <a:bodyPr/>
          <a:lstStyle/>
          <a:p>
            <a:r>
              <a:rPr lang="en-US" sz="2200" i="1" dirty="0"/>
              <a:t>Serious and Strategic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5097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Business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196935"/>
            <a:ext cx="8229600" cy="3930734"/>
          </a:xfrm>
        </p:spPr>
        <p:txBody>
          <a:bodyPr numCol="2"/>
          <a:lstStyle/>
          <a:p>
            <a:pPr marL="688975" indent="-346075">
              <a:spcBef>
                <a:spcPts val="1800"/>
              </a:spcBef>
            </a:pPr>
            <a:r>
              <a:rPr lang="en-US" sz="2000" dirty="0"/>
              <a:t>Take the competition off the street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Shared Common Vision, Mission, and Values </a:t>
            </a:r>
          </a:p>
          <a:p>
            <a:pPr marL="1138238" lvl="1" indent="-346075">
              <a:spcBef>
                <a:spcPts val="1200"/>
              </a:spcBef>
            </a:pPr>
            <a:r>
              <a:rPr lang="en-US" sz="1800" dirty="0"/>
              <a:t>Due diligence is critical before committing </a:t>
            </a:r>
          </a:p>
          <a:p>
            <a:pPr marL="1138238" lvl="1" indent="-346075">
              <a:spcBef>
                <a:spcPts val="1200"/>
              </a:spcBef>
            </a:pPr>
            <a:r>
              <a:rPr lang="en-US" sz="1800" dirty="0"/>
              <a:t>Can this relationship last for the next five plus years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Fill a critical gap/weakness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Accentuate existing strengths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Build long term value </a:t>
            </a:r>
          </a:p>
          <a:p>
            <a:pPr marL="688975" indent="-346075">
              <a:spcBef>
                <a:spcPts val="1800"/>
              </a:spcBef>
            </a:pPr>
            <a:r>
              <a:rPr lang="en-US" sz="2000" dirty="0"/>
              <a:t>Key to long term growth</a:t>
            </a:r>
          </a:p>
          <a:p>
            <a:pPr marL="1138238" lvl="1" indent="-346075">
              <a:spcBef>
                <a:spcPts val="1200"/>
              </a:spcBef>
            </a:pPr>
            <a:r>
              <a:rPr lang="en-US" sz="1800" dirty="0"/>
              <a:t>CTAs, Joint Ventures, and/or Mentor-Protégé Arrangements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93727"/>
            <a:ext cx="8229600" cy="503208"/>
          </a:xfrm>
        </p:spPr>
        <p:txBody>
          <a:bodyPr/>
          <a:lstStyle/>
          <a:p>
            <a:r>
              <a:rPr lang="en-US" sz="2200" i="1" dirty="0"/>
              <a:t>Exclusive – “The One”</a:t>
            </a:r>
          </a:p>
        </p:txBody>
      </p:sp>
    </p:spTree>
    <p:extLst>
      <p:ext uri="{BB962C8B-B14F-4D97-AF65-F5344CB8AC3E}">
        <p14:creationId xmlns:p14="http://schemas.microsoft.com/office/powerpoint/2010/main" val="292277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Teaming Agreements</a:t>
            </a:r>
          </a:p>
        </p:txBody>
      </p:sp>
    </p:spTree>
    <p:extLst>
      <p:ext uri="{BB962C8B-B14F-4D97-AF65-F5344CB8AC3E}">
        <p14:creationId xmlns:p14="http://schemas.microsoft.com/office/powerpoint/2010/main" val="262487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Now That You’ve Decided to Team…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“Three E’s of Teaming” – Legal Considerations</a:t>
            </a:r>
          </a:p>
          <a:p>
            <a:pPr lvl="1"/>
            <a:r>
              <a:rPr lang="en-US" dirty="0"/>
              <a:t>Enforceability</a:t>
            </a:r>
          </a:p>
          <a:p>
            <a:pPr lvl="1"/>
            <a:r>
              <a:rPr lang="en-US" dirty="0"/>
              <a:t>Exclusively</a:t>
            </a:r>
          </a:p>
          <a:p>
            <a:pPr lvl="1"/>
            <a:r>
              <a:rPr lang="en-US" dirty="0"/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4232243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Foundation for Successful Teaming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numCol="2"/>
          <a:lstStyle/>
          <a:p>
            <a:pPr marL="463550" indent="-346075">
              <a:spcBef>
                <a:spcPts val="1800"/>
              </a:spcBef>
            </a:pPr>
            <a:r>
              <a:rPr lang="en-US" sz="2000" b="1" dirty="0"/>
              <a:t>Teaming Maturity: </a:t>
            </a:r>
            <a:r>
              <a:rPr lang="en-US" sz="2000" dirty="0"/>
              <a:t>Familiarity that comes from working together (ostensibly with success) – repeatedly asked to join other teams on other opportunities </a:t>
            </a:r>
          </a:p>
          <a:p>
            <a:pPr marL="463550" indent="-346075">
              <a:spcBef>
                <a:spcPts val="1800"/>
              </a:spcBef>
            </a:pPr>
            <a:r>
              <a:rPr lang="en-US" sz="2000" b="1" dirty="0"/>
              <a:t>Communication: </a:t>
            </a:r>
            <a:r>
              <a:rPr lang="en-US" sz="2000" dirty="0"/>
              <a:t>Establish clear lines and open discussion</a:t>
            </a:r>
          </a:p>
          <a:p>
            <a:pPr marL="463550" indent="-346075">
              <a:spcBef>
                <a:spcPts val="1800"/>
              </a:spcBef>
            </a:pPr>
            <a:r>
              <a:rPr lang="en-US" sz="2000" b="1" dirty="0"/>
              <a:t>Trust: </a:t>
            </a:r>
            <a:r>
              <a:rPr lang="en-US" sz="2000" dirty="0"/>
              <a:t>Do not make this an issue!</a:t>
            </a:r>
          </a:p>
          <a:p>
            <a:pPr marL="915988" lvl="1" indent="-346075">
              <a:spcBef>
                <a:spcPts val="1200"/>
              </a:spcBef>
            </a:pPr>
            <a:r>
              <a:rPr lang="en-US" sz="1800" dirty="0"/>
              <a:t>Establish a rapport and gradually build trust</a:t>
            </a:r>
          </a:p>
          <a:p>
            <a:pPr marL="915988" lvl="1" indent="-346075">
              <a:spcBef>
                <a:spcPts val="1200"/>
              </a:spcBef>
            </a:pPr>
            <a:r>
              <a:rPr lang="en-US" sz="1800" dirty="0"/>
              <a:t>Team on small opportunities and grow from there</a:t>
            </a:r>
          </a:p>
          <a:p>
            <a:pPr marL="463550" indent="-346075">
              <a:spcBef>
                <a:spcPts val="1800"/>
              </a:spcBef>
            </a:pPr>
            <a:r>
              <a:rPr lang="en-US" sz="2000" b="1" dirty="0"/>
              <a:t>Accountability: </a:t>
            </a:r>
            <a:r>
              <a:rPr lang="en-US" sz="2000" dirty="0"/>
              <a:t>Each member of your team must be responsible and an active partner</a:t>
            </a:r>
          </a:p>
          <a:p>
            <a:pPr marL="463550" indent="-346075">
              <a:spcBef>
                <a:spcPts val="1800"/>
              </a:spcBef>
            </a:pPr>
            <a:r>
              <a:rPr lang="en-US" sz="2000" b="1" dirty="0"/>
              <a:t>Transparency: </a:t>
            </a:r>
            <a:r>
              <a:rPr lang="en-US" sz="2000" dirty="0"/>
              <a:t>When all elements of a project are visible to the entire team, people rise to a level of accountability and performance. It builds trust with our partners and peers!</a:t>
            </a:r>
          </a:p>
        </p:txBody>
      </p:sp>
    </p:spTree>
    <p:extLst>
      <p:ext uri="{BB962C8B-B14F-4D97-AF65-F5344CB8AC3E}">
        <p14:creationId xmlns:p14="http://schemas.microsoft.com/office/powerpoint/2010/main" val="291796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4643252"/>
            <a:ext cx="4114800" cy="1289006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b="1" dirty="0"/>
              <a:t>Maria L. Panichelli </a:t>
            </a:r>
            <a:r>
              <a:rPr lang="en-US" b="1" dirty="0">
                <a:solidFill>
                  <a:srgbClr val="EE7A22"/>
                </a:solidFill>
              </a:rPr>
              <a:t>| </a:t>
            </a:r>
            <a:r>
              <a:rPr lang="en-US" b="1" dirty="0"/>
              <a:t>Partner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/>
              <a:t>Cohen Seglias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Meet the </a:t>
            </a:r>
            <a:r>
              <a:rPr lang="en-US" dirty="0" err="1"/>
              <a:t>PresenterS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572000" y="4643252"/>
            <a:ext cx="4114800" cy="128900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Tan V. Wilson </a:t>
            </a:r>
            <a:r>
              <a:rPr lang="en-US" b="1" dirty="0">
                <a:solidFill>
                  <a:srgbClr val="EE7A22"/>
                </a:solidFill>
              </a:rPr>
              <a:t>|</a:t>
            </a:r>
            <a:r>
              <a:rPr lang="en-US" b="1" dirty="0"/>
              <a:t> President</a:t>
            </a:r>
          </a:p>
          <a:p>
            <a:pPr marL="0" indent="0" algn="ctr">
              <a:buNone/>
            </a:pPr>
            <a:r>
              <a:rPr lang="en-US" dirty="0" err="1"/>
              <a:t>Entellect</a:t>
            </a:r>
            <a:r>
              <a:rPr lang="en-US" dirty="0"/>
              <a:t>, LLC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53" y="1634894"/>
            <a:ext cx="2262047" cy="28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/>
          <a:stretch/>
        </p:blipFill>
        <p:spPr>
          <a:xfrm>
            <a:off x="5543343" y="1634896"/>
            <a:ext cx="2258302" cy="28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06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Common Pitfalls:</a:t>
            </a:r>
          </a:p>
          <a:p>
            <a:r>
              <a:rPr lang="en-US" sz="3600" dirty="0"/>
              <a:t>What Can Go Wrong?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Destroying “Small” Size Status, Otherwise Nullifying Small Business Program Eligibility, or Other Non Compliance</a:t>
            </a:r>
          </a:p>
          <a:p>
            <a:r>
              <a:rPr lang="en-US" dirty="0"/>
              <a:t>How? Most Common Pitfalls: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Affiliation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(Un)conditional Control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Work Percentage Requirements</a:t>
            </a:r>
          </a:p>
          <a:p>
            <a:pPr marL="117475" indent="0" algn="ctr">
              <a:buNone/>
            </a:pPr>
            <a:r>
              <a:rPr lang="en-US" sz="2000" b="1" i="1" dirty="0">
                <a:solidFill>
                  <a:srgbClr val="EE7A22"/>
                </a:solidFill>
              </a:rPr>
              <a:t>Draft your Teaming Agreement to Specifically Address and Overcome these Concerns!</a:t>
            </a:r>
          </a:p>
        </p:txBody>
      </p:sp>
    </p:spTree>
    <p:extLst>
      <p:ext uri="{BB962C8B-B14F-4D97-AF65-F5344CB8AC3E}">
        <p14:creationId xmlns:p14="http://schemas.microsoft.com/office/powerpoint/2010/main" val="3096657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Joint Ventures</a:t>
            </a:r>
          </a:p>
        </p:txBody>
      </p:sp>
    </p:spTree>
    <p:extLst>
      <p:ext uri="{BB962C8B-B14F-4D97-AF65-F5344CB8AC3E}">
        <p14:creationId xmlns:p14="http://schemas.microsoft.com/office/powerpoint/2010/main" val="3855877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about Joint Ventures?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Who is in the Joint Venture?</a:t>
            </a:r>
          </a:p>
          <a:p>
            <a:pPr lvl="1"/>
            <a:r>
              <a:rPr lang="en-US" dirty="0"/>
              <a:t>Two Small Businesses </a:t>
            </a:r>
          </a:p>
          <a:p>
            <a:pPr lvl="1"/>
            <a:r>
              <a:rPr lang="en-US" dirty="0"/>
              <a:t>A Large Business and a Small a Business?  Mentor Protégé is a prerequisite</a:t>
            </a:r>
          </a:p>
        </p:txBody>
      </p:sp>
    </p:spTree>
    <p:extLst>
      <p:ext uri="{BB962C8B-B14F-4D97-AF65-F5344CB8AC3E}">
        <p14:creationId xmlns:p14="http://schemas.microsoft.com/office/powerpoint/2010/main" val="808221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Mentor Protégé Programs</a:t>
            </a:r>
          </a:p>
        </p:txBody>
      </p:sp>
    </p:spTree>
    <p:extLst>
      <p:ext uri="{BB962C8B-B14F-4D97-AF65-F5344CB8AC3E}">
        <p14:creationId xmlns:p14="http://schemas.microsoft.com/office/powerpoint/2010/main" val="3388851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A Primer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Two Programs</a:t>
            </a:r>
          </a:p>
          <a:p>
            <a:r>
              <a:rPr lang="en-US" dirty="0"/>
              <a:t>Purpose</a:t>
            </a:r>
          </a:p>
          <a:p>
            <a:r>
              <a:rPr lang="en-US" dirty="0"/>
              <a:t>Who is Eligible to be a Protégé?  </a:t>
            </a:r>
          </a:p>
          <a:p>
            <a:r>
              <a:rPr lang="en-US" dirty="0"/>
              <a:t>Who is Eligible to be a Mentor?</a:t>
            </a:r>
          </a:p>
          <a:p>
            <a:r>
              <a:rPr lang="en-US" dirty="0"/>
              <a:t>What are the Requirements of the Written Agreement?</a:t>
            </a:r>
          </a:p>
          <a:p>
            <a:r>
              <a:rPr lang="en-US" dirty="0"/>
              <a:t>Application, Review, Approval/Reconsideration</a:t>
            </a:r>
          </a:p>
          <a:p>
            <a:r>
              <a:rPr lang="en-US" dirty="0"/>
              <a:t>On-going Evaluation and 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0696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A Primer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161310"/>
            <a:ext cx="8229600" cy="396636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A protégé and mentor may </a:t>
            </a:r>
            <a:r>
              <a:rPr lang="en-US" sz="2000" b="1" dirty="0">
                <a:solidFill>
                  <a:srgbClr val="EE7A22"/>
                </a:solidFill>
              </a:rPr>
              <a:t>joint venture </a:t>
            </a:r>
            <a:r>
              <a:rPr lang="en-US" sz="2000" dirty="0"/>
              <a:t>as a small business for any government prime contract or subcontract, provided the protégé qualifies as small for the procurement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EE7A22"/>
                </a:solidFill>
              </a:rPr>
              <a:t>No determination of affiliation or control</a:t>
            </a:r>
            <a:r>
              <a:rPr lang="en-US" sz="2000" dirty="0"/>
              <a:t> may be found between a protégé firm and its mentor based solely on the mentor-protégé agreement or any assistance provided pursuant to the agreement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In order to raise capital, the protégé firm may agree to sell or otherwise convey to the mentor an </a:t>
            </a:r>
            <a:r>
              <a:rPr lang="en-US" sz="2000" b="1" dirty="0">
                <a:solidFill>
                  <a:srgbClr val="EE7A22"/>
                </a:solidFill>
              </a:rPr>
              <a:t>equity interest of up to 40%</a:t>
            </a:r>
            <a:r>
              <a:rPr lang="en-US" sz="2000" dirty="0"/>
              <a:t> in the protégé firm</a:t>
            </a:r>
          </a:p>
          <a:p>
            <a:pPr>
              <a:spcBef>
                <a:spcPts val="180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93727"/>
            <a:ext cx="8229600" cy="467582"/>
          </a:xfrm>
        </p:spPr>
        <p:txBody>
          <a:bodyPr/>
          <a:lstStyle/>
          <a:p>
            <a:r>
              <a:rPr lang="en-US" sz="2200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933918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Written agreement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Written Agreement with a Number of Specific Provisions </a:t>
            </a:r>
          </a:p>
          <a:p>
            <a:r>
              <a:rPr lang="en-US" dirty="0"/>
              <a:t>Performance of Work and Performance of Work Reports</a:t>
            </a:r>
          </a:p>
          <a:p>
            <a:r>
              <a:rPr lang="en-US" dirty="0"/>
              <a:t>Certificate of Compliance</a:t>
            </a:r>
          </a:p>
          <a:p>
            <a:r>
              <a:rPr lang="en-US" dirty="0"/>
              <a:t>Inspection of Records</a:t>
            </a:r>
          </a:p>
          <a:p>
            <a:r>
              <a:rPr lang="en-US" dirty="0"/>
              <a:t>Basis for Suspension/Debarment!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“Small” Joint Ventures: Requirements</a:t>
            </a:r>
          </a:p>
        </p:txBody>
      </p:sp>
    </p:spTree>
    <p:extLst>
      <p:ext uri="{BB962C8B-B14F-4D97-AF65-F5344CB8AC3E}">
        <p14:creationId xmlns:p14="http://schemas.microsoft.com/office/powerpoint/2010/main" val="696675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specific program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WOSB</a:t>
            </a:r>
            <a:r>
              <a:rPr lang="en-US" dirty="0"/>
              <a:t>/</a:t>
            </a:r>
            <a:r>
              <a:rPr lang="en-US" dirty="0" err="1"/>
              <a:t>EDWOSB</a:t>
            </a:r>
            <a:r>
              <a:rPr lang="en-US" dirty="0"/>
              <a:t> - </a:t>
            </a:r>
            <a:r>
              <a:rPr lang="en-US" b="1" dirty="0">
                <a:solidFill>
                  <a:srgbClr val="EE7A22"/>
                </a:solidFill>
              </a:rPr>
              <a:t>13 CFR 127.506</a:t>
            </a:r>
          </a:p>
          <a:p>
            <a:r>
              <a:rPr lang="en-US" dirty="0" err="1"/>
              <a:t>HUBZone</a:t>
            </a:r>
            <a:r>
              <a:rPr lang="en-US" dirty="0"/>
              <a:t> - </a:t>
            </a:r>
            <a:r>
              <a:rPr lang="en-US" b="1" dirty="0">
                <a:solidFill>
                  <a:srgbClr val="EE7A22"/>
                </a:solidFill>
              </a:rPr>
              <a:t>13 CFR 126.616</a:t>
            </a:r>
          </a:p>
          <a:p>
            <a:r>
              <a:rPr lang="en-US" dirty="0" err="1"/>
              <a:t>SDVO</a:t>
            </a:r>
            <a:r>
              <a:rPr lang="en-US" dirty="0"/>
              <a:t> SBC - </a:t>
            </a:r>
            <a:r>
              <a:rPr lang="en-US" b="1" dirty="0">
                <a:solidFill>
                  <a:srgbClr val="EE7A22"/>
                </a:solidFill>
              </a:rPr>
              <a:t>13 CFR 125.18(b)</a:t>
            </a:r>
          </a:p>
          <a:p>
            <a:r>
              <a:rPr lang="en-US" dirty="0"/>
              <a:t>8(a) - </a:t>
            </a:r>
            <a:r>
              <a:rPr lang="en-US" b="1" dirty="0">
                <a:solidFill>
                  <a:srgbClr val="EE7A22"/>
                </a:solidFill>
              </a:rPr>
              <a:t>13 CFR 124.513(c)</a:t>
            </a:r>
          </a:p>
          <a:p>
            <a:r>
              <a:rPr lang="en-US" dirty="0"/>
              <a:t>VA </a:t>
            </a:r>
            <a:r>
              <a:rPr lang="en-US" dirty="0" err="1"/>
              <a:t>VOSB</a:t>
            </a:r>
            <a:r>
              <a:rPr lang="en-US" dirty="0"/>
              <a:t>/</a:t>
            </a:r>
            <a:r>
              <a:rPr lang="en-US" dirty="0" err="1"/>
              <a:t>SDVOSB</a:t>
            </a:r>
            <a:r>
              <a:rPr lang="en-US" dirty="0"/>
              <a:t> – </a:t>
            </a:r>
            <a:r>
              <a:rPr lang="en-US" b="1" dirty="0">
                <a:solidFill>
                  <a:srgbClr val="EE7A22"/>
                </a:solidFill>
              </a:rPr>
              <a:t>Separately Registered in </a:t>
            </a:r>
            <a:r>
              <a:rPr lang="en-US" b="1" dirty="0" err="1">
                <a:solidFill>
                  <a:srgbClr val="EE7A22"/>
                </a:solidFill>
              </a:rPr>
              <a:t>VetBiz</a:t>
            </a:r>
            <a:r>
              <a:rPr lang="en-US" b="1" dirty="0">
                <a:solidFill>
                  <a:srgbClr val="EE7A2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4607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24361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4" y="1827648"/>
            <a:ext cx="4114800" cy="90476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395344" y="3298336"/>
            <a:ext cx="4114800" cy="2262784"/>
          </a:xfrm>
        </p:spPr>
        <p:txBody>
          <a:bodyPr/>
          <a:lstStyle/>
          <a:p>
            <a:pPr marL="119062" indent="0">
              <a:spcBef>
                <a:spcPts val="1200"/>
              </a:spcBef>
              <a:buNone/>
            </a:pPr>
            <a:r>
              <a:rPr lang="it-IT" sz="1800" b="1" dirty="0"/>
              <a:t>Maria L. Panichelli </a:t>
            </a:r>
            <a:r>
              <a:rPr lang="it-IT" sz="1800" b="1" dirty="0">
                <a:solidFill>
                  <a:srgbClr val="EE7A22"/>
                </a:solidFill>
              </a:rPr>
              <a:t>| </a:t>
            </a:r>
            <a:r>
              <a:rPr lang="it-IT" sz="1800" b="1" dirty="0"/>
              <a:t>Partner</a:t>
            </a:r>
          </a:p>
          <a:p>
            <a:pPr marL="119062" indent="0">
              <a:spcBef>
                <a:spcPts val="1200"/>
              </a:spcBef>
              <a:buNone/>
            </a:pPr>
            <a:r>
              <a:rPr lang="it-IT" sz="1800" dirty="0">
                <a:hlinkClick r:id="rId3"/>
              </a:rPr>
              <a:t>mpanichelli@cohenseglias.com</a:t>
            </a:r>
            <a:endParaRPr lang="it-IT" sz="1800" dirty="0"/>
          </a:p>
          <a:p>
            <a:pPr marL="119062" indent="0">
              <a:spcBef>
                <a:spcPts val="1200"/>
              </a:spcBef>
              <a:buNone/>
            </a:pPr>
            <a:r>
              <a:rPr lang="it-IT" sz="1800" dirty="0"/>
              <a:t>215.564.1700</a:t>
            </a:r>
          </a:p>
          <a:p>
            <a:pPr marL="119062" indent="0">
              <a:spcBef>
                <a:spcPts val="1200"/>
              </a:spcBef>
              <a:buNone/>
            </a:pPr>
            <a:r>
              <a:rPr lang="it-IT" sz="1800" dirty="0">
                <a:hlinkClick r:id="rId4"/>
              </a:rPr>
              <a:t>www.cohenseglias.com</a:t>
            </a:r>
            <a:endParaRPr lang="it-IT" sz="1800" dirty="0"/>
          </a:p>
          <a:p>
            <a:pPr marL="119062" indent="0">
              <a:spcBef>
                <a:spcPts val="1200"/>
              </a:spcBef>
              <a:buNone/>
            </a:pPr>
            <a:r>
              <a:rPr lang="it-IT" sz="1800" dirty="0">
                <a:hlinkClick r:id="rId5"/>
              </a:rPr>
              <a:t>www.linkedin.com/in/mariapanichelli</a:t>
            </a:r>
            <a:endParaRPr lang="it-IT" sz="1800" dirty="0"/>
          </a:p>
          <a:p>
            <a:pPr marL="119062" indent="0">
              <a:spcBef>
                <a:spcPts val="1200"/>
              </a:spcBef>
              <a:buNone/>
            </a:pPr>
            <a:r>
              <a:rPr lang="it-IT" sz="1800" dirty="0"/>
              <a:t>@MariaPanichelli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643" y="1541516"/>
            <a:ext cx="1540396" cy="1762897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5248947" y="3411291"/>
            <a:ext cx="4114800" cy="2262784"/>
          </a:xfrm>
          <a:prstGeom prst="rect">
            <a:avLst/>
          </a:prstGeom>
        </p:spPr>
        <p:txBody>
          <a:bodyPr/>
          <a:lstStyle>
            <a:lvl1pPr marL="463550" indent="-344488" algn="l" defTabSz="457200" rtl="0" eaLnBrk="0" fontAlgn="base" hangingPunct="0">
              <a:spcBef>
                <a:spcPts val="1800"/>
              </a:spcBef>
              <a:spcAft>
                <a:spcPts val="0"/>
              </a:spcAft>
              <a:buClr>
                <a:srgbClr val="EE7A22"/>
              </a:buClr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Univers 55"/>
                <a:ea typeface="ＭＳ Ｐゴシック" charset="0"/>
                <a:cs typeface="ＭＳ Ｐゴシック" charset="0"/>
              </a:defRPr>
            </a:lvl1pPr>
            <a:lvl2pPr marL="914400" indent="-344488" algn="l" defTabSz="457200" rtl="0" eaLnBrk="0" fontAlgn="base" hangingPunct="0">
              <a:spcBef>
                <a:spcPts val="1200"/>
              </a:spcBef>
              <a:spcAft>
                <a:spcPts val="0"/>
              </a:spcAft>
              <a:buClr>
                <a:srgbClr val="8D8B7E"/>
              </a:buClr>
              <a:buFont typeface="Arial" charset="0"/>
              <a:buChar char="–"/>
              <a:defRPr sz="1800" kern="1200">
                <a:solidFill>
                  <a:srgbClr val="003B77"/>
                </a:solidFill>
                <a:latin typeface="Univers 55"/>
                <a:ea typeface="ＭＳ Ｐゴシック" charset="0"/>
                <a:cs typeface="+mn-cs"/>
              </a:defRPr>
            </a:lvl2pPr>
            <a:lvl3pPr marL="1377950" indent="-344488" algn="l" defTabSz="457200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EE7A22"/>
              </a:buClr>
              <a:buFont typeface="Arial" charset="0"/>
              <a:buChar char="•"/>
              <a:defRPr sz="1600" kern="1200" baseline="0">
                <a:solidFill>
                  <a:srgbClr val="003B77"/>
                </a:solidFill>
                <a:latin typeface="Univers 55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>
              <a:spcBef>
                <a:spcPts val="1200"/>
              </a:spcBef>
              <a:buNone/>
            </a:pPr>
            <a:r>
              <a:rPr lang="es-ES" sz="1800" b="1" dirty="0"/>
              <a:t>Tan V. Wilson, </a:t>
            </a:r>
            <a:r>
              <a:rPr lang="es-ES" sz="1800" b="1" dirty="0" err="1"/>
              <a:t>PMP</a:t>
            </a:r>
            <a:r>
              <a:rPr lang="es-ES" sz="1800" b="1" dirty="0">
                <a:solidFill>
                  <a:srgbClr val="EE7A22"/>
                </a:solidFill>
              </a:rPr>
              <a:t> | </a:t>
            </a:r>
            <a:r>
              <a:rPr lang="es-ES" sz="1800" b="1" dirty="0" err="1"/>
              <a:t>President</a:t>
            </a:r>
            <a:endParaRPr lang="es-ES" sz="1800" b="1" dirty="0"/>
          </a:p>
          <a:p>
            <a:pPr marL="119062" indent="0">
              <a:spcBef>
                <a:spcPts val="1200"/>
              </a:spcBef>
              <a:buNone/>
            </a:pPr>
            <a:r>
              <a:rPr lang="es-ES" sz="1800" dirty="0">
                <a:hlinkClick r:id="rId7"/>
              </a:rPr>
              <a:t>tanwilson@entellectllc.com</a:t>
            </a:r>
            <a:endParaRPr lang="es-ES" sz="1800" dirty="0"/>
          </a:p>
          <a:p>
            <a:pPr marL="119062" indent="0">
              <a:spcBef>
                <a:spcPts val="1200"/>
              </a:spcBef>
              <a:buNone/>
            </a:pPr>
            <a:r>
              <a:rPr lang="es-ES" sz="1800" dirty="0"/>
              <a:t>703.489.947</a:t>
            </a:r>
          </a:p>
          <a:p>
            <a:pPr marL="119062" indent="0">
              <a:spcBef>
                <a:spcPts val="1200"/>
              </a:spcBef>
              <a:buNone/>
            </a:pPr>
            <a:r>
              <a:rPr lang="es-ES" sz="1800" dirty="0">
                <a:hlinkClick r:id="rId8"/>
              </a:rPr>
              <a:t>www.entellectllc.com</a:t>
            </a:r>
            <a:endParaRPr lang="es-ES" sz="1800" dirty="0"/>
          </a:p>
          <a:p>
            <a:pPr marL="119062" indent="0">
              <a:spcBef>
                <a:spcPts val="1200"/>
              </a:spcBef>
              <a:buNone/>
            </a:pPr>
            <a:r>
              <a:rPr lang="es-ES" sz="1800" dirty="0">
                <a:hlinkClick r:id="rId9"/>
              </a:rPr>
              <a:t>www.linkedin.com/in/tanwilsonpmp</a:t>
            </a:r>
            <a:endParaRPr lang="es-ES" sz="1800" dirty="0"/>
          </a:p>
          <a:p>
            <a:pPr marL="119062" indent="0">
              <a:spcBef>
                <a:spcPts val="1200"/>
              </a:spcBef>
              <a:buNone/>
            </a:pPr>
            <a:r>
              <a:rPr lang="es-ES" sz="1800" dirty="0"/>
              <a:t>@</a:t>
            </a:r>
            <a:r>
              <a:rPr lang="es-ES" sz="1800" dirty="0" err="1"/>
              <a:t>TVWilson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08820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Know the Lingo:  Understanding Terms and Fundamental Concepts</a:t>
            </a:r>
          </a:p>
          <a:p>
            <a:r>
              <a:rPr lang="en-US" dirty="0"/>
              <a:t>Why Team or Joint Venture?</a:t>
            </a:r>
          </a:p>
          <a:p>
            <a:r>
              <a:rPr lang="en-US" dirty="0"/>
              <a:t>Teaming v. Joint Ventures, Legal and Business Considerations </a:t>
            </a:r>
          </a:p>
          <a:p>
            <a:r>
              <a:rPr lang="en-US" dirty="0"/>
              <a:t>Best Practices in Teaming</a:t>
            </a:r>
          </a:p>
          <a:p>
            <a:r>
              <a:rPr lang="en-US" dirty="0"/>
              <a:t>Best Practices in Joint Ventures and MP Relationships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84" y="2612983"/>
            <a:ext cx="1228106" cy="11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Know the lingo!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b="1" dirty="0"/>
              <a:t>Teaming: </a:t>
            </a:r>
            <a:r>
              <a:rPr lang="en-US" sz="2200" dirty="0"/>
              <a:t>A special type of prime/subcontractor relationship</a:t>
            </a:r>
          </a:p>
          <a:p>
            <a:r>
              <a:rPr lang="en-US" sz="2200" b="1" dirty="0"/>
              <a:t>Joint Venturing: </a:t>
            </a:r>
            <a:r>
              <a:rPr lang="en-US" sz="2200" dirty="0"/>
              <a:t>Two or more separate companies coming together to compete as a </a:t>
            </a:r>
            <a:r>
              <a:rPr lang="en-US" sz="2200" dirty="0" smtClean="0"/>
              <a:t>JV for prime contracts</a:t>
            </a:r>
            <a:endParaRPr lang="en-US" sz="2200" dirty="0"/>
          </a:p>
          <a:p>
            <a:r>
              <a:rPr lang="en-US" sz="2200" b="1" dirty="0"/>
              <a:t>Mentor Protégé: </a:t>
            </a:r>
            <a:r>
              <a:rPr lang="en-US" sz="2200" dirty="0"/>
              <a:t>Specific programs that allow companies to form a specific type of relationship for the purpose of the business development of one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Teaming</a:t>
            </a:r>
            <a:r>
              <a:rPr lang="fr-FR" dirty="0"/>
              <a:t> v. Joint Ventures v. Mentor Protégé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3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Fundamental concepts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a “</a:t>
            </a:r>
            <a:r>
              <a:rPr lang="en-US" b="1" dirty="0">
                <a:solidFill>
                  <a:srgbClr val="EE7A22"/>
                </a:solidFill>
              </a:rPr>
              <a:t>Set-Aside</a:t>
            </a:r>
            <a:r>
              <a:rPr lang="en-US" dirty="0"/>
              <a:t>” Contract?</a:t>
            </a:r>
          </a:p>
          <a:p>
            <a:r>
              <a:rPr lang="en-US" dirty="0"/>
              <a:t>What is a “</a:t>
            </a:r>
            <a:r>
              <a:rPr lang="en-US" b="1" dirty="0">
                <a:solidFill>
                  <a:srgbClr val="EE7A22"/>
                </a:solidFill>
              </a:rPr>
              <a:t>Small</a:t>
            </a:r>
            <a:r>
              <a:rPr lang="en-US" dirty="0"/>
              <a:t>” Business? What other small business programs are there?</a:t>
            </a:r>
          </a:p>
          <a:p>
            <a:r>
              <a:rPr lang="en-US" dirty="0"/>
              <a:t>What is </a:t>
            </a:r>
            <a:r>
              <a:rPr lang="en-US" b="1" dirty="0">
                <a:solidFill>
                  <a:srgbClr val="EE7A22"/>
                </a:solidFill>
              </a:rPr>
              <a:t>affiliation</a:t>
            </a:r>
            <a:r>
              <a:rPr lang="en-US" dirty="0"/>
              <a:t> and why is it important?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03" y="4460667"/>
            <a:ext cx="1053193" cy="15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5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b="1" dirty="0"/>
              <a:t>Why </a:t>
            </a:r>
            <a:r>
              <a:rPr lang="en-US" dirty="0"/>
              <a:t>Team or JV?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With increased number of set-aside contracts, large businesses are wondering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Meanwhile, with the increased use of FAR Part 15 and FAR Part 15 procedures, small businesses are wondering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78" y="4295898"/>
            <a:ext cx="1386444" cy="138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1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b="1" dirty="0"/>
              <a:t>Why </a:t>
            </a:r>
            <a:r>
              <a:rPr lang="en-US" dirty="0"/>
              <a:t>Team or JV?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164582"/>
            <a:ext cx="8229600" cy="3794180"/>
          </a:xfrm>
        </p:spPr>
        <p:txBody>
          <a:bodyPr numCol="2"/>
          <a:lstStyle/>
          <a:p>
            <a:pPr marL="688975" indent="-331788">
              <a:spcBef>
                <a:spcPts val="1800"/>
              </a:spcBef>
            </a:pPr>
            <a:r>
              <a:rPr lang="en-US" sz="2200" dirty="0"/>
              <a:t>Expand capabilities </a:t>
            </a:r>
          </a:p>
          <a:p>
            <a:pPr marL="688975" indent="-331788">
              <a:spcBef>
                <a:spcPts val="1800"/>
              </a:spcBef>
            </a:pPr>
            <a:r>
              <a:rPr lang="en-US" sz="2200" dirty="0"/>
              <a:t>Position for prime role</a:t>
            </a:r>
          </a:p>
          <a:p>
            <a:pPr marL="688975" indent="-331788">
              <a:spcBef>
                <a:spcPts val="1800"/>
              </a:spcBef>
            </a:pPr>
            <a:r>
              <a:rPr lang="en-US" sz="2200" dirty="0"/>
              <a:t>Grow past performances</a:t>
            </a:r>
          </a:p>
          <a:p>
            <a:pPr marL="688975" indent="-331788">
              <a:spcBef>
                <a:spcPts val="1800"/>
              </a:spcBef>
            </a:pPr>
            <a:r>
              <a:rPr lang="en-US" sz="2200" dirty="0"/>
              <a:t>New agencies/customers</a:t>
            </a:r>
          </a:p>
          <a:p>
            <a:pPr marL="688975" indent="-331788">
              <a:spcBef>
                <a:spcPts val="1800"/>
              </a:spcBef>
            </a:pPr>
            <a:r>
              <a:rPr lang="en-US" sz="2200" dirty="0"/>
              <a:t>Leverage team members’ qualifications</a:t>
            </a:r>
          </a:p>
          <a:p>
            <a:pPr marL="688975" indent="-331788">
              <a:spcBef>
                <a:spcPts val="1800"/>
              </a:spcBef>
            </a:pPr>
            <a:r>
              <a:rPr lang="en-US" sz="2200" dirty="0"/>
              <a:t>Increase breadth of BD activities</a:t>
            </a:r>
          </a:p>
          <a:p>
            <a:pPr marL="795338" indent="-331788">
              <a:spcBef>
                <a:spcPts val="1800"/>
              </a:spcBef>
            </a:pPr>
            <a:r>
              <a:rPr lang="en-US" sz="2200" b="1" dirty="0"/>
              <a:t>Pitfalls: </a:t>
            </a:r>
          </a:p>
          <a:p>
            <a:pPr marL="1482726" lvl="1" indent="-331788"/>
            <a:r>
              <a:rPr lang="en-US" sz="2000" dirty="0"/>
              <a:t>Need more than just SB classifications, need capabilities!</a:t>
            </a:r>
          </a:p>
          <a:p>
            <a:pPr marL="1482726" lvl="1" indent="-331788"/>
            <a:r>
              <a:rPr lang="en-US" sz="2000" dirty="0"/>
              <a:t>Affiliation and ostensible </a:t>
            </a:r>
          </a:p>
          <a:p>
            <a:pPr marL="1482726" lvl="1" indent="-331788"/>
            <a:r>
              <a:rPr lang="en-US" sz="2000" dirty="0"/>
              <a:t>Little to now work post-award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24820"/>
            <a:ext cx="8229600" cy="639762"/>
          </a:xfrm>
        </p:spPr>
        <p:txBody>
          <a:bodyPr/>
          <a:lstStyle/>
          <a:p>
            <a:r>
              <a:rPr lang="en-US" dirty="0"/>
              <a:t>Why do Small Businesses Team?</a:t>
            </a:r>
          </a:p>
        </p:txBody>
      </p:sp>
    </p:spTree>
    <p:extLst>
      <p:ext uri="{BB962C8B-B14F-4D97-AF65-F5344CB8AC3E}">
        <p14:creationId xmlns:p14="http://schemas.microsoft.com/office/powerpoint/2010/main" val="37103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b="1" dirty="0"/>
              <a:t>Why </a:t>
            </a:r>
            <a:r>
              <a:rPr lang="en-US" dirty="0"/>
              <a:t>Team or JV?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numCol="2"/>
          <a:lstStyle/>
          <a:p>
            <a:pPr marL="568325" indent="-331788">
              <a:spcBef>
                <a:spcPts val="1800"/>
              </a:spcBef>
            </a:pPr>
            <a:r>
              <a:rPr lang="en-US" sz="2200" dirty="0"/>
              <a:t>Looking for SB with unique qualifications/capabilities</a:t>
            </a:r>
          </a:p>
          <a:p>
            <a:pPr marL="568325" indent="-331788">
              <a:spcBef>
                <a:spcPts val="1800"/>
              </a:spcBef>
            </a:pPr>
            <a:r>
              <a:rPr lang="en-US" sz="2200" dirty="0"/>
              <a:t>Meet subcontracting requirements </a:t>
            </a:r>
          </a:p>
          <a:p>
            <a:pPr marL="568325" indent="-331788">
              <a:spcBef>
                <a:spcPts val="1800"/>
              </a:spcBef>
            </a:pPr>
            <a:r>
              <a:rPr lang="en-US" sz="2200" dirty="0"/>
              <a:t>Leveraging SB past performance or disadvantage classification (i.e., 8(a), </a:t>
            </a:r>
            <a:r>
              <a:rPr lang="en-US" sz="2200" dirty="0" err="1"/>
              <a:t>SDVOSB</a:t>
            </a:r>
            <a:r>
              <a:rPr lang="en-US" sz="2200" dirty="0"/>
              <a:t>, etc.)</a:t>
            </a:r>
          </a:p>
          <a:p>
            <a:pPr marL="568325" indent="-331788">
              <a:spcBef>
                <a:spcPts val="1800"/>
              </a:spcBef>
            </a:pPr>
            <a:r>
              <a:rPr lang="en-US" sz="2200" dirty="0"/>
              <a:t>Reduce competition</a:t>
            </a:r>
          </a:p>
          <a:p>
            <a:pPr marL="687388" indent="-331788">
              <a:spcBef>
                <a:spcPts val="1800"/>
              </a:spcBef>
            </a:pPr>
            <a:r>
              <a:rPr lang="en-US" sz="2200" b="1" dirty="0"/>
              <a:t>Pitfalls: </a:t>
            </a:r>
          </a:p>
          <a:p>
            <a:pPr marL="1376363" lvl="1" indent="-331788"/>
            <a:r>
              <a:rPr lang="en-US" sz="2000" dirty="0"/>
              <a:t>SB misrepresents or does not meet capabilities</a:t>
            </a:r>
          </a:p>
          <a:p>
            <a:pPr marL="1376363" lvl="1" indent="-331788"/>
            <a:r>
              <a:rPr lang="en-US" sz="2000" dirty="0"/>
              <a:t>Inexperienced SB pricing approach</a:t>
            </a:r>
          </a:p>
          <a:p>
            <a:pPr marL="1376363" lvl="1" indent="-331788"/>
            <a:r>
              <a:rPr lang="en-US" sz="2000" dirty="0"/>
              <a:t>One-sided proposal support by either/both the prime and subcontractor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Large Businesses Team?</a:t>
            </a:r>
          </a:p>
        </p:txBody>
      </p:sp>
    </p:spTree>
    <p:extLst>
      <p:ext uri="{BB962C8B-B14F-4D97-AF65-F5344CB8AC3E}">
        <p14:creationId xmlns:p14="http://schemas.microsoft.com/office/powerpoint/2010/main" val="8777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b="1" dirty="0"/>
              <a:t>Why </a:t>
            </a:r>
            <a:r>
              <a:rPr lang="en-US" dirty="0"/>
              <a:t>Team or JV?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878EE-856D-40AB-8546-1C7C0B90B5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dirty="0"/>
              <a:t>Build relationships and expand network</a:t>
            </a:r>
          </a:p>
          <a:p>
            <a:r>
              <a:rPr lang="en-US" sz="2200" dirty="0"/>
              <a:t>Reasons vary depending on the timing and opportunity</a:t>
            </a:r>
          </a:p>
          <a:p>
            <a:pPr lvl="1"/>
            <a:r>
              <a:rPr lang="en-US" sz="2000" dirty="0"/>
              <a:t>Minimize risk</a:t>
            </a:r>
          </a:p>
          <a:p>
            <a:pPr lvl="1"/>
            <a:r>
              <a:rPr lang="en-US" sz="2000" dirty="0"/>
              <a:t>Gather business intelligence for competitive advantage </a:t>
            </a:r>
          </a:p>
          <a:p>
            <a:pPr lvl="1"/>
            <a:r>
              <a:rPr lang="en-US" sz="2000" dirty="0"/>
              <a:t>Maximize complementary skills, resources, and capabilities</a:t>
            </a:r>
          </a:p>
          <a:p>
            <a:pPr lvl="1"/>
            <a:r>
              <a:rPr lang="en-US" sz="2000" dirty="0"/>
              <a:t>Share resources </a:t>
            </a:r>
          </a:p>
          <a:p>
            <a:pPr lvl="1"/>
            <a:r>
              <a:rPr lang="en-US" sz="2000" dirty="0"/>
              <a:t>Fill experience gaps</a:t>
            </a:r>
          </a:p>
        </p:txBody>
      </p:sp>
    </p:spTree>
    <p:extLst>
      <p:ext uri="{BB962C8B-B14F-4D97-AF65-F5344CB8AC3E}">
        <p14:creationId xmlns:p14="http://schemas.microsoft.com/office/powerpoint/2010/main" val="13919406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03&quot;&gt;&lt;object type=&quot;3&quot; unique_id=&quot;10017&quot;&gt;&lt;property id=&quot;20148&quot; value=&quot;5&quot;/&gt;&lt;property id=&quot;20300&quot; value=&quot;Slide 1&quot;/&gt;&lt;property id=&quot;20307&quot; value=&quot;256&quot;/&gt;&lt;/object&gt;&lt;object type=&quot;3&quot; unique_id=&quot;10018&quot;&gt;&lt;property id=&quot;20148&quot; value=&quot;5&quot;/&gt;&lt;property id=&quot;20300&quot; value=&quot;Slide 3&quot;/&gt;&lt;property id=&quot;20307&quot; value=&quot;257&quot;/&gt;&lt;/object&gt;&lt;object type=&quot;3&quot; unique_id=&quot;10168&quot;&gt;&lt;property id=&quot;20148&quot; value=&quot;5&quot;/&gt;&lt;property id=&quot;20300&quot; value=&quot;Slide 2&quot;/&gt;&lt;property id=&quot;20307&quot; value=&quot;291&quot;/&gt;&lt;/object&gt;&lt;object type=&quot;3&quot; unique_id=&quot;10169&quot;&gt;&lt;property id=&quot;20148&quot; value=&quot;5&quot;/&gt;&lt;property id=&quot;20300&quot; value=&quot;Slide 4&quot;/&gt;&lt;property id=&quot;20307&quot; value=&quot;258&quot;/&gt;&lt;/object&gt;&lt;object type=&quot;3&quot; unique_id=&quot;10170&quot;&gt;&lt;property id=&quot;20148&quot; value=&quot;5&quot;/&gt;&lt;property id=&quot;20300&quot; value=&quot;Slide 5&quot;/&gt;&lt;property id=&quot;20307&quot; value=&quot;259&quot;/&gt;&lt;/object&gt;&lt;object type=&quot;3&quot; unique_id=&quot;10171&quot;&gt;&lt;property id=&quot;20148&quot; value=&quot;5&quot;/&gt;&lt;property id=&quot;20300&quot; value=&quot;Slide 6&quot;/&gt;&lt;property id=&quot;20307&quot; value=&quot;260&quot;/&gt;&lt;/object&gt;&lt;object type=&quot;3&quot; unique_id=&quot;10172&quot;&gt;&lt;property id=&quot;20148&quot; value=&quot;5&quot;/&gt;&lt;property id=&quot;20300&quot; value=&quot;Slide 7&quot;/&gt;&lt;property id=&quot;20307&quot; value=&quot;261&quot;/&gt;&lt;/object&gt;&lt;object type=&quot;3&quot; unique_id=&quot;10173&quot;&gt;&lt;property id=&quot;20148&quot; value=&quot;5&quot;/&gt;&lt;property id=&quot;20300&quot; value=&quot;Slide 8&quot;/&gt;&lt;property id=&quot;20307&quot; value=&quot;262&quot;/&gt;&lt;/object&gt;&lt;object type=&quot;3&quot; unique_id=&quot;10174&quot;&gt;&lt;property id=&quot;20148&quot; value=&quot;5&quot;/&gt;&lt;property id=&quot;20300&quot; value=&quot;Slide 9&quot;/&gt;&lt;property id=&quot;20307&quot; value=&quot;263&quot;/&gt;&lt;/object&gt;&lt;object type=&quot;3&quot; unique_id=&quot;10175&quot;&gt;&lt;property id=&quot;20148&quot; value=&quot;5&quot;/&gt;&lt;property id=&quot;20300&quot; value=&quot;Slide 10&quot;/&gt;&lt;property id=&quot;20307&quot; value=&quot;264&quot;/&gt;&lt;/object&gt;&lt;object type=&quot;3&quot; unique_id=&quot;10176&quot;&gt;&lt;property id=&quot;20148&quot; value=&quot;5&quot;/&gt;&lt;property id=&quot;20300&quot; value=&quot;Slide 11&quot;/&gt;&lt;property id=&quot;20307&quot; value=&quot;286&quot;/&gt;&lt;/object&gt;&lt;object type=&quot;3&quot; unique_id=&quot;10177&quot;&gt;&lt;property id=&quot;20148&quot; value=&quot;5&quot;/&gt;&lt;property id=&quot;20300&quot; value=&quot;Slide 12&quot;/&gt;&lt;property id=&quot;20307&quot; value=&quot;287&quot;/&gt;&lt;/object&gt;&lt;object type=&quot;3&quot; unique_id=&quot;10178&quot;&gt;&lt;property id=&quot;20148&quot; value=&quot;5&quot;/&gt;&lt;property id=&quot;20300&quot; value=&quot;Slide 13&quot;/&gt;&lt;property id=&quot;20307&quot; value=&quot;288&quot;/&gt;&lt;/object&gt;&lt;object type=&quot;3&quot; unique_id=&quot;10179&quot;&gt;&lt;property id=&quot;20148&quot; value=&quot;5&quot;/&gt;&lt;property id=&quot;20300&quot; value=&quot;Slide 14&quot;/&gt;&lt;property id=&quot;20307&quot; value=&quot;289&quot;/&gt;&lt;/object&gt;&lt;object type=&quot;3&quot; unique_id=&quot;10180&quot;&gt;&lt;property id=&quot;20148&quot; value=&quot;5&quot;/&gt;&lt;property id=&quot;20300&quot; value=&quot;Slide 15&quot;/&gt;&lt;property id=&quot;20307&quot; value=&quot;269&quot;/&gt;&lt;/object&gt;&lt;object type=&quot;3&quot; unique_id=&quot;10181&quot;&gt;&lt;property id=&quot;20148&quot; value=&quot;5&quot;/&gt;&lt;property id=&quot;20300&quot; value=&quot;Slide 16&quot;/&gt;&lt;property id=&quot;20307&quot; value=&quot;290&quot;/&gt;&lt;/object&gt;&lt;object type=&quot;3&quot; unique_id=&quot;10182&quot;&gt;&lt;property id=&quot;20148&quot; value=&quot;5&quot;/&gt;&lt;property id=&quot;20300&quot; value=&quot;Slide 17&quot;/&gt;&lt;property id=&quot;20307&quot; value=&quot;282&quot;/&gt;&lt;/object&gt;&lt;object type=&quot;3&quot; unique_id=&quot;10183&quot;&gt;&lt;property id=&quot;20148&quot; value=&quot;5&quot;/&gt;&lt;property id=&quot;20300&quot; value=&quot;Slide 18&quot;/&gt;&lt;property id=&quot;20307&quot; value=&quot;283&quot;/&gt;&lt;/object&gt;&lt;object type=&quot;3&quot; unique_id=&quot;10184&quot;&gt;&lt;property id=&quot;20148&quot; value=&quot;5&quot;/&gt;&lt;property id=&quot;20300&quot; value=&quot;Slide 19&quot;/&gt;&lt;property id=&quot;20307&quot; value=&quot;284&quot;/&gt;&lt;/object&gt;&lt;object type=&quot;3&quot; unique_id=&quot;10185&quot;&gt;&lt;property id=&quot;20148&quot; value=&quot;5&quot;/&gt;&lt;property id=&quot;20300&quot; value=&quot;Slide 20&quot;/&gt;&lt;property id=&quot;20307&quot; value=&quot;285&quot;/&gt;&lt;/object&gt;&lt;object type=&quot;3&quot; unique_id=&quot;10186&quot;&gt;&lt;property id=&quot;20148&quot; value=&quot;5&quot;/&gt;&lt;property id=&quot;20300&quot; value=&quot;Slide 21&quot;/&gt;&lt;property id=&quot;20307&quot; value=&quot;281&quot;/&gt;&lt;/object&gt;&lt;object type=&quot;3&quot; unique_id=&quot;10187&quot;&gt;&lt;property id=&quot;20148&quot; value=&quot;5&quot;/&gt;&lt;property id=&quot;20300&quot; value=&quot;Slide 22&quot;/&gt;&lt;property id=&quot;20307&quot; value=&quot;276&quot;/&gt;&lt;/object&gt;&lt;object type=&quot;3&quot; unique_id=&quot;10188&quot;&gt;&lt;property id=&quot;20148&quot; value=&quot;5&quot;/&gt;&lt;property id=&quot;20300&quot; value=&quot;Slide 23&quot;/&gt;&lt;property id=&quot;20307&quot; value=&quot;277&quot;/&gt;&lt;/object&gt;&lt;object type=&quot;3&quot; unique_id=&quot;10189&quot;&gt;&lt;property id=&quot;20148&quot; value=&quot;5&quot;/&gt;&lt;property id=&quot;20300&quot; value=&quot;Slide 24&quot;/&gt;&lt;property id=&quot;20307&quot; value=&quot;279&quot;/&gt;&lt;/object&gt;&lt;object type=&quot;3&quot; unique_id=&quot;10190&quot;&gt;&lt;property id=&quot;20148&quot; value=&quot;5&quot;/&gt;&lt;property id=&quot;20300&quot; value=&quot;Slide 25&quot;/&gt;&lt;property id=&quot;20307&quot; value=&quot;278&quot;/&gt;&lt;/object&gt;&lt;object type=&quot;3&quot; unique_id=&quot;10191&quot;&gt;&lt;property id=&quot;20148&quot; value=&quot;5&quot;/&gt;&lt;property id=&quot;20300&quot; value=&quot;Slide 26&quot;/&gt;&lt;property id=&quot;20307&quot; value=&quot;275&quot;/&gt;&lt;/object&gt;&lt;object type=&quot;3&quot; unique_id=&quot;10192&quot;&gt;&lt;property id=&quot;20148&quot; value=&quot;5&quot;/&gt;&lt;property id=&quot;20300&quot; value=&quot;Slide 27&quot;/&gt;&lt;property id=&quot;20307&quot; value=&quot;273&quot;/&gt;&lt;/object&gt;&lt;object type=&quot;3&quot; unique_id=&quot;10193&quot;&gt;&lt;property id=&quot;20148&quot; value=&quot;5&quot;/&gt;&lt;property id=&quot;20300&quot; value=&quot;Slide 28&quot;/&gt;&lt;property id=&quot;20307&quot; value=&quot;274&quot;/&gt;&lt;/object&gt;&lt;object type=&quot;3&quot; unique_id=&quot;10194&quot;&gt;&lt;property id=&quot;20148&quot; value=&quot;5&quot;/&gt;&lt;property id=&quot;20300&quot; value=&quot;Slide 29&quot;/&gt;&lt;property id=&quot;20307&quot; value=&quot;270&quot;/&gt;&lt;/object&gt;&lt;object type=&quot;3&quot; unique_id=&quot;10195&quot;&gt;&lt;property id=&quot;20148&quot; value=&quot;5&quot;/&gt;&lt;property id=&quot;20300&quot; value=&quot;Slide 30&quot;/&gt;&lt;property id=&quot;20307&quot; value=&quot;271&quot;/&gt;&lt;/object&gt;&lt;/object&gt;&lt;object type=&quot;8&quot; unique_id=&quot;100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1C384E"/>
      </a:dk2>
      <a:lt2>
        <a:srgbClr val="20768C"/>
      </a:lt2>
      <a:accent1>
        <a:srgbClr val="5A88A9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ster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itlesOfParts>
    <vt:vector size="40" baseType="lpstr">
      <vt:lpstr>57 C Univers Condensed</vt:lpstr>
      <vt:lpstr>Arial</vt:lpstr>
      <vt:lpstr>B Univers 65 Bold</vt:lpstr>
      <vt:lpstr>Calibri</vt:lpstr>
      <vt:lpstr>ＭＳ Ｐゴシック</vt:lpstr>
      <vt:lpstr>Univers 55</vt:lpstr>
      <vt:lpstr>Univers 57 Condensed</vt:lpstr>
      <vt:lpstr>Univers 65 Bold</vt:lpstr>
      <vt:lpstr>Wingdings</vt:lpstr>
      <vt:lpstr>Blank</vt:lpstr>
      <vt:lpstr>1_Master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